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B6DF-02A4-403D-ADD8-7BCF2FBE3220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92DDF-B4ED-4EBB-92EB-EA07D6930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1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Terraform is an open</a:t>
            </a:r>
            <a:r>
              <a:rPr lang="en-US" baseline="0" dirty="0" smtClean="0"/>
              <a:t> source tool that codifies Azure ARM APIs into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 that could then be treated as any other source code: shared, versioned, and collaborated on. Note the parallel between application development and the operations space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is exactly what Terraform allows you to do.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4/22/2019 3:28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3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94403"/>
            <a:ext cx="11655078" cy="1852815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6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kamesh.pudi@gmail.co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migra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 rot="10800000" flipV="1">
            <a:off x="8265109" y="1878257"/>
            <a:ext cx="2681057" cy="1544714"/>
          </a:xfrm>
          <a:prstGeom prst="cloudCallout">
            <a:avLst>
              <a:gd name="adj1" fmla="val 2251061"/>
              <a:gd name="adj2" fmla="val -1413260"/>
            </a:avLst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Azure Stack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400" dirty="0" smtClean="0">
                <a:solidFill>
                  <a:schemeClr val="tx1"/>
                </a:solidFill>
              </a:rPr>
              <a:t> 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7100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DevSecOps</a:t>
            </a:r>
            <a:r>
              <a:rPr lang="en-GB" sz="71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Cloud Automation Tool</a:t>
            </a:r>
            <a:br>
              <a:rPr lang="en-GB" sz="71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7100" dirty="0" smtClean="0"/>
          </a:p>
          <a:p>
            <a:pPr marL="0" indent="0">
              <a:buNone/>
            </a:pPr>
            <a:endParaRPr lang="en-GB" sz="4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5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I </a:t>
            </a:r>
          </a:p>
          <a:p>
            <a:pPr marL="0" indent="0">
              <a:buNone/>
            </a:pPr>
            <a:r>
              <a:rPr lang="en-GB" sz="4400" dirty="0" smtClean="0">
                <a:solidFill>
                  <a:schemeClr val="tx1"/>
                </a:solidFill>
              </a:rPr>
              <a:t>									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tx1"/>
                </a:solidFill>
              </a:rPr>
              <a:t>	</a:t>
            </a:r>
            <a:r>
              <a:rPr lang="en-GB" sz="4400" dirty="0" smtClean="0">
                <a:solidFill>
                  <a:schemeClr val="tx1"/>
                </a:solidFill>
              </a:rPr>
              <a:t>													Automation</a:t>
            </a:r>
            <a:br>
              <a:rPr lang="en-GB" sz="4400" dirty="0" smtClean="0">
                <a:solidFill>
                  <a:schemeClr val="tx1"/>
                </a:solidFill>
              </a:rPr>
            </a:br>
            <a:endParaRPr lang="en-GB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4400" dirty="0" smtClean="0">
                <a:solidFill>
                  <a:schemeClr val="tx1"/>
                </a:solidFill>
              </a:rPr>
              <a:t/>
            </a:r>
            <a:br>
              <a:rPr lang="en-GB" sz="4400" dirty="0" smtClean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4" name="Heart 3"/>
          <p:cNvSpPr/>
          <p:nvPr/>
        </p:nvSpPr>
        <p:spPr>
          <a:xfrm>
            <a:off x="4803780" y="3859791"/>
            <a:ext cx="794327" cy="794327"/>
          </a:xfrm>
          <a:prstGeom prst="hear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DevSecOps</a:t>
            </a:r>
            <a:r>
              <a:rPr lang="en-GB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All infra leads to Cloud</a:t>
            </a:r>
          </a:p>
          <a:p>
            <a:pPr marL="0" indent="0">
              <a:buNone/>
            </a:pPr>
            <a:r>
              <a:rPr lang="en-GB" sz="4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IaaC</a:t>
            </a:r>
            <a:r>
              <a:rPr lang="en-GB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as a Code) with Terraform</a:t>
            </a:r>
          </a:p>
          <a:p>
            <a:endParaRPr lang="en-GB" dirty="0"/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													Kameswara Rao Pudi</a:t>
            </a:r>
            <a:br>
              <a:rPr lang="en-GB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													Solution Architect</a:t>
            </a:r>
            <a:endParaRPr lang="en-GB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42043"/>
            <a:ext cx="121091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Deploying Infrastructure to Cloud</a:t>
            </a:r>
          </a:p>
          <a:p>
            <a:endParaRPr lang="en-GB" dirty="0" smtClean="0"/>
          </a:p>
          <a:p>
            <a:r>
              <a:rPr lang="en-GB" dirty="0" smtClean="0"/>
              <a:t>Azure</a:t>
            </a:r>
            <a:r>
              <a:rPr lang="en-GB" dirty="0"/>
              <a:t>, Azure Stack: ARM Templates + PowerShell/Azure CLI &amp; Terraform</a:t>
            </a:r>
          </a:p>
          <a:p>
            <a:r>
              <a:rPr lang="en-GB" dirty="0"/>
              <a:t>AWS: </a:t>
            </a:r>
            <a:r>
              <a:rPr lang="en-GB" dirty="0" err="1"/>
              <a:t>CloudFormation</a:t>
            </a:r>
            <a:r>
              <a:rPr lang="en-GB" dirty="0"/>
              <a:t> &amp; </a:t>
            </a:r>
            <a:r>
              <a:rPr lang="en-GB" dirty="0" smtClean="0"/>
              <a:t>Terraform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92913"/>
              </p:ext>
            </p:extLst>
          </p:nvPr>
        </p:nvGraphicFramePr>
        <p:xfrm>
          <a:off x="1526960" y="2583977"/>
          <a:ext cx="8144768" cy="412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192">
                  <a:extLst>
                    <a:ext uri="{9D8B030D-6E8A-4147-A177-3AD203B41FA5}">
                      <a16:colId xmlns:a16="http://schemas.microsoft.com/office/drawing/2014/main" val="487923583"/>
                    </a:ext>
                  </a:extLst>
                </a:gridCol>
                <a:gridCol w="2036192">
                  <a:extLst>
                    <a:ext uri="{9D8B030D-6E8A-4147-A177-3AD203B41FA5}">
                      <a16:colId xmlns:a16="http://schemas.microsoft.com/office/drawing/2014/main" val="3784159933"/>
                    </a:ext>
                  </a:extLst>
                </a:gridCol>
                <a:gridCol w="2036192">
                  <a:extLst>
                    <a:ext uri="{9D8B030D-6E8A-4147-A177-3AD203B41FA5}">
                      <a16:colId xmlns:a16="http://schemas.microsoft.com/office/drawing/2014/main" val="4040867475"/>
                    </a:ext>
                  </a:extLst>
                </a:gridCol>
                <a:gridCol w="2036192">
                  <a:extLst>
                    <a:ext uri="{9D8B030D-6E8A-4147-A177-3AD203B41FA5}">
                      <a16:colId xmlns:a16="http://schemas.microsoft.com/office/drawing/2014/main" val="274198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ARM Templates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CloudFormation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Terraform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7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Configuration Format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HCL/JSON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7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State Management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Manage already</a:t>
                      </a:r>
                      <a:r>
                        <a:rPr lang="en-GB" b="1" baseline="0" dirty="0" smtClean="0"/>
                        <a:t> created resources</a:t>
                      </a:r>
                      <a:endParaRPr lang="en-GB" b="1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Providers supported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Azure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AWS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20+(</a:t>
                      </a:r>
                      <a:r>
                        <a:rPr lang="en-GB" dirty="0" err="1" smtClean="0"/>
                        <a:t>Azure,AzureStack,AWS,GCP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5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092151"/>
            <a:ext cx="11655078" cy="1461939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create infrastructure as code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workflow for all deployment scenarios across multiple clod providers.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flipV="1">
            <a:off x="2085241" y="4413603"/>
            <a:ext cx="7305509" cy="705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 flipV="1">
            <a:off x="8659215" y="4411705"/>
            <a:ext cx="747021" cy="83356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 flipV="1">
            <a:off x="7225351" y="4411707"/>
            <a:ext cx="1097705" cy="833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 flipV="1">
            <a:off x="5532105" y="4411707"/>
            <a:ext cx="1340486" cy="833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 flipV="1">
            <a:off x="3888659" y="4411707"/>
            <a:ext cx="1315586" cy="833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479" y="2554090"/>
            <a:ext cx="4436236" cy="4049770"/>
          </a:xfrm>
          <a:prstGeom prst="rect">
            <a:avLst/>
          </a:prstGeom>
        </p:spPr>
      </p:pic>
      <p:sp>
        <p:nvSpPr>
          <p:cNvPr id="79" name="Freeform 11"/>
          <p:cNvSpPr>
            <a:spLocks/>
          </p:cNvSpPr>
          <p:nvPr/>
        </p:nvSpPr>
        <p:spPr bwMode="auto">
          <a:xfrm>
            <a:off x="-13980" y="4418670"/>
            <a:ext cx="2259738" cy="2261294"/>
          </a:xfrm>
          <a:custGeom>
            <a:avLst/>
            <a:gdLst>
              <a:gd name="T0" fmla="*/ 0 w 2678"/>
              <a:gd name="T1" fmla="*/ 2679 h 2679"/>
              <a:gd name="T2" fmla="*/ 0 w 2678"/>
              <a:gd name="T3" fmla="*/ 2679 h 2679"/>
              <a:gd name="T4" fmla="*/ 0 w 2678"/>
              <a:gd name="T5" fmla="*/ 2599 h 2679"/>
              <a:gd name="T6" fmla="*/ 2598 w 2678"/>
              <a:gd name="T7" fmla="*/ 0 h 2679"/>
              <a:gd name="T8" fmla="*/ 2678 w 2678"/>
              <a:gd name="T9" fmla="*/ 0 h 2679"/>
              <a:gd name="T10" fmla="*/ 0 w 2678"/>
              <a:gd name="T11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2679">
                <a:moveTo>
                  <a:pt x="0" y="2679"/>
                </a:moveTo>
                <a:lnTo>
                  <a:pt x="0" y="2679"/>
                </a:lnTo>
                <a:lnTo>
                  <a:pt x="0" y="2599"/>
                </a:lnTo>
                <a:cubicBezTo>
                  <a:pt x="1432" y="2599"/>
                  <a:pt x="2598" y="1433"/>
                  <a:pt x="2598" y="0"/>
                </a:cubicBezTo>
                <a:lnTo>
                  <a:pt x="2678" y="0"/>
                </a:lnTo>
                <a:cubicBezTo>
                  <a:pt x="2678" y="1477"/>
                  <a:pt x="1477" y="2679"/>
                  <a:pt x="0" y="267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 flipV="1">
            <a:off x="2413293" y="4411707"/>
            <a:ext cx="1153731" cy="833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102240" y="2734562"/>
            <a:ext cx="1863828" cy="1668010"/>
            <a:chOff x="5701653" y="2798762"/>
            <a:chExt cx="1901202" cy="1701457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454" y="3700379"/>
              <a:ext cx="1293456" cy="799840"/>
            </a:xfrm>
            <a:prstGeom prst="rect">
              <a:avLst/>
            </a:prstGeom>
          </p:spPr>
        </p:pic>
        <p:sp>
          <p:nvSpPr>
            <p:cNvPr id="84" name="Freeform 95"/>
            <p:cNvSpPr>
              <a:spLocks/>
            </p:cNvSpPr>
            <p:nvPr/>
          </p:nvSpPr>
          <p:spPr bwMode="auto">
            <a:xfrm flipH="1">
              <a:off x="5701653" y="2798762"/>
              <a:ext cx="1426107" cy="926144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0070C0">
                <a:alpha val="27000"/>
              </a:srgb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2745" kern="0">
                <a:solidFill>
                  <a:srgbClr val="000000"/>
                </a:solidFill>
              </a:endParaRPr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auto">
            <a:xfrm flipH="1">
              <a:off x="6053201" y="2873073"/>
              <a:ext cx="1549654" cy="1006377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23BDEF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2745" kern="0">
                <a:solidFill>
                  <a:srgbClr val="50505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05351" y="3261854"/>
              <a:ext cx="130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568" kern="0" dirty="0" smtClean="0">
                  <a:solidFill>
                    <a:srgbClr val="FFFFFF"/>
                  </a:solidFill>
                  <a:latin typeface="Segoe UI Light"/>
                  <a:cs typeface="Arial" pitchFamily="34" charset="0"/>
                </a:rPr>
                <a:t>Cloud</a:t>
              </a:r>
              <a:endParaRPr lang="en-US" sz="1568" kern="0" dirty="0">
                <a:solidFill>
                  <a:srgbClr val="FFFFFF"/>
                </a:solidFill>
                <a:latin typeface="Segoe UI Light"/>
                <a:cs typeface="Arial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45016" y="2927576"/>
            <a:ext cx="1832154" cy="1669228"/>
            <a:chOff x="3840480" y="3008346"/>
            <a:chExt cx="1868892" cy="1702699"/>
          </a:xfrm>
        </p:grpSpPr>
        <p:sp>
          <p:nvSpPr>
            <p:cNvPr id="88" name="TextBox 87"/>
            <p:cNvSpPr txBox="1"/>
            <p:nvPr/>
          </p:nvSpPr>
          <p:spPr>
            <a:xfrm>
              <a:off x="3840480" y="3008346"/>
              <a:ext cx="1868892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568" kern="0" dirty="0">
                  <a:cs typeface="Arial" pitchFamily="34" charset="0"/>
                </a:rPr>
                <a:t>Plan </a:t>
              </a:r>
              <a:r>
                <a:rPr lang="mr-IN" sz="1568" kern="0" dirty="0">
                  <a:cs typeface="Arial" pitchFamily="34" charset="0"/>
                </a:rPr>
                <a:t>–</a:t>
              </a:r>
              <a:r>
                <a:rPr lang="en-US" sz="1568" kern="0" dirty="0">
                  <a:cs typeface="Arial" pitchFamily="34" charset="0"/>
                </a:rPr>
                <a:t> what will happen?</a:t>
              </a:r>
              <a:endParaRPr lang="en-US" sz="1568" kern="0" dirty="0">
                <a:cs typeface="Arial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flipV="1">
              <a:off x="4774926" y="3726229"/>
              <a:ext cx="0" cy="69575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 bwMode="auto">
            <a:xfrm>
              <a:off x="4592048" y="4345288"/>
              <a:ext cx="365757" cy="36575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660756" y="4238238"/>
            <a:ext cx="2195329" cy="1419104"/>
            <a:chOff x="2351914" y="4345288"/>
            <a:chExt cx="2202126" cy="1447560"/>
          </a:xfrm>
        </p:grpSpPr>
        <p:sp>
          <p:nvSpPr>
            <p:cNvPr id="92" name="TextBox 91"/>
            <p:cNvSpPr txBox="1"/>
            <p:nvPr/>
          </p:nvSpPr>
          <p:spPr>
            <a:xfrm>
              <a:off x="2351914" y="5454294"/>
              <a:ext cx="2202126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568" kern="0" dirty="0">
                  <a:cs typeface="Arial" pitchFamily="34" charset="0"/>
                </a:rPr>
                <a:t>Write </a:t>
              </a:r>
              <a:r>
                <a:rPr lang="en-US" sz="1568" kern="0" dirty="0" err="1">
                  <a:cs typeface="Arial" pitchFamily="34" charset="0"/>
                </a:rPr>
                <a:t>IaaC</a:t>
              </a:r>
              <a:endParaRPr lang="en-US" sz="1568" kern="0" dirty="0">
                <a:cs typeface="Arial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440458" y="4700300"/>
              <a:ext cx="0" cy="69575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 bwMode="auto">
            <a:xfrm>
              <a:off x="3257580" y="4345288"/>
              <a:ext cx="365757" cy="36575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5" name="Oval 94"/>
          <p:cNvSpPr/>
          <p:nvPr/>
        </p:nvSpPr>
        <p:spPr bwMode="auto">
          <a:xfrm>
            <a:off x="2004506" y="4249693"/>
            <a:ext cx="386591" cy="3865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4108" tIns="143428" rIns="179285" bIns="1058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77170" y="4238236"/>
            <a:ext cx="1580148" cy="1432848"/>
            <a:chOff x="5894800" y="4345288"/>
            <a:chExt cx="1611833" cy="1461580"/>
          </a:xfrm>
        </p:grpSpPr>
        <p:sp>
          <p:nvSpPr>
            <p:cNvPr id="98" name="TextBox 97"/>
            <p:cNvSpPr txBox="1"/>
            <p:nvPr/>
          </p:nvSpPr>
          <p:spPr>
            <a:xfrm>
              <a:off x="5894800" y="5468314"/>
              <a:ext cx="1611833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568" kern="0" dirty="0">
                  <a:cs typeface="Arial" pitchFamily="34" charset="0"/>
                </a:rPr>
                <a:t>Deploy</a:t>
              </a:r>
              <a:endParaRPr lang="en-US" sz="1568" kern="0" dirty="0">
                <a:cs typeface="Arial" pitchFamily="34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6505677" y="4345288"/>
              <a:ext cx="365757" cy="36575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828777" y="3073707"/>
            <a:ext cx="1294837" cy="1545216"/>
            <a:chOff x="8310879" y="3134844"/>
            <a:chExt cx="1320801" cy="1576201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8971279" y="3726229"/>
              <a:ext cx="0" cy="69575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auto">
            <a:xfrm>
              <a:off x="8788401" y="4345288"/>
              <a:ext cx="365757" cy="36575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310879" y="3134844"/>
              <a:ext cx="1320801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568" kern="0" dirty="0">
                  <a:cs typeface="Arial" pitchFamily="34" charset="0"/>
                </a:rPr>
                <a:t>Change</a:t>
              </a:r>
              <a:endParaRPr lang="en-US" sz="1568" kern="0" dirty="0">
                <a:cs typeface="Arial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 bwMode="auto">
          <a:xfrm flipV="1">
            <a:off x="11818490" y="4410145"/>
            <a:ext cx="747021" cy="833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 flipV="1">
            <a:off x="10384626" y="4410147"/>
            <a:ext cx="1097705" cy="833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 flipV="1">
            <a:off x="8691379" y="4410147"/>
            <a:ext cx="1340486" cy="833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0731252" y="2742136"/>
            <a:ext cx="1863828" cy="1668010"/>
            <a:chOff x="5701653" y="2798762"/>
            <a:chExt cx="1901202" cy="1701457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454" y="3700379"/>
              <a:ext cx="1293456" cy="799840"/>
            </a:xfrm>
            <a:prstGeom prst="rect">
              <a:avLst/>
            </a:prstGeom>
          </p:spPr>
        </p:pic>
        <p:sp>
          <p:nvSpPr>
            <p:cNvPr id="112" name="Freeform 95"/>
            <p:cNvSpPr>
              <a:spLocks/>
            </p:cNvSpPr>
            <p:nvPr/>
          </p:nvSpPr>
          <p:spPr bwMode="auto">
            <a:xfrm flipH="1">
              <a:off x="5701653" y="2798762"/>
              <a:ext cx="1426107" cy="926144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0070C0">
                <a:alpha val="27000"/>
              </a:srgb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2745" kern="0">
                <a:solidFill>
                  <a:srgbClr val="000000"/>
                </a:solidFill>
              </a:endParaRPr>
            </a:p>
          </p:txBody>
        </p:sp>
        <p:sp>
          <p:nvSpPr>
            <p:cNvPr id="113" name="Freeform 95"/>
            <p:cNvSpPr>
              <a:spLocks/>
            </p:cNvSpPr>
            <p:nvPr/>
          </p:nvSpPr>
          <p:spPr bwMode="auto">
            <a:xfrm flipH="1">
              <a:off x="6053201" y="2873073"/>
              <a:ext cx="1549654" cy="1006377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23BDEF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2745" kern="0">
                <a:solidFill>
                  <a:srgbClr val="50505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105351" y="3261854"/>
              <a:ext cx="130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568" kern="0" dirty="0" smtClean="0">
                  <a:solidFill>
                    <a:srgbClr val="FFFFFF"/>
                  </a:solidFill>
                  <a:latin typeface="Segoe UI Light"/>
                  <a:cs typeface="Arial" pitchFamily="34" charset="0"/>
                </a:rPr>
                <a:t>Cloud</a:t>
              </a:r>
              <a:endParaRPr lang="en-US" sz="1568" kern="0" dirty="0">
                <a:solidFill>
                  <a:srgbClr val="FFFFFF"/>
                </a:solidFill>
                <a:latin typeface="Segoe UI Light"/>
                <a:cs typeface="Arial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290271" y="2935149"/>
            <a:ext cx="1832154" cy="1669228"/>
            <a:chOff x="3840480" y="3008346"/>
            <a:chExt cx="1868892" cy="1702699"/>
          </a:xfrm>
        </p:grpSpPr>
        <p:sp>
          <p:nvSpPr>
            <p:cNvPr id="116" name="TextBox 115"/>
            <p:cNvSpPr txBox="1"/>
            <p:nvPr/>
          </p:nvSpPr>
          <p:spPr>
            <a:xfrm>
              <a:off x="3840480" y="3008346"/>
              <a:ext cx="1868892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568" kern="0" dirty="0">
                  <a:cs typeface="Arial" pitchFamily="34" charset="0"/>
                </a:rPr>
                <a:t>Plan </a:t>
              </a:r>
              <a:r>
                <a:rPr lang="mr-IN" sz="1568" kern="0" dirty="0">
                  <a:cs typeface="Arial" pitchFamily="34" charset="0"/>
                </a:rPr>
                <a:t>–</a:t>
              </a:r>
              <a:r>
                <a:rPr lang="en-US" sz="1568" kern="0" dirty="0">
                  <a:cs typeface="Arial" pitchFamily="34" charset="0"/>
                </a:rPr>
                <a:t> what will happen?</a:t>
              </a:r>
              <a:endParaRPr lang="en-US" sz="1568" kern="0" dirty="0">
                <a:cs typeface="Arial" pitchFamily="34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4774926" y="3726229"/>
              <a:ext cx="0" cy="69575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 bwMode="auto">
            <a:xfrm>
              <a:off x="4592048" y="4345288"/>
              <a:ext cx="365757" cy="36575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894258" y="4245810"/>
            <a:ext cx="1580148" cy="1436350"/>
            <a:chOff x="5882638" y="4345288"/>
            <a:chExt cx="1611833" cy="1465152"/>
          </a:xfrm>
        </p:grpSpPr>
        <p:sp>
          <p:nvSpPr>
            <p:cNvPr id="121" name="TextBox 120"/>
            <p:cNvSpPr txBox="1"/>
            <p:nvPr/>
          </p:nvSpPr>
          <p:spPr>
            <a:xfrm>
              <a:off x="5882638" y="5471886"/>
              <a:ext cx="1611833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568" kern="0" dirty="0">
                  <a:cs typeface="Arial" pitchFamily="34" charset="0"/>
                </a:rPr>
                <a:t>Deploy</a:t>
              </a:r>
              <a:endParaRPr lang="en-US" sz="1568" kern="0" dirty="0">
                <a:cs typeface="Arial" pitchFamily="34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505677" y="4345288"/>
              <a:ext cx="365757" cy="36575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7062096" y="4618923"/>
            <a:ext cx="0" cy="682073"/>
          </a:xfrm>
          <a:prstGeom prst="line">
            <a:avLst/>
          </a:prstGeom>
          <a:ln>
            <a:headEnd type="none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647957" y="4636284"/>
            <a:ext cx="0" cy="682073"/>
          </a:xfrm>
          <a:prstGeom prst="line">
            <a:avLst/>
          </a:prstGeom>
          <a:ln>
            <a:headEnd type="none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95" grpId="0" animBg="1"/>
      <p:bldP spid="107" grpId="0" animBg="1"/>
      <p:bldP spid="108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78430" y="1568203"/>
            <a:ext cx="2099013" cy="1561345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4269" y="2681979"/>
            <a:ext cx="4897235" cy="3340065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1175"/>
              </a:spcAft>
              <a:buSzPct val="90000"/>
            </a:pPr>
            <a:r>
              <a:rPr lang="en-US" sz="2745" dirty="0">
                <a:latin typeface="Segoe UI Light"/>
              </a:rPr>
              <a:t>Same Terraform Code</a:t>
            </a:r>
          </a:p>
          <a:p>
            <a:pPr defTabSz="914192">
              <a:lnSpc>
                <a:spcPct val="90000"/>
              </a:lnSpc>
              <a:spcAft>
                <a:spcPts val="1175"/>
              </a:spcAft>
              <a:buSzPct val="90000"/>
            </a:pPr>
            <a:endParaRPr lang="en-US" sz="2745" dirty="0">
              <a:gradFill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Segoe UI Light"/>
            </a:endParaRPr>
          </a:p>
          <a:p>
            <a:pPr defTabSz="914192">
              <a:lnSpc>
                <a:spcPct val="90000"/>
              </a:lnSpc>
              <a:spcAft>
                <a:spcPts val="1175"/>
              </a:spcAft>
              <a:buSzPct val="90000"/>
            </a:pPr>
            <a:r>
              <a:rPr lang="en-US" sz="2745" dirty="0">
                <a:latin typeface="Segoe UI Light"/>
              </a:rPr>
              <a:t>Replace </a:t>
            </a:r>
            <a:r>
              <a:rPr lang="en-US" sz="2745" dirty="0" smtClean="0">
                <a:latin typeface="Segoe UI Light"/>
              </a:rPr>
              <a:t>Desired Environments </a:t>
            </a:r>
            <a:endParaRPr lang="en-US" sz="2745" dirty="0">
              <a:latin typeface="Segoe UI Light"/>
            </a:endParaRPr>
          </a:p>
          <a:p>
            <a:pPr defTabSz="914192">
              <a:lnSpc>
                <a:spcPct val="90000"/>
              </a:lnSpc>
              <a:spcAft>
                <a:spcPts val="1175"/>
              </a:spcAft>
              <a:buSzPct val="90000"/>
            </a:pPr>
            <a:endParaRPr lang="en-US" sz="274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Light"/>
            </a:endParaRPr>
          </a:p>
          <a:p>
            <a:pPr defTabSz="914192">
              <a:lnSpc>
                <a:spcPct val="90000"/>
              </a:lnSpc>
              <a:spcAft>
                <a:spcPts val="1175"/>
              </a:spcAft>
              <a:buSzPct val="90000"/>
            </a:pPr>
            <a:r>
              <a:rPr lang="en-US" sz="2745" dirty="0">
                <a:latin typeface="Segoe UI Light"/>
              </a:rPr>
              <a:t>Speed </a:t>
            </a:r>
            <a:r>
              <a:rPr lang="en-US" sz="2745" dirty="0">
                <a:latin typeface="Segoe UI Light"/>
              </a:rPr>
              <a:t>Up Infra provisioning</a:t>
            </a:r>
          </a:p>
          <a:p>
            <a:pPr defTabSz="914192">
              <a:lnSpc>
                <a:spcPct val="90000"/>
              </a:lnSpc>
              <a:spcAft>
                <a:spcPts val="1175"/>
              </a:spcAft>
              <a:buSzPct val="90000"/>
            </a:pPr>
            <a:endParaRPr lang="en-US" sz="2745" dirty="0">
              <a:gradFill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270336" y="5266587"/>
            <a:ext cx="1458241" cy="9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/>
            <a:endParaRPr lang="en-US" sz="1765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99693" y="5190134"/>
            <a:ext cx="1901685" cy="1096897"/>
            <a:chOff x="511109" y="5814543"/>
            <a:chExt cx="1041729" cy="600871"/>
          </a:xfrm>
        </p:grpSpPr>
        <p:sp>
          <p:nvSpPr>
            <p:cNvPr id="9" name="Rectangle 154"/>
            <p:cNvSpPr>
              <a:spLocks noChangeArrowheads="1"/>
            </p:cNvSpPr>
            <p:nvPr/>
          </p:nvSpPr>
          <p:spPr bwMode="auto">
            <a:xfrm>
              <a:off x="635204" y="5814543"/>
              <a:ext cx="808238" cy="551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10" name="Rectangle 156"/>
            <p:cNvSpPr>
              <a:spLocks noChangeArrowheads="1"/>
            </p:cNvSpPr>
            <p:nvPr/>
          </p:nvSpPr>
          <p:spPr bwMode="auto">
            <a:xfrm>
              <a:off x="662962" y="5849648"/>
              <a:ext cx="751090" cy="48167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511109" y="6374593"/>
              <a:ext cx="1041729" cy="40821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/>
              <a:endParaRPr lang="en-US" sz="1765">
                <a:solidFill>
                  <a:srgbClr val="FFFFFF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5178430" y="3248898"/>
            <a:ext cx="2099013" cy="1561345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7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NON PROD</a:t>
            </a:r>
            <a:endParaRPr lang="en-US" sz="1567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78430" y="4929591"/>
            <a:ext cx="2099013" cy="1561345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PRODUCTION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48765" y="3923659"/>
            <a:ext cx="0" cy="1156421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CODE 1"/>
          <p:cNvGrpSpPr/>
          <p:nvPr/>
        </p:nvGrpSpPr>
        <p:grpSpPr>
          <a:xfrm>
            <a:off x="1517825" y="3037677"/>
            <a:ext cx="765694" cy="798076"/>
            <a:chOff x="2328300" y="3506767"/>
            <a:chExt cx="551703" cy="575034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/>
              <a:endParaRPr lang="en-US" sz="1765">
                <a:solidFill>
                  <a:srgbClr val="FFFFFF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18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22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5" name="CODE 2"/>
          <p:cNvGrpSpPr/>
          <p:nvPr/>
        </p:nvGrpSpPr>
        <p:grpSpPr>
          <a:xfrm>
            <a:off x="1517825" y="3037677"/>
            <a:ext cx="765694" cy="798076"/>
            <a:chOff x="2328300" y="3506767"/>
            <a:chExt cx="551703" cy="575034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/>
              <a:endParaRPr lang="en-US" sz="1765">
                <a:solidFill>
                  <a:srgbClr val="FFFFFF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28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32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35" name="CODE 3"/>
          <p:cNvGrpSpPr/>
          <p:nvPr/>
        </p:nvGrpSpPr>
        <p:grpSpPr>
          <a:xfrm>
            <a:off x="1511794" y="3037677"/>
            <a:ext cx="765694" cy="798076"/>
            <a:chOff x="2328300" y="3506767"/>
            <a:chExt cx="551703" cy="575034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/>
              <a:endParaRPr lang="en-US" sz="1765">
                <a:solidFill>
                  <a:srgbClr val="FFFFFF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38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42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40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45" name="APP 1"/>
          <p:cNvSpPr>
            <a:spLocks noEditPoints="1"/>
          </p:cNvSpPr>
          <p:nvPr/>
        </p:nvSpPr>
        <p:spPr bwMode="auto">
          <a:xfrm>
            <a:off x="5837238" y="2123635"/>
            <a:ext cx="781388" cy="806335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896003"/>
            <a:endParaRPr lang="en-US" sz="1667">
              <a:solidFill>
                <a:srgbClr val="000000"/>
              </a:solidFill>
            </a:endParaRPr>
          </a:p>
        </p:txBody>
      </p:sp>
      <p:sp>
        <p:nvSpPr>
          <p:cNvPr id="46" name="APP 2"/>
          <p:cNvSpPr>
            <a:spLocks noEditPoints="1"/>
          </p:cNvSpPr>
          <p:nvPr/>
        </p:nvSpPr>
        <p:spPr bwMode="auto">
          <a:xfrm>
            <a:off x="5837238" y="3796279"/>
            <a:ext cx="781388" cy="806335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896003"/>
            <a:endParaRPr lang="en-US" sz="1667">
              <a:solidFill>
                <a:srgbClr val="000000"/>
              </a:solidFill>
            </a:endParaRPr>
          </a:p>
        </p:txBody>
      </p:sp>
      <p:sp>
        <p:nvSpPr>
          <p:cNvPr id="47" name="APP 3"/>
          <p:cNvSpPr>
            <a:spLocks noEditPoints="1"/>
          </p:cNvSpPr>
          <p:nvPr/>
        </p:nvSpPr>
        <p:spPr bwMode="auto">
          <a:xfrm>
            <a:off x="5837238" y="5483895"/>
            <a:ext cx="781388" cy="806335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896003"/>
            <a:endParaRPr lang="en-US" sz="1667">
              <a:solidFill>
                <a:srgbClr val="000000"/>
              </a:solidFill>
            </a:endParaRPr>
          </a:p>
        </p:txBody>
      </p:sp>
      <p:sp>
        <p:nvSpPr>
          <p:cNvPr id="48" name="AutoShape 3"/>
          <p:cNvSpPr>
            <a:spLocks noChangeAspect="1" noChangeArrowheads="1" noTextEdit="1"/>
          </p:cNvSpPr>
          <p:nvPr/>
        </p:nvSpPr>
        <p:spPr bwMode="auto">
          <a:xfrm>
            <a:off x="374542" y="1568904"/>
            <a:ext cx="753634" cy="77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49" name="AutoShape 9"/>
          <p:cNvSpPr>
            <a:spLocks noChangeAspect="1" noChangeArrowheads="1" noTextEdit="1"/>
          </p:cNvSpPr>
          <p:nvPr/>
        </p:nvSpPr>
        <p:spPr bwMode="auto">
          <a:xfrm>
            <a:off x="373573" y="1568203"/>
            <a:ext cx="761885" cy="79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4570" y="4925097"/>
            <a:ext cx="336631" cy="189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US" sz="1371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OPS</a:t>
            </a:r>
          </a:p>
        </p:txBody>
      </p:sp>
      <p:grpSp>
        <p:nvGrpSpPr>
          <p:cNvPr id="51" name="CODE 3"/>
          <p:cNvGrpSpPr/>
          <p:nvPr/>
        </p:nvGrpSpPr>
        <p:grpSpPr>
          <a:xfrm>
            <a:off x="1517826" y="3026764"/>
            <a:ext cx="765694" cy="798076"/>
            <a:chOff x="2328300" y="3506767"/>
            <a:chExt cx="551703" cy="575034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/>
              <a:endParaRPr lang="en-US" sz="1765">
                <a:solidFill>
                  <a:srgbClr val="FFFFFF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54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58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/>
                  <a:endParaRPr lang="en-US" sz="1765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19" y="4325928"/>
            <a:ext cx="1073026" cy="21090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33974" y="5074501"/>
            <a:ext cx="336631" cy="189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US" sz="1371" b="1" dirty="0"/>
              <a:t>OPS</a:t>
            </a:r>
          </a:p>
        </p:txBody>
      </p:sp>
      <p:sp>
        <p:nvSpPr>
          <p:cNvPr id="63" name="Freeform 147"/>
          <p:cNvSpPr>
            <a:spLocks/>
          </p:cNvSpPr>
          <p:nvPr/>
        </p:nvSpPr>
        <p:spPr bwMode="auto">
          <a:xfrm>
            <a:off x="1188952" y="5299033"/>
            <a:ext cx="251818" cy="979726"/>
          </a:xfrm>
          <a:custGeom>
            <a:avLst/>
            <a:gdLst>
              <a:gd name="T0" fmla="*/ 64 w 64"/>
              <a:gd name="T1" fmla="*/ 0 h 249"/>
              <a:gd name="T2" fmla="*/ 51 w 64"/>
              <a:gd name="T3" fmla="*/ 249 h 249"/>
              <a:gd name="T4" fmla="*/ 0 w 64"/>
              <a:gd name="T5" fmla="*/ 249 h 249"/>
              <a:gd name="T6" fmla="*/ 0 w 64"/>
              <a:gd name="T7" fmla="*/ 0 h 249"/>
              <a:gd name="T8" fmla="*/ 64 w 64"/>
              <a:gd name="T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9">
                <a:moveTo>
                  <a:pt x="64" y="0"/>
                </a:moveTo>
                <a:lnTo>
                  <a:pt x="51" y="249"/>
                </a:lnTo>
                <a:lnTo>
                  <a:pt x="0" y="249"/>
                </a:lnTo>
                <a:lnTo>
                  <a:pt x="0" y="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17" tIns="44808" rIns="89617" bIns="44808" numCol="1" anchor="t" anchorCtr="0" compatLnSpc="1">
            <a:prstTxWarp prst="textNoShape">
              <a:avLst/>
            </a:prstTxWarp>
          </a:bodyPr>
          <a:lstStyle/>
          <a:p>
            <a:pPr defTabSz="914016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3282" y="5085006"/>
            <a:ext cx="338234" cy="189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US" sz="1371" b="1" dirty="0"/>
              <a:t>DEV</a:t>
            </a:r>
          </a:p>
        </p:txBody>
      </p:sp>
      <p:sp>
        <p:nvSpPr>
          <p:cNvPr id="65" name="Right Brace 64"/>
          <p:cNvSpPr/>
          <p:nvPr/>
        </p:nvSpPr>
        <p:spPr>
          <a:xfrm>
            <a:off x="7441545" y="1692956"/>
            <a:ext cx="297900" cy="4724127"/>
          </a:xfrm>
          <a:prstGeom prst="rightBrace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6" name="TextBox 5"/>
          <p:cNvSpPr txBox="1"/>
          <p:nvPr/>
        </p:nvSpPr>
        <p:spPr>
          <a:xfrm>
            <a:off x="442762" y="279133"/>
            <a:ext cx="725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Environment Parity</a:t>
            </a:r>
            <a:endParaRPr lang="en-GB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1902E-6 -4.81616E-6 L 0.35627 -0.130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07" y="-653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4177E-7 -4.81616E-6 L 0.35576 0.113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1" y="567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4177E-7 -4.81616E-6 L 0.35678 0.360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3" y="18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6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6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3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7553"/>
            <a:ext cx="121268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DevSecOps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Automation Tool: Infrastructure provisioning in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Cloud using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Terraform.</a:t>
            </a:r>
          </a:p>
          <a:p>
            <a:endParaRPr lang="en-GB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This tool used to build the infrastructure within public and private cloud. It consist of following components: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GitHub - Code repository(infrastructure provisioning &amp; chef cookbooks for post configurations)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Jenkins 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GB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Continous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Integration tool.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Terraform Enterprise -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IaaC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(Infrastructure as a code) configurations to provision secure infrastructure across multiple cloud providers.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Chef - Performs post configuration activities like security compliance(Antivirus installations and on-board local user accounts to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CyberArk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429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6" y="875898"/>
            <a:ext cx="10462968" cy="59821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516" y="221381"/>
            <a:ext cx="1046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DevSecOps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Cloud automation tool workflow for Infrastructure Provisioning and configurations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697" y="1162975"/>
            <a:ext cx="12100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  <a:p>
            <a:endParaRPr lang="en-US" dirty="0"/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(email </a:t>
            </a:r>
            <a:r>
              <a:rPr lang="en-US" sz="28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kamesh.pudi@gmail.com</a:t>
            </a:r>
            <a:r>
              <a:rPr lang="en-US" sz="28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3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619</TotalTime>
  <Words>294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Mangal</vt:lpstr>
      <vt:lpstr>Segoe UI</vt:lpstr>
      <vt:lpstr>Segoe UI Light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Kameswara Rao Pudi (MAS)</dc:creator>
  <cp:lastModifiedBy>Kameswara Rao Pudi (MAS)</cp:lastModifiedBy>
  <cp:revision>29</cp:revision>
  <dcterms:created xsi:type="dcterms:W3CDTF">2019-04-22T13:03:04Z</dcterms:created>
  <dcterms:modified xsi:type="dcterms:W3CDTF">2019-04-22T23:22:10Z</dcterms:modified>
</cp:coreProperties>
</file>