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media/image5.jpg" ContentType="image/jpg"/>
  <Override PartName="/ppt/media/image11.jpg" ContentType="image/jpg"/>
  <Override PartName="/ppt/media/image12.jpg" ContentType="image/jpg"/>
  <Override PartName="/ppt/media/image16.jpg" ContentType="image/jpg"/>
  <Override PartName="/ppt/media/image22.jpg" ContentType="image/jpg"/>
  <Override PartName="/ppt/media/image23.jpg" ContentType="image/jpg"/>
  <Override PartName="/ppt/media/image31.jpg" ContentType="image/jpg"/>
  <Override PartName="/ppt/media/image33.jpg" ContentType="image/jp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  <p:sldMasterId id="2147483752" r:id="rId5"/>
  </p:sldMasterIdLst>
  <p:sldIdLst>
    <p:sldId id="257" r:id="rId6"/>
    <p:sldId id="388" r:id="rId7"/>
    <p:sldId id="386" r:id="rId8"/>
    <p:sldId id="327" r:id="rId9"/>
    <p:sldId id="389" r:id="rId10"/>
    <p:sldId id="393" r:id="rId11"/>
    <p:sldId id="394" r:id="rId12"/>
    <p:sldId id="395" r:id="rId13"/>
    <p:sldId id="396" r:id="rId14"/>
    <p:sldId id="397" r:id="rId15"/>
    <p:sldId id="409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971E5-CB9F-4DB7-8639-7AAE6B1E2CAF}" v="134" dt="2021-01-28T12:48:03.974"/>
    <p1510:client id="{6AFAF9AB-78FF-48ED-80A2-BC64F19273C9}" v="7" dt="2021-01-27T16:16:24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jpg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F7B40E6-07B8-4B5D-A4AB-96E6FC4EFB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F7B40E6-07B8-4B5D-A4AB-96E6FC4EF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2A8C72A-A985-4504-BDED-8811194249D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Kite Display" panose="02000000000000000000" pitchFamily="50" charset="0"/>
              <a:ea typeface="+mj-ea"/>
              <a:cs typeface="+mj-cs"/>
              <a:sym typeface="Kite Display" panose="020000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1FBCD-3F55-4403-B223-2CF948AB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14006"/>
            <a:ext cx="10944225" cy="5905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6D90-39A7-4491-AC0B-FA59CB55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779D-6A06-4D00-AB3A-F2C8AD2F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5387-4AAD-4B90-BE07-2B50EA74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F7F49C5-DB9D-40A8-AA79-B7AC69A0266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42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F7B40E6-07B8-4B5D-A4AB-96E6FC4EFB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F7B40E6-07B8-4B5D-A4AB-96E6FC4EF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2A8C72A-A985-4504-BDED-8811194249D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Kite Display" panose="02000000000000000000" pitchFamily="50" charset="0"/>
              <a:ea typeface="+mj-ea"/>
              <a:cs typeface="+mj-cs"/>
              <a:sym typeface="Kite Display" panose="020000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1FBCD-3F55-4403-B223-2CF948AB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14006"/>
            <a:ext cx="10944225" cy="59055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6D90-39A7-4491-AC0B-FA59CB55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779D-6A06-4D00-AB3A-F2C8AD2F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5387-4AAD-4B90-BE07-2B50EA74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F7F49C5-DB9D-40A8-AA79-B7AC69A0266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578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15000">
              <a:schemeClr val="accent1"/>
            </a:gs>
            <a:gs pos="80000">
              <a:srgbClr val="59186B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C385B1-5705-40CF-AD2B-1B85692A669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E81CF903-6EFB-4C25-BBF7-7027580D95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think-cell Slide" r:id="rId6" imgW="278" imgH="278" progId="TCLayout.ActiveDocument.1">
                  <p:embed/>
                </p:oleObj>
              </mc:Choice>
              <mc:Fallback>
                <p:oleObj name="think-cell Slide" r:id="rId6" imgW="278" imgH="278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E81CF903-6EFB-4C25-BBF7-7027580D95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B08DB24F-3D64-44E2-876F-D46A8F86FF9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5600" b="0" i="0" baseline="0" dirty="0">
              <a:latin typeface="Kite Display Light" panose="02000000000000000000" pitchFamily="50" charset="0"/>
              <a:ea typeface="+mj-ea"/>
              <a:cs typeface="+mj-cs"/>
              <a:sym typeface="Kite Display Light" panose="02000000000000000000" pitchFamily="50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3305EE-92E3-4F9E-B00E-2FA1E199FF2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2372115"/>
            <a:ext cx="10948989" cy="1833563"/>
          </a:xfrm>
        </p:spPr>
        <p:txBody>
          <a:bodyPr anchor="ctr" anchorCtr="0">
            <a:normAutofit/>
          </a:bodyPr>
          <a:lstStyle>
            <a:lvl1pPr algn="ctr">
              <a:defRPr sz="7400" spc="-16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Insert presentation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47B4350-E5C2-48EA-BDCA-3525243C2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8" y="4252423"/>
            <a:ext cx="10944226" cy="707344"/>
          </a:xfr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063E04-6434-439A-B14B-4EAD7EABD486}"/>
              </a:ext>
            </a:extLst>
          </p:cNvPr>
          <p:cNvSpPr/>
          <p:nvPr userDrawn="1"/>
        </p:nvSpPr>
        <p:spPr>
          <a:xfrm>
            <a:off x="5566150" y="5378399"/>
            <a:ext cx="1042880" cy="948392"/>
          </a:xfrm>
          <a:custGeom>
            <a:avLst/>
            <a:gdLst>
              <a:gd name="connsiteX0" fmla="*/ 536969 w 762806"/>
              <a:gd name="connsiteY0" fmla="*/ 263664 h 693695"/>
              <a:gd name="connsiteX1" fmla="*/ 554184 w 762806"/>
              <a:gd name="connsiteY1" fmla="*/ 264760 h 693695"/>
              <a:gd name="connsiteX2" fmla="*/ 553799 w 762806"/>
              <a:gd name="connsiteY2" fmla="*/ 264889 h 693695"/>
              <a:gd name="connsiteX3" fmla="*/ 572298 w 762806"/>
              <a:gd name="connsiteY3" fmla="*/ 340425 h 693695"/>
              <a:gd name="connsiteX4" fmla="*/ 520271 w 762806"/>
              <a:gd name="connsiteY4" fmla="*/ 385901 h 693695"/>
              <a:gd name="connsiteX5" fmla="*/ 481732 w 762806"/>
              <a:gd name="connsiteY5" fmla="*/ 374468 h 693695"/>
              <a:gd name="connsiteX6" fmla="*/ 495221 w 762806"/>
              <a:gd name="connsiteY6" fmla="*/ 303300 h 693695"/>
              <a:gd name="connsiteX7" fmla="*/ 536969 w 762806"/>
              <a:gd name="connsiteY7" fmla="*/ 263664 h 693695"/>
              <a:gd name="connsiteX8" fmla="*/ 525794 w 762806"/>
              <a:gd name="connsiteY8" fmla="*/ 116515 h 693695"/>
              <a:gd name="connsiteX9" fmla="*/ 762806 w 762806"/>
              <a:gd name="connsiteY9" fmla="*/ 169185 h 693695"/>
              <a:gd name="connsiteX10" fmla="*/ 624967 w 762806"/>
              <a:gd name="connsiteY10" fmla="*/ 323340 h 693695"/>
              <a:gd name="connsiteX11" fmla="*/ 629977 w 762806"/>
              <a:gd name="connsiteY11" fmla="*/ 287499 h 693695"/>
              <a:gd name="connsiteX12" fmla="*/ 569343 w 762806"/>
              <a:gd name="connsiteY12" fmla="*/ 219928 h 693695"/>
              <a:gd name="connsiteX13" fmla="*/ 503185 w 762806"/>
              <a:gd name="connsiteY13" fmla="*/ 251272 h 693695"/>
              <a:gd name="connsiteX14" fmla="*/ 0 w 762806"/>
              <a:gd name="connsiteY14" fmla="*/ 0 h 693695"/>
              <a:gd name="connsiteX15" fmla="*/ 475180 w 762806"/>
              <a:gd name="connsiteY15" fmla="*/ 105210 h 693695"/>
              <a:gd name="connsiteX16" fmla="*/ 440367 w 762806"/>
              <a:gd name="connsiteY16" fmla="*/ 312806 h 693695"/>
              <a:gd name="connsiteX17" fmla="*/ 425851 w 762806"/>
              <a:gd name="connsiteY17" fmla="*/ 399132 h 693695"/>
              <a:gd name="connsiteX18" fmla="*/ 426365 w 762806"/>
              <a:gd name="connsiteY18" fmla="*/ 399517 h 693695"/>
              <a:gd name="connsiteX19" fmla="*/ 532602 w 762806"/>
              <a:gd name="connsiteY19" fmla="*/ 427779 h 693695"/>
              <a:gd name="connsiteX20" fmla="*/ 295205 w 762806"/>
              <a:gd name="connsiteY20" fmla="*/ 693695 h 693695"/>
              <a:gd name="connsiteX21" fmla="*/ 305354 w 762806"/>
              <a:gd name="connsiteY21" fmla="*/ 435101 h 693695"/>
              <a:gd name="connsiteX22" fmla="*/ 303812 w 762806"/>
              <a:gd name="connsiteY22" fmla="*/ 425852 h 693695"/>
              <a:gd name="connsiteX23" fmla="*/ 326164 w 762806"/>
              <a:gd name="connsiteY23" fmla="*/ 425852 h 693695"/>
              <a:gd name="connsiteX24" fmla="*/ 342094 w 762806"/>
              <a:gd name="connsiteY24" fmla="*/ 330919 h 693695"/>
              <a:gd name="connsiteX25" fmla="*/ 416216 w 762806"/>
              <a:gd name="connsiteY25" fmla="*/ 279534 h 693695"/>
              <a:gd name="connsiteX26" fmla="*/ 425594 w 762806"/>
              <a:gd name="connsiteY26" fmla="*/ 221341 h 693695"/>
              <a:gd name="connsiteX27" fmla="*/ 410307 w 762806"/>
              <a:gd name="connsiteY27" fmla="*/ 221341 h 693695"/>
              <a:gd name="connsiteX28" fmla="*/ 350572 w 762806"/>
              <a:gd name="connsiteY28" fmla="*/ 269771 h 693695"/>
              <a:gd name="connsiteX29" fmla="*/ 360207 w 762806"/>
              <a:gd name="connsiteY29" fmla="*/ 223653 h 693695"/>
              <a:gd name="connsiteX30" fmla="*/ 307666 w 762806"/>
              <a:gd name="connsiteY30" fmla="*/ 223653 h 693695"/>
              <a:gd name="connsiteX31" fmla="*/ 286341 w 762806"/>
              <a:gd name="connsiteY31" fmla="*/ 350702 h 693695"/>
              <a:gd name="connsiteX32" fmla="*/ 0 w 762806"/>
              <a:gd name="connsiteY32" fmla="*/ 0 h 6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2806" h="693695">
                <a:moveTo>
                  <a:pt x="536969" y="263664"/>
                </a:moveTo>
                <a:cubicBezTo>
                  <a:pt x="542751" y="262344"/>
                  <a:pt x="548596" y="262544"/>
                  <a:pt x="554184" y="264760"/>
                </a:cubicBezTo>
                <a:lnTo>
                  <a:pt x="553799" y="264889"/>
                </a:lnTo>
                <a:cubicBezTo>
                  <a:pt x="576280" y="273881"/>
                  <a:pt x="584245" y="303942"/>
                  <a:pt x="572298" y="340425"/>
                </a:cubicBezTo>
                <a:cubicBezTo>
                  <a:pt x="564847" y="363548"/>
                  <a:pt x="546991" y="385901"/>
                  <a:pt x="520271" y="385901"/>
                </a:cubicBezTo>
                <a:cubicBezTo>
                  <a:pt x="506665" y="385402"/>
                  <a:pt x="493408" y="381469"/>
                  <a:pt x="481732" y="374468"/>
                </a:cubicBezTo>
                <a:cubicBezTo>
                  <a:pt x="483356" y="350290"/>
                  <a:pt x="487884" y="326395"/>
                  <a:pt x="495221" y="303300"/>
                </a:cubicBezTo>
                <a:cubicBezTo>
                  <a:pt x="502832" y="285282"/>
                  <a:pt x="519620" y="267626"/>
                  <a:pt x="536969" y="263664"/>
                </a:cubicBezTo>
                <a:close/>
                <a:moveTo>
                  <a:pt x="525794" y="116515"/>
                </a:moveTo>
                <a:lnTo>
                  <a:pt x="762806" y="169185"/>
                </a:lnTo>
                <a:lnTo>
                  <a:pt x="624967" y="323340"/>
                </a:lnTo>
                <a:cubicBezTo>
                  <a:pt x="627892" y="311602"/>
                  <a:pt x="629571" y="299588"/>
                  <a:pt x="629977" y="287499"/>
                </a:cubicBezTo>
                <a:cubicBezTo>
                  <a:pt x="630362" y="241895"/>
                  <a:pt x="602357" y="219928"/>
                  <a:pt x="569343" y="219928"/>
                </a:cubicBezTo>
                <a:cubicBezTo>
                  <a:pt x="543780" y="220254"/>
                  <a:pt x="519628" y="231697"/>
                  <a:pt x="503185" y="251272"/>
                </a:cubicBezTo>
                <a:close/>
                <a:moveTo>
                  <a:pt x="0" y="0"/>
                </a:moveTo>
                <a:lnTo>
                  <a:pt x="475180" y="105210"/>
                </a:lnTo>
                <a:lnTo>
                  <a:pt x="440367" y="312806"/>
                </a:lnTo>
                <a:lnTo>
                  <a:pt x="425851" y="399132"/>
                </a:lnTo>
                <a:lnTo>
                  <a:pt x="426365" y="399517"/>
                </a:lnTo>
                <a:cubicBezTo>
                  <a:pt x="426365" y="399517"/>
                  <a:pt x="479034" y="438441"/>
                  <a:pt x="532602" y="427779"/>
                </a:cubicBezTo>
                <a:lnTo>
                  <a:pt x="295205" y="693695"/>
                </a:lnTo>
                <a:cubicBezTo>
                  <a:pt x="312835" y="608648"/>
                  <a:pt x="316264" y="521268"/>
                  <a:pt x="305354" y="435101"/>
                </a:cubicBezTo>
                <a:lnTo>
                  <a:pt x="303812" y="425852"/>
                </a:lnTo>
                <a:lnTo>
                  <a:pt x="326164" y="425852"/>
                </a:lnTo>
                <a:lnTo>
                  <a:pt x="342094" y="330919"/>
                </a:lnTo>
                <a:cubicBezTo>
                  <a:pt x="348517" y="294564"/>
                  <a:pt x="393735" y="276065"/>
                  <a:pt x="416216" y="279534"/>
                </a:cubicBezTo>
                <a:lnTo>
                  <a:pt x="425594" y="221341"/>
                </a:lnTo>
                <a:cubicBezTo>
                  <a:pt x="420513" y="220797"/>
                  <a:pt x="415388" y="220797"/>
                  <a:pt x="410307" y="221341"/>
                </a:cubicBezTo>
                <a:cubicBezTo>
                  <a:pt x="387441" y="225708"/>
                  <a:pt x="362391" y="249988"/>
                  <a:pt x="350572" y="269771"/>
                </a:cubicBezTo>
                <a:lnTo>
                  <a:pt x="360207" y="223653"/>
                </a:lnTo>
                <a:lnTo>
                  <a:pt x="307666" y="223653"/>
                </a:lnTo>
                <a:lnTo>
                  <a:pt x="286341" y="350702"/>
                </a:lnTo>
                <a:cubicBezTo>
                  <a:pt x="241893" y="209265"/>
                  <a:pt x="141308" y="10276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84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8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F7B40E6-07B8-4B5D-A4AB-96E6FC4EFB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F7B40E6-07B8-4B5D-A4AB-96E6FC4EFB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2A8C72A-A985-4504-BDED-8811194249D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Kite Display" panose="02000000000000000000" pitchFamily="50" charset="0"/>
              <a:ea typeface="+mj-ea"/>
              <a:cs typeface="+mj-cs"/>
              <a:sym typeface="Kite Display" panose="020000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1FBCD-3F55-4403-B223-2CF948AB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14006"/>
            <a:ext cx="10944225" cy="590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6D90-39A7-4491-AC0B-FA59CB55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779D-6A06-4D00-AB3A-F2C8AD2F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5387-4AAD-4B90-BE07-2B50EA74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F7F49C5-DB9D-40A8-AA79-B7AC69A0266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8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55B01F51-2978-44BA-88B7-EF4388DAE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55B01F51-2978-44BA-88B7-EF4388DAE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B8B87D4-C81C-4920-8BBD-385AB582053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Kite Display" panose="02000000000000000000" pitchFamily="50" charset="0"/>
              <a:ea typeface="+mj-ea"/>
              <a:cs typeface="+mj-cs"/>
              <a:sym typeface="Kite Display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BF02-2815-41E8-A070-9CD7E4107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9" y="1773238"/>
            <a:ext cx="5345906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26CB-684C-4238-9D9A-3C109927B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2206" y="1773238"/>
            <a:ext cx="5345907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BF51-3088-4814-AB96-7B76B9A8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B5CA-6D90-426D-8AF1-D3FAD6BC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A35B42-8675-4537-B454-8CE56797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14006"/>
            <a:ext cx="10944225" cy="590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85240AD-00A5-4674-A614-5787FC738CD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8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55B01F51-2978-44BA-88B7-EF4388DAE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55B01F51-2978-44BA-88B7-EF4388DAE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B8B87D4-C81C-4920-8BBD-385AB582053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Kite Display" panose="02000000000000000000" pitchFamily="50" charset="0"/>
              <a:ea typeface="+mj-ea"/>
              <a:cs typeface="+mj-cs"/>
              <a:sym typeface="Kite Display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BF02-2815-41E8-A070-9CD7E4107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9" y="1773238"/>
            <a:ext cx="5345906" cy="2070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26CB-684C-4238-9D9A-3C109927B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2206" y="1773238"/>
            <a:ext cx="5345907" cy="2070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BF51-3088-4814-AB96-7B76B9A8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B5CA-6D90-426D-8AF1-D3FAD6BC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36AD13-68D1-405C-BD37-4C296F17425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3889" y="4095748"/>
            <a:ext cx="5345906" cy="2070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52D3BF2-FC65-4E2F-9E80-0008C2A48DD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22206" y="4095748"/>
            <a:ext cx="5345907" cy="20701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3A83BCA-CE67-4FE1-89BE-1141A55C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14006"/>
            <a:ext cx="10944225" cy="590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F51CB80-D7C0-4287-9975-37FD55058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24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55B01F51-2978-44BA-88B7-EF4388DAE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55B01F51-2978-44BA-88B7-EF4388DAE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B8B87D4-C81C-4920-8BBD-385AB582053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Kite Display" panose="02000000000000000000" pitchFamily="50" charset="0"/>
              <a:ea typeface="+mj-ea"/>
              <a:cs typeface="+mj-cs"/>
              <a:sym typeface="Kite Display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BF02-2815-41E8-A070-9CD7E4107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9" y="1773238"/>
            <a:ext cx="3479798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26CB-684C-4238-9D9A-3C109927B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6101" y="1773238"/>
            <a:ext cx="3479799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BF51-3088-4814-AB96-7B76B9A8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B5CA-6D90-426D-8AF1-D3FAD6BC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0E7C6D6-BD9D-4591-B9E8-5930BFB4986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088314" y="1773238"/>
            <a:ext cx="3479799" cy="439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A92B47-78C3-448B-AE1F-8E2F2ECE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14006"/>
            <a:ext cx="10944225" cy="590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66564F-D2AF-4E4C-B3DC-E7E4A5F0FD20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698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55B01F51-2978-44BA-88B7-EF4388DAE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55B01F51-2978-44BA-88B7-EF4388DAE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B8B87D4-C81C-4920-8BBD-385AB582053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Kite Display" panose="02000000000000000000" pitchFamily="50" charset="0"/>
              <a:ea typeface="+mj-ea"/>
              <a:cs typeface="+mj-cs"/>
              <a:sym typeface="Kite Display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BF02-2815-41E8-A070-9CD7E4107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9" y="1773238"/>
            <a:ext cx="2571749" cy="4392612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26CB-684C-4238-9D9A-3C109927B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0681" y="1773238"/>
            <a:ext cx="2399172" cy="43926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BF51-3088-4814-AB96-7B76B9A8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B5CA-6D90-426D-8AF1-D3FAD6BC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0E7C6D6-BD9D-4591-B9E8-5930BFB4986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65819" y="1773238"/>
            <a:ext cx="2399172" cy="43926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DCE209-C2BB-4015-8736-B25086C91150}"/>
              </a:ext>
            </a:extLst>
          </p:cNvPr>
          <p:cNvCxnSpPr>
            <a:cxnSpLocks/>
          </p:cNvCxnSpPr>
          <p:nvPr/>
        </p:nvCxnSpPr>
        <p:spPr>
          <a:xfrm>
            <a:off x="3362698" y="1773238"/>
            <a:ext cx="0" cy="439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6316AD-75B7-4B7D-BF3C-FCE2869CBBC4}"/>
              </a:ext>
            </a:extLst>
          </p:cNvPr>
          <p:cNvCxnSpPr>
            <a:cxnSpLocks/>
          </p:cNvCxnSpPr>
          <p:nvPr/>
        </p:nvCxnSpPr>
        <p:spPr>
          <a:xfrm>
            <a:off x="6097836" y="1773238"/>
            <a:ext cx="0" cy="439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D8EBB6-8C1E-4E7F-9701-F92E4906E933}"/>
              </a:ext>
            </a:extLst>
          </p:cNvPr>
          <p:cNvCxnSpPr>
            <a:cxnSpLocks/>
          </p:cNvCxnSpPr>
          <p:nvPr/>
        </p:nvCxnSpPr>
        <p:spPr>
          <a:xfrm>
            <a:off x="8832974" y="1773238"/>
            <a:ext cx="0" cy="439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6E4566-A543-4E70-AF5C-7CF7E6F9BA11}"/>
              </a:ext>
            </a:extLst>
          </p:cNvPr>
          <p:cNvCxnSpPr>
            <a:cxnSpLocks/>
          </p:cNvCxnSpPr>
          <p:nvPr/>
        </p:nvCxnSpPr>
        <p:spPr>
          <a:xfrm>
            <a:off x="11568112" y="1773238"/>
            <a:ext cx="0" cy="439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427D2804-7E52-40DD-B621-86DDBEAD835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000957" y="1767682"/>
            <a:ext cx="2399172" cy="439261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A0EF41E-916C-4074-8A03-3267606D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14006"/>
            <a:ext cx="10944225" cy="590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6A074E4-2113-4339-A501-D3B62BC4843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4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55B01F51-2978-44BA-88B7-EF4388DAE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55B01F51-2978-44BA-88B7-EF4388DAE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B8B87D4-C81C-4920-8BBD-385AB582053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Kite Display" panose="02000000000000000000" pitchFamily="50" charset="0"/>
              <a:ea typeface="+mj-ea"/>
              <a:cs typeface="+mj-cs"/>
              <a:sym typeface="Kite Display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BF02-2815-41E8-A070-9CD7E4107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9" y="1773238"/>
            <a:ext cx="2571749" cy="4392612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26CB-684C-4238-9D9A-3C109927B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0680" y="1773238"/>
            <a:ext cx="3766731" cy="203387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BF51-3088-4814-AB96-7B76B9A8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B5CA-6D90-426D-8AF1-D3FAD6BC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0E7C6D6-BD9D-4591-B9E8-5930BFB4986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633387" y="1773238"/>
            <a:ext cx="3766735" cy="203387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DCE209-C2BB-4015-8736-B25086C91150}"/>
              </a:ext>
            </a:extLst>
          </p:cNvPr>
          <p:cNvCxnSpPr>
            <a:cxnSpLocks/>
          </p:cNvCxnSpPr>
          <p:nvPr/>
        </p:nvCxnSpPr>
        <p:spPr>
          <a:xfrm>
            <a:off x="3362698" y="1773238"/>
            <a:ext cx="0" cy="439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6E4566-A543-4E70-AF5C-7CF7E6F9BA11}"/>
              </a:ext>
            </a:extLst>
          </p:cNvPr>
          <p:cNvCxnSpPr>
            <a:cxnSpLocks/>
          </p:cNvCxnSpPr>
          <p:nvPr/>
        </p:nvCxnSpPr>
        <p:spPr>
          <a:xfrm>
            <a:off x="11568112" y="1773238"/>
            <a:ext cx="0" cy="439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427D2804-7E52-40DD-B621-86DDBEAD835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30681" y="4131971"/>
            <a:ext cx="3766730" cy="203387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DB3E62-A0BD-483D-A70F-68E15C94474D}"/>
              </a:ext>
            </a:extLst>
          </p:cNvPr>
          <p:cNvCxnSpPr>
            <a:cxnSpLocks/>
          </p:cNvCxnSpPr>
          <p:nvPr userDrawn="1"/>
        </p:nvCxnSpPr>
        <p:spPr>
          <a:xfrm>
            <a:off x="7465405" y="1773238"/>
            <a:ext cx="0" cy="4392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9A8CFA2-B75A-42AE-9DA0-F1475D1CAE8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633392" y="4131971"/>
            <a:ext cx="3766730" cy="203387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BBD190-A44B-4BFE-9BE6-047FE356C7B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33393" y="3969544"/>
            <a:ext cx="3766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23B2CD-044D-448F-A6E9-B0AA9131B7A5}"/>
              </a:ext>
            </a:extLst>
          </p:cNvPr>
          <p:cNvCxnSpPr>
            <a:cxnSpLocks/>
          </p:cNvCxnSpPr>
          <p:nvPr userDrawn="1"/>
        </p:nvCxnSpPr>
        <p:spPr>
          <a:xfrm flipH="1">
            <a:off x="3530682" y="3969544"/>
            <a:ext cx="3766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118C95F0-5846-4378-A103-8EC0BD49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14006"/>
            <a:ext cx="10944225" cy="590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5E37489-CCE6-4E01-A0DF-7655F126E03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4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1C19-E35A-4634-ABFD-7F942145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2150B-43DC-42A8-9C47-69F8E450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F8702F-913B-427E-B851-DB8BA448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14006"/>
            <a:ext cx="10944225" cy="590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A1F8A2-05BA-4E7F-A9C4-BE2F9B6B193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14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1C19-E35A-4634-ABFD-7F942145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2150B-43DC-42A8-9C47-69F8E450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C0747B0-0712-4F6C-8FC0-51E29EB4C0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F91F1-FC0B-4B45-98AD-7EB1AB945915}"/>
              </a:ext>
            </a:extLst>
          </p:cNvPr>
          <p:cNvSpPr/>
          <p:nvPr userDrawn="1"/>
        </p:nvSpPr>
        <p:spPr>
          <a:xfrm>
            <a:off x="619124" y="1268413"/>
            <a:ext cx="10948989" cy="4897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790B053-0222-4A4B-9556-5DCEE7ABC68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81151" y="1524001"/>
            <a:ext cx="10429700" cy="77585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cap="all" spc="150" baseline="0">
                <a:ln>
                  <a:noFill/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28C39-5790-4BCC-B80E-0C8163E5AD57}"/>
              </a:ext>
            </a:extLst>
          </p:cNvPr>
          <p:cNvCxnSpPr>
            <a:cxnSpLocks/>
          </p:cNvCxnSpPr>
          <p:nvPr userDrawn="1"/>
        </p:nvCxnSpPr>
        <p:spPr>
          <a:xfrm>
            <a:off x="5841077" y="2527069"/>
            <a:ext cx="50984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3DAC1A-6612-4FA9-9024-FCB1B4E917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1151" y="2876204"/>
            <a:ext cx="10429700" cy="3036910"/>
          </a:xfrm>
        </p:spPr>
        <p:txBody>
          <a:bodyPr numCol="2" spcCol="288000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0" indent="0" algn="l">
              <a:buFont typeface="Arial" panose="020B0604020202020204" pitchFamily="34" charset="0"/>
              <a:buNone/>
              <a:defRPr sz="1600"/>
            </a:lvl2pPr>
            <a:lvl3pPr marL="0" indent="0" algn="l">
              <a:buNone/>
              <a:defRPr sz="1600"/>
            </a:lvl3pPr>
            <a:lvl4pPr marL="0" indent="0" algn="ctr">
              <a:buNone/>
              <a:defRPr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180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1C19-E35A-4634-ABFD-7F942145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2150B-43DC-42A8-9C47-69F8E450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C0747B0-0712-4F6C-8FC0-51E29EB4C0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F91F1-FC0B-4B45-98AD-7EB1AB945915}"/>
              </a:ext>
            </a:extLst>
          </p:cNvPr>
          <p:cNvSpPr/>
          <p:nvPr userDrawn="1"/>
        </p:nvSpPr>
        <p:spPr>
          <a:xfrm>
            <a:off x="619124" y="1268413"/>
            <a:ext cx="10948989" cy="4897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ABBC563-7099-4FCE-B124-DA8C31DB3D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21757" y="1524000"/>
            <a:ext cx="4389094" cy="4389094"/>
          </a:xfrm>
          <a:custGeom>
            <a:avLst/>
            <a:gdLst>
              <a:gd name="connsiteX0" fmla="*/ 0 w 4389094"/>
              <a:gd name="connsiteY0" fmla="*/ 0 h 4389094"/>
              <a:gd name="connsiteX1" fmla="*/ 4389094 w 4389094"/>
              <a:gd name="connsiteY1" fmla="*/ 0 h 4389094"/>
              <a:gd name="connsiteX2" fmla="*/ 4389094 w 4389094"/>
              <a:gd name="connsiteY2" fmla="*/ 4389094 h 4389094"/>
              <a:gd name="connsiteX3" fmla="*/ 0 w 4389094"/>
              <a:gd name="connsiteY3" fmla="*/ 4389094 h 438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9094" h="4389094">
                <a:moveTo>
                  <a:pt x="0" y="0"/>
                </a:moveTo>
                <a:lnTo>
                  <a:pt x="4389094" y="0"/>
                </a:lnTo>
                <a:lnTo>
                  <a:pt x="4389094" y="4389094"/>
                </a:lnTo>
                <a:lnTo>
                  <a:pt x="0" y="4389094"/>
                </a:lnTo>
                <a:close/>
              </a:path>
            </a:pathLst>
          </a:cu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lIns="180000" tIns="144000" rIns="180000" bIns="144000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3A450D0-28A8-4AA9-985A-9174F74870C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81151" y="1524001"/>
            <a:ext cx="5783344" cy="775852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cap="all" spc="150" baseline="0">
                <a:ln>
                  <a:noFill/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B359007-41D6-4BCB-85CD-2D84AF3B00E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1151" y="2876202"/>
            <a:ext cx="5783344" cy="3036911"/>
          </a:xfrm>
        </p:spPr>
        <p:txBody>
          <a:bodyPr numCol="2" spcCol="288000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0" indent="0" algn="l">
              <a:buFont typeface="Arial" panose="020B0604020202020204" pitchFamily="34" charset="0"/>
              <a:buNone/>
              <a:defRPr sz="1600"/>
            </a:lvl2pPr>
            <a:lvl3pPr marL="0" indent="0" algn="l">
              <a:buNone/>
              <a:defRPr sz="1600"/>
            </a:lvl3pPr>
            <a:lvl4pPr marL="0" indent="0" algn="ctr">
              <a:buNone/>
              <a:defRPr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6123CD-32B7-420C-A093-E0448951F23C}"/>
              </a:ext>
            </a:extLst>
          </p:cNvPr>
          <p:cNvCxnSpPr>
            <a:cxnSpLocks/>
          </p:cNvCxnSpPr>
          <p:nvPr userDrawn="1"/>
        </p:nvCxnSpPr>
        <p:spPr>
          <a:xfrm>
            <a:off x="881151" y="2527069"/>
            <a:ext cx="50984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 Case Stud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1C19-E35A-4634-ABFD-7F942145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2150B-43DC-42A8-9C47-69F8E450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C0747B0-0712-4F6C-8FC0-51E29EB4C0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F91F1-FC0B-4B45-98AD-7EB1AB945915}"/>
              </a:ext>
            </a:extLst>
          </p:cNvPr>
          <p:cNvSpPr/>
          <p:nvPr userDrawn="1"/>
        </p:nvSpPr>
        <p:spPr>
          <a:xfrm>
            <a:off x="619124" y="1268413"/>
            <a:ext cx="10948989" cy="4897437"/>
          </a:xfrm>
          <a:prstGeom prst="rect">
            <a:avLst/>
          </a:prstGeom>
          <a:solidFill>
            <a:srgbClr val="D0E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790B053-0222-4A4B-9556-5DCEE7ABC68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81151" y="1524001"/>
            <a:ext cx="10429700" cy="77585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cap="all" spc="150" baseline="0">
                <a:ln>
                  <a:noFill/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28C39-5790-4BCC-B80E-0C8163E5AD57}"/>
              </a:ext>
            </a:extLst>
          </p:cNvPr>
          <p:cNvCxnSpPr>
            <a:cxnSpLocks/>
          </p:cNvCxnSpPr>
          <p:nvPr userDrawn="1"/>
        </p:nvCxnSpPr>
        <p:spPr>
          <a:xfrm>
            <a:off x="5841077" y="2527069"/>
            <a:ext cx="50984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3DAC1A-6612-4FA9-9024-FCB1B4E917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1151" y="2876204"/>
            <a:ext cx="10429700" cy="3036910"/>
          </a:xfrm>
        </p:spPr>
        <p:txBody>
          <a:bodyPr numCol="2" spcCol="288000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0" indent="0" algn="l">
              <a:buFont typeface="Arial" panose="020B0604020202020204" pitchFamily="34" charset="0"/>
              <a:buNone/>
              <a:defRPr sz="1600"/>
            </a:lvl2pPr>
            <a:lvl3pPr marL="0" indent="0" algn="l">
              <a:buNone/>
              <a:defRPr sz="1600"/>
            </a:lvl3pPr>
            <a:lvl4pPr marL="0" indent="0" algn="ctr">
              <a:buNone/>
              <a:defRPr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8301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 Case Study -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1C19-E35A-4634-ABFD-7F942145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2150B-43DC-42A8-9C47-69F8E450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C0747B0-0712-4F6C-8FC0-51E29EB4C0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F91F1-FC0B-4B45-98AD-7EB1AB945915}"/>
              </a:ext>
            </a:extLst>
          </p:cNvPr>
          <p:cNvSpPr/>
          <p:nvPr userDrawn="1"/>
        </p:nvSpPr>
        <p:spPr>
          <a:xfrm>
            <a:off x="619124" y="1268413"/>
            <a:ext cx="10948989" cy="4897437"/>
          </a:xfrm>
          <a:prstGeom prst="rect">
            <a:avLst/>
          </a:prstGeom>
          <a:solidFill>
            <a:srgbClr val="D0E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ABBC563-7099-4FCE-B124-DA8C31DB3D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21757" y="1524000"/>
            <a:ext cx="4389094" cy="4389094"/>
          </a:xfrm>
          <a:custGeom>
            <a:avLst/>
            <a:gdLst>
              <a:gd name="connsiteX0" fmla="*/ 0 w 4389094"/>
              <a:gd name="connsiteY0" fmla="*/ 0 h 4389094"/>
              <a:gd name="connsiteX1" fmla="*/ 4389094 w 4389094"/>
              <a:gd name="connsiteY1" fmla="*/ 0 h 4389094"/>
              <a:gd name="connsiteX2" fmla="*/ 4389094 w 4389094"/>
              <a:gd name="connsiteY2" fmla="*/ 4389094 h 4389094"/>
              <a:gd name="connsiteX3" fmla="*/ 0 w 4389094"/>
              <a:gd name="connsiteY3" fmla="*/ 4389094 h 438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9094" h="4389094">
                <a:moveTo>
                  <a:pt x="0" y="0"/>
                </a:moveTo>
                <a:lnTo>
                  <a:pt x="4389094" y="0"/>
                </a:lnTo>
                <a:lnTo>
                  <a:pt x="4389094" y="4389094"/>
                </a:lnTo>
                <a:lnTo>
                  <a:pt x="0" y="4389094"/>
                </a:lnTo>
                <a:close/>
              </a:path>
            </a:pathLst>
          </a:cu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lIns="180000" tIns="144000" rIns="180000" bIns="144000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3A450D0-28A8-4AA9-985A-9174F74870C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81151" y="1524001"/>
            <a:ext cx="5783344" cy="775852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cap="all" spc="150" baseline="0">
                <a:ln>
                  <a:noFill/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B359007-41D6-4BCB-85CD-2D84AF3B00E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1151" y="2876202"/>
            <a:ext cx="5783344" cy="3036911"/>
          </a:xfrm>
        </p:spPr>
        <p:txBody>
          <a:bodyPr numCol="2" spcCol="288000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0" indent="0" algn="l">
              <a:buFont typeface="Arial" panose="020B0604020202020204" pitchFamily="34" charset="0"/>
              <a:buNone/>
              <a:defRPr sz="1600"/>
            </a:lvl2pPr>
            <a:lvl3pPr marL="0" indent="0" algn="l">
              <a:buNone/>
              <a:defRPr sz="1600"/>
            </a:lvl3pPr>
            <a:lvl4pPr marL="0" indent="0" algn="ctr">
              <a:buNone/>
              <a:defRPr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6123CD-32B7-420C-A093-E0448951F23C}"/>
              </a:ext>
            </a:extLst>
          </p:cNvPr>
          <p:cNvCxnSpPr>
            <a:cxnSpLocks/>
          </p:cNvCxnSpPr>
          <p:nvPr userDrawn="1"/>
        </p:nvCxnSpPr>
        <p:spPr>
          <a:xfrm>
            <a:off x="881151" y="2527069"/>
            <a:ext cx="50984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7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giene Case Stud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1C19-E35A-4634-ABFD-7F942145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2150B-43DC-42A8-9C47-69F8E450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C0747B0-0712-4F6C-8FC0-51E29EB4C0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F91F1-FC0B-4B45-98AD-7EB1AB945915}"/>
              </a:ext>
            </a:extLst>
          </p:cNvPr>
          <p:cNvSpPr/>
          <p:nvPr userDrawn="1"/>
        </p:nvSpPr>
        <p:spPr>
          <a:xfrm>
            <a:off x="619124" y="1268413"/>
            <a:ext cx="10948989" cy="4897437"/>
          </a:xfrm>
          <a:prstGeom prst="rect">
            <a:avLst/>
          </a:prstGeom>
          <a:solidFill>
            <a:srgbClr val="E9F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790B053-0222-4A4B-9556-5DCEE7ABC68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81151" y="1524001"/>
            <a:ext cx="10429700" cy="77585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cap="all" spc="150" baseline="0">
                <a:ln>
                  <a:noFill/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28C39-5790-4BCC-B80E-0C8163E5AD57}"/>
              </a:ext>
            </a:extLst>
          </p:cNvPr>
          <p:cNvCxnSpPr>
            <a:cxnSpLocks/>
          </p:cNvCxnSpPr>
          <p:nvPr userDrawn="1"/>
        </p:nvCxnSpPr>
        <p:spPr>
          <a:xfrm>
            <a:off x="5841077" y="2527069"/>
            <a:ext cx="50984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3DAC1A-6612-4FA9-9024-FCB1B4E917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1151" y="2876204"/>
            <a:ext cx="10429700" cy="3036910"/>
          </a:xfrm>
        </p:spPr>
        <p:txBody>
          <a:bodyPr numCol="2" spcCol="288000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0" indent="0" algn="l">
              <a:buFont typeface="Arial" panose="020B0604020202020204" pitchFamily="34" charset="0"/>
              <a:buNone/>
              <a:defRPr sz="1600"/>
            </a:lvl2pPr>
            <a:lvl3pPr marL="0" indent="0" algn="l">
              <a:buNone/>
              <a:defRPr sz="1600"/>
            </a:lvl3pPr>
            <a:lvl4pPr marL="0" indent="0" algn="ctr">
              <a:buNone/>
              <a:defRPr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136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giene Case Study -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1C19-E35A-4634-ABFD-7F942145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2150B-43DC-42A8-9C47-69F8E450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C0747B0-0712-4F6C-8FC0-51E29EB4C0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F91F1-FC0B-4B45-98AD-7EB1AB945915}"/>
              </a:ext>
            </a:extLst>
          </p:cNvPr>
          <p:cNvSpPr/>
          <p:nvPr userDrawn="1"/>
        </p:nvSpPr>
        <p:spPr>
          <a:xfrm>
            <a:off x="619124" y="1268413"/>
            <a:ext cx="10948989" cy="4897437"/>
          </a:xfrm>
          <a:prstGeom prst="rect">
            <a:avLst/>
          </a:prstGeom>
          <a:solidFill>
            <a:srgbClr val="E9F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ABBC563-7099-4FCE-B124-DA8C31DB3D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21757" y="1524000"/>
            <a:ext cx="4389094" cy="4389094"/>
          </a:xfrm>
          <a:custGeom>
            <a:avLst/>
            <a:gdLst>
              <a:gd name="connsiteX0" fmla="*/ 0 w 4389094"/>
              <a:gd name="connsiteY0" fmla="*/ 0 h 4389094"/>
              <a:gd name="connsiteX1" fmla="*/ 4389094 w 4389094"/>
              <a:gd name="connsiteY1" fmla="*/ 0 h 4389094"/>
              <a:gd name="connsiteX2" fmla="*/ 4389094 w 4389094"/>
              <a:gd name="connsiteY2" fmla="*/ 4389094 h 4389094"/>
              <a:gd name="connsiteX3" fmla="*/ 0 w 4389094"/>
              <a:gd name="connsiteY3" fmla="*/ 4389094 h 438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9094" h="4389094">
                <a:moveTo>
                  <a:pt x="0" y="0"/>
                </a:moveTo>
                <a:lnTo>
                  <a:pt x="4389094" y="0"/>
                </a:lnTo>
                <a:lnTo>
                  <a:pt x="4389094" y="4389094"/>
                </a:lnTo>
                <a:lnTo>
                  <a:pt x="0" y="4389094"/>
                </a:lnTo>
                <a:close/>
              </a:path>
            </a:pathLst>
          </a:cu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lIns="180000" tIns="144000" rIns="180000" bIns="144000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3A450D0-28A8-4AA9-985A-9174F74870C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81151" y="1524001"/>
            <a:ext cx="5783344" cy="775852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cap="all" spc="150" baseline="0">
                <a:ln>
                  <a:noFill/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B359007-41D6-4BCB-85CD-2D84AF3B00E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1151" y="2876202"/>
            <a:ext cx="5783344" cy="3036911"/>
          </a:xfrm>
        </p:spPr>
        <p:txBody>
          <a:bodyPr numCol="2" spcCol="288000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0" indent="0" algn="l">
              <a:buFont typeface="Arial" panose="020B0604020202020204" pitchFamily="34" charset="0"/>
              <a:buNone/>
              <a:defRPr sz="1600"/>
            </a:lvl2pPr>
            <a:lvl3pPr marL="0" indent="0" algn="l">
              <a:buNone/>
              <a:defRPr sz="1600"/>
            </a:lvl3pPr>
            <a:lvl4pPr marL="0" indent="0" algn="ctr">
              <a:buNone/>
              <a:defRPr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6123CD-32B7-420C-A093-E0448951F23C}"/>
              </a:ext>
            </a:extLst>
          </p:cNvPr>
          <p:cNvCxnSpPr>
            <a:cxnSpLocks/>
          </p:cNvCxnSpPr>
          <p:nvPr userDrawn="1"/>
        </p:nvCxnSpPr>
        <p:spPr>
          <a:xfrm>
            <a:off x="881151" y="2527069"/>
            <a:ext cx="50984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2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trition Case Stud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1C19-E35A-4634-ABFD-7F942145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2150B-43DC-42A8-9C47-69F8E450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C0747B0-0712-4F6C-8FC0-51E29EB4C0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F91F1-FC0B-4B45-98AD-7EB1AB945915}"/>
              </a:ext>
            </a:extLst>
          </p:cNvPr>
          <p:cNvSpPr/>
          <p:nvPr userDrawn="1"/>
        </p:nvSpPr>
        <p:spPr>
          <a:xfrm>
            <a:off x="619124" y="1268413"/>
            <a:ext cx="10948989" cy="4897437"/>
          </a:xfrm>
          <a:prstGeom prst="rect">
            <a:avLst/>
          </a:prstGeom>
          <a:solidFill>
            <a:srgbClr val="DED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790B053-0222-4A4B-9556-5DCEE7ABC68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81151" y="1524001"/>
            <a:ext cx="10429700" cy="77585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cap="all" spc="150" baseline="0">
                <a:ln>
                  <a:noFill/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228C39-5790-4BCC-B80E-0C8163E5AD57}"/>
              </a:ext>
            </a:extLst>
          </p:cNvPr>
          <p:cNvCxnSpPr>
            <a:cxnSpLocks/>
          </p:cNvCxnSpPr>
          <p:nvPr userDrawn="1"/>
        </p:nvCxnSpPr>
        <p:spPr>
          <a:xfrm>
            <a:off x="5841077" y="2527069"/>
            <a:ext cx="50984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3DAC1A-6612-4FA9-9024-FCB1B4E917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1151" y="2876204"/>
            <a:ext cx="10429700" cy="3036910"/>
          </a:xfrm>
        </p:spPr>
        <p:txBody>
          <a:bodyPr numCol="2" spcCol="288000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0" indent="0" algn="l">
              <a:buFont typeface="Arial" panose="020B0604020202020204" pitchFamily="34" charset="0"/>
              <a:buNone/>
              <a:defRPr sz="1600"/>
            </a:lvl2pPr>
            <a:lvl3pPr marL="0" indent="0" algn="l">
              <a:buNone/>
              <a:defRPr sz="1600"/>
            </a:lvl3pPr>
            <a:lvl4pPr marL="0" indent="0" algn="ctr">
              <a:buNone/>
              <a:defRPr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trition Case Study -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1C19-E35A-4634-ABFD-7F942145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2150B-43DC-42A8-9C47-69F8E450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C0747B0-0712-4F6C-8FC0-51E29EB4C0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9124" y="542925"/>
            <a:ext cx="10948989" cy="237337"/>
          </a:xfrm>
        </p:spPr>
        <p:txBody>
          <a:bodyPr>
            <a:noAutofit/>
          </a:bodyPr>
          <a:lstStyle>
            <a:lvl1pPr marL="0" indent="0"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F91F1-FC0B-4B45-98AD-7EB1AB945915}"/>
              </a:ext>
            </a:extLst>
          </p:cNvPr>
          <p:cNvSpPr/>
          <p:nvPr userDrawn="1"/>
        </p:nvSpPr>
        <p:spPr>
          <a:xfrm>
            <a:off x="619124" y="1268413"/>
            <a:ext cx="10948989" cy="4897437"/>
          </a:xfrm>
          <a:prstGeom prst="rect">
            <a:avLst/>
          </a:prstGeom>
          <a:solidFill>
            <a:srgbClr val="DED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ABBC563-7099-4FCE-B124-DA8C31DB3D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21757" y="1524000"/>
            <a:ext cx="4389094" cy="4389094"/>
          </a:xfrm>
          <a:custGeom>
            <a:avLst/>
            <a:gdLst>
              <a:gd name="connsiteX0" fmla="*/ 0 w 4389094"/>
              <a:gd name="connsiteY0" fmla="*/ 0 h 4389094"/>
              <a:gd name="connsiteX1" fmla="*/ 4389094 w 4389094"/>
              <a:gd name="connsiteY1" fmla="*/ 0 h 4389094"/>
              <a:gd name="connsiteX2" fmla="*/ 4389094 w 4389094"/>
              <a:gd name="connsiteY2" fmla="*/ 4389094 h 4389094"/>
              <a:gd name="connsiteX3" fmla="*/ 0 w 4389094"/>
              <a:gd name="connsiteY3" fmla="*/ 4389094 h 438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9094" h="4389094">
                <a:moveTo>
                  <a:pt x="0" y="0"/>
                </a:moveTo>
                <a:lnTo>
                  <a:pt x="4389094" y="0"/>
                </a:lnTo>
                <a:lnTo>
                  <a:pt x="4389094" y="4389094"/>
                </a:lnTo>
                <a:lnTo>
                  <a:pt x="0" y="4389094"/>
                </a:lnTo>
                <a:close/>
              </a:path>
            </a:pathLst>
          </a:cu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wrap="square" lIns="180000" tIns="144000" rIns="180000" bIns="144000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3A450D0-28A8-4AA9-985A-9174F74870C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81151" y="1524001"/>
            <a:ext cx="5783344" cy="775852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cap="all" spc="150" baseline="0">
                <a:ln>
                  <a:noFill/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B359007-41D6-4BCB-85CD-2D84AF3B00E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1151" y="2876202"/>
            <a:ext cx="5783344" cy="3036911"/>
          </a:xfrm>
        </p:spPr>
        <p:txBody>
          <a:bodyPr numCol="2" spcCol="288000"/>
          <a:lstStyle>
            <a:lvl1pPr marL="0" indent="0" algn="l">
              <a:buFont typeface="Arial" panose="020B0604020202020204" pitchFamily="34" charset="0"/>
              <a:buNone/>
              <a:defRPr sz="1800">
                <a:latin typeface="+mn-lt"/>
              </a:defRPr>
            </a:lvl1pPr>
            <a:lvl2pPr marL="0" indent="0" algn="l">
              <a:buFont typeface="Arial" panose="020B0604020202020204" pitchFamily="34" charset="0"/>
              <a:buNone/>
              <a:defRPr sz="1600"/>
            </a:lvl2pPr>
            <a:lvl3pPr marL="0" indent="0" algn="l">
              <a:buNone/>
              <a:defRPr sz="1600"/>
            </a:lvl3pPr>
            <a:lvl4pPr marL="0" indent="0" algn="ctr">
              <a:buNone/>
              <a:defRPr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6123CD-32B7-420C-A093-E0448951F23C}"/>
              </a:ext>
            </a:extLst>
          </p:cNvPr>
          <p:cNvCxnSpPr>
            <a:cxnSpLocks/>
          </p:cNvCxnSpPr>
          <p:nvPr userDrawn="1"/>
        </p:nvCxnSpPr>
        <p:spPr>
          <a:xfrm>
            <a:off x="881151" y="2527069"/>
            <a:ext cx="50984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EB7DC9A-3E57-4DDD-97CF-824FBD4A52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07944" y="0"/>
            <a:ext cx="5784056" cy="6858000"/>
          </a:xfr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vert="horz" wrap="square" lIns="180000" tIns="144000" rIns="180000" bIns="144000" rtlCol="0">
            <a:noAutofit/>
          </a:bodyPr>
          <a:lstStyle>
            <a:lvl1pPr>
              <a:defRPr lang="en-GB" sz="1400"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55B01F51-2978-44BA-88B7-EF4388DAE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55B01F51-2978-44BA-88B7-EF4388DAE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B8B87D4-C81C-4920-8BBD-385AB582053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Kite Display" panose="02000000000000000000" pitchFamily="50" charset="0"/>
              <a:ea typeface="+mj-ea"/>
              <a:cs typeface="+mj-cs"/>
              <a:sym typeface="Kite Display" panose="02000000000000000000" pitchFamily="50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BF51-3088-4814-AB96-7B76B9A8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B5CA-6D90-426D-8AF1-D3FAD6BC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A50F0C-3309-454E-9D97-820F27824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773238"/>
            <a:ext cx="5395913" cy="4403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BA463A-B598-4B58-8180-0564D346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14006"/>
            <a:ext cx="5395913" cy="590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36007BC-13D9-4A1D-A8A8-E27A426ECAF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19125" y="542925"/>
            <a:ext cx="5398262" cy="2373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343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EB7DC9A-3E57-4DDD-97CF-824FBD4A52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84056" cy="6858000"/>
          </a:xfr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vert="horz" wrap="square" lIns="180000" tIns="144000" rIns="180000" bIns="144000" rtlCol="0">
            <a:noAutofit/>
          </a:bodyPr>
          <a:lstStyle>
            <a:lvl1pPr>
              <a:defRPr lang="en-GB" sz="1400"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55B01F51-2978-44BA-88B7-EF4388DAE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55B01F51-2978-44BA-88B7-EF4388DAE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B8B87D4-C81C-4920-8BBD-385AB582053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Kite Display" panose="02000000000000000000" pitchFamily="50" charset="0"/>
              <a:ea typeface="+mj-ea"/>
              <a:cs typeface="+mj-cs"/>
              <a:sym typeface="Kite Display" panose="02000000000000000000" pitchFamily="50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BF51-3088-4814-AB96-7B76B9A8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B5CA-6D90-426D-8AF1-D3FAD6BC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A50F0C-3309-454E-9D97-820F27824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199" y="1773238"/>
            <a:ext cx="5395913" cy="4403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84837B-32FE-40AE-84AF-6B2280E1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914006"/>
            <a:ext cx="5395914" cy="590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F23A830-D6F5-4C94-9E94-E415A9E48FCC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169850" y="542925"/>
            <a:ext cx="5398263" cy="23733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00" b="1" cap="all" spc="260" baseline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59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/ Key Statement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876A36-716A-4BDE-9A98-B8EB3C5A6B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09994" y="1268413"/>
            <a:ext cx="572013" cy="505873"/>
          </a:xfrm>
          <a:custGeom>
            <a:avLst/>
            <a:gdLst>
              <a:gd name="connsiteX0" fmla="*/ 475292 w 490625"/>
              <a:gd name="connsiteY0" fmla="*/ 0 h 433896"/>
              <a:gd name="connsiteX1" fmla="*/ 415498 w 490625"/>
              <a:gd name="connsiteY1" fmla="*/ 96592 h 433896"/>
              <a:gd name="connsiteX2" fmla="*/ 392499 w 490625"/>
              <a:gd name="connsiteY2" fmla="*/ 206982 h 433896"/>
              <a:gd name="connsiteX3" fmla="*/ 490625 w 490625"/>
              <a:gd name="connsiteY3" fmla="*/ 206982 h 433896"/>
              <a:gd name="connsiteX4" fmla="*/ 490625 w 490625"/>
              <a:gd name="connsiteY4" fmla="*/ 344971 h 433896"/>
              <a:gd name="connsiteX5" fmla="*/ 274443 w 490625"/>
              <a:gd name="connsiteY5" fmla="*/ 433896 h 433896"/>
              <a:gd name="connsiteX6" fmla="*/ 274443 w 490625"/>
              <a:gd name="connsiteY6" fmla="*/ 274443 h 433896"/>
              <a:gd name="connsiteX7" fmla="*/ 290541 w 490625"/>
              <a:gd name="connsiteY7" fmla="*/ 163286 h 433896"/>
              <a:gd name="connsiteX8" fmla="*/ 333471 w 490625"/>
              <a:gd name="connsiteY8" fmla="*/ 84326 h 433896"/>
              <a:gd name="connsiteX9" fmla="*/ 397100 w 490625"/>
              <a:gd name="connsiteY9" fmla="*/ 31431 h 433896"/>
              <a:gd name="connsiteX10" fmla="*/ 475292 w 490625"/>
              <a:gd name="connsiteY10" fmla="*/ 0 h 433896"/>
              <a:gd name="connsiteX11" fmla="*/ 200849 w 490625"/>
              <a:gd name="connsiteY11" fmla="*/ 0 h 433896"/>
              <a:gd name="connsiteX12" fmla="*/ 141055 w 490625"/>
              <a:gd name="connsiteY12" fmla="*/ 96592 h 433896"/>
              <a:gd name="connsiteX13" fmla="*/ 119590 w 490625"/>
              <a:gd name="connsiteY13" fmla="*/ 206982 h 433896"/>
              <a:gd name="connsiteX14" fmla="*/ 217714 w 490625"/>
              <a:gd name="connsiteY14" fmla="*/ 206982 h 433896"/>
              <a:gd name="connsiteX15" fmla="*/ 217714 w 490625"/>
              <a:gd name="connsiteY15" fmla="*/ 344971 h 433896"/>
              <a:gd name="connsiteX16" fmla="*/ 0 w 490625"/>
              <a:gd name="connsiteY16" fmla="*/ 433896 h 433896"/>
              <a:gd name="connsiteX17" fmla="*/ 0 w 490625"/>
              <a:gd name="connsiteY17" fmla="*/ 274443 h 433896"/>
              <a:gd name="connsiteX18" fmla="*/ 16098 w 490625"/>
              <a:gd name="connsiteY18" fmla="*/ 163286 h 433896"/>
              <a:gd name="connsiteX19" fmla="*/ 59794 w 490625"/>
              <a:gd name="connsiteY19" fmla="*/ 84326 h 433896"/>
              <a:gd name="connsiteX20" fmla="*/ 123423 w 490625"/>
              <a:gd name="connsiteY20" fmla="*/ 31431 h 433896"/>
              <a:gd name="connsiteX21" fmla="*/ 200849 w 490625"/>
              <a:gd name="connsiteY21" fmla="*/ 0 h 43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0625" h="433896">
                <a:moveTo>
                  <a:pt x="475292" y="0"/>
                </a:moveTo>
                <a:cubicBezTo>
                  <a:pt x="448718" y="27598"/>
                  <a:pt x="428785" y="59796"/>
                  <a:pt x="415498" y="96592"/>
                </a:cubicBezTo>
                <a:cubicBezTo>
                  <a:pt x="402211" y="133389"/>
                  <a:pt x="394544" y="170185"/>
                  <a:pt x="392499" y="206982"/>
                </a:cubicBezTo>
                <a:lnTo>
                  <a:pt x="490625" y="206982"/>
                </a:lnTo>
                <a:lnTo>
                  <a:pt x="490625" y="344971"/>
                </a:lnTo>
                <a:lnTo>
                  <a:pt x="274443" y="433896"/>
                </a:lnTo>
                <a:lnTo>
                  <a:pt x="274443" y="274443"/>
                </a:lnTo>
                <a:cubicBezTo>
                  <a:pt x="274443" y="231513"/>
                  <a:pt x="279809" y="194461"/>
                  <a:pt x="290541" y="163286"/>
                </a:cubicBezTo>
                <a:cubicBezTo>
                  <a:pt x="301274" y="132111"/>
                  <a:pt x="315583" y="105791"/>
                  <a:pt x="333471" y="84326"/>
                </a:cubicBezTo>
                <a:cubicBezTo>
                  <a:pt x="351359" y="62861"/>
                  <a:pt x="372568" y="45230"/>
                  <a:pt x="397100" y="31431"/>
                </a:cubicBezTo>
                <a:cubicBezTo>
                  <a:pt x="421631" y="17632"/>
                  <a:pt x="447695" y="7155"/>
                  <a:pt x="475292" y="0"/>
                </a:cubicBezTo>
                <a:close/>
                <a:moveTo>
                  <a:pt x="200849" y="0"/>
                </a:moveTo>
                <a:cubicBezTo>
                  <a:pt x="174274" y="27598"/>
                  <a:pt x="154342" y="59796"/>
                  <a:pt x="141055" y="96592"/>
                </a:cubicBezTo>
                <a:cubicBezTo>
                  <a:pt x="127766" y="133389"/>
                  <a:pt x="120612" y="170185"/>
                  <a:pt x="119590" y="206982"/>
                </a:cubicBezTo>
                <a:lnTo>
                  <a:pt x="217714" y="206982"/>
                </a:lnTo>
                <a:lnTo>
                  <a:pt x="217714" y="344971"/>
                </a:lnTo>
                <a:lnTo>
                  <a:pt x="0" y="433896"/>
                </a:lnTo>
                <a:lnTo>
                  <a:pt x="0" y="274443"/>
                </a:lnTo>
                <a:cubicBezTo>
                  <a:pt x="0" y="231513"/>
                  <a:pt x="5366" y="194461"/>
                  <a:pt x="16098" y="163286"/>
                </a:cubicBezTo>
                <a:cubicBezTo>
                  <a:pt x="26831" y="132111"/>
                  <a:pt x="41396" y="105791"/>
                  <a:pt x="59794" y="84326"/>
                </a:cubicBezTo>
                <a:cubicBezTo>
                  <a:pt x="78193" y="62861"/>
                  <a:pt x="99403" y="45230"/>
                  <a:pt x="123423" y="31431"/>
                </a:cubicBezTo>
                <a:cubicBezTo>
                  <a:pt x="147442" y="17632"/>
                  <a:pt x="173252" y="7155"/>
                  <a:pt x="200849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">
                <a:noFill/>
              </a:defRPr>
            </a:lvl2pPr>
            <a:lvl3pPr marL="0" indent="0">
              <a:spcBef>
                <a:spcPts val="0"/>
              </a:spcBef>
              <a:buNone/>
              <a:defRPr sz="100">
                <a:noFill/>
              </a:defRPr>
            </a:lvl3pPr>
            <a:lvl4pPr marL="0" indent="0">
              <a:spcBef>
                <a:spcPts val="0"/>
              </a:spcBef>
              <a:buNone/>
              <a:defRPr sz="100">
                <a:noFill/>
              </a:defRPr>
            </a:lvl4pPr>
            <a:lvl5pPr marL="0" indent="0">
              <a:spcBef>
                <a:spcPts val="0"/>
              </a:spcBef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55B01F51-2978-44BA-88B7-EF4388DAE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55B01F51-2978-44BA-88B7-EF4388DAE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B8B87D4-C81C-4920-8BBD-385AB582053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Kite Display" panose="02000000000000000000" pitchFamily="50" charset="0"/>
              <a:ea typeface="+mj-ea"/>
              <a:cs typeface="+mj-cs"/>
              <a:sym typeface="Kite Display" panose="02000000000000000000" pitchFamily="50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BF51-3088-4814-AB96-7B76B9A8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B5CA-6D90-426D-8AF1-D3FAD6BC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2722A0D-67C7-4BDA-A064-D9EB3AE25F41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19124" y="1862138"/>
            <a:ext cx="10948989" cy="2570950"/>
          </a:xfrm>
        </p:spPr>
        <p:txBody>
          <a:bodyPr anchor="ctr">
            <a:noAutofit/>
          </a:bodyPr>
          <a:lstStyle>
            <a:lvl1pPr marL="0" indent="0" algn="ctr">
              <a:spcBef>
                <a:spcPts val="1200"/>
              </a:spcBef>
              <a:buNone/>
              <a:defRPr sz="3200" b="0" cap="none" spc="0" baseline="0">
                <a:ln>
                  <a:noFill/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 algn="ctr">
              <a:spcBef>
                <a:spcPts val="1200"/>
              </a:spcBef>
              <a:buNone/>
              <a:defRPr sz="3200" b="0" cap="none" spc="0" baseline="0">
                <a:ln>
                  <a:noFill/>
                </a:ln>
                <a:solidFill>
                  <a:schemeClr val="tx1"/>
                </a:solidFill>
              </a:defRPr>
            </a:lvl2pPr>
            <a:lvl3pPr marL="0" indent="0" algn="ctr">
              <a:spcBef>
                <a:spcPts val="1200"/>
              </a:spcBef>
              <a:buNone/>
              <a:defRPr sz="3200" b="0" cap="none" spc="0" baseline="0">
                <a:ln>
                  <a:noFill/>
                </a:ln>
                <a:solidFill>
                  <a:schemeClr val="tx1"/>
                </a:solidFill>
              </a:defRPr>
            </a:lvl3pPr>
            <a:lvl4pPr marL="0" indent="0" algn="ctr">
              <a:spcBef>
                <a:spcPts val="1200"/>
              </a:spcBef>
              <a:buNone/>
              <a:defRPr sz="3200" b="0" cap="none" spc="0" baseline="0">
                <a:ln>
                  <a:noFill/>
                </a:ln>
                <a:solidFill>
                  <a:schemeClr val="tx1"/>
                </a:solidFill>
              </a:defRPr>
            </a:lvl4pPr>
            <a:lvl5pPr marL="0" indent="0" algn="ctr">
              <a:spcBef>
                <a:spcPts val="1200"/>
              </a:spcBef>
              <a:buNone/>
              <a:defRPr sz="3200" b="0" cap="none" spc="0" baseline="0">
                <a:ln>
                  <a:noFill/>
                </a:ln>
                <a:solidFill>
                  <a:schemeClr val="tx1"/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Insert quote or key statement here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C7E8C97E-F62D-41A3-8BE9-79E20554D20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819400" y="4740973"/>
            <a:ext cx="6553200" cy="759715"/>
          </a:xfrm>
        </p:spPr>
        <p:txBody>
          <a:bodyPr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1800" b="0" cap="none" spc="0" baseline="0">
                <a:ln>
                  <a:noFill/>
                </a:ln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  <a:lvl2pPr marL="0" indent="0" algn="ctr">
              <a:spcBef>
                <a:spcPts val="600"/>
              </a:spcBef>
              <a:buNone/>
              <a:defRPr sz="1800" b="0" cap="none" spc="0" baseline="0">
                <a:ln>
                  <a:noFill/>
                </a:ln>
                <a:solidFill>
                  <a:schemeClr val="tx1"/>
                </a:solidFill>
              </a:defRPr>
            </a:lvl2pPr>
            <a:lvl3pPr marL="0" indent="0" algn="ctr">
              <a:spcBef>
                <a:spcPts val="600"/>
              </a:spcBef>
              <a:buNone/>
              <a:defRPr sz="1800" b="0" cap="none" spc="0" baseline="0">
                <a:ln>
                  <a:noFill/>
                </a:ln>
                <a:solidFill>
                  <a:schemeClr val="tx1"/>
                </a:solidFill>
              </a:defRPr>
            </a:lvl3pPr>
            <a:lvl4pPr marL="0" indent="0" algn="ctr">
              <a:spcBef>
                <a:spcPts val="600"/>
              </a:spcBef>
              <a:buNone/>
              <a:defRPr sz="1800" b="0" cap="none" spc="0" baseline="0">
                <a:ln>
                  <a:noFill/>
                </a:ln>
                <a:solidFill>
                  <a:schemeClr val="tx1"/>
                </a:solidFill>
              </a:defRPr>
            </a:lvl4pPr>
            <a:lvl5pPr marL="0" indent="0" algn="ctr">
              <a:spcBef>
                <a:spcPts val="600"/>
              </a:spcBef>
              <a:buNone/>
              <a:defRPr sz="1800" b="0" cap="none" spc="0" baseline="0">
                <a:ln>
                  <a:noFill/>
                </a:ln>
                <a:solidFill>
                  <a:schemeClr val="tx1"/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6044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/ Key Statemen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BAC86E1-0527-434F-83F1-EABE5EFA9B0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24738" y="542925"/>
            <a:ext cx="4143374" cy="5622925"/>
          </a:xfrm>
          <a:custGeom>
            <a:avLst/>
            <a:gdLst>
              <a:gd name="connsiteX0" fmla="*/ 0 w 4143374"/>
              <a:gd name="connsiteY0" fmla="*/ 0 h 5622925"/>
              <a:gd name="connsiteX1" fmla="*/ 4143374 w 4143374"/>
              <a:gd name="connsiteY1" fmla="*/ 0 h 5622925"/>
              <a:gd name="connsiteX2" fmla="*/ 4143374 w 4143374"/>
              <a:gd name="connsiteY2" fmla="*/ 5622925 h 5622925"/>
              <a:gd name="connsiteX3" fmla="*/ 0 w 4143374"/>
              <a:gd name="connsiteY3" fmla="*/ 5622925 h 56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3374" h="5622925">
                <a:moveTo>
                  <a:pt x="0" y="0"/>
                </a:moveTo>
                <a:lnTo>
                  <a:pt x="4143374" y="0"/>
                </a:lnTo>
                <a:lnTo>
                  <a:pt x="4143374" y="5622925"/>
                </a:lnTo>
                <a:lnTo>
                  <a:pt x="0" y="5622925"/>
                </a:lnTo>
                <a:close/>
              </a:path>
            </a:pathLst>
          </a:cu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</p:spPr>
        <p:txBody>
          <a:bodyPr vert="horz" wrap="square" lIns="180000" tIns="144000" rIns="180000" bIns="144000" rtlCol="0">
            <a:noAutofit/>
          </a:bodyPr>
          <a:lstStyle>
            <a:lvl1pPr>
              <a:defRPr lang="en-GB" sz="1400"/>
            </a:lvl1pPr>
          </a:lstStyle>
          <a:p>
            <a:pPr lv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256F4CC-C776-4AC7-9A38-E70788648C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19124" y="4740973"/>
            <a:ext cx="6553200" cy="759715"/>
          </a:xfrm>
        </p:spPr>
        <p:txBody>
          <a:bodyPr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1800" b="0" cap="none" spc="0" baseline="0">
                <a:ln>
                  <a:noFill/>
                </a:ln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  <a:lvl2pPr marL="0" indent="0" algn="ctr">
              <a:spcBef>
                <a:spcPts val="600"/>
              </a:spcBef>
              <a:buNone/>
              <a:defRPr sz="1800" b="0" cap="none" spc="0" baseline="0">
                <a:ln>
                  <a:noFill/>
                </a:ln>
                <a:solidFill>
                  <a:schemeClr val="tx1"/>
                </a:solidFill>
              </a:defRPr>
            </a:lvl2pPr>
            <a:lvl3pPr marL="0" indent="0" algn="ctr">
              <a:spcBef>
                <a:spcPts val="600"/>
              </a:spcBef>
              <a:buNone/>
              <a:defRPr sz="1800" b="0" cap="none" spc="0" baseline="0">
                <a:ln>
                  <a:noFill/>
                </a:ln>
                <a:solidFill>
                  <a:schemeClr val="tx1"/>
                </a:solidFill>
              </a:defRPr>
            </a:lvl3pPr>
            <a:lvl4pPr marL="0" indent="0" algn="ctr">
              <a:spcBef>
                <a:spcPts val="600"/>
              </a:spcBef>
              <a:buNone/>
              <a:defRPr sz="1800" b="0" cap="none" spc="0" baseline="0">
                <a:ln>
                  <a:noFill/>
                </a:ln>
                <a:solidFill>
                  <a:schemeClr val="tx1"/>
                </a:solidFill>
              </a:defRPr>
            </a:lvl4pPr>
            <a:lvl5pPr marL="0" indent="0" algn="ctr">
              <a:spcBef>
                <a:spcPts val="600"/>
              </a:spcBef>
              <a:buNone/>
              <a:defRPr sz="1800" b="0" cap="none" spc="0" baseline="0">
                <a:ln>
                  <a:noFill/>
                </a:ln>
                <a:solidFill>
                  <a:schemeClr val="tx1"/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 Surname</a:t>
            </a:r>
          </a:p>
          <a:p>
            <a:pPr lvl="1"/>
            <a:r>
              <a:rPr lang="en-US" dirty="0"/>
              <a:t>Job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876A36-716A-4BDE-9A98-B8EB3C5A6B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9718" y="1268413"/>
            <a:ext cx="572013" cy="505873"/>
          </a:xfrm>
          <a:custGeom>
            <a:avLst/>
            <a:gdLst>
              <a:gd name="connsiteX0" fmla="*/ 475292 w 490625"/>
              <a:gd name="connsiteY0" fmla="*/ 0 h 433896"/>
              <a:gd name="connsiteX1" fmla="*/ 415498 w 490625"/>
              <a:gd name="connsiteY1" fmla="*/ 96592 h 433896"/>
              <a:gd name="connsiteX2" fmla="*/ 392499 w 490625"/>
              <a:gd name="connsiteY2" fmla="*/ 206982 h 433896"/>
              <a:gd name="connsiteX3" fmla="*/ 490625 w 490625"/>
              <a:gd name="connsiteY3" fmla="*/ 206982 h 433896"/>
              <a:gd name="connsiteX4" fmla="*/ 490625 w 490625"/>
              <a:gd name="connsiteY4" fmla="*/ 344971 h 433896"/>
              <a:gd name="connsiteX5" fmla="*/ 274443 w 490625"/>
              <a:gd name="connsiteY5" fmla="*/ 433896 h 433896"/>
              <a:gd name="connsiteX6" fmla="*/ 274443 w 490625"/>
              <a:gd name="connsiteY6" fmla="*/ 274443 h 433896"/>
              <a:gd name="connsiteX7" fmla="*/ 290541 w 490625"/>
              <a:gd name="connsiteY7" fmla="*/ 163286 h 433896"/>
              <a:gd name="connsiteX8" fmla="*/ 333471 w 490625"/>
              <a:gd name="connsiteY8" fmla="*/ 84326 h 433896"/>
              <a:gd name="connsiteX9" fmla="*/ 397100 w 490625"/>
              <a:gd name="connsiteY9" fmla="*/ 31431 h 433896"/>
              <a:gd name="connsiteX10" fmla="*/ 475292 w 490625"/>
              <a:gd name="connsiteY10" fmla="*/ 0 h 433896"/>
              <a:gd name="connsiteX11" fmla="*/ 200849 w 490625"/>
              <a:gd name="connsiteY11" fmla="*/ 0 h 433896"/>
              <a:gd name="connsiteX12" fmla="*/ 141055 w 490625"/>
              <a:gd name="connsiteY12" fmla="*/ 96592 h 433896"/>
              <a:gd name="connsiteX13" fmla="*/ 119590 w 490625"/>
              <a:gd name="connsiteY13" fmla="*/ 206982 h 433896"/>
              <a:gd name="connsiteX14" fmla="*/ 217714 w 490625"/>
              <a:gd name="connsiteY14" fmla="*/ 206982 h 433896"/>
              <a:gd name="connsiteX15" fmla="*/ 217714 w 490625"/>
              <a:gd name="connsiteY15" fmla="*/ 344971 h 433896"/>
              <a:gd name="connsiteX16" fmla="*/ 0 w 490625"/>
              <a:gd name="connsiteY16" fmla="*/ 433896 h 433896"/>
              <a:gd name="connsiteX17" fmla="*/ 0 w 490625"/>
              <a:gd name="connsiteY17" fmla="*/ 274443 h 433896"/>
              <a:gd name="connsiteX18" fmla="*/ 16098 w 490625"/>
              <a:gd name="connsiteY18" fmla="*/ 163286 h 433896"/>
              <a:gd name="connsiteX19" fmla="*/ 59794 w 490625"/>
              <a:gd name="connsiteY19" fmla="*/ 84326 h 433896"/>
              <a:gd name="connsiteX20" fmla="*/ 123423 w 490625"/>
              <a:gd name="connsiteY20" fmla="*/ 31431 h 433896"/>
              <a:gd name="connsiteX21" fmla="*/ 200849 w 490625"/>
              <a:gd name="connsiteY21" fmla="*/ 0 h 43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0625" h="433896">
                <a:moveTo>
                  <a:pt x="475292" y="0"/>
                </a:moveTo>
                <a:cubicBezTo>
                  <a:pt x="448718" y="27598"/>
                  <a:pt x="428785" y="59796"/>
                  <a:pt x="415498" y="96592"/>
                </a:cubicBezTo>
                <a:cubicBezTo>
                  <a:pt x="402211" y="133389"/>
                  <a:pt x="394544" y="170185"/>
                  <a:pt x="392499" y="206982"/>
                </a:cubicBezTo>
                <a:lnTo>
                  <a:pt x="490625" y="206982"/>
                </a:lnTo>
                <a:lnTo>
                  <a:pt x="490625" y="344971"/>
                </a:lnTo>
                <a:lnTo>
                  <a:pt x="274443" y="433896"/>
                </a:lnTo>
                <a:lnTo>
                  <a:pt x="274443" y="274443"/>
                </a:lnTo>
                <a:cubicBezTo>
                  <a:pt x="274443" y="231513"/>
                  <a:pt x="279809" y="194461"/>
                  <a:pt x="290541" y="163286"/>
                </a:cubicBezTo>
                <a:cubicBezTo>
                  <a:pt x="301274" y="132111"/>
                  <a:pt x="315583" y="105791"/>
                  <a:pt x="333471" y="84326"/>
                </a:cubicBezTo>
                <a:cubicBezTo>
                  <a:pt x="351359" y="62861"/>
                  <a:pt x="372568" y="45230"/>
                  <a:pt x="397100" y="31431"/>
                </a:cubicBezTo>
                <a:cubicBezTo>
                  <a:pt x="421631" y="17632"/>
                  <a:pt x="447695" y="7155"/>
                  <a:pt x="475292" y="0"/>
                </a:cubicBezTo>
                <a:close/>
                <a:moveTo>
                  <a:pt x="200849" y="0"/>
                </a:moveTo>
                <a:cubicBezTo>
                  <a:pt x="174274" y="27598"/>
                  <a:pt x="154342" y="59796"/>
                  <a:pt x="141055" y="96592"/>
                </a:cubicBezTo>
                <a:cubicBezTo>
                  <a:pt x="127766" y="133389"/>
                  <a:pt x="120612" y="170185"/>
                  <a:pt x="119590" y="206982"/>
                </a:cubicBezTo>
                <a:lnTo>
                  <a:pt x="217714" y="206982"/>
                </a:lnTo>
                <a:lnTo>
                  <a:pt x="217714" y="344971"/>
                </a:lnTo>
                <a:lnTo>
                  <a:pt x="0" y="433896"/>
                </a:lnTo>
                <a:lnTo>
                  <a:pt x="0" y="274443"/>
                </a:lnTo>
                <a:cubicBezTo>
                  <a:pt x="0" y="231513"/>
                  <a:pt x="5366" y="194461"/>
                  <a:pt x="16098" y="163286"/>
                </a:cubicBezTo>
                <a:cubicBezTo>
                  <a:pt x="26831" y="132111"/>
                  <a:pt x="41396" y="105791"/>
                  <a:pt x="59794" y="84326"/>
                </a:cubicBezTo>
                <a:cubicBezTo>
                  <a:pt x="78193" y="62861"/>
                  <a:pt x="99403" y="45230"/>
                  <a:pt x="123423" y="31431"/>
                </a:cubicBezTo>
                <a:cubicBezTo>
                  <a:pt x="147442" y="17632"/>
                  <a:pt x="173252" y="7155"/>
                  <a:pt x="200849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sz="100">
                <a:noFill/>
              </a:defRPr>
            </a:lvl2pPr>
            <a:lvl3pPr marL="0" indent="0">
              <a:spcBef>
                <a:spcPts val="0"/>
              </a:spcBef>
              <a:buNone/>
              <a:defRPr sz="100">
                <a:noFill/>
              </a:defRPr>
            </a:lvl3pPr>
            <a:lvl4pPr marL="0" indent="0">
              <a:spcBef>
                <a:spcPts val="0"/>
              </a:spcBef>
              <a:buNone/>
              <a:defRPr sz="100">
                <a:noFill/>
              </a:defRPr>
            </a:lvl4pPr>
            <a:lvl5pPr marL="0" indent="0">
              <a:spcBef>
                <a:spcPts val="0"/>
              </a:spcBef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55B01F51-2978-44BA-88B7-EF4388DAE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55B01F51-2978-44BA-88B7-EF4388DAE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B8B87D4-C81C-4920-8BBD-385AB582053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Kite Display" panose="02000000000000000000" pitchFamily="50" charset="0"/>
              <a:ea typeface="+mj-ea"/>
              <a:cs typeface="+mj-cs"/>
              <a:sym typeface="Kite Display" panose="02000000000000000000" pitchFamily="50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BF51-3088-4814-AB96-7B76B9A8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B5CA-6D90-426D-8AF1-D3FAD6BC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2722A0D-67C7-4BDA-A064-D9EB3AE25F41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19124" y="1862138"/>
            <a:ext cx="6553201" cy="2570950"/>
          </a:xfrm>
        </p:spPr>
        <p:txBody>
          <a:bodyPr anchor="ctr">
            <a:noAutofit/>
          </a:bodyPr>
          <a:lstStyle>
            <a:lvl1pPr marL="0" indent="0" algn="ctr">
              <a:spcBef>
                <a:spcPts val="1200"/>
              </a:spcBef>
              <a:buNone/>
              <a:defRPr sz="3200" b="0" cap="none" spc="0" baseline="0">
                <a:ln>
                  <a:noFill/>
                </a:ln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0" indent="0" algn="ctr">
              <a:spcBef>
                <a:spcPts val="1200"/>
              </a:spcBef>
              <a:buNone/>
              <a:defRPr sz="3200" b="0" cap="none" spc="0" baseline="0">
                <a:ln>
                  <a:noFill/>
                </a:ln>
                <a:solidFill>
                  <a:schemeClr val="tx1"/>
                </a:solidFill>
              </a:defRPr>
            </a:lvl2pPr>
            <a:lvl3pPr marL="0" indent="0" algn="ctr">
              <a:spcBef>
                <a:spcPts val="1200"/>
              </a:spcBef>
              <a:buNone/>
              <a:defRPr sz="3200" b="0" cap="none" spc="0" baseline="0">
                <a:ln>
                  <a:noFill/>
                </a:ln>
                <a:solidFill>
                  <a:schemeClr val="tx1"/>
                </a:solidFill>
              </a:defRPr>
            </a:lvl3pPr>
            <a:lvl4pPr marL="0" indent="0" algn="ctr">
              <a:spcBef>
                <a:spcPts val="1200"/>
              </a:spcBef>
              <a:buNone/>
              <a:defRPr sz="3200" b="0" cap="none" spc="0" baseline="0">
                <a:ln>
                  <a:noFill/>
                </a:ln>
                <a:solidFill>
                  <a:schemeClr val="tx1"/>
                </a:solidFill>
              </a:defRPr>
            </a:lvl4pPr>
            <a:lvl5pPr marL="0" indent="0" algn="ctr">
              <a:spcBef>
                <a:spcPts val="1200"/>
              </a:spcBef>
              <a:buNone/>
              <a:defRPr sz="3200" b="0" cap="none" spc="0" baseline="0">
                <a:ln>
                  <a:noFill/>
                </a:ln>
                <a:solidFill>
                  <a:schemeClr val="tx1"/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Insert quote or key statement here</a:t>
            </a:r>
          </a:p>
        </p:txBody>
      </p:sp>
    </p:spTree>
    <p:extLst>
      <p:ext uri="{BB962C8B-B14F-4D97-AF65-F5344CB8AC3E}">
        <p14:creationId xmlns:p14="http://schemas.microsoft.com/office/powerpoint/2010/main" val="57378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5C02A-0232-44D4-9A28-C8CD72F5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0BDDC-6003-4E4A-9428-FDD8C4CF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03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Corporate">
    <p:bg>
      <p:bgPr>
        <a:gradFill>
          <a:gsLst>
            <a:gs pos="15000">
              <a:schemeClr val="accent1"/>
            </a:gs>
            <a:gs pos="80000">
              <a:srgbClr val="59186B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D0F5D3C-85B9-4FCE-B71A-B4FDA549B8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D0F5D3C-85B9-4FCE-B71A-B4FDA549B8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8943D99-F71A-4746-988A-44F2E2968EE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0" i="0" baseline="0" dirty="0">
              <a:latin typeface="Kite Display Light" panose="02000000000000000000" pitchFamily="50" charset="0"/>
              <a:ea typeface="+mj-ea"/>
              <a:cs typeface="+mj-cs"/>
              <a:sym typeface="Kite Display Light" panose="02000000000000000000" pitchFamily="50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F5DF-37B7-439C-823C-4C71F030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A8CB7D-6F33-48E0-A684-BABF742E974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AFDAA-BC14-4BD8-B699-C8ED6BED56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00A43D-7A7C-4987-90A2-172B006A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366750"/>
            <a:ext cx="6708775" cy="2919412"/>
          </a:xfrm>
        </p:spPr>
        <p:txBody>
          <a:bodyPr anchor="b"/>
          <a:lstStyle>
            <a:lvl1pPr>
              <a:defRPr sz="5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1FD7F9-BDA8-423E-857C-33F93B769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4" y="4634763"/>
            <a:ext cx="6708775" cy="8064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583A27-5702-4EB4-82C5-906EFA4773EA}"/>
              </a:ext>
            </a:extLst>
          </p:cNvPr>
          <p:cNvSpPr/>
          <p:nvPr userDrawn="1"/>
        </p:nvSpPr>
        <p:spPr>
          <a:xfrm>
            <a:off x="10622070" y="541062"/>
            <a:ext cx="946041" cy="860327"/>
          </a:xfrm>
          <a:custGeom>
            <a:avLst/>
            <a:gdLst>
              <a:gd name="connsiteX0" fmla="*/ 536969 w 762806"/>
              <a:gd name="connsiteY0" fmla="*/ 263664 h 693695"/>
              <a:gd name="connsiteX1" fmla="*/ 554184 w 762806"/>
              <a:gd name="connsiteY1" fmla="*/ 264760 h 693695"/>
              <a:gd name="connsiteX2" fmla="*/ 553799 w 762806"/>
              <a:gd name="connsiteY2" fmla="*/ 264889 h 693695"/>
              <a:gd name="connsiteX3" fmla="*/ 572298 w 762806"/>
              <a:gd name="connsiteY3" fmla="*/ 340425 h 693695"/>
              <a:gd name="connsiteX4" fmla="*/ 520271 w 762806"/>
              <a:gd name="connsiteY4" fmla="*/ 385901 h 693695"/>
              <a:gd name="connsiteX5" fmla="*/ 481732 w 762806"/>
              <a:gd name="connsiteY5" fmla="*/ 374468 h 693695"/>
              <a:gd name="connsiteX6" fmla="*/ 495221 w 762806"/>
              <a:gd name="connsiteY6" fmla="*/ 303300 h 693695"/>
              <a:gd name="connsiteX7" fmla="*/ 536969 w 762806"/>
              <a:gd name="connsiteY7" fmla="*/ 263664 h 693695"/>
              <a:gd name="connsiteX8" fmla="*/ 525794 w 762806"/>
              <a:gd name="connsiteY8" fmla="*/ 116515 h 693695"/>
              <a:gd name="connsiteX9" fmla="*/ 762806 w 762806"/>
              <a:gd name="connsiteY9" fmla="*/ 169185 h 693695"/>
              <a:gd name="connsiteX10" fmla="*/ 624967 w 762806"/>
              <a:gd name="connsiteY10" fmla="*/ 323340 h 693695"/>
              <a:gd name="connsiteX11" fmla="*/ 629977 w 762806"/>
              <a:gd name="connsiteY11" fmla="*/ 287499 h 693695"/>
              <a:gd name="connsiteX12" fmla="*/ 569343 w 762806"/>
              <a:gd name="connsiteY12" fmla="*/ 219928 h 693695"/>
              <a:gd name="connsiteX13" fmla="*/ 503185 w 762806"/>
              <a:gd name="connsiteY13" fmla="*/ 251272 h 693695"/>
              <a:gd name="connsiteX14" fmla="*/ 0 w 762806"/>
              <a:gd name="connsiteY14" fmla="*/ 0 h 693695"/>
              <a:gd name="connsiteX15" fmla="*/ 475180 w 762806"/>
              <a:gd name="connsiteY15" fmla="*/ 105210 h 693695"/>
              <a:gd name="connsiteX16" fmla="*/ 440367 w 762806"/>
              <a:gd name="connsiteY16" fmla="*/ 312806 h 693695"/>
              <a:gd name="connsiteX17" fmla="*/ 425851 w 762806"/>
              <a:gd name="connsiteY17" fmla="*/ 399132 h 693695"/>
              <a:gd name="connsiteX18" fmla="*/ 426365 w 762806"/>
              <a:gd name="connsiteY18" fmla="*/ 399517 h 693695"/>
              <a:gd name="connsiteX19" fmla="*/ 532602 w 762806"/>
              <a:gd name="connsiteY19" fmla="*/ 427779 h 693695"/>
              <a:gd name="connsiteX20" fmla="*/ 295205 w 762806"/>
              <a:gd name="connsiteY20" fmla="*/ 693695 h 693695"/>
              <a:gd name="connsiteX21" fmla="*/ 305354 w 762806"/>
              <a:gd name="connsiteY21" fmla="*/ 435101 h 693695"/>
              <a:gd name="connsiteX22" fmla="*/ 303812 w 762806"/>
              <a:gd name="connsiteY22" fmla="*/ 425852 h 693695"/>
              <a:gd name="connsiteX23" fmla="*/ 326164 w 762806"/>
              <a:gd name="connsiteY23" fmla="*/ 425852 h 693695"/>
              <a:gd name="connsiteX24" fmla="*/ 342094 w 762806"/>
              <a:gd name="connsiteY24" fmla="*/ 330919 h 693695"/>
              <a:gd name="connsiteX25" fmla="*/ 416216 w 762806"/>
              <a:gd name="connsiteY25" fmla="*/ 279534 h 693695"/>
              <a:gd name="connsiteX26" fmla="*/ 425594 w 762806"/>
              <a:gd name="connsiteY26" fmla="*/ 221341 h 693695"/>
              <a:gd name="connsiteX27" fmla="*/ 410307 w 762806"/>
              <a:gd name="connsiteY27" fmla="*/ 221341 h 693695"/>
              <a:gd name="connsiteX28" fmla="*/ 350572 w 762806"/>
              <a:gd name="connsiteY28" fmla="*/ 269771 h 693695"/>
              <a:gd name="connsiteX29" fmla="*/ 360207 w 762806"/>
              <a:gd name="connsiteY29" fmla="*/ 223653 h 693695"/>
              <a:gd name="connsiteX30" fmla="*/ 307666 w 762806"/>
              <a:gd name="connsiteY30" fmla="*/ 223653 h 693695"/>
              <a:gd name="connsiteX31" fmla="*/ 286341 w 762806"/>
              <a:gd name="connsiteY31" fmla="*/ 350702 h 693695"/>
              <a:gd name="connsiteX32" fmla="*/ 0 w 762806"/>
              <a:gd name="connsiteY32" fmla="*/ 0 h 6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2806" h="693695">
                <a:moveTo>
                  <a:pt x="536969" y="263664"/>
                </a:moveTo>
                <a:cubicBezTo>
                  <a:pt x="542751" y="262344"/>
                  <a:pt x="548596" y="262544"/>
                  <a:pt x="554184" y="264760"/>
                </a:cubicBezTo>
                <a:lnTo>
                  <a:pt x="553799" y="264889"/>
                </a:lnTo>
                <a:cubicBezTo>
                  <a:pt x="576280" y="273881"/>
                  <a:pt x="584245" y="303942"/>
                  <a:pt x="572298" y="340425"/>
                </a:cubicBezTo>
                <a:cubicBezTo>
                  <a:pt x="564847" y="363548"/>
                  <a:pt x="546991" y="385901"/>
                  <a:pt x="520271" y="385901"/>
                </a:cubicBezTo>
                <a:cubicBezTo>
                  <a:pt x="506665" y="385402"/>
                  <a:pt x="493408" y="381469"/>
                  <a:pt x="481732" y="374468"/>
                </a:cubicBezTo>
                <a:cubicBezTo>
                  <a:pt x="483356" y="350290"/>
                  <a:pt x="487884" y="326395"/>
                  <a:pt x="495221" y="303300"/>
                </a:cubicBezTo>
                <a:cubicBezTo>
                  <a:pt x="502832" y="285282"/>
                  <a:pt x="519620" y="267626"/>
                  <a:pt x="536969" y="263664"/>
                </a:cubicBezTo>
                <a:close/>
                <a:moveTo>
                  <a:pt x="525794" y="116515"/>
                </a:moveTo>
                <a:lnTo>
                  <a:pt x="762806" y="169185"/>
                </a:lnTo>
                <a:lnTo>
                  <a:pt x="624967" y="323340"/>
                </a:lnTo>
                <a:cubicBezTo>
                  <a:pt x="627892" y="311602"/>
                  <a:pt x="629571" y="299588"/>
                  <a:pt x="629977" y="287499"/>
                </a:cubicBezTo>
                <a:cubicBezTo>
                  <a:pt x="630362" y="241895"/>
                  <a:pt x="602357" y="219928"/>
                  <a:pt x="569343" y="219928"/>
                </a:cubicBezTo>
                <a:cubicBezTo>
                  <a:pt x="543780" y="220254"/>
                  <a:pt x="519628" y="231697"/>
                  <a:pt x="503185" y="251272"/>
                </a:cubicBezTo>
                <a:close/>
                <a:moveTo>
                  <a:pt x="0" y="0"/>
                </a:moveTo>
                <a:lnTo>
                  <a:pt x="475180" y="105210"/>
                </a:lnTo>
                <a:lnTo>
                  <a:pt x="440367" y="312806"/>
                </a:lnTo>
                <a:lnTo>
                  <a:pt x="425851" y="399132"/>
                </a:lnTo>
                <a:lnTo>
                  <a:pt x="426365" y="399517"/>
                </a:lnTo>
                <a:cubicBezTo>
                  <a:pt x="426365" y="399517"/>
                  <a:pt x="479034" y="438441"/>
                  <a:pt x="532602" y="427779"/>
                </a:cubicBezTo>
                <a:lnTo>
                  <a:pt x="295205" y="693695"/>
                </a:lnTo>
                <a:cubicBezTo>
                  <a:pt x="312835" y="608648"/>
                  <a:pt x="316264" y="521268"/>
                  <a:pt x="305354" y="435101"/>
                </a:cubicBezTo>
                <a:lnTo>
                  <a:pt x="303812" y="425852"/>
                </a:lnTo>
                <a:lnTo>
                  <a:pt x="326164" y="425852"/>
                </a:lnTo>
                <a:lnTo>
                  <a:pt x="342094" y="330919"/>
                </a:lnTo>
                <a:cubicBezTo>
                  <a:pt x="348517" y="294564"/>
                  <a:pt x="393735" y="276065"/>
                  <a:pt x="416216" y="279534"/>
                </a:cubicBezTo>
                <a:lnTo>
                  <a:pt x="425594" y="221341"/>
                </a:lnTo>
                <a:cubicBezTo>
                  <a:pt x="420513" y="220797"/>
                  <a:pt x="415388" y="220797"/>
                  <a:pt x="410307" y="221341"/>
                </a:cubicBezTo>
                <a:cubicBezTo>
                  <a:pt x="387441" y="225708"/>
                  <a:pt x="362391" y="249988"/>
                  <a:pt x="350572" y="269771"/>
                </a:cubicBezTo>
                <a:lnTo>
                  <a:pt x="360207" y="223653"/>
                </a:lnTo>
                <a:lnTo>
                  <a:pt x="307666" y="223653"/>
                </a:lnTo>
                <a:lnTo>
                  <a:pt x="286341" y="350702"/>
                </a:lnTo>
                <a:cubicBezTo>
                  <a:pt x="241893" y="209265"/>
                  <a:pt x="141308" y="10276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84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5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Health">
    <p:bg>
      <p:bgPr>
        <a:gradFill>
          <a:gsLst>
            <a:gs pos="10000">
              <a:srgbClr val="00B9F1"/>
            </a:gs>
            <a:gs pos="100000">
              <a:srgbClr val="09845B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D0F5D3C-85B9-4FCE-B71A-B4FDA549B8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D0F5D3C-85B9-4FCE-B71A-B4FDA549B8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8943D99-F71A-4746-988A-44F2E2968EE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0" i="0" baseline="0" dirty="0">
              <a:latin typeface="Kite Display Light" panose="02000000000000000000" pitchFamily="50" charset="0"/>
              <a:ea typeface="+mj-ea"/>
              <a:cs typeface="+mj-cs"/>
              <a:sym typeface="Kite Display Light" panose="020000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78547-880D-4598-AEB7-10C79199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366750"/>
            <a:ext cx="6708775" cy="2919412"/>
          </a:xfrm>
        </p:spPr>
        <p:txBody>
          <a:bodyPr anchor="b"/>
          <a:lstStyle>
            <a:lvl1pPr>
              <a:defRPr sz="5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9899-3E72-43A2-9875-024E511F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4" y="4634763"/>
            <a:ext cx="6708775" cy="8064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F5DF-37B7-439C-823C-4C71F030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A8CB7D-6F33-48E0-A684-BABF742E974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29181-13B4-4DC1-A590-92A65895C2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2DEB7E9-134E-4A9B-AA33-9C6AF3CF6280}"/>
              </a:ext>
            </a:extLst>
          </p:cNvPr>
          <p:cNvSpPr/>
          <p:nvPr userDrawn="1"/>
        </p:nvSpPr>
        <p:spPr>
          <a:xfrm>
            <a:off x="10622070" y="541062"/>
            <a:ext cx="946041" cy="860327"/>
          </a:xfrm>
          <a:custGeom>
            <a:avLst/>
            <a:gdLst>
              <a:gd name="connsiteX0" fmla="*/ 536969 w 762806"/>
              <a:gd name="connsiteY0" fmla="*/ 263664 h 693695"/>
              <a:gd name="connsiteX1" fmla="*/ 554184 w 762806"/>
              <a:gd name="connsiteY1" fmla="*/ 264760 h 693695"/>
              <a:gd name="connsiteX2" fmla="*/ 553799 w 762806"/>
              <a:gd name="connsiteY2" fmla="*/ 264889 h 693695"/>
              <a:gd name="connsiteX3" fmla="*/ 572298 w 762806"/>
              <a:gd name="connsiteY3" fmla="*/ 340425 h 693695"/>
              <a:gd name="connsiteX4" fmla="*/ 520271 w 762806"/>
              <a:gd name="connsiteY4" fmla="*/ 385901 h 693695"/>
              <a:gd name="connsiteX5" fmla="*/ 481732 w 762806"/>
              <a:gd name="connsiteY5" fmla="*/ 374468 h 693695"/>
              <a:gd name="connsiteX6" fmla="*/ 495221 w 762806"/>
              <a:gd name="connsiteY6" fmla="*/ 303300 h 693695"/>
              <a:gd name="connsiteX7" fmla="*/ 536969 w 762806"/>
              <a:gd name="connsiteY7" fmla="*/ 263664 h 693695"/>
              <a:gd name="connsiteX8" fmla="*/ 525794 w 762806"/>
              <a:gd name="connsiteY8" fmla="*/ 116515 h 693695"/>
              <a:gd name="connsiteX9" fmla="*/ 762806 w 762806"/>
              <a:gd name="connsiteY9" fmla="*/ 169185 h 693695"/>
              <a:gd name="connsiteX10" fmla="*/ 624967 w 762806"/>
              <a:gd name="connsiteY10" fmla="*/ 323340 h 693695"/>
              <a:gd name="connsiteX11" fmla="*/ 629977 w 762806"/>
              <a:gd name="connsiteY11" fmla="*/ 287499 h 693695"/>
              <a:gd name="connsiteX12" fmla="*/ 569343 w 762806"/>
              <a:gd name="connsiteY12" fmla="*/ 219928 h 693695"/>
              <a:gd name="connsiteX13" fmla="*/ 503185 w 762806"/>
              <a:gd name="connsiteY13" fmla="*/ 251272 h 693695"/>
              <a:gd name="connsiteX14" fmla="*/ 0 w 762806"/>
              <a:gd name="connsiteY14" fmla="*/ 0 h 693695"/>
              <a:gd name="connsiteX15" fmla="*/ 475180 w 762806"/>
              <a:gd name="connsiteY15" fmla="*/ 105210 h 693695"/>
              <a:gd name="connsiteX16" fmla="*/ 440367 w 762806"/>
              <a:gd name="connsiteY16" fmla="*/ 312806 h 693695"/>
              <a:gd name="connsiteX17" fmla="*/ 425851 w 762806"/>
              <a:gd name="connsiteY17" fmla="*/ 399132 h 693695"/>
              <a:gd name="connsiteX18" fmla="*/ 426365 w 762806"/>
              <a:gd name="connsiteY18" fmla="*/ 399517 h 693695"/>
              <a:gd name="connsiteX19" fmla="*/ 532602 w 762806"/>
              <a:gd name="connsiteY19" fmla="*/ 427779 h 693695"/>
              <a:gd name="connsiteX20" fmla="*/ 295205 w 762806"/>
              <a:gd name="connsiteY20" fmla="*/ 693695 h 693695"/>
              <a:gd name="connsiteX21" fmla="*/ 305354 w 762806"/>
              <a:gd name="connsiteY21" fmla="*/ 435101 h 693695"/>
              <a:gd name="connsiteX22" fmla="*/ 303812 w 762806"/>
              <a:gd name="connsiteY22" fmla="*/ 425852 h 693695"/>
              <a:gd name="connsiteX23" fmla="*/ 326164 w 762806"/>
              <a:gd name="connsiteY23" fmla="*/ 425852 h 693695"/>
              <a:gd name="connsiteX24" fmla="*/ 342094 w 762806"/>
              <a:gd name="connsiteY24" fmla="*/ 330919 h 693695"/>
              <a:gd name="connsiteX25" fmla="*/ 416216 w 762806"/>
              <a:gd name="connsiteY25" fmla="*/ 279534 h 693695"/>
              <a:gd name="connsiteX26" fmla="*/ 425594 w 762806"/>
              <a:gd name="connsiteY26" fmla="*/ 221341 h 693695"/>
              <a:gd name="connsiteX27" fmla="*/ 410307 w 762806"/>
              <a:gd name="connsiteY27" fmla="*/ 221341 h 693695"/>
              <a:gd name="connsiteX28" fmla="*/ 350572 w 762806"/>
              <a:gd name="connsiteY28" fmla="*/ 269771 h 693695"/>
              <a:gd name="connsiteX29" fmla="*/ 360207 w 762806"/>
              <a:gd name="connsiteY29" fmla="*/ 223653 h 693695"/>
              <a:gd name="connsiteX30" fmla="*/ 307666 w 762806"/>
              <a:gd name="connsiteY30" fmla="*/ 223653 h 693695"/>
              <a:gd name="connsiteX31" fmla="*/ 286341 w 762806"/>
              <a:gd name="connsiteY31" fmla="*/ 350702 h 693695"/>
              <a:gd name="connsiteX32" fmla="*/ 0 w 762806"/>
              <a:gd name="connsiteY32" fmla="*/ 0 h 6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2806" h="693695">
                <a:moveTo>
                  <a:pt x="536969" y="263664"/>
                </a:moveTo>
                <a:cubicBezTo>
                  <a:pt x="542751" y="262344"/>
                  <a:pt x="548596" y="262544"/>
                  <a:pt x="554184" y="264760"/>
                </a:cubicBezTo>
                <a:lnTo>
                  <a:pt x="553799" y="264889"/>
                </a:lnTo>
                <a:cubicBezTo>
                  <a:pt x="576280" y="273881"/>
                  <a:pt x="584245" y="303942"/>
                  <a:pt x="572298" y="340425"/>
                </a:cubicBezTo>
                <a:cubicBezTo>
                  <a:pt x="564847" y="363548"/>
                  <a:pt x="546991" y="385901"/>
                  <a:pt x="520271" y="385901"/>
                </a:cubicBezTo>
                <a:cubicBezTo>
                  <a:pt x="506665" y="385402"/>
                  <a:pt x="493408" y="381469"/>
                  <a:pt x="481732" y="374468"/>
                </a:cubicBezTo>
                <a:cubicBezTo>
                  <a:pt x="483356" y="350290"/>
                  <a:pt x="487884" y="326395"/>
                  <a:pt x="495221" y="303300"/>
                </a:cubicBezTo>
                <a:cubicBezTo>
                  <a:pt x="502832" y="285282"/>
                  <a:pt x="519620" y="267626"/>
                  <a:pt x="536969" y="263664"/>
                </a:cubicBezTo>
                <a:close/>
                <a:moveTo>
                  <a:pt x="525794" y="116515"/>
                </a:moveTo>
                <a:lnTo>
                  <a:pt x="762806" y="169185"/>
                </a:lnTo>
                <a:lnTo>
                  <a:pt x="624967" y="323340"/>
                </a:lnTo>
                <a:cubicBezTo>
                  <a:pt x="627892" y="311602"/>
                  <a:pt x="629571" y="299588"/>
                  <a:pt x="629977" y="287499"/>
                </a:cubicBezTo>
                <a:cubicBezTo>
                  <a:pt x="630362" y="241895"/>
                  <a:pt x="602357" y="219928"/>
                  <a:pt x="569343" y="219928"/>
                </a:cubicBezTo>
                <a:cubicBezTo>
                  <a:pt x="543780" y="220254"/>
                  <a:pt x="519628" y="231697"/>
                  <a:pt x="503185" y="251272"/>
                </a:cubicBezTo>
                <a:close/>
                <a:moveTo>
                  <a:pt x="0" y="0"/>
                </a:moveTo>
                <a:lnTo>
                  <a:pt x="475180" y="105210"/>
                </a:lnTo>
                <a:lnTo>
                  <a:pt x="440367" y="312806"/>
                </a:lnTo>
                <a:lnTo>
                  <a:pt x="425851" y="399132"/>
                </a:lnTo>
                <a:lnTo>
                  <a:pt x="426365" y="399517"/>
                </a:lnTo>
                <a:cubicBezTo>
                  <a:pt x="426365" y="399517"/>
                  <a:pt x="479034" y="438441"/>
                  <a:pt x="532602" y="427779"/>
                </a:cubicBezTo>
                <a:lnTo>
                  <a:pt x="295205" y="693695"/>
                </a:lnTo>
                <a:cubicBezTo>
                  <a:pt x="312835" y="608648"/>
                  <a:pt x="316264" y="521268"/>
                  <a:pt x="305354" y="435101"/>
                </a:cubicBezTo>
                <a:lnTo>
                  <a:pt x="303812" y="425852"/>
                </a:lnTo>
                <a:lnTo>
                  <a:pt x="326164" y="425852"/>
                </a:lnTo>
                <a:lnTo>
                  <a:pt x="342094" y="330919"/>
                </a:lnTo>
                <a:cubicBezTo>
                  <a:pt x="348517" y="294564"/>
                  <a:pt x="393735" y="276065"/>
                  <a:pt x="416216" y="279534"/>
                </a:cubicBezTo>
                <a:lnTo>
                  <a:pt x="425594" y="221341"/>
                </a:lnTo>
                <a:cubicBezTo>
                  <a:pt x="420513" y="220797"/>
                  <a:pt x="415388" y="220797"/>
                  <a:pt x="410307" y="221341"/>
                </a:cubicBezTo>
                <a:cubicBezTo>
                  <a:pt x="387441" y="225708"/>
                  <a:pt x="362391" y="249988"/>
                  <a:pt x="350572" y="269771"/>
                </a:cubicBezTo>
                <a:lnTo>
                  <a:pt x="360207" y="223653"/>
                </a:lnTo>
                <a:lnTo>
                  <a:pt x="307666" y="223653"/>
                </a:lnTo>
                <a:lnTo>
                  <a:pt x="286341" y="350702"/>
                </a:lnTo>
                <a:cubicBezTo>
                  <a:pt x="241893" y="209265"/>
                  <a:pt x="141308" y="10276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84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Hygiene">
    <p:bg>
      <p:bgPr>
        <a:gradFill>
          <a:gsLst>
            <a:gs pos="10000">
              <a:srgbClr val="96D22C"/>
            </a:gs>
            <a:gs pos="100000">
              <a:srgbClr val="FFD602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D0F5D3C-85B9-4FCE-B71A-B4FDA549B8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D0F5D3C-85B9-4FCE-B71A-B4FDA549B8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8943D99-F71A-4746-988A-44F2E2968EE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0" i="0" baseline="0" dirty="0">
              <a:latin typeface="Kite Display Light" panose="02000000000000000000" pitchFamily="50" charset="0"/>
              <a:ea typeface="+mj-ea"/>
              <a:cs typeface="+mj-cs"/>
              <a:sym typeface="Kite Display Light" panose="020000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78547-880D-4598-AEB7-10C79199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366750"/>
            <a:ext cx="6708775" cy="2919412"/>
          </a:xfrm>
        </p:spPr>
        <p:txBody>
          <a:bodyPr anchor="b"/>
          <a:lstStyle>
            <a:lvl1pPr>
              <a:defRPr sz="5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9899-3E72-43A2-9875-024E511F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4" y="4634763"/>
            <a:ext cx="6708775" cy="8064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F5DF-37B7-439C-823C-4C71F030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A8CB7D-6F33-48E0-A684-BABF742E974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29181-13B4-4DC1-A590-92A65895C2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04EBBA-60AC-4C64-8F89-0E995B700E51}"/>
              </a:ext>
            </a:extLst>
          </p:cNvPr>
          <p:cNvSpPr/>
          <p:nvPr userDrawn="1"/>
        </p:nvSpPr>
        <p:spPr>
          <a:xfrm>
            <a:off x="10622070" y="541062"/>
            <a:ext cx="946041" cy="860327"/>
          </a:xfrm>
          <a:custGeom>
            <a:avLst/>
            <a:gdLst>
              <a:gd name="connsiteX0" fmla="*/ 536969 w 762806"/>
              <a:gd name="connsiteY0" fmla="*/ 263664 h 693695"/>
              <a:gd name="connsiteX1" fmla="*/ 554184 w 762806"/>
              <a:gd name="connsiteY1" fmla="*/ 264760 h 693695"/>
              <a:gd name="connsiteX2" fmla="*/ 553799 w 762806"/>
              <a:gd name="connsiteY2" fmla="*/ 264889 h 693695"/>
              <a:gd name="connsiteX3" fmla="*/ 572298 w 762806"/>
              <a:gd name="connsiteY3" fmla="*/ 340425 h 693695"/>
              <a:gd name="connsiteX4" fmla="*/ 520271 w 762806"/>
              <a:gd name="connsiteY4" fmla="*/ 385901 h 693695"/>
              <a:gd name="connsiteX5" fmla="*/ 481732 w 762806"/>
              <a:gd name="connsiteY5" fmla="*/ 374468 h 693695"/>
              <a:gd name="connsiteX6" fmla="*/ 495221 w 762806"/>
              <a:gd name="connsiteY6" fmla="*/ 303300 h 693695"/>
              <a:gd name="connsiteX7" fmla="*/ 536969 w 762806"/>
              <a:gd name="connsiteY7" fmla="*/ 263664 h 693695"/>
              <a:gd name="connsiteX8" fmla="*/ 525794 w 762806"/>
              <a:gd name="connsiteY8" fmla="*/ 116515 h 693695"/>
              <a:gd name="connsiteX9" fmla="*/ 762806 w 762806"/>
              <a:gd name="connsiteY9" fmla="*/ 169185 h 693695"/>
              <a:gd name="connsiteX10" fmla="*/ 624967 w 762806"/>
              <a:gd name="connsiteY10" fmla="*/ 323340 h 693695"/>
              <a:gd name="connsiteX11" fmla="*/ 629977 w 762806"/>
              <a:gd name="connsiteY11" fmla="*/ 287499 h 693695"/>
              <a:gd name="connsiteX12" fmla="*/ 569343 w 762806"/>
              <a:gd name="connsiteY12" fmla="*/ 219928 h 693695"/>
              <a:gd name="connsiteX13" fmla="*/ 503185 w 762806"/>
              <a:gd name="connsiteY13" fmla="*/ 251272 h 693695"/>
              <a:gd name="connsiteX14" fmla="*/ 0 w 762806"/>
              <a:gd name="connsiteY14" fmla="*/ 0 h 693695"/>
              <a:gd name="connsiteX15" fmla="*/ 475180 w 762806"/>
              <a:gd name="connsiteY15" fmla="*/ 105210 h 693695"/>
              <a:gd name="connsiteX16" fmla="*/ 440367 w 762806"/>
              <a:gd name="connsiteY16" fmla="*/ 312806 h 693695"/>
              <a:gd name="connsiteX17" fmla="*/ 425851 w 762806"/>
              <a:gd name="connsiteY17" fmla="*/ 399132 h 693695"/>
              <a:gd name="connsiteX18" fmla="*/ 426365 w 762806"/>
              <a:gd name="connsiteY18" fmla="*/ 399517 h 693695"/>
              <a:gd name="connsiteX19" fmla="*/ 532602 w 762806"/>
              <a:gd name="connsiteY19" fmla="*/ 427779 h 693695"/>
              <a:gd name="connsiteX20" fmla="*/ 295205 w 762806"/>
              <a:gd name="connsiteY20" fmla="*/ 693695 h 693695"/>
              <a:gd name="connsiteX21" fmla="*/ 305354 w 762806"/>
              <a:gd name="connsiteY21" fmla="*/ 435101 h 693695"/>
              <a:gd name="connsiteX22" fmla="*/ 303812 w 762806"/>
              <a:gd name="connsiteY22" fmla="*/ 425852 h 693695"/>
              <a:gd name="connsiteX23" fmla="*/ 326164 w 762806"/>
              <a:gd name="connsiteY23" fmla="*/ 425852 h 693695"/>
              <a:gd name="connsiteX24" fmla="*/ 342094 w 762806"/>
              <a:gd name="connsiteY24" fmla="*/ 330919 h 693695"/>
              <a:gd name="connsiteX25" fmla="*/ 416216 w 762806"/>
              <a:gd name="connsiteY25" fmla="*/ 279534 h 693695"/>
              <a:gd name="connsiteX26" fmla="*/ 425594 w 762806"/>
              <a:gd name="connsiteY26" fmla="*/ 221341 h 693695"/>
              <a:gd name="connsiteX27" fmla="*/ 410307 w 762806"/>
              <a:gd name="connsiteY27" fmla="*/ 221341 h 693695"/>
              <a:gd name="connsiteX28" fmla="*/ 350572 w 762806"/>
              <a:gd name="connsiteY28" fmla="*/ 269771 h 693695"/>
              <a:gd name="connsiteX29" fmla="*/ 360207 w 762806"/>
              <a:gd name="connsiteY29" fmla="*/ 223653 h 693695"/>
              <a:gd name="connsiteX30" fmla="*/ 307666 w 762806"/>
              <a:gd name="connsiteY30" fmla="*/ 223653 h 693695"/>
              <a:gd name="connsiteX31" fmla="*/ 286341 w 762806"/>
              <a:gd name="connsiteY31" fmla="*/ 350702 h 693695"/>
              <a:gd name="connsiteX32" fmla="*/ 0 w 762806"/>
              <a:gd name="connsiteY32" fmla="*/ 0 h 6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2806" h="693695">
                <a:moveTo>
                  <a:pt x="536969" y="263664"/>
                </a:moveTo>
                <a:cubicBezTo>
                  <a:pt x="542751" y="262344"/>
                  <a:pt x="548596" y="262544"/>
                  <a:pt x="554184" y="264760"/>
                </a:cubicBezTo>
                <a:lnTo>
                  <a:pt x="553799" y="264889"/>
                </a:lnTo>
                <a:cubicBezTo>
                  <a:pt x="576280" y="273881"/>
                  <a:pt x="584245" y="303942"/>
                  <a:pt x="572298" y="340425"/>
                </a:cubicBezTo>
                <a:cubicBezTo>
                  <a:pt x="564847" y="363548"/>
                  <a:pt x="546991" y="385901"/>
                  <a:pt x="520271" y="385901"/>
                </a:cubicBezTo>
                <a:cubicBezTo>
                  <a:pt x="506665" y="385402"/>
                  <a:pt x="493408" y="381469"/>
                  <a:pt x="481732" y="374468"/>
                </a:cubicBezTo>
                <a:cubicBezTo>
                  <a:pt x="483356" y="350290"/>
                  <a:pt x="487884" y="326395"/>
                  <a:pt x="495221" y="303300"/>
                </a:cubicBezTo>
                <a:cubicBezTo>
                  <a:pt x="502832" y="285282"/>
                  <a:pt x="519620" y="267626"/>
                  <a:pt x="536969" y="263664"/>
                </a:cubicBezTo>
                <a:close/>
                <a:moveTo>
                  <a:pt x="525794" y="116515"/>
                </a:moveTo>
                <a:lnTo>
                  <a:pt x="762806" y="169185"/>
                </a:lnTo>
                <a:lnTo>
                  <a:pt x="624967" y="323340"/>
                </a:lnTo>
                <a:cubicBezTo>
                  <a:pt x="627892" y="311602"/>
                  <a:pt x="629571" y="299588"/>
                  <a:pt x="629977" y="287499"/>
                </a:cubicBezTo>
                <a:cubicBezTo>
                  <a:pt x="630362" y="241895"/>
                  <a:pt x="602357" y="219928"/>
                  <a:pt x="569343" y="219928"/>
                </a:cubicBezTo>
                <a:cubicBezTo>
                  <a:pt x="543780" y="220254"/>
                  <a:pt x="519628" y="231697"/>
                  <a:pt x="503185" y="251272"/>
                </a:cubicBezTo>
                <a:close/>
                <a:moveTo>
                  <a:pt x="0" y="0"/>
                </a:moveTo>
                <a:lnTo>
                  <a:pt x="475180" y="105210"/>
                </a:lnTo>
                <a:lnTo>
                  <a:pt x="440367" y="312806"/>
                </a:lnTo>
                <a:lnTo>
                  <a:pt x="425851" y="399132"/>
                </a:lnTo>
                <a:lnTo>
                  <a:pt x="426365" y="399517"/>
                </a:lnTo>
                <a:cubicBezTo>
                  <a:pt x="426365" y="399517"/>
                  <a:pt x="479034" y="438441"/>
                  <a:pt x="532602" y="427779"/>
                </a:cubicBezTo>
                <a:lnTo>
                  <a:pt x="295205" y="693695"/>
                </a:lnTo>
                <a:cubicBezTo>
                  <a:pt x="312835" y="608648"/>
                  <a:pt x="316264" y="521268"/>
                  <a:pt x="305354" y="435101"/>
                </a:cubicBezTo>
                <a:lnTo>
                  <a:pt x="303812" y="425852"/>
                </a:lnTo>
                <a:lnTo>
                  <a:pt x="326164" y="425852"/>
                </a:lnTo>
                <a:lnTo>
                  <a:pt x="342094" y="330919"/>
                </a:lnTo>
                <a:cubicBezTo>
                  <a:pt x="348517" y="294564"/>
                  <a:pt x="393735" y="276065"/>
                  <a:pt x="416216" y="279534"/>
                </a:cubicBezTo>
                <a:lnTo>
                  <a:pt x="425594" y="221341"/>
                </a:lnTo>
                <a:cubicBezTo>
                  <a:pt x="420513" y="220797"/>
                  <a:pt x="415388" y="220797"/>
                  <a:pt x="410307" y="221341"/>
                </a:cubicBezTo>
                <a:cubicBezTo>
                  <a:pt x="387441" y="225708"/>
                  <a:pt x="362391" y="249988"/>
                  <a:pt x="350572" y="269771"/>
                </a:cubicBezTo>
                <a:lnTo>
                  <a:pt x="360207" y="223653"/>
                </a:lnTo>
                <a:lnTo>
                  <a:pt x="307666" y="223653"/>
                </a:lnTo>
                <a:lnTo>
                  <a:pt x="286341" y="350702"/>
                </a:lnTo>
                <a:cubicBezTo>
                  <a:pt x="241893" y="209265"/>
                  <a:pt x="141308" y="10276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84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84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Nutrition">
    <p:bg>
      <p:bgPr>
        <a:gradFill>
          <a:gsLst>
            <a:gs pos="10000">
              <a:srgbClr val="5A186B"/>
            </a:gs>
            <a:gs pos="100000">
              <a:srgbClr val="00ABBD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D0F5D3C-85B9-4FCE-B71A-B4FDA549B8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D0F5D3C-85B9-4FCE-B71A-B4FDA549B8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8943D99-F71A-4746-988A-44F2E2968EE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0" i="0" baseline="0" dirty="0">
              <a:latin typeface="Kite Display Light" panose="02000000000000000000" pitchFamily="50" charset="0"/>
              <a:ea typeface="+mj-ea"/>
              <a:cs typeface="+mj-cs"/>
              <a:sym typeface="Kite Display Light" panose="020000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78547-880D-4598-AEB7-10C79199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366750"/>
            <a:ext cx="6708775" cy="2919412"/>
          </a:xfrm>
        </p:spPr>
        <p:txBody>
          <a:bodyPr anchor="b"/>
          <a:lstStyle>
            <a:lvl1pPr>
              <a:defRPr sz="5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9899-3E72-43A2-9875-024E511F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124" y="4634763"/>
            <a:ext cx="6708775" cy="8064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F5DF-37B7-439C-823C-4C71F030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A8CB7D-6F33-48E0-A684-BABF742E974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29181-13B4-4DC1-A590-92A65895C2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Reckitt Benckiser Group plc (RB)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9F45DAF-AF8E-47C1-9509-A8A80E2E882B}"/>
              </a:ext>
            </a:extLst>
          </p:cNvPr>
          <p:cNvSpPr/>
          <p:nvPr userDrawn="1"/>
        </p:nvSpPr>
        <p:spPr>
          <a:xfrm>
            <a:off x="10622070" y="541062"/>
            <a:ext cx="946041" cy="860327"/>
          </a:xfrm>
          <a:custGeom>
            <a:avLst/>
            <a:gdLst>
              <a:gd name="connsiteX0" fmla="*/ 536969 w 762806"/>
              <a:gd name="connsiteY0" fmla="*/ 263664 h 693695"/>
              <a:gd name="connsiteX1" fmla="*/ 554184 w 762806"/>
              <a:gd name="connsiteY1" fmla="*/ 264760 h 693695"/>
              <a:gd name="connsiteX2" fmla="*/ 553799 w 762806"/>
              <a:gd name="connsiteY2" fmla="*/ 264889 h 693695"/>
              <a:gd name="connsiteX3" fmla="*/ 572298 w 762806"/>
              <a:gd name="connsiteY3" fmla="*/ 340425 h 693695"/>
              <a:gd name="connsiteX4" fmla="*/ 520271 w 762806"/>
              <a:gd name="connsiteY4" fmla="*/ 385901 h 693695"/>
              <a:gd name="connsiteX5" fmla="*/ 481732 w 762806"/>
              <a:gd name="connsiteY5" fmla="*/ 374468 h 693695"/>
              <a:gd name="connsiteX6" fmla="*/ 495221 w 762806"/>
              <a:gd name="connsiteY6" fmla="*/ 303300 h 693695"/>
              <a:gd name="connsiteX7" fmla="*/ 536969 w 762806"/>
              <a:gd name="connsiteY7" fmla="*/ 263664 h 693695"/>
              <a:gd name="connsiteX8" fmla="*/ 525794 w 762806"/>
              <a:gd name="connsiteY8" fmla="*/ 116515 h 693695"/>
              <a:gd name="connsiteX9" fmla="*/ 762806 w 762806"/>
              <a:gd name="connsiteY9" fmla="*/ 169185 h 693695"/>
              <a:gd name="connsiteX10" fmla="*/ 624967 w 762806"/>
              <a:gd name="connsiteY10" fmla="*/ 323340 h 693695"/>
              <a:gd name="connsiteX11" fmla="*/ 629977 w 762806"/>
              <a:gd name="connsiteY11" fmla="*/ 287499 h 693695"/>
              <a:gd name="connsiteX12" fmla="*/ 569343 w 762806"/>
              <a:gd name="connsiteY12" fmla="*/ 219928 h 693695"/>
              <a:gd name="connsiteX13" fmla="*/ 503185 w 762806"/>
              <a:gd name="connsiteY13" fmla="*/ 251272 h 693695"/>
              <a:gd name="connsiteX14" fmla="*/ 0 w 762806"/>
              <a:gd name="connsiteY14" fmla="*/ 0 h 693695"/>
              <a:gd name="connsiteX15" fmla="*/ 475180 w 762806"/>
              <a:gd name="connsiteY15" fmla="*/ 105210 h 693695"/>
              <a:gd name="connsiteX16" fmla="*/ 440367 w 762806"/>
              <a:gd name="connsiteY16" fmla="*/ 312806 h 693695"/>
              <a:gd name="connsiteX17" fmla="*/ 425851 w 762806"/>
              <a:gd name="connsiteY17" fmla="*/ 399132 h 693695"/>
              <a:gd name="connsiteX18" fmla="*/ 426365 w 762806"/>
              <a:gd name="connsiteY18" fmla="*/ 399517 h 693695"/>
              <a:gd name="connsiteX19" fmla="*/ 532602 w 762806"/>
              <a:gd name="connsiteY19" fmla="*/ 427779 h 693695"/>
              <a:gd name="connsiteX20" fmla="*/ 295205 w 762806"/>
              <a:gd name="connsiteY20" fmla="*/ 693695 h 693695"/>
              <a:gd name="connsiteX21" fmla="*/ 305354 w 762806"/>
              <a:gd name="connsiteY21" fmla="*/ 435101 h 693695"/>
              <a:gd name="connsiteX22" fmla="*/ 303812 w 762806"/>
              <a:gd name="connsiteY22" fmla="*/ 425852 h 693695"/>
              <a:gd name="connsiteX23" fmla="*/ 326164 w 762806"/>
              <a:gd name="connsiteY23" fmla="*/ 425852 h 693695"/>
              <a:gd name="connsiteX24" fmla="*/ 342094 w 762806"/>
              <a:gd name="connsiteY24" fmla="*/ 330919 h 693695"/>
              <a:gd name="connsiteX25" fmla="*/ 416216 w 762806"/>
              <a:gd name="connsiteY25" fmla="*/ 279534 h 693695"/>
              <a:gd name="connsiteX26" fmla="*/ 425594 w 762806"/>
              <a:gd name="connsiteY26" fmla="*/ 221341 h 693695"/>
              <a:gd name="connsiteX27" fmla="*/ 410307 w 762806"/>
              <a:gd name="connsiteY27" fmla="*/ 221341 h 693695"/>
              <a:gd name="connsiteX28" fmla="*/ 350572 w 762806"/>
              <a:gd name="connsiteY28" fmla="*/ 269771 h 693695"/>
              <a:gd name="connsiteX29" fmla="*/ 360207 w 762806"/>
              <a:gd name="connsiteY29" fmla="*/ 223653 h 693695"/>
              <a:gd name="connsiteX30" fmla="*/ 307666 w 762806"/>
              <a:gd name="connsiteY30" fmla="*/ 223653 h 693695"/>
              <a:gd name="connsiteX31" fmla="*/ 286341 w 762806"/>
              <a:gd name="connsiteY31" fmla="*/ 350702 h 693695"/>
              <a:gd name="connsiteX32" fmla="*/ 0 w 762806"/>
              <a:gd name="connsiteY32" fmla="*/ 0 h 6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2806" h="693695">
                <a:moveTo>
                  <a:pt x="536969" y="263664"/>
                </a:moveTo>
                <a:cubicBezTo>
                  <a:pt x="542751" y="262344"/>
                  <a:pt x="548596" y="262544"/>
                  <a:pt x="554184" y="264760"/>
                </a:cubicBezTo>
                <a:lnTo>
                  <a:pt x="553799" y="264889"/>
                </a:lnTo>
                <a:cubicBezTo>
                  <a:pt x="576280" y="273881"/>
                  <a:pt x="584245" y="303942"/>
                  <a:pt x="572298" y="340425"/>
                </a:cubicBezTo>
                <a:cubicBezTo>
                  <a:pt x="564847" y="363548"/>
                  <a:pt x="546991" y="385901"/>
                  <a:pt x="520271" y="385901"/>
                </a:cubicBezTo>
                <a:cubicBezTo>
                  <a:pt x="506665" y="385402"/>
                  <a:pt x="493408" y="381469"/>
                  <a:pt x="481732" y="374468"/>
                </a:cubicBezTo>
                <a:cubicBezTo>
                  <a:pt x="483356" y="350290"/>
                  <a:pt x="487884" y="326395"/>
                  <a:pt x="495221" y="303300"/>
                </a:cubicBezTo>
                <a:cubicBezTo>
                  <a:pt x="502832" y="285282"/>
                  <a:pt x="519620" y="267626"/>
                  <a:pt x="536969" y="263664"/>
                </a:cubicBezTo>
                <a:close/>
                <a:moveTo>
                  <a:pt x="525794" y="116515"/>
                </a:moveTo>
                <a:lnTo>
                  <a:pt x="762806" y="169185"/>
                </a:lnTo>
                <a:lnTo>
                  <a:pt x="624967" y="323340"/>
                </a:lnTo>
                <a:cubicBezTo>
                  <a:pt x="627892" y="311602"/>
                  <a:pt x="629571" y="299588"/>
                  <a:pt x="629977" y="287499"/>
                </a:cubicBezTo>
                <a:cubicBezTo>
                  <a:pt x="630362" y="241895"/>
                  <a:pt x="602357" y="219928"/>
                  <a:pt x="569343" y="219928"/>
                </a:cubicBezTo>
                <a:cubicBezTo>
                  <a:pt x="543780" y="220254"/>
                  <a:pt x="519628" y="231697"/>
                  <a:pt x="503185" y="251272"/>
                </a:cubicBezTo>
                <a:close/>
                <a:moveTo>
                  <a:pt x="0" y="0"/>
                </a:moveTo>
                <a:lnTo>
                  <a:pt x="475180" y="105210"/>
                </a:lnTo>
                <a:lnTo>
                  <a:pt x="440367" y="312806"/>
                </a:lnTo>
                <a:lnTo>
                  <a:pt x="425851" y="399132"/>
                </a:lnTo>
                <a:lnTo>
                  <a:pt x="426365" y="399517"/>
                </a:lnTo>
                <a:cubicBezTo>
                  <a:pt x="426365" y="399517"/>
                  <a:pt x="479034" y="438441"/>
                  <a:pt x="532602" y="427779"/>
                </a:cubicBezTo>
                <a:lnTo>
                  <a:pt x="295205" y="693695"/>
                </a:lnTo>
                <a:cubicBezTo>
                  <a:pt x="312835" y="608648"/>
                  <a:pt x="316264" y="521268"/>
                  <a:pt x="305354" y="435101"/>
                </a:cubicBezTo>
                <a:lnTo>
                  <a:pt x="303812" y="425852"/>
                </a:lnTo>
                <a:lnTo>
                  <a:pt x="326164" y="425852"/>
                </a:lnTo>
                <a:lnTo>
                  <a:pt x="342094" y="330919"/>
                </a:lnTo>
                <a:cubicBezTo>
                  <a:pt x="348517" y="294564"/>
                  <a:pt x="393735" y="276065"/>
                  <a:pt x="416216" y="279534"/>
                </a:cubicBezTo>
                <a:lnTo>
                  <a:pt x="425594" y="221341"/>
                </a:lnTo>
                <a:cubicBezTo>
                  <a:pt x="420513" y="220797"/>
                  <a:pt x="415388" y="220797"/>
                  <a:pt x="410307" y="221341"/>
                </a:cubicBezTo>
                <a:cubicBezTo>
                  <a:pt x="387441" y="225708"/>
                  <a:pt x="362391" y="249988"/>
                  <a:pt x="350572" y="269771"/>
                </a:cubicBezTo>
                <a:lnTo>
                  <a:pt x="360207" y="223653"/>
                </a:lnTo>
                <a:lnTo>
                  <a:pt x="307666" y="223653"/>
                </a:lnTo>
                <a:lnTo>
                  <a:pt x="286341" y="350702"/>
                </a:lnTo>
                <a:cubicBezTo>
                  <a:pt x="241893" y="209265"/>
                  <a:pt x="141308" y="10276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84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7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gradFill>
          <a:gsLst>
            <a:gs pos="15000">
              <a:schemeClr val="accent1"/>
            </a:gs>
            <a:gs pos="80000">
              <a:srgbClr val="59186B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D0F5D3C-85B9-4FCE-B71A-B4FDA549B8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think-cell Slide" r:id="rId5" imgW="278" imgH="278" progId="TCLayout.ActiveDocument.1">
                  <p:embed/>
                </p:oleObj>
              </mc:Choice>
              <mc:Fallback>
                <p:oleObj name="think-cell Slide" r:id="rId5" imgW="278" imgH="27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D0F5D3C-85B9-4FCE-B71A-B4FDA549B8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8943D99-F71A-4746-988A-44F2E2968EE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0" i="0" baseline="0" dirty="0">
              <a:latin typeface="Kite Display Light" panose="02000000000000000000" pitchFamily="50" charset="0"/>
              <a:ea typeface="+mj-ea"/>
              <a:cs typeface="+mj-cs"/>
              <a:sym typeface="Kite Display Light" panose="02000000000000000000" pitchFamily="50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F7087F0-954B-42CA-92C5-EFE5AAD261E7}"/>
              </a:ext>
            </a:extLst>
          </p:cNvPr>
          <p:cNvSpPr/>
          <p:nvPr userDrawn="1"/>
        </p:nvSpPr>
        <p:spPr>
          <a:xfrm>
            <a:off x="5250820" y="2668044"/>
            <a:ext cx="1673540" cy="1521912"/>
          </a:xfrm>
          <a:custGeom>
            <a:avLst/>
            <a:gdLst>
              <a:gd name="connsiteX0" fmla="*/ 536969 w 762806"/>
              <a:gd name="connsiteY0" fmla="*/ 263664 h 693695"/>
              <a:gd name="connsiteX1" fmla="*/ 554184 w 762806"/>
              <a:gd name="connsiteY1" fmla="*/ 264760 h 693695"/>
              <a:gd name="connsiteX2" fmla="*/ 553799 w 762806"/>
              <a:gd name="connsiteY2" fmla="*/ 264889 h 693695"/>
              <a:gd name="connsiteX3" fmla="*/ 572298 w 762806"/>
              <a:gd name="connsiteY3" fmla="*/ 340425 h 693695"/>
              <a:gd name="connsiteX4" fmla="*/ 520271 w 762806"/>
              <a:gd name="connsiteY4" fmla="*/ 385901 h 693695"/>
              <a:gd name="connsiteX5" fmla="*/ 481732 w 762806"/>
              <a:gd name="connsiteY5" fmla="*/ 374468 h 693695"/>
              <a:gd name="connsiteX6" fmla="*/ 495221 w 762806"/>
              <a:gd name="connsiteY6" fmla="*/ 303300 h 693695"/>
              <a:gd name="connsiteX7" fmla="*/ 536969 w 762806"/>
              <a:gd name="connsiteY7" fmla="*/ 263664 h 693695"/>
              <a:gd name="connsiteX8" fmla="*/ 525794 w 762806"/>
              <a:gd name="connsiteY8" fmla="*/ 116515 h 693695"/>
              <a:gd name="connsiteX9" fmla="*/ 762806 w 762806"/>
              <a:gd name="connsiteY9" fmla="*/ 169185 h 693695"/>
              <a:gd name="connsiteX10" fmla="*/ 624967 w 762806"/>
              <a:gd name="connsiteY10" fmla="*/ 323340 h 693695"/>
              <a:gd name="connsiteX11" fmla="*/ 629977 w 762806"/>
              <a:gd name="connsiteY11" fmla="*/ 287499 h 693695"/>
              <a:gd name="connsiteX12" fmla="*/ 569343 w 762806"/>
              <a:gd name="connsiteY12" fmla="*/ 219928 h 693695"/>
              <a:gd name="connsiteX13" fmla="*/ 503185 w 762806"/>
              <a:gd name="connsiteY13" fmla="*/ 251272 h 693695"/>
              <a:gd name="connsiteX14" fmla="*/ 0 w 762806"/>
              <a:gd name="connsiteY14" fmla="*/ 0 h 693695"/>
              <a:gd name="connsiteX15" fmla="*/ 475180 w 762806"/>
              <a:gd name="connsiteY15" fmla="*/ 105210 h 693695"/>
              <a:gd name="connsiteX16" fmla="*/ 440367 w 762806"/>
              <a:gd name="connsiteY16" fmla="*/ 312806 h 693695"/>
              <a:gd name="connsiteX17" fmla="*/ 425851 w 762806"/>
              <a:gd name="connsiteY17" fmla="*/ 399132 h 693695"/>
              <a:gd name="connsiteX18" fmla="*/ 426365 w 762806"/>
              <a:gd name="connsiteY18" fmla="*/ 399517 h 693695"/>
              <a:gd name="connsiteX19" fmla="*/ 532602 w 762806"/>
              <a:gd name="connsiteY19" fmla="*/ 427779 h 693695"/>
              <a:gd name="connsiteX20" fmla="*/ 295205 w 762806"/>
              <a:gd name="connsiteY20" fmla="*/ 693695 h 693695"/>
              <a:gd name="connsiteX21" fmla="*/ 305354 w 762806"/>
              <a:gd name="connsiteY21" fmla="*/ 435101 h 693695"/>
              <a:gd name="connsiteX22" fmla="*/ 303812 w 762806"/>
              <a:gd name="connsiteY22" fmla="*/ 425852 h 693695"/>
              <a:gd name="connsiteX23" fmla="*/ 326164 w 762806"/>
              <a:gd name="connsiteY23" fmla="*/ 425852 h 693695"/>
              <a:gd name="connsiteX24" fmla="*/ 342094 w 762806"/>
              <a:gd name="connsiteY24" fmla="*/ 330919 h 693695"/>
              <a:gd name="connsiteX25" fmla="*/ 416216 w 762806"/>
              <a:gd name="connsiteY25" fmla="*/ 279534 h 693695"/>
              <a:gd name="connsiteX26" fmla="*/ 425594 w 762806"/>
              <a:gd name="connsiteY26" fmla="*/ 221341 h 693695"/>
              <a:gd name="connsiteX27" fmla="*/ 410307 w 762806"/>
              <a:gd name="connsiteY27" fmla="*/ 221341 h 693695"/>
              <a:gd name="connsiteX28" fmla="*/ 350572 w 762806"/>
              <a:gd name="connsiteY28" fmla="*/ 269771 h 693695"/>
              <a:gd name="connsiteX29" fmla="*/ 360207 w 762806"/>
              <a:gd name="connsiteY29" fmla="*/ 223653 h 693695"/>
              <a:gd name="connsiteX30" fmla="*/ 307666 w 762806"/>
              <a:gd name="connsiteY30" fmla="*/ 223653 h 693695"/>
              <a:gd name="connsiteX31" fmla="*/ 286341 w 762806"/>
              <a:gd name="connsiteY31" fmla="*/ 350702 h 693695"/>
              <a:gd name="connsiteX32" fmla="*/ 0 w 762806"/>
              <a:gd name="connsiteY32" fmla="*/ 0 h 6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62806" h="693695">
                <a:moveTo>
                  <a:pt x="536969" y="263664"/>
                </a:moveTo>
                <a:cubicBezTo>
                  <a:pt x="542751" y="262344"/>
                  <a:pt x="548596" y="262544"/>
                  <a:pt x="554184" y="264760"/>
                </a:cubicBezTo>
                <a:lnTo>
                  <a:pt x="553799" y="264889"/>
                </a:lnTo>
                <a:cubicBezTo>
                  <a:pt x="576280" y="273881"/>
                  <a:pt x="584245" y="303942"/>
                  <a:pt x="572298" y="340425"/>
                </a:cubicBezTo>
                <a:cubicBezTo>
                  <a:pt x="564847" y="363548"/>
                  <a:pt x="546991" y="385901"/>
                  <a:pt x="520271" y="385901"/>
                </a:cubicBezTo>
                <a:cubicBezTo>
                  <a:pt x="506665" y="385402"/>
                  <a:pt x="493408" y="381469"/>
                  <a:pt x="481732" y="374468"/>
                </a:cubicBezTo>
                <a:cubicBezTo>
                  <a:pt x="483356" y="350290"/>
                  <a:pt x="487884" y="326395"/>
                  <a:pt x="495221" y="303300"/>
                </a:cubicBezTo>
                <a:cubicBezTo>
                  <a:pt x="502832" y="285282"/>
                  <a:pt x="519620" y="267626"/>
                  <a:pt x="536969" y="263664"/>
                </a:cubicBezTo>
                <a:close/>
                <a:moveTo>
                  <a:pt x="525794" y="116515"/>
                </a:moveTo>
                <a:lnTo>
                  <a:pt x="762806" y="169185"/>
                </a:lnTo>
                <a:lnTo>
                  <a:pt x="624967" y="323340"/>
                </a:lnTo>
                <a:cubicBezTo>
                  <a:pt x="627892" y="311602"/>
                  <a:pt x="629571" y="299588"/>
                  <a:pt x="629977" y="287499"/>
                </a:cubicBezTo>
                <a:cubicBezTo>
                  <a:pt x="630362" y="241895"/>
                  <a:pt x="602357" y="219928"/>
                  <a:pt x="569343" y="219928"/>
                </a:cubicBezTo>
                <a:cubicBezTo>
                  <a:pt x="543780" y="220254"/>
                  <a:pt x="519628" y="231697"/>
                  <a:pt x="503185" y="251272"/>
                </a:cubicBezTo>
                <a:close/>
                <a:moveTo>
                  <a:pt x="0" y="0"/>
                </a:moveTo>
                <a:lnTo>
                  <a:pt x="475180" y="105210"/>
                </a:lnTo>
                <a:lnTo>
                  <a:pt x="440367" y="312806"/>
                </a:lnTo>
                <a:lnTo>
                  <a:pt x="425851" y="399132"/>
                </a:lnTo>
                <a:lnTo>
                  <a:pt x="426365" y="399517"/>
                </a:lnTo>
                <a:cubicBezTo>
                  <a:pt x="426365" y="399517"/>
                  <a:pt x="479034" y="438441"/>
                  <a:pt x="532602" y="427779"/>
                </a:cubicBezTo>
                <a:lnTo>
                  <a:pt x="295205" y="693695"/>
                </a:lnTo>
                <a:cubicBezTo>
                  <a:pt x="312835" y="608648"/>
                  <a:pt x="316264" y="521268"/>
                  <a:pt x="305354" y="435101"/>
                </a:cubicBezTo>
                <a:lnTo>
                  <a:pt x="303812" y="425852"/>
                </a:lnTo>
                <a:lnTo>
                  <a:pt x="326164" y="425852"/>
                </a:lnTo>
                <a:lnTo>
                  <a:pt x="342094" y="330919"/>
                </a:lnTo>
                <a:cubicBezTo>
                  <a:pt x="348517" y="294564"/>
                  <a:pt x="393735" y="276065"/>
                  <a:pt x="416216" y="279534"/>
                </a:cubicBezTo>
                <a:lnTo>
                  <a:pt x="425594" y="221341"/>
                </a:lnTo>
                <a:cubicBezTo>
                  <a:pt x="420513" y="220797"/>
                  <a:pt x="415388" y="220797"/>
                  <a:pt x="410307" y="221341"/>
                </a:cubicBezTo>
                <a:cubicBezTo>
                  <a:pt x="387441" y="225708"/>
                  <a:pt x="362391" y="249988"/>
                  <a:pt x="350572" y="269771"/>
                </a:cubicBezTo>
                <a:lnTo>
                  <a:pt x="360207" y="223653"/>
                </a:lnTo>
                <a:lnTo>
                  <a:pt x="307666" y="223653"/>
                </a:lnTo>
                <a:lnTo>
                  <a:pt x="286341" y="350702"/>
                </a:lnTo>
                <a:cubicBezTo>
                  <a:pt x="241893" y="209265"/>
                  <a:pt x="141308" y="10276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84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9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tags" Target="../tags/tag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vmlDrawing" Target="../drawings/vmlDrawing3.v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oleObject" Target="../embeddings/oleObject3.bin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theme" Target="../theme/theme2.xml"/><Relationship Id="rId30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50" r:id="rId12"/>
    <p:sldLayoutId id="214748375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BDABC74-A913-4D2F-A587-16EA19A4EE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9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think-cell Slide" r:id="rId31" imgW="278" imgH="278" progId="TCLayout.ActiveDocument.1">
                  <p:embed/>
                </p:oleObj>
              </mc:Choice>
              <mc:Fallback>
                <p:oleObj name="think-cell Slide" r:id="rId31" imgW="278" imgH="27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BDABC74-A913-4D2F-A587-16EA19A4E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67B33CE0-9033-4D2B-85AB-0ED62571FEB8}"/>
              </a:ext>
            </a:extLst>
          </p:cNvPr>
          <p:cNvSpPr/>
          <p:nvPr userDrawn="1">
            <p:custDataLst>
              <p:tags r:id="rId3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>
              <a:latin typeface="Kite Display" panose="02000000000000000000" pitchFamily="50" charset="0"/>
              <a:ea typeface="+mj-ea"/>
              <a:cs typeface="+mj-cs"/>
              <a:sym typeface="Kite Display" panose="02000000000000000000" pitchFamily="50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37AFF-0F49-43A5-B2C5-00C34F26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42925"/>
            <a:ext cx="10944225" cy="5905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C2936-CD55-4CE5-AD1D-FBB11648B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1773239"/>
            <a:ext cx="10944225" cy="43926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0DB63-67A3-408F-A9A6-C9D1557BA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273800"/>
            <a:ext cx="72183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Reckitt Benckiser Group plc (RB)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1653C-F3D0-40C8-8378-D95F403EE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47150" y="6273800"/>
            <a:ext cx="26209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2A8CB7D-6F33-48E0-A684-BABF742E97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0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  <p:sldLayoutId id="2147483777" r:id="rId25"/>
    <p:sldLayoutId id="2147483778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6213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38163" indent="-1809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2">
          <p15:clr>
            <a:srgbClr val="F26B43"/>
          </p15:clr>
        </p15:guide>
        <p15:guide id="3" pos="393">
          <p15:clr>
            <a:srgbClr val="F26B43"/>
          </p15:clr>
        </p15:guide>
        <p15:guide id="4" pos="7287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1117">
          <p15:clr>
            <a:srgbClr val="F26B43"/>
          </p15:clr>
        </p15:guide>
        <p15:guide id="7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2257" y="782020"/>
            <a:ext cx="6253317" cy="3686015"/>
          </a:xfrm>
        </p:spPr>
        <p:txBody>
          <a:bodyPr>
            <a:noAutofit/>
          </a:bodyPr>
          <a:lstStyle/>
          <a:p>
            <a:r>
              <a:rPr lang="en-US" sz="6600" dirty="0">
                <a:latin typeface="Kite Display" panose="02000000000000000000" pitchFamily="2" charset="0"/>
                <a:ea typeface="Kite Display" panose="02000000000000000000" pitchFamily="2" charset="0"/>
              </a:rPr>
              <a:t>Exploratory Data Analysis on</a:t>
            </a:r>
            <a:br>
              <a:rPr lang="en-US" sz="6600" dirty="0">
                <a:latin typeface="Kite Display" panose="02000000000000000000" pitchFamily="2" charset="0"/>
                <a:ea typeface="Kite Display" panose="02000000000000000000" pitchFamily="2" charset="0"/>
              </a:rPr>
            </a:br>
            <a:r>
              <a:rPr lang="en-US" sz="6600" dirty="0">
                <a:latin typeface="Kite Display" panose="02000000000000000000" pitchFamily="2" charset="0"/>
                <a:ea typeface="Kite Display" panose="02000000000000000000" pitchFamily="2" charset="0"/>
              </a:rPr>
              <a:t>Facebook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Kameswara Sarma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acebook's dodgy defaults face more scrutiny in Europe | TechCrunch">
            <a:extLst>
              <a:ext uri="{FF2B5EF4-FFF2-40B4-BE49-F238E27FC236}">
                <a16:creationId xmlns:a16="http://schemas.microsoft.com/office/drawing/2014/main" id="{F97B5B8B-1D92-4DB8-B484-183BC687B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7" y="426188"/>
            <a:ext cx="2650012" cy="148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Correlation Matrix</a:t>
            </a:r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1A3C144F-1304-4B82-A856-FB309DFA53A3}"/>
              </a:ext>
            </a:extLst>
          </p:cNvPr>
          <p:cNvGrpSpPr/>
          <p:nvPr/>
        </p:nvGrpSpPr>
        <p:grpSpPr>
          <a:xfrm>
            <a:off x="508775" y="1384174"/>
            <a:ext cx="5293641" cy="4496640"/>
            <a:chOff x="423430" y="155447"/>
            <a:chExt cx="8278622" cy="4406113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104334DB-AA42-4446-993A-06A780101830}"/>
                </a:ext>
              </a:extLst>
            </p:cNvPr>
            <p:cNvSpPr/>
            <p:nvPr/>
          </p:nvSpPr>
          <p:spPr>
            <a:xfrm>
              <a:off x="423430" y="155447"/>
              <a:ext cx="182880" cy="266700"/>
            </a:xfrm>
            <a:custGeom>
              <a:avLst/>
              <a:gdLst/>
              <a:ahLst/>
              <a:cxnLst/>
              <a:rect l="l" t="t" r="r" b="b"/>
              <a:pathLst>
                <a:path w="182879" h="266700">
                  <a:moveTo>
                    <a:pt x="21602" y="0"/>
                  </a:moveTo>
                  <a:lnTo>
                    <a:pt x="11175" y="5206"/>
                  </a:lnTo>
                  <a:lnTo>
                    <a:pt x="9601" y="8890"/>
                  </a:lnTo>
                  <a:lnTo>
                    <a:pt x="12788" y="15875"/>
                  </a:lnTo>
                  <a:lnTo>
                    <a:pt x="20079" y="34839"/>
                  </a:lnTo>
                  <a:lnTo>
                    <a:pt x="24201" y="53482"/>
                  </a:lnTo>
                  <a:lnTo>
                    <a:pt x="25077" y="71864"/>
                  </a:lnTo>
                  <a:lnTo>
                    <a:pt x="22631" y="90043"/>
                  </a:lnTo>
                  <a:lnTo>
                    <a:pt x="15946" y="124380"/>
                  </a:lnTo>
                  <a:lnTo>
                    <a:pt x="10624" y="140245"/>
                  </a:lnTo>
                  <a:lnTo>
                    <a:pt x="1536" y="153670"/>
                  </a:lnTo>
                  <a:lnTo>
                    <a:pt x="0" y="155321"/>
                  </a:lnTo>
                  <a:lnTo>
                    <a:pt x="33604" y="256031"/>
                  </a:lnTo>
                  <a:lnTo>
                    <a:pt x="33947" y="258699"/>
                  </a:lnTo>
                  <a:lnTo>
                    <a:pt x="43002" y="255904"/>
                  </a:lnTo>
                  <a:lnTo>
                    <a:pt x="49314" y="260857"/>
                  </a:lnTo>
                  <a:lnTo>
                    <a:pt x="55727" y="263905"/>
                  </a:lnTo>
                  <a:lnTo>
                    <a:pt x="59258" y="266318"/>
                  </a:lnTo>
                  <a:lnTo>
                    <a:pt x="62534" y="265811"/>
                  </a:lnTo>
                  <a:lnTo>
                    <a:pt x="65519" y="264922"/>
                  </a:lnTo>
                  <a:lnTo>
                    <a:pt x="175196" y="245237"/>
                  </a:lnTo>
                  <a:lnTo>
                    <a:pt x="179616" y="238632"/>
                  </a:lnTo>
                  <a:lnTo>
                    <a:pt x="182703" y="230852"/>
                  </a:lnTo>
                  <a:lnTo>
                    <a:pt x="182097" y="223154"/>
                  </a:lnTo>
                  <a:lnTo>
                    <a:pt x="177964" y="216148"/>
                  </a:lnTo>
                  <a:lnTo>
                    <a:pt x="170472" y="210438"/>
                  </a:lnTo>
                  <a:lnTo>
                    <a:pt x="167817" y="209041"/>
                  </a:lnTo>
                  <a:lnTo>
                    <a:pt x="168503" y="207772"/>
                  </a:lnTo>
                  <a:lnTo>
                    <a:pt x="170103" y="205612"/>
                  </a:lnTo>
                  <a:lnTo>
                    <a:pt x="171500" y="205231"/>
                  </a:lnTo>
                  <a:lnTo>
                    <a:pt x="172491" y="204215"/>
                  </a:lnTo>
                  <a:lnTo>
                    <a:pt x="176432" y="197512"/>
                  </a:lnTo>
                  <a:lnTo>
                    <a:pt x="177096" y="189452"/>
                  </a:lnTo>
                  <a:lnTo>
                    <a:pt x="174686" y="181534"/>
                  </a:lnTo>
                  <a:lnTo>
                    <a:pt x="169405" y="175259"/>
                  </a:lnTo>
                  <a:lnTo>
                    <a:pt x="166878" y="173354"/>
                  </a:lnTo>
                  <a:lnTo>
                    <a:pt x="162902" y="174117"/>
                  </a:lnTo>
                  <a:lnTo>
                    <a:pt x="160731" y="167131"/>
                  </a:lnTo>
                  <a:lnTo>
                    <a:pt x="165214" y="167131"/>
                  </a:lnTo>
                  <a:lnTo>
                    <a:pt x="166763" y="164846"/>
                  </a:lnTo>
                  <a:lnTo>
                    <a:pt x="169837" y="157148"/>
                  </a:lnTo>
                  <a:lnTo>
                    <a:pt x="169568" y="148986"/>
                  </a:lnTo>
                  <a:lnTo>
                    <a:pt x="166211" y="141610"/>
                  </a:lnTo>
                  <a:lnTo>
                    <a:pt x="160020" y="136271"/>
                  </a:lnTo>
                  <a:lnTo>
                    <a:pt x="158076" y="135127"/>
                  </a:lnTo>
                  <a:lnTo>
                    <a:pt x="155219" y="136017"/>
                  </a:lnTo>
                  <a:lnTo>
                    <a:pt x="153492" y="129794"/>
                  </a:lnTo>
                  <a:lnTo>
                    <a:pt x="156679" y="130048"/>
                  </a:lnTo>
                  <a:lnTo>
                    <a:pt x="157962" y="128777"/>
                  </a:lnTo>
                  <a:lnTo>
                    <a:pt x="161204" y="123819"/>
                  </a:lnTo>
                  <a:lnTo>
                    <a:pt x="162612" y="117681"/>
                  </a:lnTo>
                  <a:lnTo>
                    <a:pt x="162107" y="110900"/>
                  </a:lnTo>
                  <a:lnTo>
                    <a:pt x="159613" y="104012"/>
                  </a:lnTo>
                  <a:lnTo>
                    <a:pt x="155917" y="96774"/>
                  </a:lnTo>
                  <a:lnTo>
                    <a:pt x="150380" y="94360"/>
                  </a:lnTo>
                  <a:lnTo>
                    <a:pt x="74561" y="108076"/>
                  </a:lnTo>
                  <a:lnTo>
                    <a:pt x="72872" y="109347"/>
                  </a:lnTo>
                  <a:lnTo>
                    <a:pt x="70612" y="108076"/>
                  </a:lnTo>
                  <a:lnTo>
                    <a:pt x="68379" y="94646"/>
                  </a:lnTo>
                  <a:lnTo>
                    <a:pt x="65786" y="81406"/>
                  </a:lnTo>
                  <a:lnTo>
                    <a:pt x="62510" y="63230"/>
                  </a:lnTo>
                  <a:lnTo>
                    <a:pt x="46239" y="24844"/>
                  </a:lnTo>
                  <a:lnTo>
                    <a:pt x="28524" y="1016"/>
                  </a:lnTo>
                  <a:lnTo>
                    <a:pt x="21602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5A03E915-6E54-4760-84FD-0E31C9B598D3}"/>
                </a:ext>
              </a:extLst>
            </p:cNvPr>
            <p:cNvSpPr/>
            <p:nvPr/>
          </p:nvSpPr>
          <p:spPr>
            <a:xfrm>
              <a:off x="8060309" y="263778"/>
              <a:ext cx="314325" cy="472440"/>
            </a:xfrm>
            <a:custGeom>
              <a:avLst/>
              <a:gdLst/>
              <a:ahLst/>
              <a:cxnLst/>
              <a:rect l="l" t="t" r="r" b="b"/>
              <a:pathLst>
                <a:path w="314325" h="472440">
                  <a:moveTo>
                    <a:pt x="214502" y="0"/>
                  </a:moveTo>
                  <a:lnTo>
                    <a:pt x="209042" y="3175"/>
                  </a:lnTo>
                  <a:lnTo>
                    <a:pt x="206375" y="15494"/>
                  </a:lnTo>
                  <a:lnTo>
                    <a:pt x="197655" y="47359"/>
                  </a:lnTo>
                  <a:lnTo>
                    <a:pt x="168548" y="100611"/>
                  </a:lnTo>
                  <a:lnTo>
                    <a:pt x="105933" y="160591"/>
                  </a:lnTo>
                  <a:lnTo>
                    <a:pt x="58800" y="185038"/>
                  </a:lnTo>
                  <a:lnTo>
                    <a:pt x="55245" y="185800"/>
                  </a:lnTo>
                  <a:lnTo>
                    <a:pt x="54101" y="188722"/>
                  </a:lnTo>
                  <a:lnTo>
                    <a:pt x="2159" y="349885"/>
                  </a:lnTo>
                  <a:lnTo>
                    <a:pt x="0" y="353822"/>
                  </a:lnTo>
                  <a:lnTo>
                    <a:pt x="4064" y="355219"/>
                  </a:lnTo>
                  <a:lnTo>
                    <a:pt x="10725" y="359469"/>
                  </a:lnTo>
                  <a:lnTo>
                    <a:pt x="15636" y="365982"/>
                  </a:lnTo>
                  <a:lnTo>
                    <a:pt x="23495" y="381508"/>
                  </a:lnTo>
                  <a:lnTo>
                    <a:pt x="25781" y="388112"/>
                  </a:lnTo>
                  <a:lnTo>
                    <a:pt x="30607" y="390651"/>
                  </a:lnTo>
                  <a:lnTo>
                    <a:pt x="35306" y="392430"/>
                  </a:lnTo>
                  <a:lnTo>
                    <a:pt x="197866" y="472313"/>
                  </a:lnTo>
                  <a:lnTo>
                    <a:pt x="210185" y="467868"/>
                  </a:lnTo>
                  <a:lnTo>
                    <a:pt x="221654" y="460761"/>
                  </a:lnTo>
                  <a:lnTo>
                    <a:pt x="228219" y="450167"/>
                  </a:lnTo>
                  <a:lnTo>
                    <a:pt x="229544" y="437024"/>
                  </a:lnTo>
                  <a:lnTo>
                    <a:pt x="225298" y="422275"/>
                  </a:lnTo>
                  <a:lnTo>
                    <a:pt x="223266" y="417830"/>
                  </a:lnTo>
                  <a:lnTo>
                    <a:pt x="225171" y="416941"/>
                  </a:lnTo>
                  <a:lnTo>
                    <a:pt x="229489" y="415544"/>
                  </a:lnTo>
                  <a:lnTo>
                    <a:pt x="231648" y="416433"/>
                  </a:lnTo>
                  <a:lnTo>
                    <a:pt x="233934" y="416051"/>
                  </a:lnTo>
                  <a:lnTo>
                    <a:pt x="245594" y="411055"/>
                  </a:lnTo>
                  <a:lnTo>
                    <a:pt x="254253" y="401129"/>
                  </a:lnTo>
                  <a:lnTo>
                    <a:pt x="258722" y="388441"/>
                  </a:lnTo>
                  <a:lnTo>
                    <a:pt x="257810" y="375158"/>
                  </a:lnTo>
                  <a:lnTo>
                    <a:pt x="256286" y="370332"/>
                  </a:lnTo>
                  <a:lnTo>
                    <a:pt x="250317" y="367411"/>
                  </a:lnTo>
                  <a:lnTo>
                    <a:pt x="254381" y="356108"/>
                  </a:lnTo>
                  <a:lnTo>
                    <a:pt x="260096" y="360553"/>
                  </a:lnTo>
                  <a:lnTo>
                    <a:pt x="264287" y="359029"/>
                  </a:lnTo>
                  <a:lnTo>
                    <a:pt x="275814" y="351859"/>
                  </a:lnTo>
                  <a:lnTo>
                    <a:pt x="283352" y="340915"/>
                  </a:lnTo>
                  <a:lnTo>
                    <a:pt x="286057" y="328042"/>
                  </a:lnTo>
                  <a:lnTo>
                    <a:pt x="283083" y="315087"/>
                  </a:lnTo>
                  <a:lnTo>
                    <a:pt x="281559" y="311785"/>
                  </a:lnTo>
                  <a:lnTo>
                    <a:pt x="276987" y="310134"/>
                  </a:lnTo>
                  <a:lnTo>
                    <a:pt x="280797" y="300228"/>
                  </a:lnTo>
                  <a:lnTo>
                    <a:pt x="284734" y="303784"/>
                  </a:lnTo>
                  <a:lnTo>
                    <a:pt x="287527" y="303403"/>
                  </a:lnTo>
                  <a:lnTo>
                    <a:pt x="296614" y="300009"/>
                  </a:lnTo>
                  <a:lnTo>
                    <a:pt x="304403" y="293306"/>
                  </a:lnTo>
                  <a:lnTo>
                    <a:pt x="310262" y="283936"/>
                  </a:lnTo>
                  <a:lnTo>
                    <a:pt x="313563" y="272542"/>
                  </a:lnTo>
                  <a:lnTo>
                    <a:pt x="313844" y="263546"/>
                  </a:lnTo>
                  <a:lnTo>
                    <a:pt x="311340" y="256016"/>
                  </a:lnTo>
                  <a:lnTo>
                    <a:pt x="305883" y="249699"/>
                  </a:lnTo>
                  <a:lnTo>
                    <a:pt x="297307" y="244348"/>
                  </a:lnTo>
                  <a:lnTo>
                    <a:pt x="198374" y="195707"/>
                  </a:lnTo>
                  <a:lnTo>
                    <a:pt x="195072" y="195707"/>
                  </a:lnTo>
                  <a:lnTo>
                    <a:pt x="193294" y="191897"/>
                  </a:lnTo>
                  <a:lnTo>
                    <a:pt x="208045" y="162339"/>
                  </a:lnTo>
                  <a:lnTo>
                    <a:pt x="212598" y="152273"/>
                  </a:lnTo>
                  <a:lnTo>
                    <a:pt x="219061" y="138801"/>
                  </a:lnTo>
                  <a:lnTo>
                    <a:pt x="236474" y="97028"/>
                  </a:lnTo>
                  <a:lnTo>
                    <a:pt x="242099" y="40395"/>
                  </a:lnTo>
                  <a:lnTo>
                    <a:pt x="241681" y="21336"/>
                  </a:lnTo>
                  <a:lnTo>
                    <a:pt x="240051" y="14186"/>
                  </a:lnTo>
                  <a:lnTo>
                    <a:pt x="236077" y="8239"/>
                  </a:lnTo>
                  <a:lnTo>
                    <a:pt x="230268" y="3887"/>
                  </a:lnTo>
                  <a:lnTo>
                    <a:pt x="223139" y="1524"/>
                  </a:lnTo>
                  <a:lnTo>
                    <a:pt x="214502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0">
              <a:extLst>
                <a:ext uri="{FF2B5EF4-FFF2-40B4-BE49-F238E27FC236}">
                  <a16:creationId xmlns:a16="http://schemas.microsoft.com/office/drawing/2014/main" id="{4E58AB38-191B-4EF2-A0CF-3D0461E29CD5}"/>
                </a:ext>
              </a:extLst>
            </p:cNvPr>
            <p:cNvSpPr/>
            <p:nvPr/>
          </p:nvSpPr>
          <p:spPr>
            <a:xfrm>
              <a:off x="1350742" y="738673"/>
              <a:ext cx="151323" cy="1933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2">
              <a:extLst>
                <a:ext uri="{FF2B5EF4-FFF2-40B4-BE49-F238E27FC236}">
                  <a16:creationId xmlns:a16="http://schemas.microsoft.com/office/drawing/2014/main" id="{CF06694C-EA32-4AB9-B432-D8443FC45F7A}"/>
                </a:ext>
              </a:extLst>
            </p:cNvPr>
            <p:cNvSpPr/>
            <p:nvPr/>
          </p:nvSpPr>
          <p:spPr>
            <a:xfrm>
              <a:off x="6204243" y="348297"/>
              <a:ext cx="252095" cy="257175"/>
            </a:xfrm>
            <a:custGeom>
              <a:avLst/>
              <a:gdLst/>
              <a:ahLst/>
              <a:cxnLst/>
              <a:rect l="l" t="t" r="r" b="b"/>
              <a:pathLst>
                <a:path w="252095" h="257175">
                  <a:moveTo>
                    <a:pt x="183920" y="0"/>
                  </a:moveTo>
                  <a:lnTo>
                    <a:pt x="161084" y="23383"/>
                  </a:lnTo>
                  <a:lnTo>
                    <a:pt x="127341" y="80200"/>
                  </a:lnTo>
                  <a:lnTo>
                    <a:pt x="124079" y="63682"/>
                  </a:lnTo>
                  <a:lnTo>
                    <a:pt x="111339" y="30257"/>
                  </a:lnTo>
                  <a:lnTo>
                    <a:pt x="84693" y="4119"/>
                  </a:lnTo>
                  <a:lnTo>
                    <a:pt x="39711" y="9461"/>
                  </a:lnTo>
                  <a:lnTo>
                    <a:pt x="19012" y="28011"/>
                  </a:lnTo>
                  <a:lnTo>
                    <a:pt x="5309" y="56858"/>
                  </a:lnTo>
                  <a:lnTo>
                    <a:pt x="0" y="93190"/>
                  </a:lnTo>
                  <a:lnTo>
                    <a:pt x="4480" y="134194"/>
                  </a:lnTo>
                  <a:lnTo>
                    <a:pt x="20148" y="177057"/>
                  </a:lnTo>
                  <a:lnTo>
                    <a:pt x="48402" y="218967"/>
                  </a:lnTo>
                  <a:lnTo>
                    <a:pt x="90638" y="257111"/>
                  </a:lnTo>
                  <a:lnTo>
                    <a:pt x="145847" y="232671"/>
                  </a:lnTo>
                  <a:lnTo>
                    <a:pt x="189361" y="200882"/>
                  </a:lnTo>
                  <a:lnTo>
                    <a:pt x="221383" y="164768"/>
                  </a:lnTo>
                  <a:lnTo>
                    <a:pt x="242116" y="127352"/>
                  </a:lnTo>
                  <a:lnTo>
                    <a:pt x="251760" y="91657"/>
                  </a:lnTo>
                  <a:lnTo>
                    <a:pt x="250518" y="60708"/>
                  </a:lnTo>
                  <a:lnTo>
                    <a:pt x="238593" y="37528"/>
                  </a:lnTo>
                  <a:lnTo>
                    <a:pt x="206280" y="6048"/>
                  </a:lnTo>
                  <a:lnTo>
                    <a:pt x="183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B74D30F8-7CCF-43F8-ADFE-15D143420B63}"/>
                </a:ext>
              </a:extLst>
            </p:cNvPr>
            <p:cNvSpPr/>
            <p:nvPr/>
          </p:nvSpPr>
          <p:spPr>
            <a:xfrm>
              <a:off x="514870" y="431012"/>
              <a:ext cx="8187182" cy="4130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rgbClr val="00B9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9">
            <a:extLst>
              <a:ext uri="{FF2B5EF4-FFF2-40B4-BE49-F238E27FC236}">
                <a16:creationId xmlns:a16="http://schemas.microsoft.com/office/drawing/2014/main" id="{5BE3D513-49EE-4852-9E6F-631C2E3BD600}"/>
              </a:ext>
            </a:extLst>
          </p:cNvPr>
          <p:cNvSpPr txBox="1"/>
          <p:nvPr/>
        </p:nvSpPr>
        <p:spPr>
          <a:xfrm>
            <a:off x="6795460" y="1665401"/>
            <a:ext cx="4303380" cy="2628283"/>
          </a:xfrm>
          <a:custGeom>
            <a:avLst/>
            <a:gdLst>
              <a:gd name="connsiteX0" fmla="*/ 0 w 4303380"/>
              <a:gd name="connsiteY0" fmla="*/ 0 h 2628283"/>
              <a:gd name="connsiteX1" fmla="*/ 408821 w 4303380"/>
              <a:gd name="connsiteY1" fmla="*/ 0 h 2628283"/>
              <a:gd name="connsiteX2" fmla="*/ 860676 w 4303380"/>
              <a:gd name="connsiteY2" fmla="*/ 0 h 2628283"/>
              <a:gd name="connsiteX3" fmla="*/ 1312531 w 4303380"/>
              <a:gd name="connsiteY3" fmla="*/ 0 h 2628283"/>
              <a:gd name="connsiteX4" fmla="*/ 1893487 w 4303380"/>
              <a:gd name="connsiteY4" fmla="*/ 0 h 2628283"/>
              <a:gd name="connsiteX5" fmla="*/ 2345342 w 4303380"/>
              <a:gd name="connsiteY5" fmla="*/ 0 h 2628283"/>
              <a:gd name="connsiteX6" fmla="*/ 2797197 w 4303380"/>
              <a:gd name="connsiteY6" fmla="*/ 0 h 2628283"/>
              <a:gd name="connsiteX7" fmla="*/ 3421187 w 4303380"/>
              <a:gd name="connsiteY7" fmla="*/ 0 h 2628283"/>
              <a:gd name="connsiteX8" fmla="*/ 3830008 w 4303380"/>
              <a:gd name="connsiteY8" fmla="*/ 0 h 2628283"/>
              <a:gd name="connsiteX9" fmla="*/ 4303380 w 4303380"/>
              <a:gd name="connsiteY9" fmla="*/ 0 h 2628283"/>
              <a:gd name="connsiteX10" fmla="*/ 4303380 w 4303380"/>
              <a:gd name="connsiteY10" fmla="*/ 525657 h 2628283"/>
              <a:gd name="connsiteX11" fmla="*/ 4303380 w 4303380"/>
              <a:gd name="connsiteY11" fmla="*/ 998748 h 2628283"/>
              <a:gd name="connsiteX12" fmla="*/ 4303380 w 4303380"/>
              <a:gd name="connsiteY12" fmla="*/ 1445556 h 2628283"/>
              <a:gd name="connsiteX13" fmla="*/ 4303380 w 4303380"/>
              <a:gd name="connsiteY13" fmla="*/ 1918647 h 2628283"/>
              <a:gd name="connsiteX14" fmla="*/ 4303380 w 4303380"/>
              <a:gd name="connsiteY14" fmla="*/ 2628283 h 2628283"/>
              <a:gd name="connsiteX15" fmla="*/ 3894559 w 4303380"/>
              <a:gd name="connsiteY15" fmla="*/ 2628283 h 2628283"/>
              <a:gd name="connsiteX16" fmla="*/ 3485738 w 4303380"/>
              <a:gd name="connsiteY16" fmla="*/ 2628283 h 2628283"/>
              <a:gd name="connsiteX17" fmla="*/ 2947815 w 4303380"/>
              <a:gd name="connsiteY17" fmla="*/ 2628283 h 2628283"/>
              <a:gd name="connsiteX18" fmla="*/ 2409893 w 4303380"/>
              <a:gd name="connsiteY18" fmla="*/ 2628283 h 2628283"/>
              <a:gd name="connsiteX19" fmla="*/ 1871970 w 4303380"/>
              <a:gd name="connsiteY19" fmla="*/ 2628283 h 2628283"/>
              <a:gd name="connsiteX20" fmla="*/ 1420115 w 4303380"/>
              <a:gd name="connsiteY20" fmla="*/ 2628283 h 2628283"/>
              <a:gd name="connsiteX21" fmla="*/ 925227 w 4303380"/>
              <a:gd name="connsiteY21" fmla="*/ 2628283 h 2628283"/>
              <a:gd name="connsiteX22" fmla="*/ 0 w 4303380"/>
              <a:gd name="connsiteY22" fmla="*/ 2628283 h 2628283"/>
              <a:gd name="connsiteX23" fmla="*/ 0 w 4303380"/>
              <a:gd name="connsiteY23" fmla="*/ 2181475 h 2628283"/>
              <a:gd name="connsiteX24" fmla="*/ 0 w 4303380"/>
              <a:gd name="connsiteY24" fmla="*/ 1655818 h 2628283"/>
              <a:gd name="connsiteX25" fmla="*/ 0 w 4303380"/>
              <a:gd name="connsiteY25" fmla="*/ 1209010 h 2628283"/>
              <a:gd name="connsiteX26" fmla="*/ 0 w 4303380"/>
              <a:gd name="connsiteY26" fmla="*/ 630788 h 2628283"/>
              <a:gd name="connsiteX27" fmla="*/ 0 w 4303380"/>
              <a:gd name="connsiteY27" fmla="*/ 0 h 262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03380" h="2628283" fill="none" extrusionOk="0">
                <a:moveTo>
                  <a:pt x="0" y="0"/>
                </a:moveTo>
                <a:cubicBezTo>
                  <a:pt x="108499" y="-18051"/>
                  <a:pt x="271977" y="48519"/>
                  <a:pt x="408821" y="0"/>
                </a:cubicBezTo>
                <a:cubicBezTo>
                  <a:pt x="545665" y="-48519"/>
                  <a:pt x="728355" y="27896"/>
                  <a:pt x="860676" y="0"/>
                </a:cubicBezTo>
                <a:cubicBezTo>
                  <a:pt x="992997" y="-27896"/>
                  <a:pt x="1101005" y="3123"/>
                  <a:pt x="1312531" y="0"/>
                </a:cubicBezTo>
                <a:cubicBezTo>
                  <a:pt x="1524058" y="-3123"/>
                  <a:pt x="1674280" y="40089"/>
                  <a:pt x="1893487" y="0"/>
                </a:cubicBezTo>
                <a:cubicBezTo>
                  <a:pt x="2112694" y="-40089"/>
                  <a:pt x="2121328" y="31009"/>
                  <a:pt x="2345342" y="0"/>
                </a:cubicBezTo>
                <a:cubicBezTo>
                  <a:pt x="2569356" y="-31009"/>
                  <a:pt x="2645199" y="28558"/>
                  <a:pt x="2797197" y="0"/>
                </a:cubicBezTo>
                <a:cubicBezTo>
                  <a:pt x="2949195" y="-28558"/>
                  <a:pt x="3143138" y="48680"/>
                  <a:pt x="3421187" y="0"/>
                </a:cubicBezTo>
                <a:cubicBezTo>
                  <a:pt x="3699236" y="-48680"/>
                  <a:pt x="3721321" y="28722"/>
                  <a:pt x="3830008" y="0"/>
                </a:cubicBezTo>
                <a:cubicBezTo>
                  <a:pt x="3938695" y="-28722"/>
                  <a:pt x="4067282" y="46532"/>
                  <a:pt x="4303380" y="0"/>
                </a:cubicBezTo>
                <a:cubicBezTo>
                  <a:pt x="4362705" y="237114"/>
                  <a:pt x="4255785" y="362657"/>
                  <a:pt x="4303380" y="525657"/>
                </a:cubicBezTo>
                <a:cubicBezTo>
                  <a:pt x="4350975" y="688657"/>
                  <a:pt x="4247842" y="847785"/>
                  <a:pt x="4303380" y="998748"/>
                </a:cubicBezTo>
                <a:cubicBezTo>
                  <a:pt x="4358918" y="1149711"/>
                  <a:pt x="4281952" y="1304008"/>
                  <a:pt x="4303380" y="1445556"/>
                </a:cubicBezTo>
                <a:cubicBezTo>
                  <a:pt x="4324808" y="1587104"/>
                  <a:pt x="4253290" y="1810249"/>
                  <a:pt x="4303380" y="1918647"/>
                </a:cubicBezTo>
                <a:cubicBezTo>
                  <a:pt x="4353470" y="2027045"/>
                  <a:pt x="4270446" y="2400730"/>
                  <a:pt x="4303380" y="2628283"/>
                </a:cubicBezTo>
                <a:cubicBezTo>
                  <a:pt x="4213264" y="2657822"/>
                  <a:pt x="4053328" y="2588734"/>
                  <a:pt x="3894559" y="2628283"/>
                </a:cubicBezTo>
                <a:cubicBezTo>
                  <a:pt x="3735790" y="2667832"/>
                  <a:pt x="3629886" y="2598594"/>
                  <a:pt x="3485738" y="2628283"/>
                </a:cubicBezTo>
                <a:cubicBezTo>
                  <a:pt x="3341590" y="2657972"/>
                  <a:pt x="3156801" y="2606616"/>
                  <a:pt x="2947815" y="2628283"/>
                </a:cubicBezTo>
                <a:cubicBezTo>
                  <a:pt x="2738829" y="2649950"/>
                  <a:pt x="2665200" y="2616098"/>
                  <a:pt x="2409893" y="2628283"/>
                </a:cubicBezTo>
                <a:cubicBezTo>
                  <a:pt x="2154586" y="2640468"/>
                  <a:pt x="2082938" y="2626763"/>
                  <a:pt x="1871970" y="2628283"/>
                </a:cubicBezTo>
                <a:cubicBezTo>
                  <a:pt x="1661002" y="2629803"/>
                  <a:pt x="1582734" y="2597629"/>
                  <a:pt x="1420115" y="2628283"/>
                </a:cubicBezTo>
                <a:cubicBezTo>
                  <a:pt x="1257496" y="2658937"/>
                  <a:pt x="1105183" y="2609727"/>
                  <a:pt x="925227" y="2628283"/>
                </a:cubicBezTo>
                <a:cubicBezTo>
                  <a:pt x="745271" y="2646839"/>
                  <a:pt x="249544" y="2580772"/>
                  <a:pt x="0" y="2628283"/>
                </a:cubicBezTo>
                <a:cubicBezTo>
                  <a:pt x="-16851" y="2439276"/>
                  <a:pt x="45851" y="2366006"/>
                  <a:pt x="0" y="2181475"/>
                </a:cubicBezTo>
                <a:cubicBezTo>
                  <a:pt x="-45851" y="1996944"/>
                  <a:pt x="19037" y="1837179"/>
                  <a:pt x="0" y="1655818"/>
                </a:cubicBezTo>
                <a:cubicBezTo>
                  <a:pt x="-19037" y="1474457"/>
                  <a:pt x="46382" y="1320406"/>
                  <a:pt x="0" y="1209010"/>
                </a:cubicBezTo>
                <a:cubicBezTo>
                  <a:pt x="-46382" y="1097614"/>
                  <a:pt x="61166" y="893453"/>
                  <a:pt x="0" y="630788"/>
                </a:cubicBezTo>
                <a:cubicBezTo>
                  <a:pt x="-61166" y="368123"/>
                  <a:pt x="61678" y="186138"/>
                  <a:pt x="0" y="0"/>
                </a:cubicBezTo>
                <a:close/>
              </a:path>
              <a:path w="4303380" h="2628283" stroke="0" extrusionOk="0">
                <a:moveTo>
                  <a:pt x="0" y="0"/>
                </a:moveTo>
                <a:cubicBezTo>
                  <a:pt x="95846" y="-10409"/>
                  <a:pt x="303413" y="51462"/>
                  <a:pt x="451855" y="0"/>
                </a:cubicBezTo>
                <a:cubicBezTo>
                  <a:pt x="600297" y="-51462"/>
                  <a:pt x="704091" y="40143"/>
                  <a:pt x="860676" y="0"/>
                </a:cubicBezTo>
                <a:cubicBezTo>
                  <a:pt x="1017261" y="-40143"/>
                  <a:pt x="1169888" y="13277"/>
                  <a:pt x="1441632" y="0"/>
                </a:cubicBezTo>
                <a:cubicBezTo>
                  <a:pt x="1713376" y="-13277"/>
                  <a:pt x="1776313" y="4450"/>
                  <a:pt x="2065622" y="0"/>
                </a:cubicBezTo>
                <a:cubicBezTo>
                  <a:pt x="2354931" y="-4450"/>
                  <a:pt x="2393969" y="8892"/>
                  <a:pt x="2689613" y="0"/>
                </a:cubicBezTo>
                <a:cubicBezTo>
                  <a:pt x="2985257" y="-8892"/>
                  <a:pt x="2999498" y="43381"/>
                  <a:pt x="3227535" y="0"/>
                </a:cubicBezTo>
                <a:cubicBezTo>
                  <a:pt x="3455572" y="-43381"/>
                  <a:pt x="3489553" y="34622"/>
                  <a:pt x="3679390" y="0"/>
                </a:cubicBezTo>
                <a:cubicBezTo>
                  <a:pt x="3869228" y="-34622"/>
                  <a:pt x="4160861" y="722"/>
                  <a:pt x="4303380" y="0"/>
                </a:cubicBezTo>
                <a:cubicBezTo>
                  <a:pt x="4310227" y="226712"/>
                  <a:pt x="4284690" y="413434"/>
                  <a:pt x="4303380" y="525657"/>
                </a:cubicBezTo>
                <a:cubicBezTo>
                  <a:pt x="4322070" y="637880"/>
                  <a:pt x="4237773" y="954696"/>
                  <a:pt x="4303380" y="1103879"/>
                </a:cubicBezTo>
                <a:cubicBezTo>
                  <a:pt x="4368987" y="1253062"/>
                  <a:pt x="4300039" y="1412492"/>
                  <a:pt x="4303380" y="1550687"/>
                </a:cubicBezTo>
                <a:cubicBezTo>
                  <a:pt x="4306721" y="1688882"/>
                  <a:pt x="4245290" y="1923441"/>
                  <a:pt x="4303380" y="2050061"/>
                </a:cubicBezTo>
                <a:cubicBezTo>
                  <a:pt x="4361470" y="2176681"/>
                  <a:pt x="4261085" y="2429735"/>
                  <a:pt x="4303380" y="2628283"/>
                </a:cubicBezTo>
                <a:cubicBezTo>
                  <a:pt x="4197669" y="2651988"/>
                  <a:pt x="4064476" y="2608912"/>
                  <a:pt x="3894559" y="2628283"/>
                </a:cubicBezTo>
                <a:cubicBezTo>
                  <a:pt x="3724642" y="2647654"/>
                  <a:pt x="3574289" y="2593000"/>
                  <a:pt x="3313603" y="2628283"/>
                </a:cubicBezTo>
                <a:cubicBezTo>
                  <a:pt x="3052917" y="2663566"/>
                  <a:pt x="3024144" y="2608147"/>
                  <a:pt x="2904782" y="2628283"/>
                </a:cubicBezTo>
                <a:cubicBezTo>
                  <a:pt x="2785420" y="2648419"/>
                  <a:pt x="2444953" y="2600235"/>
                  <a:pt x="2280791" y="2628283"/>
                </a:cubicBezTo>
                <a:cubicBezTo>
                  <a:pt x="2116629" y="2656331"/>
                  <a:pt x="1915607" y="2612788"/>
                  <a:pt x="1785903" y="2628283"/>
                </a:cubicBezTo>
                <a:cubicBezTo>
                  <a:pt x="1656199" y="2643778"/>
                  <a:pt x="1369221" y="2564479"/>
                  <a:pt x="1247980" y="2628283"/>
                </a:cubicBezTo>
                <a:cubicBezTo>
                  <a:pt x="1126739" y="2692087"/>
                  <a:pt x="892125" y="2584619"/>
                  <a:pt x="796125" y="2628283"/>
                </a:cubicBezTo>
                <a:cubicBezTo>
                  <a:pt x="700126" y="2671947"/>
                  <a:pt x="198806" y="2537235"/>
                  <a:pt x="0" y="2628283"/>
                </a:cubicBezTo>
                <a:cubicBezTo>
                  <a:pt x="-55146" y="2409963"/>
                  <a:pt x="21399" y="2362589"/>
                  <a:pt x="0" y="2155192"/>
                </a:cubicBezTo>
                <a:cubicBezTo>
                  <a:pt x="-21399" y="1947795"/>
                  <a:pt x="20545" y="1833847"/>
                  <a:pt x="0" y="1629535"/>
                </a:cubicBezTo>
                <a:cubicBezTo>
                  <a:pt x="-20545" y="1425223"/>
                  <a:pt x="49153" y="1377220"/>
                  <a:pt x="0" y="1156445"/>
                </a:cubicBezTo>
                <a:cubicBezTo>
                  <a:pt x="-49153" y="935670"/>
                  <a:pt x="19704" y="846769"/>
                  <a:pt x="0" y="630788"/>
                </a:cubicBezTo>
                <a:cubicBezTo>
                  <a:pt x="-19704" y="414807"/>
                  <a:pt x="72969" y="180290"/>
                  <a:pt x="0" y="0"/>
                </a:cubicBezTo>
                <a:close/>
              </a:path>
            </a:pathLst>
          </a:custGeom>
          <a:ln w="9525">
            <a:solidFill>
              <a:srgbClr val="00B9F1"/>
            </a:solidFill>
            <a:extLst>
              <a:ext uri="{C807C97D-BFC1-408E-A445-0C87EB9F89A2}">
                <ask:lineSketchStyleProps xmlns:ask="http://schemas.microsoft.com/office/drawing/2018/sketchyshapes" sd="767329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42544" rIns="0" bIns="0" rtlCol="0">
            <a:spAutoFit/>
          </a:bodyPr>
          <a:lstStyle/>
          <a:p>
            <a:pPr marL="263525" indent="-172720">
              <a:lnSpc>
                <a:spcPct val="100000"/>
              </a:lnSpc>
              <a:spcBef>
                <a:spcPts val="334"/>
              </a:spcBef>
              <a:buFont typeface="Wingdings"/>
              <a:buChar char=""/>
              <a:tabLst>
                <a:tab pos="264160" algn="l"/>
              </a:tabLst>
            </a:pPr>
            <a:r>
              <a:rPr sz="1200" dirty="0">
                <a:latin typeface="Caladea"/>
                <a:cs typeface="Caladea"/>
              </a:rPr>
              <a:t>Most </a:t>
            </a:r>
            <a:r>
              <a:rPr sz="1200" spc="-5" dirty="0">
                <a:latin typeface="Caladea"/>
                <a:cs typeface="Caladea"/>
              </a:rPr>
              <a:t>of the </a:t>
            </a:r>
            <a:r>
              <a:rPr sz="1200" spc="-10" dirty="0">
                <a:latin typeface="Caladea"/>
                <a:cs typeface="Caladea"/>
              </a:rPr>
              <a:t>likes received are mobile_likes_received </a:t>
            </a:r>
            <a:r>
              <a:rPr sz="1200" b="1" spc="-15" dirty="0">
                <a:latin typeface="Caladea"/>
                <a:cs typeface="Caladea"/>
              </a:rPr>
              <a:t>(postively</a:t>
            </a:r>
            <a:r>
              <a:rPr sz="1200" b="1" spc="55" dirty="0">
                <a:latin typeface="Caladea"/>
                <a:cs typeface="Caladea"/>
              </a:rPr>
              <a:t> </a:t>
            </a:r>
            <a:r>
              <a:rPr sz="1200" b="1" spc="-5" dirty="0">
                <a:latin typeface="Caladea"/>
                <a:cs typeface="Caladea"/>
              </a:rPr>
              <a:t>correlated)</a:t>
            </a:r>
            <a:endParaRPr sz="1200" dirty="0">
              <a:latin typeface="Caladea"/>
              <a:cs typeface="Caladea"/>
            </a:endParaRPr>
          </a:p>
          <a:p>
            <a:pPr marL="263525" indent="-172720">
              <a:lnSpc>
                <a:spcPct val="100000"/>
              </a:lnSpc>
              <a:buFont typeface="Wingdings"/>
              <a:buChar char=""/>
              <a:tabLst>
                <a:tab pos="264160" algn="l"/>
              </a:tabLst>
            </a:pPr>
            <a:r>
              <a:rPr sz="1200" dirty="0">
                <a:latin typeface="Caladea"/>
                <a:cs typeface="Caladea"/>
              </a:rPr>
              <a:t>Most </a:t>
            </a:r>
            <a:r>
              <a:rPr sz="1200" spc="-5" dirty="0">
                <a:latin typeface="Caladea"/>
                <a:cs typeface="Caladea"/>
              </a:rPr>
              <a:t>of the </a:t>
            </a:r>
            <a:r>
              <a:rPr sz="1200" spc="-10" dirty="0">
                <a:latin typeface="Caladea"/>
                <a:cs typeface="Caladea"/>
              </a:rPr>
              <a:t>likes </a:t>
            </a:r>
            <a:r>
              <a:rPr sz="1200" spc="-15" dirty="0">
                <a:latin typeface="Caladea"/>
                <a:cs typeface="Caladea"/>
              </a:rPr>
              <a:t>given </a:t>
            </a:r>
            <a:r>
              <a:rPr sz="1200" spc="-10" dirty="0">
                <a:latin typeface="Caladea"/>
                <a:cs typeface="Caladea"/>
              </a:rPr>
              <a:t>are </a:t>
            </a:r>
            <a:r>
              <a:rPr sz="1200" spc="-5" dirty="0">
                <a:latin typeface="Caladea"/>
                <a:cs typeface="Caladea"/>
              </a:rPr>
              <a:t>also </a:t>
            </a:r>
            <a:r>
              <a:rPr sz="1200" spc="-10" dirty="0">
                <a:latin typeface="Caladea"/>
                <a:cs typeface="Caladea"/>
              </a:rPr>
              <a:t>through </a:t>
            </a:r>
            <a:r>
              <a:rPr sz="1200" spc="-5" dirty="0">
                <a:latin typeface="Caladea"/>
                <a:cs typeface="Caladea"/>
              </a:rPr>
              <a:t>mobile_likes </a:t>
            </a:r>
            <a:r>
              <a:rPr sz="1200" b="1" spc="-15" dirty="0">
                <a:latin typeface="Caladea"/>
                <a:cs typeface="Caladea"/>
              </a:rPr>
              <a:t>(positively</a:t>
            </a:r>
            <a:r>
              <a:rPr sz="1200" b="1" spc="60" dirty="0">
                <a:latin typeface="Caladea"/>
                <a:cs typeface="Caladea"/>
              </a:rPr>
              <a:t> </a:t>
            </a:r>
            <a:r>
              <a:rPr sz="1200" b="1" spc="-5" dirty="0">
                <a:latin typeface="Caladea"/>
                <a:cs typeface="Caladea"/>
              </a:rPr>
              <a:t>correlated)</a:t>
            </a:r>
            <a:endParaRPr sz="1200" dirty="0">
              <a:latin typeface="Caladea"/>
              <a:cs typeface="Caladea"/>
            </a:endParaRPr>
          </a:p>
          <a:p>
            <a:pPr marL="263525" indent="-172720">
              <a:lnSpc>
                <a:spcPct val="100000"/>
              </a:lnSpc>
              <a:buFont typeface="Wingdings"/>
              <a:buChar char=""/>
              <a:tabLst>
                <a:tab pos="264160" algn="l"/>
              </a:tabLst>
            </a:pPr>
            <a:r>
              <a:rPr sz="1200" spc="-5" dirty="0">
                <a:latin typeface="Caladea"/>
                <a:cs typeface="Caladea"/>
              </a:rPr>
              <a:t>'dob_year' is </a:t>
            </a:r>
            <a:r>
              <a:rPr sz="1200" b="1" spc="-15" dirty="0">
                <a:latin typeface="Caladea"/>
                <a:cs typeface="Caladea"/>
              </a:rPr>
              <a:t>negatively </a:t>
            </a:r>
            <a:r>
              <a:rPr sz="1200" b="1" spc="-5" dirty="0">
                <a:latin typeface="Caladea"/>
                <a:cs typeface="Caladea"/>
              </a:rPr>
              <a:t>correlated </a:t>
            </a:r>
            <a:r>
              <a:rPr sz="1200" spc="-5" dirty="0">
                <a:latin typeface="Caladea"/>
                <a:cs typeface="Caladea"/>
              </a:rPr>
              <a:t>with </a:t>
            </a:r>
            <a:r>
              <a:rPr sz="1200" spc="-10" dirty="0">
                <a:latin typeface="Caladea"/>
                <a:cs typeface="Caladea"/>
              </a:rPr>
              <a:t>'age' </a:t>
            </a:r>
            <a:r>
              <a:rPr sz="1200" spc="-5" dirty="0">
                <a:latin typeface="Caladea"/>
                <a:cs typeface="Caladea"/>
              </a:rPr>
              <a:t>and </a:t>
            </a:r>
            <a:r>
              <a:rPr sz="1200" spc="-10" dirty="0">
                <a:latin typeface="Caladea"/>
                <a:cs typeface="Caladea"/>
              </a:rPr>
              <a:t>'tenure' </a:t>
            </a:r>
            <a:r>
              <a:rPr sz="1200" spc="-5" dirty="0">
                <a:latin typeface="Caladea"/>
                <a:cs typeface="Caladea"/>
              </a:rPr>
              <a:t>also </a:t>
            </a:r>
            <a:r>
              <a:rPr sz="1200" spc="-10" dirty="0">
                <a:latin typeface="Caladea"/>
                <a:cs typeface="Caladea"/>
              </a:rPr>
              <a:t>'age' </a:t>
            </a:r>
            <a:r>
              <a:rPr sz="1200" dirty="0">
                <a:latin typeface="Caladea"/>
                <a:cs typeface="Caladea"/>
              </a:rPr>
              <a:t>&amp; </a:t>
            </a:r>
            <a:r>
              <a:rPr sz="1200" spc="-10" dirty="0">
                <a:latin typeface="Caladea"/>
                <a:cs typeface="Caladea"/>
              </a:rPr>
              <a:t>'tenure' strongly</a:t>
            </a:r>
            <a:r>
              <a:rPr sz="1200" spc="50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correlated.</a:t>
            </a:r>
            <a:endParaRPr sz="1200" dirty="0">
              <a:latin typeface="Caladea"/>
              <a:cs typeface="Caladea"/>
            </a:endParaRPr>
          </a:p>
          <a:p>
            <a:pPr marL="263525" marR="909319" indent="-172720">
              <a:lnSpc>
                <a:spcPct val="100000"/>
              </a:lnSpc>
              <a:buFont typeface="Wingdings"/>
              <a:buChar char=""/>
              <a:tabLst>
                <a:tab pos="264160" algn="l"/>
              </a:tabLst>
            </a:pPr>
            <a:r>
              <a:rPr sz="1200" spc="-5" dirty="0">
                <a:latin typeface="Caladea"/>
                <a:cs typeface="Caladea"/>
              </a:rPr>
              <a:t>The correlation among </a:t>
            </a:r>
            <a:r>
              <a:rPr sz="1200" spc="-10" dirty="0">
                <a:latin typeface="Caladea"/>
                <a:cs typeface="Caladea"/>
              </a:rPr>
              <a:t>variables </a:t>
            </a:r>
            <a:r>
              <a:rPr sz="1200" spc="-5" dirty="0">
                <a:latin typeface="Caladea"/>
                <a:cs typeface="Caladea"/>
              </a:rPr>
              <a:t>(likes' </a:t>
            </a:r>
            <a:r>
              <a:rPr sz="1200" dirty="0">
                <a:latin typeface="Caladea"/>
                <a:cs typeface="Caladea"/>
              </a:rPr>
              <a:t>&amp; </a:t>
            </a:r>
            <a:r>
              <a:rPr sz="1200" spc="-5" dirty="0">
                <a:latin typeface="Caladea"/>
                <a:cs typeface="Caladea"/>
              </a:rPr>
              <a:t>'mobile_likes', </a:t>
            </a:r>
            <a:r>
              <a:rPr sz="1200" spc="-10" dirty="0">
                <a:latin typeface="Caladea"/>
                <a:cs typeface="Caladea"/>
              </a:rPr>
              <a:t>'likes' </a:t>
            </a:r>
            <a:r>
              <a:rPr sz="1200" dirty="0">
                <a:latin typeface="Caladea"/>
                <a:cs typeface="Caladea"/>
              </a:rPr>
              <a:t>&amp; </a:t>
            </a:r>
            <a:r>
              <a:rPr sz="1200" spc="-5" dirty="0">
                <a:latin typeface="Caladea"/>
                <a:cs typeface="Caladea"/>
              </a:rPr>
              <a:t>'www_likes', </a:t>
            </a:r>
            <a:r>
              <a:rPr sz="1200" spc="-10" dirty="0">
                <a:latin typeface="Caladea"/>
                <a:cs typeface="Caladea"/>
              </a:rPr>
              <a:t>'likes_received' </a:t>
            </a:r>
            <a:r>
              <a:rPr sz="1200" dirty="0">
                <a:latin typeface="Caladea"/>
                <a:cs typeface="Caladea"/>
              </a:rPr>
              <a:t>&amp; </a:t>
            </a:r>
            <a:r>
              <a:rPr sz="1200" spc="-5" dirty="0">
                <a:latin typeface="Caladea"/>
                <a:cs typeface="Caladea"/>
              </a:rPr>
              <a:t>'mobile_likes_received',  </a:t>
            </a:r>
            <a:r>
              <a:rPr sz="1200" spc="-10" dirty="0">
                <a:latin typeface="Caladea"/>
                <a:cs typeface="Caladea"/>
              </a:rPr>
              <a:t>'likes_received' </a:t>
            </a:r>
            <a:r>
              <a:rPr sz="1200" dirty="0">
                <a:latin typeface="Caladea"/>
                <a:cs typeface="Caladea"/>
              </a:rPr>
              <a:t>&amp; </a:t>
            </a:r>
            <a:r>
              <a:rPr sz="1200" spc="-10" dirty="0">
                <a:latin typeface="Caladea"/>
                <a:cs typeface="Caladea"/>
              </a:rPr>
              <a:t>'www_likes_received', 'www_likes_received' </a:t>
            </a:r>
            <a:r>
              <a:rPr sz="1200" dirty="0">
                <a:latin typeface="Caladea"/>
                <a:cs typeface="Caladea"/>
              </a:rPr>
              <a:t>&amp; </a:t>
            </a:r>
            <a:r>
              <a:rPr sz="1200" spc="-5" dirty="0">
                <a:latin typeface="Caladea"/>
                <a:cs typeface="Caladea"/>
              </a:rPr>
              <a:t>'mobile_likes_received', </a:t>
            </a:r>
            <a:r>
              <a:rPr sz="1200" spc="-10" dirty="0">
                <a:latin typeface="Caladea"/>
                <a:cs typeface="Caladea"/>
              </a:rPr>
              <a:t>tenure </a:t>
            </a:r>
            <a:r>
              <a:rPr sz="1200" spc="-5" dirty="0">
                <a:latin typeface="Caladea"/>
                <a:cs typeface="Caladea"/>
              </a:rPr>
              <a:t>and 'friend_count' </a:t>
            </a:r>
            <a:r>
              <a:rPr sz="1200" dirty="0">
                <a:latin typeface="Caladea"/>
                <a:cs typeface="Caladea"/>
              </a:rPr>
              <a:t>&amp;  </a:t>
            </a:r>
            <a:r>
              <a:rPr sz="1200" spc="-5" dirty="0">
                <a:latin typeface="Caladea"/>
                <a:cs typeface="Caladea"/>
              </a:rPr>
              <a:t>'friendships_initiated') is so strong that </a:t>
            </a:r>
            <a:r>
              <a:rPr sz="1200" dirty="0">
                <a:latin typeface="Caladea"/>
                <a:cs typeface="Caladea"/>
              </a:rPr>
              <a:t>it can </a:t>
            </a:r>
            <a:r>
              <a:rPr sz="1200" spc="-5" dirty="0">
                <a:latin typeface="Caladea"/>
                <a:cs typeface="Caladea"/>
              </a:rPr>
              <a:t>indicate </a:t>
            </a:r>
            <a:r>
              <a:rPr sz="1200" dirty="0">
                <a:latin typeface="Caladea"/>
                <a:cs typeface="Caladea"/>
              </a:rPr>
              <a:t>a </a:t>
            </a:r>
            <a:r>
              <a:rPr sz="1200" b="1" spc="-5" dirty="0">
                <a:latin typeface="Caladea"/>
                <a:cs typeface="Caladea"/>
              </a:rPr>
              <a:t>situation of</a:t>
            </a:r>
            <a:r>
              <a:rPr sz="1200" b="1" spc="-15" dirty="0">
                <a:latin typeface="Caladea"/>
                <a:cs typeface="Caladea"/>
              </a:rPr>
              <a:t> </a:t>
            </a:r>
            <a:r>
              <a:rPr sz="1200" b="1" spc="-5" dirty="0">
                <a:latin typeface="Caladea"/>
                <a:cs typeface="Caladea"/>
              </a:rPr>
              <a:t>multicollinearity</a:t>
            </a:r>
            <a:r>
              <a:rPr sz="1200" spc="-5" dirty="0">
                <a:latin typeface="Caladea"/>
                <a:cs typeface="Caladea"/>
              </a:rPr>
              <a:t>.</a:t>
            </a:r>
            <a:endParaRPr sz="1200" dirty="0">
              <a:latin typeface="Caladea"/>
              <a:cs typeface="Caladea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3F4913E1-2E93-4D27-B5E6-2DC82FEAA6CC}"/>
              </a:ext>
            </a:extLst>
          </p:cNvPr>
          <p:cNvSpPr/>
          <p:nvPr/>
        </p:nvSpPr>
        <p:spPr>
          <a:xfrm>
            <a:off x="6213991" y="1682599"/>
            <a:ext cx="404698" cy="321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623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Kameswara Sarma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acebook's dodgy defaults face more scrutiny in Europe | TechCrunch">
            <a:extLst>
              <a:ext uri="{FF2B5EF4-FFF2-40B4-BE49-F238E27FC236}">
                <a16:creationId xmlns:a16="http://schemas.microsoft.com/office/drawing/2014/main" id="{F97B5B8B-1D92-4DB8-B484-183BC687B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83" y="356350"/>
            <a:ext cx="11236265" cy="614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1337" y="1076588"/>
            <a:ext cx="6253317" cy="2564974"/>
          </a:xfrm>
        </p:spPr>
        <p:txBody>
          <a:bodyPr>
            <a:noAutofit/>
          </a:bodyPr>
          <a:lstStyle/>
          <a:p>
            <a:r>
              <a:rPr lang="en-US" sz="6600" dirty="0">
                <a:latin typeface="Kite Display" panose="02000000000000000000" pitchFamily="2" charset="0"/>
                <a:ea typeface="Kite Display" panose="02000000000000000000" pitchFamily="2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2574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Gender and age group analysis</a:t>
            </a: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3F4913E1-2E93-4D27-B5E6-2DC82FEAA6CC}"/>
              </a:ext>
            </a:extLst>
          </p:cNvPr>
          <p:cNvSpPr/>
          <p:nvPr/>
        </p:nvSpPr>
        <p:spPr>
          <a:xfrm>
            <a:off x="6310682" y="1451483"/>
            <a:ext cx="404698" cy="321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9EF12A43-967B-400B-A55C-5302D9985B8B}"/>
              </a:ext>
            </a:extLst>
          </p:cNvPr>
          <p:cNvSpPr/>
          <p:nvPr/>
        </p:nvSpPr>
        <p:spPr>
          <a:xfrm>
            <a:off x="813142" y="1451483"/>
            <a:ext cx="5182643" cy="4492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07DC45F1-2CAC-4D31-B879-ED7247DCE4D7}"/>
              </a:ext>
            </a:extLst>
          </p:cNvPr>
          <p:cNvSpPr txBox="1"/>
          <p:nvPr/>
        </p:nvSpPr>
        <p:spPr>
          <a:xfrm>
            <a:off x="6827927" y="1504556"/>
            <a:ext cx="4425290" cy="4416209"/>
          </a:xfrm>
          <a:custGeom>
            <a:avLst/>
            <a:gdLst>
              <a:gd name="connsiteX0" fmla="*/ 0 w 4425290"/>
              <a:gd name="connsiteY0" fmla="*/ 0 h 4416209"/>
              <a:gd name="connsiteX1" fmla="*/ 641667 w 4425290"/>
              <a:gd name="connsiteY1" fmla="*/ 0 h 4416209"/>
              <a:gd name="connsiteX2" fmla="*/ 1283334 w 4425290"/>
              <a:gd name="connsiteY2" fmla="*/ 0 h 4416209"/>
              <a:gd name="connsiteX3" fmla="*/ 1792242 w 4425290"/>
              <a:gd name="connsiteY3" fmla="*/ 0 h 4416209"/>
              <a:gd name="connsiteX4" fmla="*/ 2389657 w 4425290"/>
              <a:gd name="connsiteY4" fmla="*/ 0 h 4416209"/>
              <a:gd name="connsiteX5" fmla="*/ 2854312 w 4425290"/>
              <a:gd name="connsiteY5" fmla="*/ 0 h 4416209"/>
              <a:gd name="connsiteX6" fmla="*/ 3318968 w 4425290"/>
              <a:gd name="connsiteY6" fmla="*/ 0 h 4416209"/>
              <a:gd name="connsiteX7" fmla="*/ 3827876 w 4425290"/>
              <a:gd name="connsiteY7" fmla="*/ 0 h 4416209"/>
              <a:gd name="connsiteX8" fmla="*/ 4425290 w 4425290"/>
              <a:gd name="connsiteY8" fmla="*/ 0 h 4416209"/>
              <a:gd name="connsiteX9" fmla="*/ 4425290 w 4425290"/>
              <a:gd name="connsiteY9" fmla="*/ 552026 h 4416209"/>
              <a:gd name="connsiteX10" fmla="*/ 4425290 w 4425290"/>
              <a:gd name="connsiteY10" fmla="*/ 1192376 h 4416209"/>
              <a:gd name="connsiteX11" fmla="*/ 4425290 w 4425290"/>
              <a:gd name="connsiteY11" fmla="*/ 1744403 h 4416209"/>
              <a:gd name="connsiteX12" fmla="*/ 4425290 w 4425290"/>
              <a:gd name="connsiteY12" fmla="*/ 2384753 h 4416209"/>
              <a:gd name="connsiteX13" fmla="*/ 4425290 w 4425290"/>
              <a:gd name="connsiteY13" fmla="*/ 2892617 h 4416209"/>
              <a:gd name="connsiteX14" fmla="*/ 4425290 w 4425290"/>
              <a:gd name="connsiteY14" fmla="*/ 3356319 h 4416209"/>
              <a:gd name="connsiteX15" fmla="*/ 4425290 w 4425290"/>
              <a:gd name="connsiteY15" fmla="*/ 4416209 h 4416209"/>
              <a:gd name="connsiteX16" fmla="*/ 4004887 w 4425290"/>
              <a:gd name="connsiteY16" fmla="*/ 4416209 h 4416209"/>
              <a:gd name="connsiteX17" fmla="*/ 3451726 w 4425290"/>
              <a:gd name="connsiteY17" fmla="*/ 4416209 h 4416209"/>
              <a:gd name="connsiteX18" fmla="*/ 2898565 w 4425290"/>
              <a:gd name="connsiteY18" fmla="*/ 4416209 h 4416209"/>
              <a:gd name="connsiteX19" fmla="*/ 2301151 w 4425290"/>
              <a:gd name="connsiteY19" fmla="*/ 4416209 h 4416209"/>
              <a:gd name="connsiteX20" fmla="*/ 1836495 w 4425290"/>
              <a:gd name="connsiteY20" fmla="*/ 4416209 h 4416209"/>
              <a:gd name="connsiteX21" fmla="*/ 1416093 w 4425290"/>
              <a:gd name="connsiteY21" fmla="*/ 4416209 h 4416209"/>
              <a:gd name="connsiteX22" fmla="*/ 907184 w 4425290"/>
              <a:gd name="connsiteY22" fmla="*/ 4416209 h 4416209"/>
              <a:gd name="connsiteX23" fmla="*/ 0 w 4425290"/>
              <a:gd name="connsiteY23" fmla="*/ 4416209 h 4416209"/>
              <a:gd name="connsiteX24" fmla="*/ 0 w 4425290"/>
              <a:gd name="connsiteY24" fmla="*/ 3775859 h 4416209"/>
              <a:gd name="connsiteX25" fmla="*/ 0 w 4425290"/>
              <a:gd name="connsiteY25" fmla="*/ 3356319 h 4416209"/>
              <a:gd name="connsiteX26" fmla="*/ 0 w 4425290"/>
              <a:gd name="connsiteY26" fmla="*/ 2760131 h 4416209"/>
              <a:gd name="connsiteX27" fmla="*/ 0 w 4425290"/>
              <a:gd name="connsiteY27" fmla="*/ 2163942 h 4416209"/>
              <a:gd name="connsiteX28" fmla="*/ 0 w 4425290"/>
              <a:gd name="connsiteY28" fmla="*/ 1744403 h 4416209"/>
              <a:gd name="connsiteX29" fmla="*/ 0 w 4425290"/>
              <a:gd name="connsiteY29" fmla="*/ 1192376 h 4416209"/>
              <a:gd name="connsiteX30" fmla="*/ 0 w 4425290"/>
              <a:gd name="connsiteY30" fmla="*/ 552026 h 4416209"/>
              <a:gd name="connsiteX31" fmla="*/ 0 w 4425290"/>
              <a:gd name="connsiteY31" fmla="*/ 0 h 441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25290" h="4416209" fill="none" extrusionOk="0">
                <a:moveTo>
                  <a:pt x="0" y="0"/>
                </a:moveTo>
                <a:cubicBezTo>
                  <a:pt x="146679" y="-27803"/>
                  <a:pt x="451246" y="1105"/>
                  <a:pt x="641667" y="0"/>
                </a:cubicBezTo>
                <a:cubicBezTo>
                  <a:pt x="832088" y="-1105"/>
                  <a:pt x="1126849" y="30701"/>
                  <a:pt x="1283334" y="0"/>
                </a:cubicBezTo>
                <a:cubicBezTo>
                  <a:pt x="1439819" y="-30701"/>
                  <a:pt x="1676356" y="48051"/>
                  <a:pt x="1792242" y="0"/>
                </a:cubicBezTo>
                <a:cubicBezTo>
                  <a:pt x="1908128" y="-48051"/>
                  <a:pt x="2096375" y="45995"/>
                  <a:pt x="2389657" y="0"/>
                </a:cubicBezTo>
                <a:cubicBezTo>
                  <a:pt x="2682940" y="-45995"/>
                  <a:pt x="2656990" y="22040"/>
                  <a:pt x="2854312" y="0"/>
                </a:cubicBezTo>
                <a:cubicBezTo>
                  <a:pt x="3051634" y="-22040"/>
                  <a:pt x="3103626" y="50129"/>
                  <a:pt x="3318968" y="0"/>
                </a:cubicBezTo>
                <a:cubicBezTo>
                  <a:pt x="3534310" y="-50129"/>
                  <a:pt x="3592265" y="23399"/>
                  <a:pt x="3827876" y="0"/>
                </a:cubicBezTo>
                <a:cubicBezTo>
                  <a:pt x="4063487" y="-23399"/>
                  <a:pt x="4302737" y="29855"/>
                  <a:pt x="4425290" y="0"/>
                </a:cubicBezTo>
                <a:cubicBezTo>
                  <a:pt x="4445841" y="128860"/>
                  <a:pt x="4391913" y="389097"/>
                  <a:pt x="4425290" y="552026"/>
                </a:cubicBezTo>
                <a:cubicBezTo>
                  <a:pt x="4458667" y="714955"/>
                  <a:pt x="4381695" y="1036692"/>
                  <a:pt x="4425290" y="1192376"/>
                </a:cubicBezTo>
                <a:cubicBezTo>
                  <a:pt x="4468885" y="1348060"/>
                  <a:pt x="4360875" y="1594632"/>
                  <a:pt x="4425290" y="1744403"/>
                </a:cubicBezTo>
                <a:cubicBezTo>
                  <a:pt x="4489705" y="1894174"/>
                  <a:pt x="4374437" y="2151224"/>
                  <a:pt x="4425290" y="2384753"/>
                </a:cubicBezTo>
                <a:cubicBezTo>
                  <a:pt x="4476143" y="2618282"/>
                  <a:pt x="4416989" y="2654047"/>
                  <a:pt x="4425290" y="2892617"/>
                </a:cubicBezTo>
                <a:cubicBezTo>
                  <a:pt x="4433591" y="3131187"/>
                  <a:pt x="4392236" y="3234072"/>
                  <a:pt x="4425290" y="3356319"/>
                </a:cubicBezTo>
                <a:cubicBezTo>
                  <a:pt x="4458344" y="3478566"/>
                  <a:pt x="4387369" y="3941816"/>
                  <a:pt x="4425290" y="4416209"/>
                </a:cubicBezTo>
                <a:cubicBezTo>
                  <a:pt x="4297248" y="4416514"/>
                  <a:pt x="4097035" y="4387614"/>
                  <a:pt x="4004887" y="4416209"/>
                </a:cubicBezTo>
                <a:cubicBezTo>
                  <a:pt x="3912739" y="4444804"/>
                  <a:pt x="3564464" y="4349891"/>
                  <a:pt x="3451726" y="4416209"/>
                </a:cubicBezTo>
                <a:cubicBezTo>
                  <a:pt x="3338988" y="4482527"/>
                  <a:pt x="3056890" y="4410858"/>
                  <a:pt x="2898565" y="4416209"/>
                </a:cubicBezTo>
                <a:cubicBezTo>
                  <a:pt x="2740240" y="4421560"/>
                  <a:pt x="2594949" y="4413920"/>
                  <a:pt x="2301151" y="4416209"/>
                </a:cubicBezTo>
                <a:cubicBezTo>
                  <a:pt x="2007353" y="4418498"/>
                  <a:pt x="2061588" y="4370750"/>
                  <a:pt x="1836495" y="4416209"/>
                </a:cubicBezTo>
                <a:cubicBezTo>
                  <a:pt x="1611402" y="4461668"/>
                  <a:pt x="1537249" y="4409354"/>
                  <a:pt x="1416093" y="4416209"/>
                </a:cubicBezTo>
                <a:cubicBezTo>
                  <a:pt x="1294937" y="4423064"/>
                  <a:pt x="1044907" y="4374044"/>
                  <a:pt x="907184" y="4416209"/>
                </a:cubicBezTo>
                <a:cubicBezTo>
                  <a:pt x="769461" y="4458374"/>
                  <a:pt x="347123" y="4331951"/>
                  <a:pt x="0" y="4416209"/>
                </a:cubicBezTo>
                <a:cubicBezTo>
                  <a:pt x="-76361" y="4161657"/>
                  <a:pt x="43041" y="4091932"/>
                  <a:pt x="0" y="3775859"/>
                </a:cubicBezTo>
                <a:cubicBezTo>
                  <a:pt x="-43041" y="3459786"/>
                  <a:pt x="32514" y="3521602"/>
                  <a:pt x="0" y="3356319"/>
                </a:cubicBezTo>
                <a:cubicBezTo>
                  <a:pt x="-32514" y="3191036"/>
                  <a:pt x="3933" y="2955511"/>
                  <a:pt x="0" y="2760131"/>
                </a:cubicBezTo>
                <a:cubicBezTo>
                  <a:pt x="-3933" y="2564751"/>
                  <a:pt x="50149" y="2302165"/>
                  <a:pt x="0" y="2163942"/>
                </a:cubicBezTo>
                <a:cubicBezTo>
                  <a:pt x="-50149" y="2025719"/>
                  <a:pt x="31072" y="1848956"/>
                  <a:pt x="0" y="1744403"/>
                </a:cubicBezTo>
                <a:cubicBezTo>
                  <a:pt x="-31072" y="1639850"/>
                  <a:pt x="37921" y="1307123"/>
                  <a:pt x="0" y="1192376"/>
                </a:cubicBezTo>
                <a:cubicBezTo>
                  <a:pt x="-37921" y="1077629"/>
                  <a:pt x="17717" y="772799"/>
                  <a:pt x="0" y="552026"/>
                </a:cubicBezTo>
                <a:cubicBezTo>
                  <a:pt x="-17717" y="331253"/>
                  <a:pt x="21425" y="144249"/>
                  <a:pt x="0" y="0"/>
                </a:cubicBezTo>
                <a:close/>
              </a:path>
              <a:path w="4425290" h="4416209" stroke="0" extrusionOk="0">
                <a:moveTo>
                  <a:pt x="0" y="0"/>
                </a:moveTo>
                <a:cubicBezTo>
                  <a:pt x="127085" y="-28374"/>
                  <a:pt x="314233" y="24569"/>
                  <a:pt x="464655" y="0"/>
                </a:cubicBezTo>
                <a:cubicBezTo>
                  <a:pt x="615078" y="-24569"/>
                  <a:pt x="720207" y="8608"/>
                  <a:pt x="973564" y="0"/>
                </a:cubicBezTo>
                <a:cubicBezTo>
                  <a:pt x="1226921" y="-8608"/>
                  <a:pt x="1275796" y="70179"/>
                  <a:pt x="1570978" y="0"/>
                </a:cubicBezTo>
                <a:cubicBezTo>
                  <a:pt x="1866160" y="-70179"/>
                  <a:pt x="1997191" y="57446"/>
                  <a:pt x="2168392" y="0"/>
                </a:cubicBezTo>
                <a:cubicBezTo>
                  <a:pt x="2339593" y="-57446"/>
                  <a:pt x="2454602" y="37885"/>
                  <a:pt x="2633048" y="0"/>
                </a:cubicBezTo>
                <a:cubicBezTo>
                  <a:pt x="2811494" y="-37885"/>
                  <a:pt x="3019949" y="28924"/>
                  <a:pt x="3141956" y="0"/>
                </a:cubicBezTo>
                <a:cubicBezTo>
                  <a:pt x="3263963" y="-28924"/>
                  <a:pt x="3516945" y="10662"/>
                  <a:pt x="3739370" y="0"/>
                </a:cubicBezTo>
                <a:cubicBezTo>
                  <a:pt x="3961795" y="-10662"/>
                  <a:pt x="4139677" y="8523"/>
                  <a:pt x="4425290" y="0"/>
                </a:cubicBezTo>
                <a:cubicBezTo>
                  <a:pt x="4436148" y="227886"/>
                  <a:pt x="4399138" y="380271"/>
                  <a:pt x="4425290" y="552026"/>
                </a:cubicBezTo>
                <a:cubicBezTo>
                  <a:pt x="4451442" y="723781"/>
                  <a:pt x="4390921" y="866849"/>
                  <a:pt x="4425290" y="1104052"/>
                </a:cubicBezTo>
                <a:cubicBezTo>
                  <a:pt x="4459659" y="1341255"/>
                  <a:pt x="4373812" y="1412619"/>
                  <a:pt x="4425290" y="1611916"/>
                </a:cubicBezTo>
                <a:cubicBezTo>
                  <a:pt x="4476768" y="1811213"/>
                  <a:pt x="4394779" y="2000543"/>
                  <a:pt x="4425290" y="2163942"/>
                </a:cubicBezTo>
                <a:cubicBezTo>
                  <a:pt x="4455801" y="2327341"/>
                  <a:pt x="4350957" y="2569957"/>
                  <a:pt x="4425290" y="2804293"/>
                </a:cubicBezTo>
                <a:cubicBezTo>
                  <a:pt x="4499623" y="3038629"/>
                  <a:pt x="4375822" y="3108509"/>
                  <a:pt x="4425290" y="3223833"/>
                </a:cubicBezTo>
                <a:cubicBezTo>
                  <a:pt x="4474758" y="3339157"/>
                  <a:pt x="4403676" y="3568948"/>
                  <a:pt x="4425290" y="3775859"/>
                </a:cubicBezTo>
                <a:cubicBezTo>
                  <a:pt x="4446904" y="3982770"/>
                  <a:pt x="4388632" y="4142830"/>
                  <a:pt x="4425290" y="4416209"/>
                </a:cubicBezTo>
                <a:cubicBezTo>
                  <a:pt x="4228162" y="4469460"/>
                  <a:pt x="4093658" y="4385682"/>
                  <a:pt x="3872129" y="4416209"/>
                </a:cubicBezTo>
                <a:cubicBezTo>
                  <a:pt x="3650600" y="4446736"/>
                  <a:pt x="3612575" y="4404343"/>
                  <a:pt x="3451726" y="4416209"/>
                </a:cubicBezTo>
                <a:cubicBezTo>
                  <a:pt x="3290877" y="4428075"/>
                  <a:pt x="3053728" y="4406100"/>
                  <a:pt x="2942818" y="4416209"/>
                </a:cubicBezTo>
                <a:cubicBezTo>
                  <a:pt x="2831908" y="4426318"/>
                  <a:pt x="2723960" y="4381544"/>
                  <a:pt x="2522415" y="4416209"/>
                </a:cubicBezTo>
                <a:cubicBezTo>
                  <a:pt x="2320870" y="4450874"/>
                  <a:pt x="2196191" y="4379528"/>
                  <a:pt x="1880748" y="4416209"/>
                </a:cubicBezTo>
                <a:cubicBezTo>
                  <a:pt x="1565305" y="4452890"/>
                  <a:pt x="1481420" y="4404505"/>
                  <a:pt x="1327587" y="4416209"/>
                </a:cubicBezTo>
                <a:cubicBezTo>
                  <a:pt x="1173754" y="4427913"/>
                  <a:pt x="897223" y="4397770"/>
                  <a:pt x="685920" y="4416209"/>
                </a:cubicBezTo>
                <a:cubicBezTo>
                  <a:pt x="474617" y="4434648"/>
                  <a:pt x="137304" y="4394709"/>
                  <a:pt x="0" y="4416209"/>
                </a:cubicBezTo>
                <a:cubicBezTo>
                  <a:pt x="-38105" y="4183640"/>
                  <a:pt x="11372" y="3927721"/>
                  <a:pt x="0" y="3775859"/>
                </a:cubicBezTo>
                <a:cubicBezTo>
                  <a:pt x="-11372" y="3623997"/>
                  <a:pt x="39116" y="3400000"/>
                  <a:pt x="0" y="3223833"/>
                </a:cubicBezTo>
                <a:cubicBezTo>
                  <a:pt x="-39116" y="3047666"/>
                  <a:pt x="55310" y="2832691"/>
                  <a:pt x="0" y="2583482"/>
                </a:cubicBezTo>
                <a:cubicBezTo>
                  <a:pt x="-55310" y="2334273"/>
                  <a:pt x="38961" y="2360147"/>
                  <a:pt x="0" y="2163942"/>
                </a:cubicBezTo>
                <a:cubicBezTo>
                  <a:pt x="-38961" y="1967737"/>
                  <a:pt x="66389" y="1780071"/>
                  <a:pt x="0" y="1567754"/>
                </a:cubicBezTo>
                <a:cubicBezTo>
                  <a:pt x="-66389" y="1355437"/>
                  <a:pt x="47865" y="1317940"/>
                  <a:pt x="0" y="1104052"/>
                </a:cubicBezTo>
                <a:cubicBezTo>
                  <a:pt x="-47865" y="890164"/>
                  <a:pt x="18994" y="754317"/>
                  <a:pt x="0" y="596188"/>
                </a:cubicBezTo>
                <a:cubicBezTo>
                  <a:pt x="-18994" y="438059"/>
                  <a:pt x="66372" y="206161"/>
                  <a:pt x="0" y="0"/>
                </a:cubicBezTo>
                <a:close/>
              </a:path>
            </a:pathLst>
          </a:custGeom>
          <a:ln>
            <a:solidFill>
              <a:srgbClr val="00B9F1"/>
            </a:solidFill>
            <a:extLst>
              <a:ext uri="{C807C97D-BFC1-408E-A445-0C87EB9F89A2}">
                <ask:lineSketchStyleProps xmlns:ask="http://schemas.microsoft.com/office/drawing/2018/sketchyshapes" sd="18351175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spc="-5" dirty="0">
                <a:latin typeface="Caladea"/>
                <a:cs typeface="Caladea"/>
              </a:rPr>
              <a:t>This </a:t>
            </a:r>
            <a:r>
              <a:rPr sz="1200" spc="-10" dirty="0">
                <a:latin typeface="Caladea"/>
                <a:cs typeface="Caladea"/>
              </a:rPr>
              <a:t>shows </a:t>
            </a:r>
            <a:r>
              <a:rPr sz="1200" spc="-5" dirty="0">
                <a:latin typeface="Caladea"/>
                <a:cs typeface="Caladea"/>
              </a:rPr>
              <a:t>that males between age of </a:t>
            </a:r>
            <a:r>
              <a:rPr sz="1200" b="1" spc="-5" dirty="0">
                <a:latin typeface="Caladea"/>
                <a:cs typeface="Caladea"/>
              </a:rPr>
              <a:t>11 to 30 </a:t>
            </a:r>
            <a:r>
              <a:rPr sz="1200" b="1" spc="-10" dirty="0">
                <a:latin typeface="Caladea"/>
                <a:cs typeface="Caladea"/>
              </a:rPr>
              <a:t>years </a:t>
            </a:r>
            <a:r>
              <a:rPr sz="1200" b="1" spc="-5" dirty="0">
                <a:latin typeface="Caladea"/>
                <a:cs typeface="Caladea"/>
              </a:rPr>
              <a:t>are twice </a:t>
            </a:r>
            <a:r>
              <a:rPr sz="1200" b="1" spc="-10" dirty="0">
                <a:latin typeface="Caladea"/>
                <a:cs typeface="Caladea"/>
              </a:rPr>
              <a:t>more </a:t>
            </a:r>
            <a:r>
              <a:rPr sz="1200" spc="-5" dirty="0">
                <a:latin typeface="Caladea"/>
                <a:cs typeface="Caladea"/>
              </a:rPr>
              <a:t>than males of age group 31</a:t>
            </a:r>
            <a:r>
              <a:rPr sz="1200" spc="40" dirty="0">
                <a:latin typeface="Caladea"/>
                <a:cs typeface="Caladea"/>
              </a:rPr>
              <a:t> </a:t>
            </a:r>
            <a:r>
              <a:rPr sz="1200" spc="-10" dirty="0">
                <a:latin typeface="Caladea"/>
                <a:cs typeface="Caladea"/>
              </a:rPr>
              <a:t>onwards.</a:t>
            </a:r>
            <a:endParaRPr sz="1200" dirty="0">
              <a:latin typeface="Caladea"/>
              <a:cs typeface="Caladea"/>
            </a:endParaRPr>
          </a:p>
          <a:p>
            <a:pPr marL="299085" marR="5080" indent="-287020">
              <a:lnSpc>
                <a:spcPct val="15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spc="-5" dirty="0">
                <a:latin typeface="Caladea"/>
                <a:cs typeface="Caladea"/>
              </a:rPr>
              <a:t>The </a:t>
            </a:r>
            <a:r>
              <a:rPr sz="1200" spc="-10" dirty="0">
                <a:latin typeface="Caladea"/>
                <a:cs typeface="Caladea"/>
              </a:rPr>
              <a:t>spike </a:t>
            </a:r>
            <a:r>
              <a:rPr sz="1200" dirty="0">
                <a:latin typeface="Caladea"/>
                <a:cs typeface="Caladea"/>
              </a:rPr>
              <a:t>in males </a:t>
            </a:r>
            <a:r>
              <a:rPr sz="1200" spc="-5" dirty="0">
                <a:latin typeface="Caladea"/>
                <a:cs typeface="Caladea"/>
              </a:rPr>
              <a:t>and females of age group 101 </a:t>
            </a:r>
            <a:r>
              <a:rPr sz="1200" spc="-10" dirty="0">
                <a:latin typeface="Caladea"/>
                <a:cs typeface="Caladea"/>
              </a:rPr>
              <a:t>to 110 </a:t>
            </a:r>
            <a:r>
              <a:rPr sz="1200" spc="-5" dirty="0">
                <a:latin typeface="Caladea"/>
                <a:cs typeface="Caladea"/>
              </a:rPr>
              <a:t>could </a:t>
            </a:r>
            <a:r>
              <a:rPr sz="1200" dirty="0">
                <a:latin typeface="Caladea"/>
                <a:cs typeface="Caladea"/>
              </a:rPr>
              <a:t>be that </a:t>
            </a:r>
            <a:r>
              <a:rPr sz="1200" spc="-5" dirty="0">
                <a:latin typeface="Caladea"/>
                <a:cs typeface="Caladea"/>
              </a:rPr>
              <a:t>these </a:t>
            </a:r>
            <a:r>
              <a:rPr sz="1200" spc="-10" dirty="0">
                <a:latin typeface="Caladea"/>
                <a:cs typeface="Caladea"/>
              </a:rPr>
              <a:t>users </a:t>
            </a:r>
            <a:r>
              <a:rPr sz="1200" spc="-15" dirty="0">
                <a:latin typeface="Caladea"/>
                <a:cs typeface="Caladea"/>
              </a:rPr>
              <a:t>have </a:t>
            </a:r>
            <a:r>
              <a:rPr sz="1200" spc="-10" dirty="0">
                <a:latin typeface="Caladea"/>
                <a:cs typeface="Caladea"/>
              </a:rPr>
              <a:t>provided default date </a:t>
            </a:r>
            <a:r>
              <a:rPr sz="1200" dirty="0">
                <a:latin typeface="Caladea"/>
                <a:cs typeface="Caladea"/>
              </a:rPr>
              <a:t>as </a:t>
            </a:r>
            <a:r>
              <a:rPr sz="1200" spc="-5" dirty="0">
                <a:latin typeface="Caladea"/>
                <a:cs typeface="Caladea"/>
              </a:rPr>
              <a:t>1900 </a:t>
            </a:r>
            <a:r>
              <a:rPr sz="1200" spc="-10" dirty="0">
                <a:latin typeface="Caladea"/>
                <a:cs typeface="Caladea"/>
              </a:rPr>
              <a:t>year  </a:t>
            </a:r>
            <a:r>
              <a:rPr sz="1200" spc="-5" dirty="0">
                <a:latin typeface="Caladea"/>
                <a:cs typeface="Caladea"/>
              </a:rPr>
              <a:t>while setting up the </a:t>
            </a:r>
            <a:r>
              <a:rPr sz="1200" spc="-10" dirty="0">
                <a:latin typeface="Caladea"/>
                <a:cs typeface="Caladea"/>
              </a:rPr>
              <a:t>Facebook </a:t>
            </a:r>
            <a:r>
              <a:rPr sz="1200" spc="-5" dirty="0">
                <a:latin typeface="Caladea"/>
                <a:cs typeface="Caladea"/>
              </a:rPr>
              <a:t>account so that age </a:t>
            </a:r>
            <a:r>
              <a:rPr sz="1200" dirty="0">
                <a:latin typeface="Caladea"/>
                <a:cs typeface="Caladea"/>
              </a:rPr>
              <a:t>can be </a:t>
            </a:r>
            <a:r>
              <a:rPr sz="1200" spc="-10" dirty="0">
                <a:latin typeface="Caladea"/>
                <a:cs typeface="Caladea"/>
              </a:rPr>
              <a:t>unknown/ignored. </a:t>
            </a:r>
            <a:r>
              <a:rPr sz="1200" spc="-5" dirty="0">
                <a:latin typeface="Caladea"/>
                <a:cs typeface="Caladea"/>
              </a:rPr>
              <a:t>Or these could </a:t>
            </a:r>
            <a:r>
              <a:rPr sz="1200" dirty="0">
                <a:latin typeface="Caladea"/>
                <a:cs typeface="Caladea"/>
              </a:rPr>
              <a:t>be </a:t>
            </a:r>
            <a:r>
              <a:rPr sz="1200" spc="-15" dirty="0">
                <a:latin typeface="Caladea"/>
                <a:cs typeface="Caladea"/>
              </a:rPr>
              <a:t>fake</a:t>
            </a:r>
            <a:r>
              <a:rPr sz="1200" spc="45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profiles</a:t>
            </a:r>
            <a:endParaRPr sz="1200" dirty="0">
              <a:latin typeface="Caladea"/>
              <a:cs typeface="Caladea"/>
            </a:endParaRPr>
          </a:p>
          <a:p>
            <a:pPr marL="299085" marR="77470" indent="-287020">
              <a:lnSpc>
                <a:spcPct val="15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spc="-10" dirty="0">
                <a:latin typeface="Caladea"/>
                <a:cs typeface="Caladea"/>
              </a:rPr>
              <a:t>Facebook </a:t>
            </a:r>
            <a:r>
              <a:rPr sz="1200" spc="-5" dirty="0">
                <a:latin typeface="Caladea"/>
                <a:cs typeface="Caladea"/>
              </a:rPr>
              <a:t>used by </a:t>
            </a:r>
            <a:r>
              <a:rPr sz="1200" b="1" spc="-5" dirty="0">
                <a:latin typeface="Caladea"/>
                <a:cs typeface="Caladea"/>
              </a:rPr>
              <a:t>Male is higher </a:t>
            </a:r>
            <a:r>
              <a:rPr sz="1200" b="1" dirty="0">
                <a:latin typeface="Caladea"/>
                <a:cs typeface="Caladea"/>
              </a:rPr>
              <a:t>than </a:t>
            </a:r>
            <a:r>
              <a:rPr sz="1200" b="1" spc="-15" dirty="0">
                <a:latin typeface="Caladea"/>
                <a:cs typeface="Caladea"/>
              </a:rPr>
              <a:t>Female </a:t>
            </a:r>
            <a:r>
              <a:rPr sz="1200" spc="-5" dirty="0">
                <a:latin typeface="Caladea"/>
                <a:cs typeface="Caladea"/>
              </a:rPr>
              <a:t>user between 11 </a:t>
            </a:r>
            <a:r>
              <a:rPr sz="1200" spc="-10" dirty="0">
                <a:latin typeface="Caladea"/>
                <a:cs typeface="Caladea"/>
              </a:rPr>
              <a:t>to 50 year </a:t>
            </a:r>
            <a:r>
              <a:rPr sz="1200" spc="-5" dirty="0">
                <a:latin typeface="Caladea"/>
                <a:cs typeface="Caladea"/>
              </a:rPr>
              <a:t>age but </a:t>
            </a:r>
            <a:r>
              <a:rPr sz="1200" spc="-10" dirty="0">
                <a:latin typeface="Caladea"/>
                <a:cs typeface="Caladea"/>
              </a:rPr>
              <a:t>after 51 </a:t>
            </a:r>
            <a:r>
              <a:rPr sz="1200" spc="-5" dirty="0">
                <a:latin typeface="Caladea"/>
                <a:cs typeface="Caladea"/>
              </a:rPr>
              <a:t>age </a:t>
            </a:r>
            <a:r>
              <a:rPr sz="1200" spc="-15" dirty="0">
                <a:latin typeface="Caladea"/>
                <a:cs typeface="Caladea"/>
              </a:rPr>
              <a:t>onwards </a:t>
            </a:r>
            <a:r>
              <a:rPr sz="1200" spc="-5" dirty="0">
                <a:latin typeface="Caladea"/>
                <a:cs typeface="Caladea"/>
              </a:rPr>
              <a:t>female usage is  </a:t>
            </a:r>
            <a:r>
              <a:rPr sz="1200" spc="-10" dirty="0">
                <a:latin typeface="Caladea"/>
                <a:cs typeface="Caladea"/>
              </a:rPr>
              <a:t>gradually </a:t>
            </a:r>
            <a:r>
              <a:rPr sz="1200" spc="-5" dirty="0">
                <a:latin typeface="Caladea"/>
                <a:cs typeface="Caladea"/>
              </a:rPr>
              <a:t>increased compared </a:t>
            </a:r>
            <a:r>
              <a:rPr sz="1200" spc="-10" dirty="0">
                <a:latin typeface="Caladea"/>
                <a:cs typeface="Caladea"/>
              </a:rPr>
              <a:t>to</a:t>
            </a:r>
            <a:r>
              <a:rPr sz="1200" spc="-5" dirty="0">
                <a:latin typeface="Caladea"/>
                <a:cs typeface="Caladea"/>
              </a:rPr>
              <a:t> </a:t>
            </a:r>
            <a:r>
              <a:rPr sz="1200" dirty="0">
                <a:latin typeface="Caladea"/>
                <a:cs typeface="Caladea"/>
              </a:rPr>
              <a:t>males.</a:t>
            </a:r>
          </a:p>
          <a:p>
            <a:pPr marL="299085" indent="-287020">
              <a:lnSpc>
                <a:spcPct val="15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spc="-5" dirty="0">
                <a:latin typeface="Caladea"/>
                <a:cs typeface="Caladea"/>
              </a:rPr>
              <a:t>Possible reason </a:t>
            </a:r>
            <a:r>
              <a:rPr sz="1200" spc="-10" dirty="0">
                <a:latin typeface="Caladea"/>
                <a:cs typeface="Caladea"/>
              </a:rPr>
              <a:t>for </a:t>
            </a:r>
            <a:r>
              <a:rPr sz="1200" spc="-5" dirty="0">
                <a:latin typeface="Caladea"/>
                <a:cs typeface="Caladea"/>
              </a:rPr>
              <a:t>less females on </a:t>
            </a:r>
            <a:r>
              <a:rPr sz="1200" spc="-10" dirty="0">
                <a:latin typeface="Caladea"/>
                <a:cs typeface="Caladea"/>
              </a:rPr>
              <a:t>Facebook</a:t>
            </a:r>
            <a:r>
              <a:rPr sz="1200" spc="25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:</a:t>
            </a:r>
            <a:endParaRPr sz="1200" dirty="0">
              <a:latin typeface="Caladea"/>
              <a:cs typeface="Caladea"/>
            </a:endParaRPr>
          </a:p>
          <a:p>
            <a:pPr marL="756285" lvl="1" indent="-287655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756285" algn="l"/>
                <a:tab pos="756920" algn="l"/>
              </a:tabLst>
            </a:pPr>
            <a:r>
              <a:rPr sz="1200" b="1" spc="-10" dirty="0">
                <a:latin typeface="Caladea"/>
                <a:cs typeface="Caladea"/>
              </a:rPr>
              <a:t>Privacy</a:t>
            </a:r>
            <a:r>
              <a:rPr sz="1200" spc="-10" dirty="0">
                <a:latin typeface="Caladea"/>
                <a:cs typeface="Caladea"/>
              </a:rPr>
              <a:t>: </a:t>
            </a:r>
            <a:r>
              <a:rPr sz="1200" dirty="0">
                <a:latin typeface="Caladea"/>
                <a:cs typeface="Caladea"/>
              </a:rPr>
              <a:t>a </a:t>
            </a:r>
            <a:r>
              <a:rPr sz="1200" spc="-5" dirty="0">
                <a:latin typeface="Caladea"/>
                <a:cs typeface="Caladea"/>
              </a:rPr>
              <a:t>lot of women </a:t>
            </a:r>
            <a:r>
              <a:rPr sz="1200" spc="-10" dirty="0">
                <a:latin typeface="Caladea"/>
                <a:cs typeface="Caladea"/>
              </a:rPr>
              <a:t>are </a:t>
            </a:r>
            <a:r>
              <a:rPr sz="1200" spc="-5" dirty="0">
                <a:latin typeface="Caladea"/>
                <a:cs typeface="Caladea"/>
              </a:rPr>
              <a:t>worried about their </a:t>
            </a:r>
            <a:r>
              <a:rPr sz="1200" spc="-15" dirty="0">
                <a:latin typeface="Caladea"/>
                <a:cs typeface="Caladea"/>
              </a:rPr>
              <a:t>privacy </a:t>
            </a:r>
            <a:r>
              <a:rPr sz="1200" dirty="0">
                <a:latin typeface="Caladea"/>
                <a:cs typeface="Caladea"/>
              </a:rPr>
              <a:t>online as </a:t>
            </a:r>
            <a:r>
              <a:rPr sz="1200" spc="-5" dirty="0">
                <a:latin typeface="Caladea"/>
                <a:cs typeface="Caladea"/>
              </a:rPr>
              <a:t>their pictures, profiles etc. </a:t>
            </a:r>
            <a:r>
              <a:rPr sz="1200" spc="-15" dirty="0">
                <a:latin typeface="Caladea"/>
                <a:cs typeface="Caladea"/>
              </a:rPr>
              <a:t>have </a:t>
            </a:r>
            <a:r>
              <a:rPr sz="1200" dirty="0">
                <a:latin typeface="Caladea"/>
                <a:cs typeface="Caladea"/>
              </a:rPr>
              <a:t>been</a:t>
            </a:r>
            <a:r>
              <a:rPr sz="1200" spc="95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misused.</a:t>
            </a:r>
            <a:endParaRPr sz="1200" dirty="0">
              <a:latin typeface="Caladea"/>
              <a:cs typeface="Caladea"/>
            </a:endParaRPr>
          </a:p>
          <a:p>
            <a:pPr marL="756285" marR="327660" lvl="1" indent="-287020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756285" algn="l"/>
                <a:tab pos="756920" algn="l"/>
              </a:tabLst>
            </a:pPr>
            <a:r>
              <a:rPr sz="1200" b="1" spc="-15" dirty="0">
                <a:latin typeface="Caladea"/>
                <a:cs typeface="Caladea"/>
              </a:rPr>
              <a:t>Rural </a:t>
            </a:r>
            <a:r>
              <a:rPr sz="1200" b="1" spc="-5" dirty="0">
                <a:latin typeface="Caladea"/>
                <a:cs typeface="Caladea"/>
              </a:rPr>
              <a:t>penetration</a:t>
            </a:r>
            <a:r>
              <a:rPr sz="1200" spc="-5" dirty="0">
                <a:latin typeface="Caladea"/>
                <a:cs typeface="Caladea"/>
              </a:rPr>
              <a:t>: While the Internet and smartphones </a:t>
            </a:r>
            <a:r>
              <a:rPr sz="1200" spc="-15" dirty="0">
                <a:latin typeface="Caladea"/>
                <a:cs typeface="Caladea"/>
              </a:rPr>
              <a:t>have </a:t>
            </a:r>
            <a:r>
              <a:rPr sz="1200" spc="-5" dirty="0">
                <a:latin typeface="Caladea"/>
                <a:cs typeface="Caladea"/>
              </a:rPr>
              <a:t>reached tier 2,3 cities and villages, women still  </a:t>
            </a:r>
            <a:r>
              <a:rPr sz="1200" spc="-10" dirty="0">
                <a:latin typeface="Caladea"/>
                <a:cs typeface="Caladea"/>
              </a:rPr>
              <a:t>don't </a:t>
            </a:r>
            <a:r>
              <a:rPr sz="1200" spc="-5" dirty="0">
                <a:latin typeface="Caladea"/>
                <a:cs typeface="Caladea"/>
              </a:rPr>
              <a:t>get their hands onto smartphones and internet as easily as men</a:t>
            </a:r>
            <a:r>
              <a:rPr sz="1200" spc="15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do.</a:t>
            </a:r>
            <a:endParaRPr sz="1200" dirty="0">
              <a:latin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4925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Gender wise friends analysis</a:t>
            </a: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3F4913E1-2E93-4D27-B5E6-2DC82FEAA6CC}"/>
              </a:ext>
            </a:extLst>
          </p:cNvPr>
          <p:cNvSpPr/>
          <p:nvPr/>
        </p:nvSpPr>
        <p:spPr>
          <a:xfrm>
            <a:off x="6111994" y="4227182"/>
            <a:ext cx="404698" cy="321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A7FB7304-32CB-4708-BEFB-162D87AF5DE7}"/>
              </a:ext>
            </a:extLst>
          </p:cNvPr>
          <p:cNvSpPr/>
          <p:nvPr/>
        </p:nvSpPr>
        <p:spPr>
          <a:xfrm>
            <a:off x="623888" y="1623900"/>
            <a:ext cx="4909821" cy="4142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BD0EFC6F-466C-47CA-B2EF-F24B34CA552F}"/>
              </a:ext>
            </a:extLst>
          </p:cNvPr>
          <p:cNvSpPr txBox="1"/>
          <p:nvPr/>
        </p:nvSpPr>
        <p:spPr>
          <a:xfrm>
            <a:off x="6658292" y="4227182"/>
            <a:ext cx="4577715" cy="1369221"/>
          </a:xfrm>
          <a:custGeom>
            <a:avLst/>
            <a:gdLst>
              <a:gd name="connsiteX0" fmla="*/ 0 w 4577715"/>
              <a:gd name="connsiteY0" fmla="*/ 0 h 1369221"/>
              <a:gd name="connsiteX1" fmla="*/ 434883 w 4577715"/>
              <a:gd name="connsiteY1" fmla="*/ 0 h 1369221"/>
              <a:gd name="connsiteX2" fmla="*/ 869766 w 4577715"/>
              <a:gd name="connsiteY2" fmla="*/ 0 h 1369221"/>
              <a:gd name="connsiteX3" fmla="*/ 1304649 w 4577715"/>
              <a:gd name="connsiteY3" fmla="*/ 0 h 1369221"/>
              <a:gd name="connsiteX4" fmla="*/ 1968417 w 4577715"/>
              <a:gd name="connsiteY4" fmla="*/ 0 h 1369221"/>
              <a:gd name="connsiteX5" fmla="*/ 2494855 w 4577715"/>
              <a:gd name="connsiteY5" fmla="*/ 0 h 1369221"/>
              <a:gd name="connsiteX6" fmla="*/ 2975515 w 4577715"/>
              <a:gd name="connsiteY6" fmla="*/ 0 h 1369221"/>
              <a:gd name="connsiteX7" fmla="*/ 3547729 w 4577715"/>
              <a:gd name="connsiteY7" fmla="*/ 0 h 1369221"/>
              <a:gd name="connsiteX8" fmla="*/ 4074166 w 4577715"/>
              <a:gd name="connsiteY8" fmla="*/ 0 h 1369221"/>
              <a:gd name="connsiteX9" fmla="*/ 4577715 w 4577715"/>
              <a:gd name="connsiteY9" fmla="*/ 0 h 1369221"/>
              <a:gd name="connsiteX10" fmla="*/ 4577715 w 4577715"/>
              <a:gd name="connsiteY10" fmla="*/ 456407 h 1369221"/>
              <a:gd name="connsiteX11" fmla="*/ 4577715 w 4577715"/>
              <a:gd name="connsiteY11" fmla="*/ 912814 h 1369221"/>
              <a:gd name="connsiteX12" fmla="*/ 4577715 w 4577715"/>
              <a:gd name="connsiteY12" fmla="*/ 1369221 h 1369221"/>
              <a:gd name="connsiteX13" fmla="*/ 3913946 w 4577715"/>
              <a:gd name="connsiteY13" fmla="*/ 1369221 h 1369221"/>
              <a:gd name="connsiteX14" fmla="*/ 3479063 w 4577715"/>
              <a:gd name="connsiteY14" fmla="*/ 1369221 h 1369221"/>
              <a:gd name="connsiteX15" fmla="*/ 2861072 w 4577715"/>
              <a:gd name="connsiteY15" fmla="*/ 1369221 h 1369221"/>
              <a:gd name="connsiteX16" fmla="*/ 2380412 w 4577715"/>
              <a:gd name="connsiteY16" fmla="*/ 1369221 h 1369221"/>
              <a:gd name="connsiteX17" fmla="*/ 1853975 w 4577715"/>
              <a:gd name="connsiteY17" fmla="*/ 1369221 h 1369221"/>
              <a:gd name="connsiteX18" fmla="*/ 1327537 w 4577715"/>
              <a:gd name="connsiteY18" fmla="*/ 1369221 h 1369221"/>
              <a:gd name="connsiteX19" fmla="*/ 801100 w 4577715"/>
              <a:gd name="connsiteY19" fmla="*/ 1369221 h 1369221"/>
              <a:gd name="connsiteX20" fmla="*/ 0 w 4577715"/>
              <a:gd name="connsiteY20" fmla="*/ 1369221 h 1369221"/>
              <a:gd name="connsiteX21" fmla="*/ 0 w 4577715"/>
              <a:gd name="connsiteY21" fmla="*/ 953891 h 1369221"/>
              <a:gd name="connsiteX22" fmla="*/ 0 w 4577715"/>
              <a:gd name="connsiteY22" fmla="*/ 511176 h 1369221"/>
              <a:gd name="connsiteX23" fmla="*/ 0 w 4577715"/>
              <a:gd name="connsiteY23" fmla="*/ 0 h 1369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77715" h="1369221" fill="none" extrusionOk="0">
                <a:moveTo>
                  <a:pt x="0" y="0"/>
                </a:moveTo>
                <a:cubicBezTo>
                  <a:pt x="123425" y="-34232"/>
                  <a:pt x="311803" y="39366"/>
                  <a:pt x="434883" y="0"/>
                </a:cubicBezTo>
                <a:cubicBezTo>
                  <a:pt x="557963" y="-39366"/>
                  <a:pt x="733349" y="40487"/>
                  <a:pt x="869766" y="0"/>
                </a:cubicBezTo>
                <a:cubicBezTo>
                  <a:pt x="1006183" y="-40487"/>
                  <a:pt x="1205659" y="34360"/>
                  <a:pt x="1304649" y="0"/>
                </a:cubicBezTo>
                <a:cubicBezTo>
                  <a:pt x="1403639" y="-34360"/>
                  <a:pt x="1700516" y="32209"/>
                  <a:pt x="1968417" y="0"/>
                </a:cubicBezTo>
                <a:cubicBezTo>
                  <a:pt x="2236318" y="-32209"/>
                  <a:pt x="2362861" y="23523"/>
                  <a:pt x="2494855" y="0"/>
                </a:cubicBezTo>
                <a:cubicBezTo>
                  <a:pt x="2626849" y="-23523"/>
                  <a:pt x="2866149" y="46386"/>
                  <a:pt x="2975515" y="0"/>
                </a:cubicBezTo>
                <a:cubicBezTo>
                  <a:pt x="3084881" y="-46386"/>
                  <a:pt x="3338930" y="45796"/>
                  <a:pt x="3547729" y="0"/>
                </a:cubicBezTo>
                <a:cubicBezTo>
                  <a:pt x="3756528" y="-45796"/>
                  <a:pt x="3886780" y="32401"/>
                  <a:pt x="4074166" y="0"/>
                </a:cubicBezTo>
                <a:cubicBezTo>
                  <a:pt x="4261552" y="-32401"/>
                  <a:pt x="4343196" y="54965"/>
                  <a:pt x="4577715" y="0"/>
                </a:cubicBezTo>
                <a:cubicBezTo>
                  <a:pt x="4592657" y="130834"/>
                  <a:pt x="4533965" y="289357"/>
                  <a:pt x="4577715" y="456407"/>
                </a:cubicBezTo>
                <a:cubicBezTo>
                  <a:pt x="4621465" y="623457"/>
                  <a:pt x="4537661" y="775388"/>
                  <a:pt x="4577715" y="912814"/>
                </a:cubicBezTo>
                <a:cubicBezTo>
                  <a:pt x="4617769" y="1050240"/>
                  <a:pt x="4544763" y="1267099"/>
                  <a:pt x="4577715" y="1369221"/>
                </a:cubicBezTo>
                <a:cubicBezTo>
                  <a:pt x="4342407" y="1434938"/>
                  <a:pt x="4142387" y="1332400"/>
                  <a:pt x="3913946" y="1369221"/>
                </a:cubicBezTo>
                <a:cubicBezTo>
                  <a:pt x="3685505" y="1406042"/>
                  <a:pt x="3570931" y="1352620"/>
                  <a:pt x="3479063" y="1369221"/>
                </a:cubicBezTo>
                <a:cubicBezTo>
                  <a:pt x="3387195" y="1385822"/>
                  <a:pt x="3104518" y="1317192"/>
                  <a:pt x="2861072" y="1369221"/>
                </a:cubicBezTo>
                <a:cubicBezTo>
                  <a:pt x="2617626" y="1421250"/>
                  <a:pt x="2494999" y="1317557"/>
                  <a:pt x="2380412" y="1369221"/>
                </a:cubicBezTo>
                <a:cubicBezTo>
                  <a:pt x="2265825" y="1420885"/>
                  <a:pt x="2021234" y="1360136"/>
                  <a:pt x="1853975" y="1369221"/>
                </a:cubicBezTo>
                <a:cubicBezTo>
                  <a:pt x="1686716" y="1378306"/>
                  <a:pt x="1494071" y="1309032"/>
                  <a:pt x="1327537" y="1369221"/>
                </a:cubicBezTo>
                <a:cubicBezTo>
                  <a:pt x="1161003" y="1429410"/>
                  <a:pt x="953562" y="1351881"/>
                  <a:pt x="801100" y="1369221"/>
                </a:cubicBezTo>
                <a:cubicBezTo>
                  <a:pt x="648638" y="1386561"/>
                  <a:pt x="335608" y="1354190"/>
                  <a:pt x="0" y="1369221"/>
                </a:cubicBezTo>
                <a:cubicBezTo>
                  <a:pt x="-44012" y="1186354"/>
                  <a:pt x="36680" y="1052986"/>
                  <a:pt x="0" y="953891"/>
                </a:cubicBezTo>
                <a:cubicBezTo>
                  <a:pt x="-36680" y="854796"/>
                  <a:pt x="2946" y="663510"/>
                  <a:pt x="0" y="511176"/>
                </a:cubicBezTo>
                <a:cubicBezTo>
                  <a:pt x="-2946" y="358842"/>
                  <a:pt x="48576" y="234157"/>
                  <a:pt x="0" y="0"/>
                </a:cubicBezTo>
                <a:close/>
              </a:path>
              <a:path w="4577715" h="1369221" stroke="0" extrusionOk="0">
                <a:moveTo>
                  <a:pt x="0" y="0"/>
                </a:moveTo>
                <a:cubicBezTo>
                  <a:pt x="308462" y="-43802"/>
                  <a:pt x="449664" y="2444"/>
                  <a:pt x="663769" y="0"/>
                </a:cubicBezTo>
                <a:cubicBezTo>
                  <a:pt x="877874" y="-2444"/>
                  <a:pt x="1076334" y="59753"/>
                  <a:pt x="1327537" y="0"/>
                </a:cubicBezTo>
                <a:cubicBezTo>
                  <a:pt x="1578740" y="-59753"/>
                  <a:pt x="1736287" y="49530"/>
                  <a:pt x="1991306" y="0"/>
                </a:cubicBezTo>
                <a:cubicBezTo>
                  <a:pt x="2246325" y="-49530"/>
                  <a:pt x="2390299" y="29303"/>
                  <a:pt x="2655075" y="0"/>
                </a:cubicBezTo>
                <a:cubicBezTo>
                  <a:pt x="2919851" y="-29303"/>
                  <a:pt x="2948007" y="48576"/>
                  <a:pt x="3135735" y="0"/>
                </a:cubicBezTo>
                <a:cubicBezTo>
                  <a:pt x="3323463" y="-48576"/>
                  <a:pt x="3508254" y="24131"/>
                  <a:pt x="3616395" y="0"/>
                </a:cubicBezTo>
                <a:cubicBezTo>
                  <a:pt x="3724536" y="-24131"/>
                  <a:pt x="4374308" y="87799"/>
                  <a:pt x="4577715" y="0"/>
                </a:cubicBezTo>
                <a:cubicBezTo>
                  <a:pt x="4581441" y="207552"/>
                  <a:pt x="4538073" y="270885"/>
                  <a:pt x="4577715" y="415330"/>
                </a:cubicBezTo>
                <a:cubicBezTo>
                  <a:pt x="4617357" y="559775"/>
                  <a:pt x="4544432" y="687840"/>
                  <a:pt x="4577715" y="844353"/>
                </a:cubicBezTo>
                <a:cubicBezTo>
                  <a:pt x="4610998" y="1000866"/>
                  <a:pt x="4569880" y="1262874"/>
                  <a:pt x="4577715" y="1369221"/>
                </a:cubicBezTo>
                <a:cubicBezTo>
                  <a:pt x="4365090" y="1379920"/>
                  <a:pt x="4061028" y="1354770"/>
                  <a:pt x="3913946" y="1369221"/>
                </a:cubicBezTo>
                <a:cubicBezTo>
                  <a:pt x="3766864" y="1383672"/>
                  <a:pt x="3639793" y="1356767"/>
                  <a:pt x="3433286" y="1369221"/>
                </a:cubicBezTo>
                <a:cubicBezTo>
                  <a:pt x="3226779" y="1381675"/>
                  <a:pt x="3024363" y="1296621"/>
                  <a:pt x="2769518" y="1369221"/>
                </a:cubicBezTo>
                <a:cubicBezTo>
                  <a:pt x="2514673" y="1441821"/>
                  <a:pt x="2511345" y="1348661"/>
                  <a:pt x="2334635" y="1369221"/>
                </a:cubicBezTo>
                <a:cubicBezTo>
                  <a:pt x="2157925" y="1389781"/>
                  <a:pt x="1913746" y="1324698"/>
                  <a:pt x="1762420" y="1369221"/>
                </a:cubicBezTo>
                <a:cubicBezTo>
                  <a:pt x="1611095" y="1413744"/>
                  <a:pt x="1345392" y="1327922"/>
                  <a:pt x="1098652" y="1369221"/>
                </a:cubicBezTo>
                <a:cubicBezTo>
                  <a:pt x="851912" y="1410520"/>
                  <a:pt x="833639" y="1356323"/>
                  <a:pt x="572214" y="1369221"/>
                </a:cubicBezTo>
                <a:cubicBezTo>
                  <a:pt x="310789" y="1382119"/>
                  <a:pt x="181476" y="1332456"/>
                  <a:pt x="0" y="1369221"/>
                </a:cubicBezTo>
                <a:cubicBezTo>
                  <a:pt x="-38748" y="1190149"/>
                  <a:pt x="19573" y="1131324"/>
                  <a:pt x="0" y="912814"/>
                </a:cubicBezTo>
                <a:cubicBezTo>
                  <a:pt x="-19573" y="694304"/>
                  <a:pt x="32911" y="574634"/>
                  <a:pt x="0" y="442715"/>
                </a:cubicBezTo>
                <a:cubicBezTo>
                  <a:pt x="-32911" y="310796"/>
                  <a:pt x="39544" y="94309"/>
                  <a:pt x="0" y="0"/>
                </a:cubicBezTo>
                <a:close/>
              </a:path>
            </a:pathLst>
          </a:custGeom>
          <a:ln>
            <a:solidFill>
              <a:srgbClr val="00B9F1"/>
            </a:solidFill>
            <a:extLst>
              <a:ext uri="{C807C97D-BFC1-408E-A445-0C87EB9F89A2}">
                <ask:lineSketchStyleProps xmlns:ask="http://schemas.microsoft.com/office/drawing/2018/sketchyshapes" sd="42018133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sz="1200" spc="-10" dirty="0">
                <a:latin typeface="Caladea"/>
                <a:cs typeface="Caladea"/>
              </a:rPr>
              <a:t>There are only </a:t>
            </a:r>
            <a:r>
              <a:rPr sz="1200" spc="-5" dirty="0">
                <a:latin typeface="Caladea"/>
                <a:cs typeface="Caladea"/>
              </a:rPr>
              <a:t>0.5% females </a:t>
            </a:r>
            <a:r>
              <a:rPr sz="1200" spc="-10" dirty="0">
                <a:latin typeface="Caladea"/>
                <a:cs typeface="Caladea"/>
              </a:rPr>
              <a:t>who doesn’t </a:t>
            </a:r>
            <a:r>
              <a:rPr sz="1200" spc="-15" dirty="0">
                <a:latin typeface="Caladea"/>
                <a:cs typeface="Caladea"/>
              </a:rPr>
              <a:t>have </a:t>
            </a:r>
            <a:r>
              <a:rPr sz="1200" spc="-5" dirty="0">
                <a:latin typeface="Caladea"/>
                <a:cs typeface="Caladea"/>
              </a:rPr>
              <a:t>friends on</a:t>
            </a:r>
            <a:r>
              <a:rPr sz="1200" spc="135" dirty="0">
                <a:latin typeface="Caladea"/>
                <a:cs typeface="Caladea"/>
              </a:rPr>
              <a:t> </a:t>
            </a:r>
            <a:r>
              <a:rPr sz="1200" spc="-10" dirty="0">
                <a:latin typeface="Caladea"/>
                <a:cs typeface="Caladea"/>
              </a:rPr>
              <a:t>Facebook.</a:t>
            </a:r>
            <a:endParaRPr sz="1200" dirty="0">
              <a:latin typeface="Caladea"/>
              <a:cs typeface="Caladea"/>
            </a:endParaRPr>
          </a:p>
          <a:p>
            <a:pPr marL="184785" marR="238125" indent="-172720">
              <a:lnSpc>
                <a:spcPct val="15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spc="-5" dirty="0">
                <a:latin typeface="Caladea"/>
                <a:cs typeface="Caladea"/>
              </a:rPr>
              <a:t>Males </a:t>
            </a:r>
            <a:r>
              <a:rPr sz="1200" spc="-10" dirty="0">
                <a:latin typeface="Caladea"/>
                <a:cs typeface="Caladea"/>
              </a:rPr>
              <a:t>are heavy users </a:t>
            </a:r>
            <a:r>
              <a:rPr sz="1200" spc="-5" dirty="0">
                <a:latin typeface="Caladea"/>
                <a:cs typeface="Caladea"/>
              </a:rPr>
              <a:t>of </a:t>
            </a:r>
            <a:r>
              <a:rPr sz="1200" spc="-10" dirty="0">
                <a:latin typeface="Caladea"/>
                <a:cs typeface="Caladea"/>
              </a:rPr>
              <a:t>Facebook </a:t>
            </a:r>
            <a:r>
              <a:rPr sz="1200" spc="-5" dirty="0">
                <a:latin typeface="Caladea"/>
                <a:cs typeface="Caladea"/>
              </a:rPr>
              <a:t>but </a:t>
            </a:r>
            <a:r>
              <a:rPr sz="1200" spc="-10" dirty="0">
                <a:latin typeface="Caladea"/>
                <a:cs typeface="Caladea"/>
              </a:rPr>
              <a:t>many </a:t>
            </a:r>
            <a:r>
              <a:rPr sz="1200" spc="-5" dirty="0">
                <a:latin typeface="Caladea"/>
                <a:cs typeface="Caladea"/>
              </a:rPr>
              <a:t>of them </a:t>
            </a:r>
            <a:r>
              <a:rPr sz="1200" spc="-10" dirty="0">
                <a:latin typeface="Caladea"/>
                <a:cs typeface="Caladea"/>
              </a:rPr>
              <a:t>don’t </a:t>
            </a:r>
            <a:r>
              <a:rPr sz="1200" spc="-15" dirty="0">
                <a:latin typeface="Caladea"/>
                <a:cs typeface="Caladea"/>
              </a:rPr>
              <a:t>have  </a:t>
            </a:r>
            <a:r>
              <a:rPr sz="1200" spc="-5" dirty="0">
                <a:latin typeface="Caladea"/>
                <a:cs typeface="Caladea"/>
              </a:rPr>
              <a:t>friends </a:t>
            </a:r>
            <a:r>
              <a:rPr sz="1200" dirty="0">
                <a:latin typeface="Caladea"/>
                <a:cs typeface="Caladea"/>
              </a:rPr>
              <a:t>in </a:t>
            </a:r>
            <a:r>
              <a:rPr sz="1200" spc="-5" dirty="0">
                <a:latin typeface="Caladea"/>
                <a:cs typeface="Caladea"/>
              </a:rPr>
              <a:t>comparison to</a:t>
            </a:r>
            <a:r>
              <a:rPr sz="1200" spc="10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females</a:t>
            </a:r>
            <a:endParaRPr sz="1200" dirty="0">
              <a:latin typeface="Caladea"/>
              <a:cs typeface="Caladea"/>
            </a:endParaRPr>
          </a:p>
          <a:p>
            <a:pPr marL="184785" marR="25400" indent="-172720">
              <a:lnSpc>
                <a:spcPct val="15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spc="-5" dirty="0">
                <a:latin typeface="Caladea"/>
                <a:cs typeface="Caladea"/>
              </a:rPr>
              <a:t>This </a:t>
            </a:r>
            <a:r>
              <a:rPr sz="1200" spc="-10" dirty="0">
                <a:latin typeface="Caladea"/>
                <a:cs typeface="Caladea"/>
              </a:rPr>
              <a:t>shows </a:t>
            </a:r>
            <a:r>
              <a:rPr sz="1200" spc="-5" dirty="0">
                <a:latin typeface="Caladea"/>
                <a:cs typeface="Caladea"/>
              </a:rPr>
              <a:t>that females </a:t>
            </a:r>
            <a:r>
              <a:rPr sz="1200" spc="-10" dirty="0">
                <a:latin typeface="Caladea"/>
                <a:cs typeface="Caladea"/>
              </a:rPr>
              <a:t>are more </a:t>
            </a:r>
            <a:r>
              <a:rPr sz="1200" spc="-5" dirty="0">
                <a:latin typeface="Caladea"/>
                <a:cs typeface="Caladea"/>
              </a:rPr>
              <a:t>interested </a:t>
            </a:r>
            <a:r>
              <a:rPr sz="1200" dirty="0">
                <a:latin typeface="Caladea"/>
                <a:cs typeface="Caladea"/>
              </a:rPr>
              <a:t>in </a:t>
            </a:r>
            <a:r>
              <a:rPr sz="1200" spc="-5" dirty="0">
                <a:latin typeface="Caladea"/>
                <a:cs typeface="Caladea"/>
              </a:rPr>
              <a:t>building their </a:t>
            </a:r>
            <a:r>
              <a:rPr sz="1200" dirty="0">
                <a:latin typeface="Caladea"/>
                <a:cs typeface="Caladea"/>
              </a:rPr>
              <a:t>social  </a:t>
            </a:r>
            <a:r>
              <a:rPr sz="1200" spc="-5" dirty="0">
                <a:latin typeface="Caladea"/>
                <a:cs typeface="Caladea"/>
              </a:rPr>
              <a:t>network and stay</a:t>
            </a:r>
            <a:r>
              <a:rPr sz="1200" spc="-35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connected</a:t>
            </a:r>
            <a:endParaRPr sz="1200" dirty="0">
              <a:latin typeface="Caladea"/>
              <a:cs typeface="Caladea"/>
            </a:endParaRP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C230A806-8289-49C3-AC62-7F9B43F785DE}"/>
              </a:ext>
            </a:extLst>
          </p:cNvPr>
          <p:cNvSpPr/>
          <p:nvPr/>
        </p:nvSpPr>
        <p:spPr>
          <a:xfrm>
            <a:off x="7198658" y="1623900"/>
            <a:ext cx="889660" cy="1803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9">
            <a:extLst>
              <a:ext uri="{FF2B5EF4-FFF2-40B4-BE49-F238E27FC236}">
                <a16:creationId xmlns:a16="http://schemas.microsoft.com/office/drawing/2014/main" id="{5843A746-159D-4268-8DF1-2061E225ADA0}"/>
              </a:ext>
            </a:extLst>
          </p:cNvPr>
          <p:cNvSpPr/>
          <p:nvPr/>
        </p:nvSpPr>
        <p:spPr>
          <a:xfrm>
            <a:off x="8674076" y="1631266"/>
            <a:ext cx="836427" cy="1716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54BBB-C218-4312-A37C-D9452CFB2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6119" y="2062193"/>
            <a:ext cx="390178" cy="6828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9F1"/>
            </a:solidFill>
          </a:ln>
        </p:spPr>
      </p:pic>
      <p:sp>
        <p:nvSpPr>
          <p:cNvPr id="42" name="object 10">
            <a:extLst>
              <a:ext uri="{FF2B5EF4-FFF2-40B4-BE49-F238E27FC236}">
                <a16:creationId xmlns:a16="http://schemas.microsoft.com/office/drawing/2014/main" id="{FE36B0A3-4B0F-4095-A510-8CAA60B42E96}"/>
              </a:ext>
            </a:extLst>
          </p:cNvPr>
          <p:cNvSpPr txBox="1"/>
          <p:nvPr/>
        </p:nvSpPr>
        <p:spPr>
          <a:xfrm>
            <a:off x="7371708" y="3486188"/>
            <a:ext cx="543560" cy="452755"/>
          </a:xfrm>
          <a:prstGeom prst="rect">
            <a:avLst/>
          </a:prstGeom>
          <a:ln>
            <a:solidFill>
              <a:srgbClr val="00B9F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R="5080" indent="8826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adea"/>
                <a:cs typeface="Caladea"/>
              </a:rPr>
              <a:t>Men  5</a:t>
            </a:r>
            <a:r>
              <a:rPr sz="1400" b="1" spc="-10" dirty="0">
                <a:latin typeface="Caladea"/>
                <a:cs typeface="Caladea"/>
              </a:rPr>
              <a:t>9</a:t>
            </a:r>
            <a:r>
              <a:rPr sz="1400" b="1" dirty="0">
                <a:latin typeface="Caladea"/>
                <a:cs typeface="Caladea"/>
              </a:rPr>
              <a:t>.</a:t>
            </a:r>
            <a:r>
              <a:rPr sz="1400" b="1" spc="-5" dirty="0">
                <a:latin typeface="Caladea"/>
                <a:cs typeface="Caladea"/>
              </a:rPr>
              <a:t>3</a:t>
            </a:r>
            <a:r>
              <a:rPr sz="1400" b="1" dirty="0">
                <a:latin typeface="Caladea"/>
                <a:cs typeface="Caladea"/>
              </a:rPr>
              <a:t>%</a:t>
            </a:r>
            <a:endParaRPr sz="1400" dirty="0">
              <a:latin typeface="Caladea"/>
              <a:cs typeface="Caladea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FCA46B3F-BDD8-46EF-A51A-D546F1FB1758}"/>
              </a:ext>
            </a:extLst>
          </p:cNvPr>
          <p:cNvSpPr txBox="1"/>
          <p:nvPr/>
        </p:nvSpPr>
        <p:spPr>
          <a:xfrm>
            <a:off x="8774471" y="3435728"/>
            <a:ext cx="635635" cy="452755"/>
          </a:xfrm>
          <a:prstGeom prst="rect">
            <a:avLst/>
          </a:prstGeom>
          <a:ln>
            <a:solidFill>
              <a:srgbClr val="00B9F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46990" marR="5080" indent="-47625" algn="ctr">
              <a:lnSpc>
                <a:spcPct val="100000"/>
              </a:lnSpc>
              <a:spcBef>
                <a:spcPts val="105"/>
              </a:spcBef>
            </a:pPr>
            <a:r>
              <a:rPr sz="1400" b="1" spc="-95" dirty="0">
                <a:latin typeface="Caladea"/>
                <a:cs typeface="Caladea"/>
              </a:rPr>
              <a:t>W</a:t>
            </a:r>
            <a:r>
              <a:rPr sz="1400" b="1" dirty="0">
                <a:latin typeface="Caladea"/>
                <a:cs typeface="Caladea"/>
              </a:rPr>
              <a:t>o</a:t>
            </a:r>
            <a:r>
              <a:rPr sz="1400" b="1" spc="-5" dirty="0">
                <a:latin typeface="Caladea"/>
                <a:cs typeface="Caladea"/>
              </a:rPr>
              <a:t>men  40.7%</a:t>
            </a:r>
            <a:endParaRPr sz="1400" dirty="0">
              <a:latin typeface="Caladea"/>
              <a:cs typeface="Caladea"/>
            </a:endParaRPr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0B39D054-932A-410E-8AEE-6CF67E99DF27}"/>
              </a:ext>
            </a:extLst>
          </p:cNvPr>
          <p:cNvSpPr/>
          <p:nvPr/>
        </p:nvSpPr>
        <p:spPr>
          <a:xfrm>
            <a:off x="4054502" y="1933436"/>
            <a:ext cx="1462404" cy="7243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44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Age group friends analysis</a:t>
            </a: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A40D500E-7BC2-4CC1-AC4C-261B150FF57A}"/>
              </a:ext>
            </a:extLst>
          </p:cNvPr>
          <p:cNvSpPr/>
          <p:nvPr/>
        </p:nvSpPr>
        <p:spPr>
          <a:xfrm>
            <a:off x="313491" y="1504556"/>
            <a:ext cx="5617917" cy="4439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8FF14B98-2300-49B3-B35F-85621C353C40}"/>
              </a:ext>
            </a:extLst>
          </p:cNvPr>
          <p:cNvSpPr txBox="1"/>
          <p:nvPr/>
        </p:nvSpPr>
        <p:spPr>
          <a:xfrm>
            <a:off x="6933844" y="1638300"/>
            <a:ext cx="4026612" cy="3308213"/>
          </a:xfrm>
          <a:custGeom>
            <a:avLst/>
            <a:gdLst>
              <a:gd name="connsiteX0" fmla="*/ 0 w 4026612"/>
              <a:gd name="connsiteY0" fmla="*/ 0 h 3308213"/>
              <a:gd name="connsiteX1" fmla="*/ 655763 w 4026612"/>
              <a:gd name="connsiteY1" fmla="*/ 0 h 3308213"/>
              <a:gd name="connsiteX2" fmla="*/ 1110194 w 4026612"/>
              <a:gd name="connsiteY2" fmla="*/ 0 h 3308213"/>
              <a:gd name="connsiteX3" fmla="*/ 1685425 w 4026612"/>
              <a:gd name="connsiteY3" fmla="*/ 0 h 3308213"/>
              <a:gd name="connsiteX4" fmla="*/ 2300921 w 4026612"/>
              <a:gd name="connsiteY4" fmla="*/ 0 h 3308213"/>
              <a:gd name="connsiteX5" fmla="*/ 2916418 w 4026612"/>
              <a:gd name="connsiteY5" fmla="*/ 0 h 3308213"/>
              <a:gd name="connsiteX6" fmla="*/ 3370849 w 4026612"/>
              <a:gd name="connsiteY6" fmla="*/ 0 h 3308213"/>
              <a:gd name="connsiteX7" fmla="*/ 4026612 w 4026612"/>
              <a:gd name="connsiteY7" fmla="*/ 0 h 3308213"/>
              <a:gd name="connsiteX8" fmla="*/ 4026612 w 4026612"/>
              <a:gd name="connsiteY8" fmla="*/ 617533 h 3308213"/>
              <a:gd name="connsiteX9" fmla="*/ 4026612 w 4026612"/>
              <a:gd name="connsiteY9" fmla="*/ 1168902 h 3308213"/>
              <a:gd name="connsiteX10" fmla="*/ 4026612 w 4026612"/>
              <a:gd name="connsiteY10" fmla="*/ 1753353 h 3308213"/>
              <a:gd name="connsiteX11" fmla="*/ 4026612 w 4026612"/>
              <a:gd name="connsiteY11" fmla="*/ 2370886 h 3308213"/>
              <a:gd name="connsiteX12" fmla="*/ 4026612 w 4026612"/>
              <a:gd name="connsiteY12" fmla="*/ 3308213 h 3308213"/>
              <a:gd name="connsiteX13" fmla="*/ 3531914 w 4026612"/>
              <a:gd name="connsiteY13" fmla="*/ 3308213 h 3308213"/>
              <a:gd name="connsiteX14" fmla="*/ 3077482 w 4026612"/>
              <a:gd name="connsiteY14" fmla="*/ 3308213 h 3308213"/>
              <a:gd name="connsiteX15" fmla="*/ 2623050 w 4026612"/>
              <a:gd name="connsiteY15" fmla="*/ 3308213 h 3308213"/>
              <a:gd name="connsiteX16" fmla="*/ 2168618 w 4026612"/>
              <a:gd name="connsiteY16" fmla="*/ 3308213 h 3308213"/>
              <a:gd name="connsiteX17" fmla="*/ 1673920 w 4026612"/>
              <a:gd name="connsiteY17" fmla="*/ 3308213 h 3308213"/>
              <a:gd name="connsiteX18" fmla="*/ 1219488 w 4026612"/>
              <a:gd name="connsiteY18" fmla="*/ 3308213 h 3308213"/>
              <a:gd name="connsiteX19" fmla="*/ 765056 w 4026612"/>
              <a:gd name="connsiteY19" fmla="*/ 3308213 h 3308213"/>
              <a:gd name="connsiteX20" fmla="*/ 0 w 4026612"/>
              <a:gd name="connsiteY20" fmla="*/ 3308213 h 3308213"/>
              <a:gd name="connsiteX21" fmla="*/ 0 w 4026612"/>
              <a:gd name="connsiteY21" fmla="*/ 2690680 h 3308213"/>
              <a:gd name="connsiteX22" fmla="*/ 0 w 4026612"/>
              <a:gd name="connsiteY22" fmla="*/ 2073147 h 3308213"/>
              <a:gd name="connsiteX23" fmla="*/ 0 w 4026612"/>
              <a:gd name="connsiteY23" fmla="*/ 1621024 h 3308213"/>
              <a:gd name="connsiteX24" fmla="*/ 0 w 4026612"/>
              <a:gd name="connsiteY24" fmla="*/ 1036573 h 3308213"/>
              <a:gd name="connsiteX25" fmla="*/ 0 w 4026612"/>
              <a:gd name="connsiteY25" fmla="*/ 518287 h 3308213"/>
              <a:gd name="connsiteX26" fmla="*/ 0 w 4026612"/>
              <a:gd name="connsiteY26" fmla="*/ 0 h 330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26612" h="3308213" fill="none" extrusionOk="0">
                <a:moveTo>
                  <a:pt x="0" y="0"/>
                </a:moveTo>
                <a:cubicBezTo>
                  <a:pt x="327470" y="-34764"/>
                  <a:pt x="488842" y="18254"/>
                  <a:pt x="655763" y="0"/>
                </a:cubicBezTo>
                <a:cubicBezTo>
                  <a:pt x="822684" y="-18254"/>
                  <a:pt x="898904" y="902"/>
                  <a:pt x="1110194" y="0"/>
                </a:cubicBezTo>
                <a:cubicBezTo>
                  <a:pt x="1321484" y="-902"/>
                  <a:pt x="1439600" y="42946"/>
                  <a:pt x="1685425" y="0"/>
                </a:cubicBezTo>
                <a:cubicBezTo>
                  <a:pt x="1931250" y="-42946"/>
                  <a:pt x="2167284" y="10443"/>
                  <a:pt x="2300921" y="0"/>
                </a:cubicBezTo>
                <a:cubicBezTo>
                  <a:pt x="2434558" y="-10443"/>
                  <a:pt x="2763201" y="31026"/>
                  <a:pt x="2916418" y="0"/>
                </a:cubicBezTo>
                <a:cubicBezTo>
                  <a:pt x="3069635" y="-31026"/>
                  <a:pt x="3239779" y="32165"/>
                  <a:pt x="3370849" y="0"/>
                </a:cubicBezTo>
                <a:cubicBezTo>
                  <a:pt x="3501919" y="-32165"/>
                  <a:pt x="3803945" y="14507"/>
                  <a:pt x="4026612" y="0"/>
                </a:cubicBezTo>
                <a:cubicBezTo>
                  <a:pt x="4084047" y="130826"/>
                  <a:pt x="3998273" y="421515"/>
                  <a:pt x="4026612" y="617533"/>
                </a:cubicBezTo>
                <a:cubicBezTo>
                  <a:pt x="4054951" y="813551"/>
                  <a:pt x="3961437" y="894347"/>
                  <a:pt x="4026612" y="1168902"/>
                </a:cubicBezTo>
                <a:cubicBezTo>
                  <a:pt x="4091787" y="1443457"/>
                  <a:pt x="3980111" y="1499934"/>
                  <a:pt x="4026612" y="1753353"/>
                </a:cubicBezTo>
                <a:cubicBezTo>
                  <a:pt x="4073113" y="2006772"/>
                  <a:pt x="3956525" y="2080276"/>
                  <a:pt x="4026612" y="2370886"/>
                </a:cubicBezTo>
                <a:cubicBezTo>
                  <a:pt x="4096699" y="2661496"/>
                  <a:pt x="4025094" y="3056418"/>
                  <a:pt x="4026612" y="3308213"/>
                </a:cubicBezTo>
                <a:cubicBezTo>
                  <a:pt x="3792313" y="3320640"/>
                  <a:pt x="3770560" y="3297263"/>
                  <a:pt x="3531914" y="3308213"/>
                </a:cubicBezTo>
                <a:cubicBezTo>
                  <a:pt x="3293268" y="3319163"/>
                  <a:pt x="3261495" y="3286219"/>
                  <a:pt x="3077482" y="3308213"/>
                </a:cubicBezTo>
                <a:cubicBezTo>
                  <a:pt x="2893469" y="3330207"/>
                  <a:pt x="2748046" y="3283997"/>
                  <a:pt x="2623050" y="3308213"/>
                </a:cubicBezTo>
                <a:cubicBezTo>
                  <a:pt x="2498054" y="3332429"/>
                  <a:pt x="2353629" y="3276507"/>
                  <a:pt x="2168618" y="3308213"/>
                </a:cubicBezTo>
                <a:cubicBezTo>
                  <a:pt x="1983607" y="3339919"/>
                  <a:pt x="1796789" y="3303714"/>
                  <a:pt x="1673920" y="3308213"/>
                </a:cubicBezTo>
                <a:cubicBezTo>
                  <a:pt x="1551051" y="3312712"/>
                  <a:pt x="1371767" y="3282128"/>
                  <a:pt x="1219488" y="3308213"/>
                </a:cubicBezTo>
                <a:cubicBezTo>
                  <a:pt x="1067209" y="3334298"/>
                  <a:pt x="947542" y="3296931"/>
                  <a:pt x="765056" y="3308213"/>
                </a:cubicBezTo>
                <a:cubicBezTo>
                  <a:pt x="582570" y="3319495"/>
                  <a:pt x="235377" y="3292973"/>
                  <a:pt x="0" y="3308213"/>
                </a:cubicBezTo>
                <a:cubicBezTo>
                  <a:pt x="-20509" y="3174306"/>
                  <a:pt x="12664" y="2960809"/>
                  <a:pt x="0" y="2690680"/>
                </a:cubicBezTo>
                <a:cubicBezTo>
                  <a:pt x="-12664" y="2420551"/>
                  <a:pt x="2513" y="2363907"/>
                  <a:pt x="0" y="2073147"/>
                </a:cubicBezTo>
                <a:cubicBezTo>
                  <a:pt x="-2513" y="1782387"/>
                  <a:pt x="20863" y="1811095"/>
                  <a:pt x="0" y="1621024"/>
                </a:cubicBezTo>
                <a:cubicBezTo>
                  <a:pt x="-20863" y="1430953"/>
                  <a:pt x="13523" y="1158254"/>
                  <a:pt x="0" y="1036573"/>
                </a:cubicBezTo>
                <a:cubicBezTo>
                  <a:pt x="-13523" y="914892"/>
                  <a:pt x="29669" y="771841"/>
                  <a:pt x="0" y="518287"/>
                </a:cubicBezTo>
                <a:cubicBezTo>
                  <a:pt x="-29669" y="264733"/>
                  <a:pt x="51753" y="176313"/>
                  <a:pt x="0" y="0"/>
                </a:cubicBezTo>
                <a:close/>
              </a:path>
              <a:path w="4026612" h="3308213" stroke="0" extrusionOk="0">
                <a:moveTo>
                  <a:pt x="0" y="0"/>
                </a:moveTo>
                <a:cubicBezTo>
                  <a:pt x="311890" y="-72842"/>
                  <a:pt x="368031" y="49530"/>
                  <a:pt x="655763" y="0"/>
                </a:cubicBezTo>
                <a:cubicBezTo>
                  <a:pt x="943495" y="-49530"/>
                  <a:pt x="903153" y="43133"/>
                  <a:pt x="1110194" y="0"/>
                </a:cubicBezTo>
                <a:cubicBezTo>
                  <a:pt x="1317235" y="-43133"/>
                  <a:pt x="1448901" y="35111"/>
                  <a:pt x="1604892" y="0"/>
                </a:cubicBezTo>
                <a:cubicBezTo>
                  <a:pt x="1760883" y="-35111"/>
                  <a:pt x="1980060" y="18281"/>
                  <a:pt x="2260655" y="0"/>
                </a:cubicBezTo>
                <a:cubicBezTo>
                  <a:pt x="2541250" y="-18281"/>
                  <a:pt x="2585850" y="47138"/>
                  <a:pt x="2715087" y="0"/>
                </a:cubicBezTo>
                <a:cubicBezTo>
                  <a:pt x="2844324" y="-47138"/>
                  <a:pt x="3160339" y="29295"/>
                  <a:pt x="3330583" y="0"/>
                </a:cubicBezTo>
                <a:cubicBezTo>
                  <a:pt x="3500827" y="-29295"/>
                  <a:pt x="3697258" y="71549"/>
                  <a:pt x="4026612" y="0"/>
                </a:cubicBezTo>
                <a:cubicBezTo>
                  <a:pt x="4059609" y="152733"/>
                  <a:pt x="4014018" y="265587"/>
                  <a:pt x="4026612" y="518287"/>
                </a:cubicBezTo>
                <a:cubicBezTo>
                  <a:pt x="4039206" y="770987"/>
                  <a:pt x="3985378" y="940329"/>
                  <a:pt x="4026612" y="1102738"/>
                </a:cubicBezTo>
                <a:cubicBezTo>
                  <a:pt x="4067846" y="1265147"/>
                  <a:pt x="3995877" y="1455597"/>
                  <a:pt x="4026612" y="1720271"/>
                </a:cubicBezTo>
                <a:cubicBezTo>
                  <a:pt x="4057347" y="1984945"/>
                  <a:pt x="3970797" y="2077185"/>
                  <a:pt x="4026612" y="2304722"/>
                </a:cubicBezTo>
                <a:cubicBezTo>
                  <a:pt x="4082427" y="2532259"/>
                  <a:pt x="3997167" y="2623814"/>
                  <a:pt x="4026612" y="2756844"/>
                </a:cubicBezTo>
                <a:cubicBezTo>
                  <a:pt x="4056057" y="2889874"/>
                  <a:pt x="4020480" y="3071180"/>
                  <a:pt x="4026612" y="3308213"/>
                </a:cubicBezTo>
                <a:cubicBezTo>
                  <a:pt x="3805173" y="3308541"/>
                  <a:pt x="3676758" y="3263527"/>
                  <a:pt x="3572180" y="3308213"/>
                </a:cubicBezTo>
                <a:cubicBezTo>
                  <a:pt x="3467602" y="3352899"/>
                  <a:pt x="3215303" y="3254728"/>
                  <a:pt x="2956684" y="3308213"/>
                </a:cubicBezTo>
                <a:cubicBezTo>
                  <a:pt x="2698065" y="3361698"/>
                  <a:pt x="2697583" y="3299241"/>
                  <a:pt x="2461986" y="3308213"/>
                </a:cubicBezTo>
                <a:cubicBezTo>
                  <a:pt x="2226389" y="3317185"/>
                  <a:pt x="2089502" y="3305609"/>
                  <a:pt x="1846489" y="3308213"/>
                </a:cubicBezTo>
                <a:cubicBezTo>
                  <a:pt x="1603476" y="3310817"/>
                  <a:pt x="1594784" y="3298580"/>
                  <a:pt x="1351791" y="3308213"/>
                </a:cubicBezTo>
                <a:cubicBezTo>
                  <a:pt x="1108798" y="3317846"/>
                  <a:pt x="986050" y="3258411"/>
                  <a:pt x="816827" y="3308213"/>
                </a:cubicBezTo>
                <a:cubicBezTo>
                  <a:pt x="647604" y="3358015"/>
                  <a:pt x="350500" y="3272688"/>
                  <a:pt x="0" y="3308213"/>
                </a:cubicBezTo>
                <a:cubicBezTo>
                  <a:pt x="-21686" y="3188789"/>
                  <a:pt x="28696" y="3023653"/>
                  <a:pt x="0" y="2756844"/>
                </a:cubicBezTo>
                <a:cubicBezTo>
                  <a:pt x="-28696" y="2490035"/>
                  <a:pt x="40027" y="2472938"/>
                  <a:pt x="0" y="2205475"/>
                </a:cubicBezTo>
                <a:cubicBezTo>
                  <a:pt x="-40027" y="1938012"/>
                  <a:pt x="32511" y="1756258"/>
                  <a:pt x="0" y="1621024"/>
                </a:cubicBezTo>
                <a:cubicBezTo>
                  <a:pt x="-32511" y="1485790"/>
                  <a:pt x="65355" y="1301460"/>
                  <a:pt x="0" y="1003491"/>
                </a:cubicBezTo>
                <a:cubicBezTo>
                  <a:pt x="-65355" y="705522"/>
                  <a:pt x="50030" y="322922"/>
                  <a:pt x="0" y="0"/>
                </a:cubicBezTo>
                <a:close/>
              </a:path>
            </a:pathLst>
          </a:custGeom>
          <a:ln>
            <a:solidFill>
              <a:srgbClr val="00B9F1"/>
            </a:solidFill>
            <a:extLst>
              <a:ext uri="{C807C97D-BFC1-408E-A445-0C87EB9F89A2}">
                <ask:lineSketchStyleProps xmlns:ask="http://schemas.microsoft.com/office/drawing/2018/sketchyshapes" sd="3978487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sz="1200" spc="-5" dirty="0">
                <a:latin typeface="Caladea"/>
                <a:cs typeface="Caladea"/>
              </a:rPr>
              <a:t>This </a:t>
            </a:r>
            <a:r>
              <a:rPr sz="1200" spc="-10" dirty="0">
                <a:latin typeface="Caladea"/>
                <a:cs typeface="Caladea"/>
              </a:rPr>
              <a:t>shows </a:t>
            </a:r>
            <a:r>
              <a:rPr sz="1200" spc="-5" dirty="0">
                <a:latin typeface="Caladea"/>
                <a:cs typeface="Caladea"/>
              </a:rPr>
              <a:t>that </a:t>
            </a:r>
            <a:r>
              <a:rPr sz="1200" spc="-10" dirty="0">
                <a:latin typeface="Caladea"/>
                <a:cs typeface="Caladea"/>
              </a:rPr>
              <a:t>users </a:t>
            </a:r>
            <a:r>
              <a:rPr sz="1200" spc="-5" dirty="0">
                <a:latin typeface="Caladea"/>
                <a:cs typeface="Caladea"/>
              </a:rPr>
              <a:t>between age of </a:t>
            </a:r>
            <a:r>
              <a:rPr sz="1200" b="1" spc="-5" dirty="0">
                <a:latin typeface="Caladea"/>
                <a:cs typeface="Caladea"/>
              </a:rPr>
              <a:t>11 to 30 </a:t>
            </a:r>
            <a:r>
              <a:rPr sz="1200" b="1" spc="-10" dirty="0">
                <a:latin typeface="Caladea"/>
                <a:cs typeface="Caladea"/>
              </a:rPr>
              <a:t>years </a:t>
            </a:r>
            <a:r>
              <a:rPr sz="1200" b="1" spc="-20" dirty="0">
                <a:latin typeface="Caladea"/>
                <a:cs typeface="Caladea"/>
              </a:rPr>
              <a:t>have </a:t>
            </a:r>
            <a:r>
              <a:rPr sz="1200" b="1" spc="-5" dirty="0">
                <a:latin typeface="Caladea"/>
                <a:cs typeface="Caladea"/>
              </a:rPr>
              <a:t>maximum number of friend</a:t>
            </a:r>
            <a:r>
              <a:rPr sz="1200" spc="-5" dirty="0">
                <a:latin typeface="Caladea"/>
                <a:cs typeface="Caladea"/>
              </a:rPr>
              <a:t>s when compared </a:t>
            </a:r>
            <a:r>
              <a:rPr sz="1200" spc="-10" dirty="0">
                <a:latin typeface="Caladea"/>
                <a:cs typeface="Caladea"/>
              </a:rPr>
              <a:t>to </a:t>
            </a:r>
            <a:r>
              <a:rPr sz="1200" spc="-5" dirty="0">
                <a:latin typeface="Caladea"/>
                <a:cs typeface="Caladea"/>
              </a:rPr>
              <a:t>users of other  age group. </a:t>
            </a:r>
            <a:r>
              <a:rPr sz="1200" spc="-15" dirty="0">
                <a:latin typeface="Caladea"/>
                <a:cs typeface="Caladea"/>
              </a:rPr>
              <a:t>Youngster </a:t>
            </a:r>
            <a:r>
              <a:rPr sz="1200" spc="-5" dirty="0">
                <a:latin typeface="Caladea"/>
                <a:cs typeface="Caladea"/>
              </a:rPr>
              <a:t>tend </a:t>
            </a:r>
            <a:r>
              <a:rPr sz="1200" spc="-10" dirty="0">
                <a:latin typeface="Caladea"/>
                <a:cs typeface="Caladea"/>
              </a:rPr>
              <a:t>to </a:t>
            </a:r>
            <a:r>
              <a:rPr sz="1200" spc="-15" dirty="0">
                <a:latin typeface="Caladea"/>
                <a:cs typeface="Caladea"/>
              </a:rPr>
              <a:t>have </a:t>
            </a:r>
            <a:r>
              <a:rPr sz="1200" spc="-5" dirty="0">
                <a:latin typeface="Caladea"/>
                <a:cs typeface="Caladea"/>
              </a:rPr>
              <a:t>bigger friend circle because of their school/college</a:t>
            </a:r>
            <a:r>
              <a:rPr sz="1200" spc="70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friends.</a:t>
            </a:r>
            <a:endParaRPr sz="1200" dirty="0">
              <a:latin typeface="Caladea"/>
              <a:cs typeface="Caladea"/>
            </a:endParaRPr>
          </a:p>
          <a:p>
            <a:pPr marL="184785" marR="98425" indent="-172720">
              <a:lnSpc>
                <a:spcPct val="15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spc="-15" dirty="0">
                <a:latin typeface="Caladea"/>
                <a:cs typeface="Caladea"/>
              </a:rPr>
              <a:t>Trend </a:t>
            </a:r>
            <a:r>
              <a:rPr sz="1200" spc="-5" dirty="0">
                <a:latin typeface="Caladea"/>
                <a:cs typeface="Caladea"/>
              </a:rPr>
              <a:t>starts declining </a:t>
            </a:r>
            <a:r>
              <a:rPr sz="1200" spc="-10" dirty="0">
                <a:latin typeface="Caladea"/>
                <a:cs typeface="Caladea"/>
              </a:rPr>
              <a:t>for </a:t>
            </a:r>
            <a:r>
              <a:rPr sz="1200" spc="-5" dirty="0">
                <a:latin typeface="Caladea"/>
                <a:cs typeface="Caladea"/>
              </a:rPr>
              <a:t>subsequent age group but </a:t>
            </a:r>
            <a:r>
              <a:rPr sz="1200" spc="-10" dirty="0">
                <a:latin typeface="Caladea"/>
                <a:cs typeface="Caladea"/>
              </a:rPr>
              <a:t>we </a:t>
            </a:r>
            <a:r>
              <a:rPr sz="1200" spc="-5" dirty="0">
                <a:latin typeface="Caladea"/>
                <a:cs typeface="Caladea"/>
              </a:rPr>
              <a:t>see friends count </a:t>
            </a:r>
            <a:r>
              <a:rPr sz="1200" spc="-10" dirty="0">
                <a:latin typeface="Caladea"/>
                <a:cs typeface="Caladea"/>
              </a:rPr>
              <a:t>for </a:t>
            </a:r>
            <a:r>
              <a:rPr sz="1200" spc="-5" dirty="0">
                <a:latin typeface="Caladea"/>
                <a:cs typeface="Caladea"/>
              </a:rPr>
              <a:t>age group </a:t>
            </a:r>
            <a:r>
              <a:rPr sz="1200" b="1" spc="-5" dirty="0">
                <a:latin typeface="Caladea"/>
                <a:cs typeface="Caladea"/>
              </a:rPr>
              <a:t>101 to 110 is almost twice </a:t>
            </a:r>
            <a:r>
              <a:rPr sz="1200" spc="-5" dirty="0">
                <a:latin typeface="Caladea"/>
                <a:cs typeface="Caladea"/>
              </a:rPr>
              <a:t>of age  group </a:t>
            </a:r>
            <a:r>
              <a:rPr sz="1200" spc="-10" dirty="0">
                <a:latin typeface="Caladea"/>
                <a:cs typeface="Caladea"/>
              </a:rPr>
              <a:t>71-90. </a:t>
            </a:r>
            <a:r>
              <a:rPr sz="1200" spc="-5" dirty="0">
                <a:latin typeface="Caladea"/>
                <a:cs typeface="Caladea"/>
              </a:rPr>
              <a:t>Here </a:t>
            </a:r>
            <a:r>
              <a:rPr sz="1200" spc="-10" dirty="0">
                <a:latin typeface="Caladea"/>
                <a:cs typeface="Caladea"/>
              </a:rPr>
              <a:t>we </a:t>
            </a:r>
            <a:r>
              <a:rPr sz="1200" spc="-5" dirty="0">
                <a:latin typeface="Caladea"/>
                <a:cs typeface="Caladea"/>
              </a:rPr>
              <a:t>see that </a:t>
            </a:r>
            <a:r>
              <a:rPr sz="1200" b="1" spc="-5" dirty="0">
                <a:latin typeface="Caladea"/>
                <a:cs typeface="Caladea"/>
              </a:rPr>
              <a:t>males </a:t>
            </a:r>
            <a:r>
              <a:rPr sz="1200" b="1" spc="-20" dirty="0">
                <a:latin typeface="Caladea"/>
                <a:cs typeface="Caladea"/>
              </a:rPr>
              <a:t>have </a:t>
            </a:r>
            <a:r>
              <a:rPr sz="1200" b="1" spc="-10" dirty="0">
                <a:latin typeface="Caladea"/>
                <a:cs typeface="Caladea"/>
              </a:rPr>
              <a:t>more </a:t>
            </a:r>
            <a:r>
              <a:rPr sz="1200" b="1" spc="-5" dirty="0">
                <a:latin typeface="Caladea"/>
                <a:cs typeface="Caladea"/>
              </a:rPr>
              <a:t>friends </a:t>
            </a:r>
            <a:r>
              <a:rPr sz="1200" b="1" dirty="0">
                <a:latin typeface="Caladea"/>
                <a:cs typeface="Caladea"/>
              </a:rPr>
              <a:t>than</a:t>
            </a:r>
            <a:r>
              <a:rPr sz="1200" b="1" spc="-10" dirty="0">
                <a:latin typeface="Caladea"/>
                <a:cs typeface="Caladea"/>
              </a:rPr>
              <a:t> </a:t>
            </a:r>
            <a:r>
              <a:rPr sz="1200" b="1" spc="-5" dirty="0">
                <a:latin typeface="Caladea"/>
                <a:cs typeface="Caladea"/>
              </a:rPr>
              <a:t>females</a:t>
            </a:r>
            <a:endParaRPr sz="1200" dirty="0">
              <a:latin typeface="Caladea"/>
              <a:cs typeface="Caladea"/>
            </a:endParaRPr>
          </a:p>
          <a:p>
            <a:pPr marL="184785" marR="349250" indent="-172720">
              <a:lnSpc>
                <a:spcPct val="15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spc="-20" dirty="0">
                <a:latin typeface="Caladea"/>
                <a:cs typeface="Caladea"/>
              </a:rPr>
              <a:t>Generally, </a:t>
            </a:r>
            <a:r>
              <a:rPr sz="1200" b="1" spc="-5" dirty="0">
                <a:latin typeface="Caladea"/>
                <a:cs typeface="Caladea"/>
              </a:rPr>
              <a:t>females use </a:t>
            </a:r>
            <a:r>
              <a:rPr sz="1200" dirty="0">
                <a:latin typeface="Caladea"/>
                <a:cs typeface="Caladea"/>
              </a:rPr>
              <a:t>social </a:t>
            </a:r>
            <a:r>
              <a:rPr sz="1200" spc="-5" dirty="0">
                <a:latin typeface="Caladea"/>
                <a:cs typeface="Caladea"/>
              </a:rPr>
              <a:t>networking sites </a:t>
            </a:r>
            <a:r>
              <a:rPr sz="1200" b="1" spc="-5" dirty="0">
                <a:latin typeface="Caladea"/>
                <a:cs typeface="Caladea"/>
              </a:rPr>
              <a:t>to </a:t>
            </a:r>
            <a:r>
              <a:rPr sz="1200" b="1" spc="-10" dirty="0">
                <a:latin typeface="Caladea"/>
                <a:cs typeface="Caladea"/>
              </a:rPr>
              <a:t>make </a:t>
            </a:r>
            <a:r>
              <a:rPr sz="1200" b="1" spc="-5" dirty="0">
                <a:latin typeface="Caladea"/>
                <a:cs typeface="Caladea"/>
              </a:rPr>
              <a:t>connections </a:t>
            </a:r>
            <a:r>
              <a:rPr sz="1200" spc="-5" dirty="0">
                <a:latin typeface="Caladea"/>
                <a:cs typeface="Caladea"/>
              </a:rPr>
              <a:t>and stay </a:t>
            </a:r>
            <a:r>
              <a:rPr sz="1200" dirty="0">
                <a:latin typeface="Caladea"/>
                <a:cs typeface="Caladea"/>
              </a:rPr>
              <a:t>in </a:t>
            </a:r>
            <a:r>
              <a:rPr sz="1200" spc="-5" dirty="0">
                <a:latin typeface="Caladea"/>
                <a:cs typeface="Caladea"/>
              </a:rPr>
              <a:t>touch with </a:t>
            </a:r>
            <a:r>
              <a:rPr sz="1200" spc="-10" dirty="0">
                <a:latin typeface="Caladea"/>
                <a:cs typeface="Caladea"/>
              </a:rPr>
              <a:t>family </a:t>
            </a:r>
            <a:r>
              <a:rPr sz="1200" spc="-5" dirty="0">
                <a:latin typeface="Caladea"/>
                <a:cs typeface="Caladea"/>
              </a:rPr>
              <a:t>or friends. </a:t>
            </a:r>
            <a:r>
              <a:rPr sz="1200" b="1" spc="-5" dirty="0">
                <a:latin typeface="Caladea"/>
                <a:cs typeface="Caladea"/>
              </a:rPr>
              <a:t>Men</a:t>
            </a:r>
            <a:r>
              <a:rPr sz="1200" spc="-5" dirty="0">
                <a:latin typeface="Caladea"/>
                <a:cs typeface="Caladea"/>
              </a:rPr>
              <a:t>, by  contrast, </a:t>
            </a:r>
            <a:r>
              <a:rPr sz="1200" b="1" spc="-5" dirty="0">
                <a:latin typeface="Caladea"/>
                <a:cs typeface="Caladea"/>
              </a:rPr>
              <a:t>use </a:t>
            </a:r>
            <a:r>
              <a:rPr sz="1200" dirty="0">
                <a:latin typeface="Caladea"/>
                <a:cs typeface="Caladea"/>
              </a:rPr>
              <a:t>social </a:t>
            </a:r>
            <a:r>
              <a:rPr sz="1200" spc="-5" dirty="0">
                <a:latin typeface="Caladea"/>
                <a:cs typeface="Caladea"/>
              </a:rPr>
              <a:t>media </a:t>
            </a:r>
            <a:r>
              <a:rPr sz="1200" b="1" spc="-5" dirty="0">
                <a:latin typeface="Caladea"/>
                <a:cs typeface="Caladea"/>
              </a:rPr>
              <a:t>to gather the information </a:t>
            </a:r>
            <a:r>
              <a:rPr sz="1200" b="1" spc="-10" dirty="0">
                <a:latin typeface="Caladea"/>
                <a:cs typeface="Caladea"/>
              </a:rPr>
              <a:t>they </a:t>
            </a:r>
            <a:r>
              <a:rPr sz="1200" b="1" spc="-5" dirty="0">
                <a:latin typeface="Caladea"/>
                <a:cs typeface="Caladea"/>
              </a:rPr>
              <a:t>need to build</a:t>
            </a:r>
            <a:r>
              <a:rPr sz="1200" b="1" spc="-55" dirty="0">
                <a:latin typeface="Caladea"/>
                <a:cs typeface="Caladea"/>
              </a:rPr>
              <a:t> </a:t>
            </a:r>
            <a:r>
              <a:rPr sz="1200" b="1" spc="-5" dirty="0">
                <a:latin typeface="Caladea"/>
                <a:cs typeface="Caladea"/>
              </a:rPr>
              <a:t>influence</a:t>
            </a:r>
            <a:r>
              <a:rPr sz="1200" spc="-5" dirty="0">
                <a:latin typeface="Caladea"/>
                <a:cs typeface="Caladea"/>
              </a:rPr>
              <a:t>.</a:t>
            </a:r>
            <a:endParaRPr sz="1200" dirty="0">
              <a:latin typeface="Caladea"/>
              <a:cs typeface="Caladea"/>
            </a:endParaRPr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304B00BA-C1BF-42C8-A815-5833C0553963}"/>
              </a:ext>
            </a:extLst>
          </p:cNvPr>
          <p:cNvSpPr/>
          <p:nvPr/>
        </p:nvSpPr>
        <p:spPr>
          <a:xfrm>
            <a:off x="6477576" y="1556887"/>
            <a:ext cx="404702" cy="321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76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Age group initiated friends analysis</a:t>
            </a:r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8FF14B98-2300-49B3-B35F-85621C353C40}"/>
              </a:ext>
            </a:extLst>
          </p:cNvPr>
          <p:cNvSpPr txBox="1"/>
          <p:nvPr/>
        </p:nvSpPr>
        <p:spPr>
          <a:xfrm>
            <a:off x="6933844" y="1638300"/>
            <a:ext cx="4026612" cy="3031214"/>
          </a:xfrm>
          <a:custGeom>
            <a:avLst/>
            <a:gdLst>
              <a:gd name="connsiteX0" fmla="*/ 0 w 4026612"/>
              <a:gd name="connsiteY0" fmla="*/ 0 h 3031214"/>
              <a:gd name="connsiteX1" fmla="*/ 575230 w 4026612"/>
              <a:gd name="connsiteY1" fmla="*/ 0 h 3031214"/>
              <a:gd name="connsiteX2" fmla="*/ 1069928 w 4026612"/>
              <a:gd name="connsiteY2" fmla="*/ 0 h 3031214"/>
              <a:gd name="connsiteX3" fmla="*/ 1685425 w 4026612"/>
              <a:gd name="connsiteY3" fmla="*/ 0 h 3031214"/>
              <a:gd name="connsiteX4" fmla="*/ 2139857 w 4026612"/>
              <a:gd name="connsiteY4" fmla="*/ 0 h 3031214"/>
              <a:gd name="connsiteX5" fmla="*/ 2594289 w 4026612"/>
              <a:gd name="connsiteY5" fmla="*/ 0 h 3031214"/>
              <a:gd name="connsiteX6" fmla="*/ 3169519 w 4026612"/>
              <a:gd name="connsiteY6" fmla="*/ 0 h 3031214"/>
              <a:gd name="connsiteX7" fmla="*/ 4026612 w 4026612"/>
              <a:gd name="connsiteY7" fmla="*/ 0 h 3031214"/>
              <a:gd name="connsiteX8" fmla="*/ 4026612 w 4026612"/>
              <a:gd name="connsiteY8" fmla="*/ 444578 h 3031214"/>
              <a:gd name="connsiteX9" fmla="*/ 4026612 w 4026612"/>
              <a:gd name="connsiteY9" fmla="*/ 1010405 h 3031214"/>
              <a:gd name="connsiteX10" fmla="*/ 4026612 w 4026612"/>
              <a:gd name="connsiteY10" fmla="*/ 1424671 h 3031214"/>
              <a:gd name="connsiteX11" fmla="*/ 4026612 w 4026612"/>
              <a:gd name="connsiteY11" fmla="*/ 1990497 h 3031214"/>
              <a:gd name="connsiteX12" fmla="*/ 4026612 w 4026612"/>
              <a:gd name="connsiteY12" fmla="*/ 2465387 h 3031214"/>
              <a:gd name="connsiteX13" fmla="*/ 4026612 w 4026612"/>
              <a:gd name="connsiteY13" fmla="*/ 3031214 h 3031214"/>
              <a:gd name="connsiteX14" fmla="*/ 3491648 w 4026612"/>
              <a:gd name="connsiteY14" fmla="*/ 3031214 h 3031214"/>
              <a:gd name="connsiteX15" fmla="*/ 2916418 w 4026612"/>
              <a:gd name="connsiteY15" fmla="*/ 3031214 h 3031214"/>
              <a:gd name="connsiteX16" fmla="*/ 2341187 w 4026612"/>
              <a:gd name="connsiteY16" fmla="*/ 3031214 h 3031214"/>
              <a:gd name="connsiteX17" fmla="*/ 1846489 w 4026612"/>
              <a:gd name="connsiteY17" fmla="*/ 3031214 h 3031214"/>
              <a:gd name="connsiteX18" fmla="*/ 1271259 w 4026612"/>
              <a:gd name="connsiteY18" fmla="*/ 3031214 h 3031214"/>
              <a:gd name="connsiteX19" fmla="*/ 736295 w 4026612"/>
              <a:gd name="connsiteY19" fmla="*/ 3031214 h 3031214"/>
              <a:gd name="connsiteX20" fmla="*/ 0 w 4026612"/>
              <a:gd name="connsiteY20" fmla="*/ 3031214 h 3031214"/>
              <a:gd name="connsiteX21" fmla="*/ 0 w 4026612"/>
              <a:gd name="connsiteY21" fmla="*/ 2465387 h 3031214"/>
              <a:gd name="connsiteX22" fmla="*/ 0 w 4026612"/>
              <a:gd name="connsiteY22" fmla="*/ 1899561 h 3031214"/>
              <a:gd name="connsiteX23" fmla="*/ 0 w 4026612"/>
              <a:gd name="connsiteY23" fmla="*/ 1333734 h 3031214"/>
              <a:gd name="connsiteX24" fmla="*/ 0 w 4026612"/>
              <a:gd name="connsiteY24" fmla="*/ 798220 h 3031214"/>
              <a:gd name="connsiteX25" fmla="*/ 0 w 4026612"/>
              <a:gd name="connsiteY25" fmla="*/ 0 h 3031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26612" h="3031214" fill="none" extrusionOk="0">
                <a:moveTo>
                  <a:pt x="0" y="0"/>
                </a:moveTo>
                <a:cubicBezTo>
                  <a:pt x="142577" y="-34983"/>
                  <a:pt x="290949" y="24399"/>
                  <a:pt x="575230" y="0"/>
                </a:cubicBezTo>
                <a:cubicBezTo>
                  <a:pt x="859511" y="-24399"/>
                  <a:pt x="965036" y="34556"/>
                  <a:pt x="1069928" y="0"/>
                </a:cubicBezTo>
                <a:cubicBezTo>
                  <a:pt x="1174820" y="-34556"/>
                  <a:pt x="1480329" y="10509"/>
                  <a:pt x="1685425" y="0"/>
                </a:cubicBezTo>
                <a:cubicBezTo>
                  <a:pt x="1890521" y="-10509"/>
                  <a:pt x="1952628" y="1535"/>
                  <a:pt x="2139857" y="0"/>
                </a:cubicBezTo>
                <a:cubicBezTo>
                  <a:pt x="2327086" y="-1535"/>
                  <a:pt x="2454160" y="32667"/>
                  <a:pt x="2594289" y="0"/>
                </a:cubicBezTo>
                <a:cubicBezTo>
                  <a:pt x="2734418" y="-32667"/>
                  <a:pt x="3028991" y="58944"/>
                  <a:pt x="3169519" y="0"/>
                </a:cubicBezTo>
                <a:cubicBezTo>
                  <a:pt x="3310047" y="-58944"/>
                  <a:pt x="3754676" y="68278"/>
                  <a:pt x="4026612" y="0"/>
                </a:cubicBezTo>
                <a:cubicBezTo>
                  <a:pt x="4057324" y="91925"/>
                  <a:pt x="4017073" y="328873"/>
                  <a:pt x="4026612" y="444578"/>
                </a:cubicBezTo>
                <a:cubicBezTo>
                  <a:pt x="4036151" y="560283"/>
                  <a:pt x="4022771" y="886381"/>
                  <a:pt x="4026612" y="1010405"/>
                </a:cubicBezTo>
                <a:cubicBezTo>
                  <a:pt x="4030453" y="1134429"/>
                  <a:pt x="3990381" y="1242338"/>
                  <a:pt x="4026612" y="1424671"/>
                </a:cubicBezTo>
                <a:cubicBezTo>
                  <a:pt x="4062843" y="1607004"/>
                  <a:pt x="3972454" y="1743247"/>
                  <a:pt x="4026612" y="1990497"/>
                </a:cubicBezTo>
                <a:cubicBezTo>
                  <a:pt x="4080770" y="2237747"/>
                  <a:pt x="4001078" y="2369437"/>
                  <a:pt x="4026612" y="2465387"/>
                </a:cubicBezTo>
                <a:cubicBezTo>
                  <a:pt x="4052146" y="2561337"/>
                  <a:pt x="3987811" y="2836926"/>
                  <a:pt x="4026612" y="3031214"/>
                </a:cubicBezTo>
                <a:cubicBezTo>
                  <a:pt x="3849365" y="3084212"/>
                  <a:pt x="3677867" y="3018322"/>
                  <a:pt x="3491648" y="3031214"/>
                </a:cubicBezTo>
                <a:cubicBezTo>
                  <a:pt x="3305429" y="3044106"/>
                  <a:pt x="3176373" y="2996340"/>
                  <a:pt x="2916418" y="3031214"/>
                </a:cubicBezTo>
                <a:cubicBezTo>
                  <a:pt x="2656463" y="3066088"/>
                  <a:pt x="2509940" y="3012291"/>
                  <a:pt x="2341187" y="3031214"/>
                </a:cubicBezTo>
                <a:cubicBezTo>
                  <a:pt x="2172434" y="3050137"/>
                  <a:pt x="1991833" y="2991274"/>
                  <a:pt x="1846489" y="3031214"/>
                </a:cubicBezTo>
                <a:cubicBezTo>
                  <a:pt x="1701145" y="3071154"/>
                  <a:pt x="1428507" y="3004712"/>
                  <a:pt x="1271259" y="3031214"/>
                </a:cubicBezTo>
                <a:cubicBezTo>
                  <a:pt x="1114011" y="3057716"/>
                  <a:pt x="964231" y="3018187"/>
                  <a:pt x="736295" y="3031214"/>
                </a:cubicBezTo>
                <a:cubicBezTo>
                  <a:pt x="508359" y="3044241"/>
                  <a:pt x="197677" y="3026570"/>
                  <a:pt x="0" y="3031214"/>
                </a:cubicBezTo>
                <a:cubicBezTo>
                  <a:pt x="-42419" y="2917079"/>
                  <a:pt x="56334" y="2648365"/>
                  <a:pt x="0" y="2465387"/>
                </a:cubicBezTo>
                <a:cubicBezTo>
                  <a:pt x="-56334" y="2282409"/>
                  <a:pt x="22340" y="2127272"/>
                  <a:pt x="0" y="1899561"/>
                </a:cubicBezTo>
                <a:cubicBezTo>
                  <a:pt x="-22340" y="1671850"/>
                  <a:pt x="65548" y="1512505"/>
                  <a:pt x="0" y="1333734"/>
                </a:cubicBezTo>
                <a:cubicBezTo>
                  <a:pt x="-65548" y="1154963"/>
                  <a:pt x="25901" y="908598"/>
                  <a:pt x="0" y="798220"/>
                </a:cubicBezTo>
                <a:cubicBezTo>
                  <a:pt x="-25901" y="687842"/>
                  <a:pt x="16313" y="263002"/>
                  <a:pt x="0" y="0"/>
                </a:cubicBezTo>
                <a:close/>
              </a:path>
              <a:path w="4026612" h="3031214" stroke="0" extrusionOk="0">
                <a:moveTo>
                  <a:pt x="0" y="0"/>
                </a:moveTo>
                <a:cubicBezTo>
                  <a:pt x="196300" y="-36303"/>
                  <a:pt x="485052" y="43043"/>
                  <a:pt x="655763" y="0"/>
                </a:cubicBezTo>
                <a:cubicBezTo>
                  <a:pt x="826474" y="-43043"/>
                  <a:pt x="964827" y="46473"/>
                  <a:pt x="1230993" y="0"/>
                </a:cubicBezTo>
                <a:cubicBezTo>
                  <a:pt x="1497159" y="-46473"/>
                  <a:pt x="1588083" y="6547"/>
                  <a:pt x="1725691" y="0"/>
                </a:cubicBezTo>
                <a:cubicBezTo>
                  <a:pt x="1863299" y="-6547"/>
                  <a:pt x="2124971" y="62029"/>
                  <a:pt x="2300921" y="0"/>
                </a:cubicBezTo>
                <a:cubicBezTo>
                  <a:pt x="2476871" y="-62029"/>
                  <a:pt x="2636730" y="1789"/>
                  <a:pt x="2916418" y="0"/>
                </a:cubicBezTo>
                <a:cubicBezTo>
                  <a:pt x="3196106" y="-1789"/>
                  <a:pt x="3200140" y="47952"/>
                  <a:pt x="3411116" y="0"/>
                </a:cubicBezTo>
                <a:cubicBezTo>
                  <a:pt x="3622092" y="-47952"/>
                  <a:pt x="3812952" y="3136"/>
                  <a:pt x="4026612" y="0"/>
                </a:cubicBezTo>
                <a:cubicBezTo>
                  <a:pt x="4048071" y="160537"/>
                  <a:pt x="4025511" y="293169"/>
                  <a:pt x="4026612" y="505202"/>
                </a:cubicBezTo>
                <a:cubicBezTo>
                  <a:pt x="4027713" y="717235"/>
                  <a:pt x="4026000" y="782000"/>
                  <a:pt x="4026612" y="980093"/>
                </a:cubicBezTo>
                <a:cubicBezTo>
                  <a:pt x="4027224" y="1178186"/>
                  <a:pt x="3993134" y="1256370"/>
                  <a:pt x="4026612" y="1424671"/>
                </a:cubicBezTo>
                <a:cubicBezTo>
                  <a:pt x="4060090" y="1592972"/>
                  <a:pt x="4023029" y="1730461"/>
                  <a:pt x="4026612" y="1899561"/>
                </a:cubicBezTo>
                <a:cubicBezTo>
                  <a:pt x="4030195" y="2068661"/>
                  <a:pt x="4006679" y="2169713"/>
                  <a:pt x="4026612" y="2435075"/>
                </a:cubicBezTo>
                <a:cubicBezTo>
                  <a:pt x="4046545" y="2700437"/>
                  <a:pt x="4007935" y="2897318"/>
                  <a:pt x="4026612" y="3031214"/>
                </a:cubicBezTo>
                <a:cubicBezTo>
                  <a:pt x="3786819" y="3073497"/>
                  <a:pt x="3666656" y="2983530"/>
                  <a:pt x="3491648" y="3031214"/>
                </a:cubicBezTo>
                <a:cubicBezTo>
                  <a:pt x="3316640" y="3078898"/>
                  <a:pt x="3132596" y="2985563"/>
                  <a:pt x="3037216" y="3031214"/>
                </a:cubicBezTo>
                <a:cubicBezTo>
                  <a:pt x="2941836" y="3076865"/>
                  <a:pt x="2671758" y="2978420"/>
                  <a:pt x="2502252" y="3031214"/>
                </a:cubicBezTo>
                <a:cubicBezTo>
                  <a:pt x="2332746" y="3084008"/>
                  <a:pt x="2158651" y="3017523"/>
                  <a:pt x="2007554" y="3031214"/>
                </a:cubicBezTo>
                <a:cubicBezTo>
                  <a:pt x="1856457" y="3044905"/>
                  <a:pt x="1738982" y="2977396"/>
                  <a:pt x="1472590" y="3031214"/>
                </a:cubicBezTo>
                <a:cubicBezTo>
                  <a:pt x="1206198" y="3085032"/>
                  <a:pt x="1083200" y="3016076"/>
                  <a:pt x="977891" y="3031214"/>
                </a:cubicBezTo>
                <a:cubicBezTo>
                  <a:pt x="872582" y="3046352"/>
                  <a:pt x="629359" y="3000553"/>
                  <a:pt x="523460" y="3031214"/>
                </a:cubicBezTo>
                <a:cubicBezTo>
                  <a:pt x="417561" y="3061875"/>
                  <a:pt x="196420" y="3030058"/>
                  <a:pt x="0" y="3031214"/>
                </a:cubicBezTo>
                <a:cubicBezTo>
                  <a:pt x="-24123" y="2840835"/>
                  <a:pt x="35533" y="2610920"/>
                  <a:pt x="0" y="2465387"/>
                </a:cubicBezTo>
                <a:cubicBezTo>
                  <a:pt x="-35533" y="2319854"/>
                  <a:pt x="49694" y="2183931"/>
                  <a:pt x="0" y="2020809"/>
                </a:cubicBezTo>
                <a:cubicBezTo>
                  <a:pt x="-49694" y="1857687"/>
                  <a:pt x="51789" y="1736407"/>
                  <a:pt x="0" y="1576231"/>
                </a:cubicBezTo>
                <a:cubicBezTo>
                  <a:pt x="-51789" y="1416055"/>
                  <a:pt x="14384" y="1182851"/>
                  <a:pt x="0" y="1040717"/>
                </a:cubicBezTo>
                <a:cubicBezTo>
                  <a:pt x="-14384" y="898583"/>
                  <a:pt x="29802" y="648804"/>
                  <a:pt x="0" y="535514"/>
                </a:cubicBezTo>
                <a:cubicBezTo>
                  <a:pt x="-29802" y="422224"/>
                  <a:pt x="44530" y="131442"/>
                  <a:pt x="0" y="0"/>
                </a:cubicBezTo>
                <a:close/>
              </a:path>
            </a:pathLst>
          </a:custGeom>
          <a:ln>
            <a:solidFill>
              <a:srgbClr val="00B9F1"/>
            </a:solidFill>
            <a:extLst>
              <a:ext uri="{C807C97D-BFC1-408E-A445-0C87EB9F89A2}">
                <ask:lineSketchStyleProps xmlns:ask="http://schemas.microsoft.com/office/drawing/2018/sketchyshapes" sd="316923481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12700" rIns="0" bIns="0" rtlCol="0">
            <a:spAutoFit/>
          </a:bodyPr>
          <a:lstStyle/>
          <a:p>
            <a:pPr marL="184785" marR="37465" indent="-17272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lang="en-US" sz="1200" spc="-5" dirty="0">
                <a:latin typeface="Caladea"/>
                <a:cs typeface="Caladea"/>
              </a:rPr>
              <a:t>As seen </a:t>
            </a:r>
            <a:r>
              <a:rPr lang="en-US" sz="1200" spc="-10" dirty="0">
                <a:latin typeface="Caladea"/>
                <a:cs typeface="Caladea"/>
              </a:rPr>
              <a:t>above, </a:t>
            </a:r>
            <a:r>
              <a:rPr lang="en-US" sz="1200" spc="-5" dirty="0">
                <a:latin typeface="Caladea"/>
                <a:cs typeface="Caladea"/>
              </a:rPr>
              <a:t>females up to 60 </a:t>
            </a:r>
            <a:r>
              <a:rPr lang="en-US" sz="1200" spc="-10" dirty="0">
                <a:latin typeface="Caladea"/>
                <a:cs typeface="Caladea"/>
              </a:rPr>
              <a:t>years </a:t>
            </a:r>
            <a:r>
              <a:rPr lang="en-US" sz="1200" spc="-5" dirty="0">
                <a:latin typeface="Caladea"/>
                <a:cs typeface="Caladea"/>
              </a:rPr>
              <a:t>of age initiates </a:t>
            </a:r>
            <a:r>
              <a:rPr lang="en-US" sz="1200" spc="-10" dirty="0">
                <a:latin typeface="Caladea"/>
                <a:cs typeface="Caladea"/>
              </a:rPr>
              <a:t>more </a:t>
            </a:r>
            <a:r>
              <a:rPr lang="en-US" sz="1200" spc="-5" dirty="0">
                <a:latin typeface="Caladea"/>
                <a:cs typeface="Caladea"/>
              </a:rPr>
              <a:t>friend request compared </a:t>
            </a:r>
            <a:r>
              <a:rPr lang="en-US" sz="1200" spc="-10" dirty="0">
                <a:latin typeface="Caladea"/>
                <a:cs typeface="Caladea"/>
              </a:rPr>
              <a:t>to </a:t>
            </a:r>
            <a:r>
              <a:rPr lang="en-US" sz="1200" spc="-5" dirty="0">
                <a:latin typeface="Caladea"/>
                <a:cs typeface="Caladea"/>
              </a:rPr>
              <a:t>males of </a:t>
            </a:r>
            <a:r>
              <a:rPr lang="en-US" sz="1200" dirty="0">
                <a:latin typeface="Caladea"/>
                <a:cs typeface="Caladea"/>
              </a:rPr>
              <a:t>same </a:t>
            </a:r>
            <a:r>
              <a:rPr lang="en-US" sz="1200" spc="-5" dirty="0">
                <a:latin typeface="Caladea"/>
                <a:cs typeface="Caladea"/>
              </a:rPr>
              <a:t>age. This strengthens  the </a:t>
            </a:r>
            <a:r>
              <a:rPr lang="en-US" sz="1200" dirty="0">
                <a:latin typeface="Caladea"/>
                <a:cs typeface="Caladea"/>
              </a:rPr>
              <a:t>point </a:t>
            </a:r>
            <a:r>
              <a:rPr lang="en-US" sz="1200" spc="-5" dirty="0">
                <a:latin typeface="Caladea"/>
                <a:cs typeface="Caladea"/>
              </a:rPr>
              <a:t>that females use </a:t>
            </a:r>
            <a:r>
              <a:rPr lang="en-US" sz="1200" dirty="0">
                <a:latin typeface="Caladea"/>
                <a:cs typeface="Caladea"/>
              </a:rPr>
              <a:t>social </a:t>
            </a:r>
            <a:r>
              <a:rPr lang="en-US" sz="1200" spc="-5" dirty="0">
                <a:latin typeface="Caladea"/>
                <a:cs typeface="Caladea"/>
              </a:rPr>
              <a:t>media </a:t>
            </a:r>
            <a:r>
              <a:rPr lang="en-US" sz="1200" spc="-10" dirty="0">
                <a:latin typeface="Caladea"/>
                <a:cs typeface="Caladea"/>
              </a:rPr>
              <a:t>more </a:t>
            </a:r>
            <a:r>
              <a:rPr lang="en-US" sz="1200" spc="-5" dirty="0">
                <a:latin typeface="Caladea"/>
                <a:cs typeface="Caladea"/>
              </a:rPr>
              <a:t>to stay connected with </a:t>
            </a:r>
            <a:r>
              <a:rPr lang="en-US" sz="1200" spc="-10" dirty="0">
                <a:latin typeface="Caladea"/>
                <a:cs typeface="Caladea"/>
              </a:rPr>
              <a:t>families </a:t>
            </a:r>
            <a:r>
              <a:rPr lang="en-US" sz="1200" spc="-5" dirty="0">
                <a:latin typeface="Caladea"/>
                <a:cs typeface="Caladea"/>
              </a:rPr>
              <a:t>and friends compared </a:t>
            </a:r>
            <a:r>
              <a:rPr lang="en-US" sz="1200" spc="-10" dirty="0">
                <a:latin typeface="Caladea"/>
                <a:cs typeface="Caladea"/>
              </a:rPr>
              <a:t>to</a:t>
            </a:r>
            <a:r>
              <a:rPr lang="en-US" sz="1200" spc="5" dirty="0">
                <a:latin typeface="Caladea"/>
                <a:cs typeface="Caladea"/>
              </a:rPr>
              <a:t> </a:t>
            </a:r>
            <a:r>
              <a:rPr lang="en-US" sz="1200" dirty="0">
                <a:latin typeface="Caladea"/>
                <a:cs typeface="Caladea"/>
              </a:rPr>
              <a:t>men.</a:t>
            </a:r>
          </a:p>
          <a:p>
            <a:pPr marL="184785" marR="5080" indent="-172720">
              <a:lnSpc>
                <a:spcPct val="150000"/>
              </a:lnSpc>
              <a:buFont typeface="Wingdings"/>
              <a:buChar char=""/>
              <a:tabLst>
                <a:tab pos="185420" algn="l"/>
              </a:tabLst>
            </a:pPr>
            <a:r>
              <a:rPr lang="en-US" sz="1200" spc="-40" dirty="0">
                <a:latin typeface="Caladea"/>
                <a:cs typeface="Caladea"/>
              </a:rPr>
              <a:t>Yet </a:t>
            </a:r>
            <a:r>
              <a:rPr lang="en-US" sz="1200" spc="-5" dirty="0">
                <a:latin typeface="Caladea"/>
                <a:cs typeface="Caladea"/>
              </a:rPr>
              <a:t>again </a:t>
            </a:r>
            <a:r>
              <a:rPr lang="en-US" sz="1200" spc="-10" dirty="0">
                <a:latin typeface="Caladea"/>
                <a:cs typeface="Caladea"/>
              </a:rPr>
              <a:t>we </a:t>
            </a:r>
            <a:r>
              <a:rPr lang="en-US" sz="1200" spc="-5" dirty="0">
                <a:latin typeface="Caladea"/>
                <a:cs typeface="Caladea"/>
              </a:rPr>
              <a:t>see sudden rise </a:t>
            </a:r>
            <a:r>
              <a:rPr lang="en-US" sz="1200" dirty="0">
                <a:latin typeface="Caladea"/>
                <a:cs typeface="Caladea"/>
              </a:rPr>
              <a:t>in </a:t>
            </a:r>
            <a:r>
              <a:rPr lang="en-US" sz="1200" spc="-5" dirty="0">
                <a:latin typeface="Caladea"/>
                <a:cs typeface="Caladea"/>
              </a:rPr>
              <a:t>males of age group 91-110 </a:t>
            </a:r>
            <a:r>
              <a:rPr lang="en-US" sz="1200" spc="-10" dirty="0">
                <a:latin typeface="Caladea"/>
                <a:cs typeface="Caladea"/>
              </a:rPr>
              <a:t>years, </a:t>
            </a:r>
            <a:r>
              <a:rPr lang="en-US" sz="1200" dirty="0">
                <a:latin typeface="Caladea"/>
                <a:cs typeface="Caladea"/>
              </a:rPr>
              <a:t>in </a:t>
            </a:r>
            <a:r>
              <a:rPr lang="en-US" sz="1200" spc="-5" dirty="0">
                <a:latin typeface="Caladea"/>
                <a:cs typeface="Caladea"/>
              </a:rPr>
              <a:t>initiating friend requests. These </a:t>
            </a:r>
            <a:r>
              <a:rPr lang="en-US" sz="1200" dirty="0">
                <a:latin typeface="Caladea"/>
                <a:cs typeface="Caladea"/>
              </a:rPr>
              <a:t>people </a:t>
            </a:r>
            <a:r>
              <a:rPr lang="en-US" sz="1200" spc="-15" dirty="0">
                <a:latin typeface="Caladea"/>
                <a:cs typeface="Caladea"/>
              </a:rPr>
              <a:t>have </a:t>
            </a:r>
            <a:r>
              <a:rPr lang="en-US" sz="1200" spc="-5" dirty="0">
                <a:latin typeface="Caladea"/>
                <a:cs typeface="Caladea"/>
              </a:rPr>
              <a:t>mentioned  their </a:t>
            </a:r>
            <a:r>
              <a:rPr lang="en-US" sz="1200" dirty="0">
                <a:latin typeface="Caladea"/>
                <a:cs typeface="Caladea"/>
              </a:rPr>
              <a:t>birth </a:t>
            </a:r>
            <a:r>
              <a:rPr lang="en-US" sz="1200" spc="-10" dirty="0">
                <a:latin typeface="Caladea"/>
                <a:cs typeface="Caladea"/>
              </a:rPr>
              <a:t>year </a:t>
            </a:r>
            <a:r>
              <a:rPr lang="en-US" sz="1200" spc="-5" dirty="0">
                <a:latin typeface="Caladea"/>
                <a:cs typeface="Caladea"/>
              </a:rPr>
              <a:t>between 1900-1920. This </a:t>
            </a:r>
            <a:r>
              <a:rPr lang="en-US" sz="1200" spc="-10" dirty="0">
                <a:latin typeface="Caladea"/>
                <a:cs typeface="Caladea"/>
              </a:rPr>
              <a:t>shows </a:t>
            </a:r>
            <a:r>
              <a:rPr lang="en-US" sz="1200" spc="-5" dirty="0">
                <a:latin typeface="Caladea"/>
                <a:cs typeface="Caladea"/>
              </a:rPr>
              <a:t>that </a:t>
            </a:r>
            <a:r>
              <a:rPr lang="en-US" sz="1200" dirty="0">
                <a:latin typeface="Caladea"/>
                <a:cs typeface="Caladea"/>
              </a:rPr>
              <a:t>people </a:t>
            </a:r>
            <a:r>
              <a:rPr lang="en-US" sz="1200" spc="-15" dirty="0">
                <a:latin typeface="Caladea"/>
                <a:cs typeface="Caladea"/>
              </a:rPr>
              <a:t>haven't </a:t>
            </a:r>
            <a:r>
              <a:rPr lang="en-US" sz="1200" spc="-5" dirty="0">
                <a:latin typeface="Caladea"/>
                <a:cs typeface="Caladea"/>
              </a:rPr>
              <a:t>entered all details </a:t>
            </a:r>
            <a:r>
              <a:rPr lang="en-US" sz="1200" spc="-10" dirty="0">
                <a:latin typeface="Caladea"/>
                <a:cs typeface="Caladea"/>
              </a:rPr>
              <a:t>correctly </a:t>
            </a:r>
            <a:r>
              <a:rPr lang="en-US" sz="1200" spc="-5" dirty="0">
                <a:latin typeface="Caladea"/>
                <a:cs typeface="Caladea"/>
              </a:rPr>
              <a:t>while creating account on  </a:t>
            </a:r>
            <a:r>
              <a:rPr lang="en-US" sz="1200" spc="-10" dirty="0">
                <a:latin typeface="Caladea"/>
                <a:cs typeface="Caladea"/>
              </a:rPr>
              <a:t>Facebook.</a:t>
            </a:r>
            <a:endParaRPr lang="en-US" sz="1200" dirty="0">
              <a:latin typeface="Caladea"/>
              <a:cs typeface="Caladea"/>
            </a:endParaRPr>
          </a:p>
          <a:p>
            <a:pPr marL="184785" indent="-172720">
              <a:lnSpc>
                <a:spcPct val="150000"/>
              </a:lnSpc>
              <a:buFont typeface="Wingdings"/>
              <a:buChar char=""/>
              <a:tabLst>
                <a:tab pos="185420" algn="l"/>
              </a:tabLst>
            </a:pPr>
            <a:r>
              <a:rPr lang="en-US" sz="1200" spc="-10" dirty="0">
                <a:latin typeface="Caladea"/>
                <a:cs typeface="Caladea"/>
              </a:rPr>
              <a:t>Additionally, </a:t>
            </a:r>
            <a:r>
              <a:rPr lang="en-US" sz="1200" spc="-5" dirty="0">
                <a:latin typeface="Caladea"/>
                <a:cs typeface="Caladea"/>
              </a:rPr>
              <a:t>males with incorrect </a:t>
            </a:r>
            <a:r>
              <a:rPr lang="en-US" sz="1200" spc="-10" dirty="0">
                <a:latin typeface="Caladea"/>
                <a:cs typeface="Caladea"/>
              </a:rPr>
              <a:t>date </a:t>
            </a:r>
            <a:r>
              <a:rPr lang="en-US" sz="1200" spc="-5" dirty="0">
                <a:latin typeface="Caladea"/>
                <a:cs typeface="Caladea"/>
              </a:rPr>
              <a:t>of </a:t>
            </a:r>
            <a:r>
              <a:rPr lang="en-US" sz="1200" dirty="0">
                <a:latin typeface="Caladea"/>
                <a:cs typeface="Caladea"/>
              </a:rPr>
              <a:t>birth </a:t>
            </a:r>
            <a:r>
              <a:rPr lang="en-US" sz="1200" spc="-10" dirty="0">
                <a:latin typeface="Caladea"/>
                <a:cs typeface="Caladea"/>
              </a:rPr>
              <a:t>are </a:t>
            </a:r>
            <a:r>
              <a:rPr lang="en-US" sz="1200" dirty="0">
                <a:latin typeface="Caladea"/>
                <a:cs typeface="Caladea"/>
              </a:rPr>
              <a:t>the </a:t>
            </a:r>
            <a:r>
              <a:rPr lang="en-US" sz="1200" spc="-5" dirty="0">
                <a:latin typeface="Caladea"/>
                <a:cs typeface="Caladea"/>
              </a:rPr>
              <a:t>ones </a:t>
            </a:r>
            <a:r>
              <a:rPr lang="en-US" sz="1200" spc="-10" dirty="0">
                <a:latin typeface="Caladea"/>
                <a:cs typeface="Caladea"/>
              </a:rPr>
              <a:t>who </a:t>
            </a:r>
            <a:r>
              <a:rPr lang="en-US" sz="1200" spc="-20" dirty="0">
                <a:latin typeface="Caladea"/>
                <a:cs typeface="Caladea"/>
              </a:rPr>
              <a:t>have </a:t>
            </a:r>
            <a:r>
              <a:rPr lang="en-US" sz="1200" spc="-5" dirty="0">
                <a:latin typeface="Caladea"/>
                <a:cs typeface="Caladea"/>
              </a:rPr>
              <a:t>initiated maximum number of friend</a:t>
            </a:r>
            <a:r>
              <a:rPr lang="en-US" sz="1200" spc="195" dirty="0">
                <a:latin typeface="Caladea"/>
                <a:cs typeface="Caladea"/>
              </a:rPr>
              <a:t> </a:t>
            </a:r>
            <a:r>
              <a:rPr lang="en-US" sz="1200" spc="-10" dirty="0">
                <a:latin typeface="Caladea"/>
                <a:cs typeface="Caladea"/>
              </a:rPr>
              <a:t>requests</a:t>
            </a:r>
            <a:endParaRPr sz="1200" dirty="0">
              <a:latin typeface="Caladea"/>
              <a:cs typeface="Caladea"/>
            </a:endParaRPr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304B00BA-C1BF-42C8-A815-5833C0553963}"/>
              </a:ext>
            </a:extLst>
          </p:cNvPr>
          <p:cNvSpPr/>
          <p:nvPr/>
        </p:nvSpPr>
        <p:spPr>
          <a:xfrm>
            <a:off x="6477576" y="1556887"/>
            <a:ext cx="404702" cy="321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8ED8754-86AF-4791-8475-CAA5AF471B6E}"/>
              </a:ext>
            </a:extLst>
          </p:cNvPr>
          <p:cNvSpPr/>
          <p:nvPr/>
        </p:nvSpPr>
        <p:spPr>
          <a:xfrm>
            <a:off x="326783" y="1428622"/>
            <a:ext cx="5540629" cy="47283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1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Highest likes received -Age group </a:t>
            </a:r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304B00BA-C1BF-42C8-A815-5833C0553963}"/>
              </a:ext>
            </a:extLst>
          </p:cNvPr>
          <p:cNvSpPr/>
          <p:nvPr/>
        </p:nvSpPr>
        <p:spPr>
          <a:xfrm>
            <a:off x="2546270" y="5163137"/>
            <a:ext cx="404702" cy="321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2EDA4C4D-6D13-4C13-BD0D-72C2ED4D1EB0}"/>
              </a:ext>
            </a:extLst>
          </p:cNvPr>
          <p:cNvSpPr/>
          <p:nvPr/>
        </p:nvSpPr>
        <p:spPr>
          <a:xfrm>
            <a:off x="619124" y="1534017"/>
            <a:ext cx="10682860" cy="3294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854BA19C-7745-4844-8098-A54E96D57248}"/>
              </a:ext>
            </a:extLst>
          </p:cNvPr>
          <p:cNvSpPr txBox="1"/>
          <p:nvPr/>
        </p:nvSpPr>
        <p:spPr>
          <a:xfrm>
            <a:off x="3039269" y="5172456"/>
            <a:ext cx="7218362" cy="1092222"/>
          </a:xfrm>
          <a:custGeom>
            <a:avLst/>
            <a:gdLst>
              <a:gd name="connsiteX0" fmla="*/ 0 w 7218362"/>
              <a:gd name="connsiteY0" fmla="*/ 0 h 1092222"/>
              <a:gd name="connsiteX1" fmla="*/ 699626 w 7218362"/>
              <a:gd name="connsiteY1" fmla="*/ 0 h 1092222"/>
              <a:gd name="connsiteX2" fmla="*/ 1399252 w 7218362"/>
              <a:gd name="connsiteY2" fmla="*/ 0 h 1092222"/>
              <a:gd name="connsiteX3" fmla="*/ 1882327 w 7218362"/>
              <a:gd name="connsiteY3" fmla="*/ 0 h 1092222"/>
              <a:gd name="connsiteX4" fmla="*/ 2365402 w 7218362"/>
              <a:gd name="connsiteY4" fmla="*/ 0 h 1092222"/>
              <a:gd name="connsiteX5" fmla="*/ 2704109 w 7218362"/>
              <a:gd name="connsiteY5" fmla="*/ 0 h 1092222"/>
              <a:gd name="connsiteX6" fmla="*/ 3331552 w 7218362"/>
              <a:gd name="connsiteY6" fmla="*/ 0 h 1092222"/>
              <a:gd name="connsiteX7" fmla="*/ 3742443 w 7218362"/>
              <a:gd name="connsiteY7" fmla="*/ 0 h 1092222"/>
              <a:gd name="connsiteX8" fmla="*/ 4153334 w 7218362"/>
              <a:gd name="connsiteY8" fmla="*/ 0 h 1092222"/>
              <a:gd name="connsiteX9" fmla="*/ 4852960 w 7218362"/>
              <a:gd name="connsiteY9" fmla="*/ 0 h 1092222"/>
              <a:gd name="connsiteX10" fmla="*/ 5480403 w 7218362"/>
              <a:gd name="connsiteY10" fmla="*/ 0 h 1092222"/>
              <a:gd name="connsiteX11" fmla="*/ 6107845 w 7218362"/>
              <a:gd name="connsiteY11" fmla="*/ 0 h 1092222"/>
              <a:gd name="connsiteX12" fmla="*/ 6735287 w 7218362"/>
              <a:gd name="connsiteY12" fmla="*/ 0 h 1092222"/>
              <a:gd name="connsiteX13" fmla="*/ 7218362 w 7218362"/>
              <a:gd name="connsiteY13" fmla="*/ 0 h 1092222"/>
              <a:gd name="connsiteX14" fmla="*/ 7218362 w 7218362"/>
              <a:gd name="connsiteY14" fmla="*/ 567955 h 1092222"/>
              <a:gd name="connsiteX15" fmla="*/ 7218362 w 7218362"/>
              <a:gd name="connsiteY15" fmla="*/ 1092222 h 1092222"/>
              <a:gd name="connsiteX16" fmla="*/ 6590920 w 7218362"/>
              <a:gd name="connsiteY16" fmla="*/ 1092222 h 1092222"/>
              <a:gd name="connsiteX17" fmla="*/ 6035661 w 7218362"/>
              <a:gd name="connsiteY17" fmla="*/ 1092222 h 1092222"/>
              <a:gd name="connsiteX18" fmla="*/ 5552586 w 7218362"/>
              <a:gd name="connsiteY18" fmla="*/ 1092222 h 1092222"/>
              <a:gd name="connsiteX19" fmla="*/ 4997328 w 7218362"/>
              <a:gd name="connsiteY19" fmla="*/ 1092222 h 1092222"/>
              <a:gd name="connsiteX20" fmla="*/ 4586436 w 7218362"/>
              <a:gd name="connsiteY20" fmla="*/ 1092222 h 1092222"/>
              <a:gd name="connsiteX21" fmla="*/ 4175545 w 7218362"/>
              <a:gd name="connsiteY21" fmla="*/ 1092222 h 1092222"/>
              <a:gd name="connsiteX22" fmla="*/ 3548103 w 7218362"/>
              <a:gd name="connsiteY22" fmla="*/ 1092222 h 1092222"/>
              <a:gd name="connsiteX23" fmla="*/ 2848477 w 7218362"/>
              <a:gd name="connsiteY23" fmla="*/ 1092222 h 1092222"/>
              <a:gd name="connsiteX24" fmla="*/ 2293218 w 7218362"/>
              <a:gd name="connsiteY24" fmla="*/ 1092222 h 1092222"/>
              <a:gd name="connsiteX25" fmla="*/ 1737959 w 7218362"/>
              <a:gd name="connsiteY25" fmla="*/ 1092222 h 1092222"/>
              <a:gd name="connsiteX26" fmla="*/ 1182701 w 7218362"/>
              <a:gd name="connsiteY26" fmla="*/ 1092222 h 1092222"/>
              <a:gd name="connsiteX27" fmla="*/ 627442 w 7218362"/>
              <a:gd name="connsiteY27" fmla="*/ 1092222 h 1092222"/>
              <a:gd name="connsiteX28" fmla="*/ 0 w 7218362"/>
              <a:gd name="connsiteY28" fmla="*/ 1092222 h 1092222"/>
              <a:gd name="connsiteX29" fmla="*/ 0 w 7218362"/>
              <a:gd name="connsiteY29" fmla="*/ 578878 h 1092222"/>
              <a:gd name="connsiteX30" fmla="*/ 0 w 7218362"/>
              <a:gd name="connsiteY30" fmla="*/ 0 h 1092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218362" h="1092222" fill="none" extrusionOk="0">
                <a:moveTo>
                  <a:pt x="0" y="0"/>
                </a:moveTo>
                <a:cubicBezTo>
                  <a:pt x="297013" y="-75585"/>
                  <a:pt x="533378" y="75521"/>
                  <a:pt x="699626" y="0"/>
                </a:cubicBezTo>
                <a:cubicBezTo>
                  <a:pt x="865874" y="-75521"/>
                  <a:pt x="1211104" y="77157"/>
                  <a:pt x="1399252" y="0"/>
                </a:cubicBezTo>
                <a:cubicBezTo>
                  <a:pt x="1587400" y="-77157"/>
                  <a:pt x="1747009" y="34787"/>
                  <a:pt x="1882327" y="0"/>
                </a:cubicBezTo>
                <a:cubicBezTo>
                  <a:pt x="2017645" y="-34787"/>
                  <a:pt x="2179472" y="4061"/>
                  <a:pt x="2365402" y="0"/>
                </a:cubicBezTo>
                <a:cubicBezTo>
                  <a:pt x="2551332" y="-4061"/>
                  <a:pt x="2632182" y="12344"/>
                  <a:pt x="2704109" y="0"/>
                </a:cubicBezTo>
                <a:cubicBezTo>
                  <a:pt x="2776036" y="-12344"/>
                  <a:pt x="3119830" y="14393"/>
                  <a:pt x="3331552" y="0"/>
                </a:cubicBezTo>
                <a:cubicBezTo>
                  <a:pt x="3543274" y="-14393"/>
                  <a:pt x="3644543" y="32328"/>
                  <a:pt x="3742443" y="0"/>
                </a:cubicBezTo>
                <a:cubicBezTo>
                  <a:pt x="3840343" y="-32328"/>
                  <a:pt x="4030118" y="43794"/>
                  <a:pt x="4153334" y="0"/>
                </a:cubicBezTo>
                <a:cubicBezTo>
                  <a:pt x="4276550" y="-43794"/>
                  <a:pt x="4633774" y="66353"/>
                  <a:pt x="4852960" y="0"/>
                </a:cubicBezTo>
                <a:cubicBezTo>
                  <a:pt x="5072146" y="-66353"/>
                  <a:pt x="5250331" y="45988"/>
                  <a:pt x="5480403" y="0"/>
                </a:cubicBezTo>
                <a:cubicBezTo>
                  <a:pt x="5710475" y="-45988"/>
                  <a:pt x="5868040" y="45893"/>
                  <a:pt x="6107845" y="0"/>
                </a:cubicBezTo>
                <a:cubicBezTo>
                  <a:pt x="6347650" y="-45893"/>
                  <a:pt x="6431213" y="67038"/>
                  <a:pt x="6735287" y="0"/>
                </a:cubicBezTo>
                <a:cubicBezTo>
                  <a:pt x="7039361" y="-67038"/>
                  <a:pt x="7020782" y="56715"/>
                  <a:pt x="7218362" y="0"/>
                </a:cubicBezTo>
                <a:cubicBezTo>
                  <a:pt x="7228132" y="132106"/>
                  <a:pt x="7184732" y="422640"/>
                  <a:pt x="7218362" y="567955"/>
                </a:cubicBezTo>
                <a:cubicBezTo>
                  <a:pt x="7251992" y="713271"/>
                  <a:pt x="7160604" y="838649"/>
                  <a:pt x="7218362" y="1092222"/>
                </a:cubicBezTo>
                <a:cubicBezTo>
                  <a:pt x="7041343" y="1117496"/>
                  <a:pt x="6893671" y="1032248"/>
                  <a:pt x="6590920" y="1092222"/>
                </a:cubicBezTo>
                <a:cubicBezTo>
                  <a:pt x="6288169" y="1152196"/>
                  <a:pt x="6156742" y="1074105"/>
                  <a:pt x="6035661" y="1092222"/>
                </a:cubicBezTo>
                <a:cubicBezTo>
                  <a:pt x="5914580" y="1110339"/>
                  <a:pt x="5789240" y="1091426"/>
                  <a:pt x="5552586" y="1092222"/>
                </a:cubicBezTo>
                <a:cubicBezTo>
                  <a:pt x="5315933" y="1093018"/>
                  <a:pt x="5245751" y="1071804"/>
                  <a:pt x="4997328" y="1092222"/>
                </a:cubicBezTo>
                <a:cubicBezTo>
                  <a:pt x="4748905" y="1112640"/>
                  <a:pt x="4726799" y="1085970"/>
                  <a:pt x="4586436" y="1092222"/>
                </a:cubicBezTo>
                <a:cubicBezTo>
                  <a:pt x="4446073" y="1098474"/>
                  <a:pt x="4373154" y="1073388"/>
                  <a:pt x="4175545" y="1092222"/>
                </a:cubicBezTo>
                <a:cubicBezTo>
                  <a:pt x="3977936" y="1111056"/>
                  <a:pt x="3722974" y="1070320"/>
                  <a:pt x="3548103" y="1092222"/>
                </a:cubicBezTo>
                <a:cubicBezTo>
                  <a:pt x="3373232" y="1114124"/>
                  <a:pt x="3144788" y="1083042"/>
                  <a:pt x="2848477" y="1092222"/>
                </a:cubicBezTo>
                <a:cubicBezTo>
                  <a:pt x="2552166" y="1101402"/>
                  <a:pt x="2483917" y="1036733"/>
                  <a:pt x="2293218" y="1092222"/>
                </a:cubicBezTo>
                <a:cubicBezTo>
                  <a:pt x="2102519" y="1147711"/>
                  <a:pt x="1987018" y="1031673"/>
                  <a:pt x="1737959" y="1092222"/>
                </a:cubicBezTo>
                <a:cubicBezTo>
                  <a:pt x="1488900" y="1152771"/>
                  <a:pt x="1425014" y="1029292"/>
                  <a:pt x="1182701" y="1092222"/>
                </a:cubicBezTo>
                <a:cubicBezTo>
                  <a:pt x="940388" y="1155152"/>
                  <a:pt x="898913" y="1032946"/>
                  <a:pt x="627442" y="1092222"/>
                </a:cubicBezTo>
                <a:cubicBezTo>
                  <a:pt x="355971" y="1151498"/>
                  <a:pt x="278547" y="1029091"/>
                  <a:pt x="0" y="1092222"/>
                </a:cubicBezTo>
                <a:cubicBezTo>
                  <a:pt x="-49267" y="976513"/>
                  <a:pt x="40405" y="719704"/>
                  <a:pt x="0" y="578878"/>
                </a:cubicBezTo>
                <a:cubicBezTo>
                  <a:pt x="-40405" y="438052"/>
                  <a:pt x="39212" y="198634"/>
                  <a:pt x="0" y="0"/>
                </a:cubicBezTo>
                <a:close/>
              </a:path>
              <a:path w="7218362" h="1092222" stroke="0" extrusionOk="0">
                <a:moveTo>
                  <a:pt x="0" y="0"/>
                </a:moveTo>
                <a:cubicBezTo>
                  <a:pt x="163256" y="-34732"/>
                  <a:pt x="201665" y="33554"/>
                  <a:pt x="338708" y="0"/>
                </a:cubicBezTo>
                <a:cubicBezTo>
                  <a:pt x="475751" y="-33554"/>
                  <a:pt x="622201" y="10437"/>
                  <a:pt x="821783" y="0"/>
                </a:cubicBezTo>
                <a:cubicBezTo>
                  <a:pt x="1021366" y="-10437"/>
                  <a:pt x="1011149" y="20450"/>
                  <a:pt x="1160491" y="0"/>
                </a:cubicBezTo>
                <a:cubicBezTo>
                  <a:pt x="1309833" y="-20450"/>
                  <a:pt x="1363594" y="20205"/>
                  <a:pt x="1499198" y="0"/>
                </a:cubicBezTo>
                <a:cubicBezTo>
                  <a:pt x="1634802" y="-20205"/>
                  <a:pt x="1723557" y="39637"/>
                  <a:pt x="1837906" y="0"/>
                </a:cubicBezTo>
                <a:cubicBezTo>
                  <a:pt x="1952255" y="-39637"/>
                  <a:pt x="2254274" y="2545"/>
                  <a:pt x="2393165" y="0"/>
                </a:cubicBezTo>
                <a:cubicBezTo>
                  <a:pt x="2532056" y="-2545"/>
                  <a:pt x="2740648" y="15362"/>
                  <a:pt x="2948423" y="0"/>
                </a:cubicBezTo>
                <a:cubicBezTo>
                  <a:pt x="3156198" y="-15362"/>
                  <a:pt x="3272163" y="2693"/>
                  <a:pt x="3575865" y="0"/>
                </a:cubicBezTo>
                <a:cubicBezTo>
                  <a:pt x="3879567" y="-2693"/>
                  <a:pt x="3956921" y="15872"/>
                  <a:pt x="4203308" y="0"/>
                </a:cubicBezTo>
                <a:cubicBezTo>
                  <a:pt x="4449695" y="-15872"/>
                  <a:pt x="4536929" y="3093"/>
                  <a:pt x="4758566" y="0"/>
                </a:cubicBezTo>
                <a:cubicBezTo>
                  <a:pt x="4980203" y="-3093"/>
                  <a:pt x="5188747" y="32423"/>
                  <a:pt x="5386009" y="0"/>
                </a:cubicBezTo>
                <a:cubicBezTo>
                  <a:pt x="5583271" y="-32423"/>
                  <a:pt x="5818311" y="64287"/>
                  <a:pt x="5941267" y="0"/>
                </a:cubicBezTo>
                <a:cubicBezTo>
                  <a:pt x="6064223" y="-64287"/>
                  <a:pt x="6277256" y="54864"/>
                  <a:pt x="6496526" y="0"/>
                </a:cubicBezTo>
                <a:cubicBezTo>
                  <a:pt x="6715796" y="-54864"/>
                  <a:pt x="6887164" y="63021"/>
                  <a:pt x="7218362" y="0"/>
                </a:cubicBezTo>
                <a:cubicBezTo>
                  <a:pt x="7235233" y="132351"/>
                  <a:pt x="7203725" y="266670"/>
                  <a:pt x="7218362" y="513344"/>
                </a:cubicBezTo>
                <a:cubicBezTo>
                  <a:pt x="7232999" y="760018"/>
                  <a:pt x="7159362" y="924245"/>
                  <a:pt x="7218362" y="1092222"/>
                </a:cubicBezTo>
                <a:cubicBezTo>
                  <a:pt x="6982267" y="1120827"/>
                  <a:pt x="6812355" y="1033304"/>
                  <a:pt x="6590920" y="1092222"/>
                </a:cubicBezTo>
                <a:cubicBezTo>
                  <a:pt x="6369485" y="1151140"/>
                  <a:pt x="6273162" y="1091442"/>
                  <a:pt x="6180028" y="1092222"/>
                </a:cubicBezTo>
                <a:cubicBezTo>
                  <a:pt x="6086894" y="1093002"/>
                  <a:pt x="5915005" y="1078642"/>
                  <a:pt x="5841321" y="1092222"/>
                </a:cubicBezTo>
                <a:cubicBezTo>
                  <a:pt x="5767637" y="1105802"/>
                  <a:pt x="5493144" y="1042447"/>
                  <a:pt x="5358246" y="1092222"/>
                </a:cubicBezTo>
                <a:cubicBezTo>
                  <a:pt x="5223349" y="1141997"/>
                  <a:pt x="4962532" y="1084299"/>
                  <a:pt x="4658620" y="1092222"/>
                </a:cubicBezTo>
                <a:cubicBezTo>
                  <a:pt x="4354708" y="1100145"/>
                  <a:pt x="4308830" y="1088805"/>
                  <a:pt x="4175545" y="1092222"/>
                </a:cubicBezTo>
                <a:cubicBezTo>
                  <a:pt x="4042261" y="1095639"/>
                  <a:pt x="3978571" y="1074812"/>
                  <a:pt x="3836837" y="1092222"/>
                </a:cubicBezTo>
                <a:cubicBezTo>
                  <a:pt x="3695103" y="1109632"/>
                  <a:pt x="3440668" y="1029002"/>
                  <a:pt x="3137211" y="1092222"/>
                </a:cubicBezTo>
                <a:cubicBezTo>
                  <a:pt x="2833754" y="1155442"/>
                  <a:pt x="2777873" y="1074991"/>
                  <a:pt x="2581953" y="1092222"/>
                </a:cubicBezTo>
                <a:cubicBezTo>
                  <a:pt x="2386033" y="1109453"/>
                  <a:pt x="2231365" y="1056466"/>
                  <a:pt x="2026694" y="1092222"/>
                </a:cubicBezTo>
                <a:cubicBezTo>
                  <a:pt x="1822023" y="1127978"/>
                  <a:pt x="1735068" y="1045353"/>
                  <a:pt x="1543619" y="1092222"/>
                </a:cubicBezTo>
                <a:cubicBezTo>
                  <a:pt x="1352171" y="1139091"/>
                  <a:pt x="1095439" y="1086764"/>
                  <a:pt x="843993" y="1092222"/>
                </a:cubicBezTo>
                <a:cubicBezTo>
                  <a:pt x="592547" y="1097680"/>
                  <a:pt x="190487" y="1080171"/>
                  <a:pt x="0" y="1092222"/>
                </a:cubicBezTo>
                <a:cubicBezTo>
                  <a:pt x="-37380" y="896910"/>
                  <a:pt x="49654" y="642721"/>
                  <a:pt x="0" y="524267"/>
                </a:cubicBezTo>
                <a:cubicBezTo>
                  <a:pt x="-49654" y="405814"/>
                  <a:pt x="21640" y="148363"/>
                  <a:pt x="0" y="0"/>
                </a:cubicBezTo>
                <a:close/>
              </a:path>
            </a:pathLst>
          </a:custGeom>
          <a:ln>
            <a:solidFill>
              <a:srgbClr val="00B9F1"/>
            </a:solidFill>
            <a:extLst>
              <a:ext uri="{C807C97D-BFC1-408E-A445-0C87EB9F89A2}">
                <ask:lineSketchStyleProps xmlns:ask="http://schemas.microsoft.com/office/drawing/2018/sketchyshapes" sd="68686107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sz="1200" spc="-20" dirty="0">
                <a:latin typeface="Caladea"/>
                <a:cs typeface="Caladea"/>
              </a:rPr>
              <a:t>For </a:t>
            </a:r>
            <a:r>
              <a:rPr sz="1200" dirty="0">
                <a:latin typeface="Caladea"/>
                <a:cs typeface="Caladea"/>
              </a:rPr>
              <a:t>both </a:t>
            </a:r>
            <a:r>
              <a:rPr sz="1200" spc="-10" dirty="0">
                <a:latin typeface="Caladea"/>
                <a:cs typeface="Caladea"/>
              </a:rPr>
              <a:t>likes </a:t>
            </a:r>
            <a:r>
              <a:rPr sz="1200" spc="-5" dirty="0">
                <a:latin typeface="Caladea"/>
                <a:cs typeface="Caladea"/>
              </a:rPr>
              <a:t>and </a:t>
            </a:r>
            <a:r>
              <a:rPr sz="1200" spc="-10" dirty="0">
                <a:latin typeface="Caladea"/>
                <a:cs typeface="Caladea"/>
              </a:rPr>
              <a:t>likes_received </a:t>
            </a:r>
            <a:r>
              <a:rPr sz="1200" spc="-5" dirty="0">
                <a:latin typeface="Caladea"/>
                <a:cs typeface="Caladea"/>
              </a:rPr>
              <a:t>females outnumber males by </a:t>
            </a:r>
            <a:r>
              <a:rPr sz="1200" dirty="0">
                <a:latin typeface="Caladea"/>
                <a:cs typeface="Caladea"/>
              </a:rPr>
              <a:t>significant</a:t>
            </a:r>
            <a:r>
              <a:rPr sz="1200" spc="60" dirty="0">
                <a:latin typeface="Caladea"/>
                <a:cs typeface="Caladea"/>
              </a:rPr>
              <a:t> </a:t>
            </a:r>
            <a:r>
              <a:rPr sz="1200" spc="-10" dirty="0">
                <a:latin typeface="Caladea"/>
                <a:cs typeface="Caladea"/>
              </a:rPr>
              <a:t>value.</a:t>
            </a:r>
            <a:endParaRPr sz="1200" dirty="0">
              <a:latin typeface="Caladea"/>
              <a:cs typeface="Caladea"/>
            </a:endParaRPr>
          </a:p>
          <a:p>
            <a:pPr marL="184785" indent="-172720">
              <a:lnSpc>
                <a:spcPct val="15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spc="-10" dirty="0">
                <a:latin typeface="Caladea"/>
                <a:cs typeface="Caladea"/>
              </a:rPr>
              <a:t>Additionally </a:t>
            </a:r>
            <a:r>
              <a:rPr sz="1200" b="1" spc="-10" dirty="0">
                <a:latin typeface="Caladea"/>
                <a:cs typeface="Caladea"/>
              </a:rPr>
              <a:t>likes </a:t>
            </a:r>
            <a:r>
              <a:rPr sz="1200" b="1" spc="-15" dirty="0">
                <a:latin typeface="Caladea"/>
                <a:cs typeface="Caladea"/>
              </a:rPr>
              <a:t>received by </a:t>
            </a:r>
            <a:r>
              <a:rPr sz="1200" b="1" spc="-5" dirty="0">
                <a:latin typeface="Caladea"/>
                <a:cs typeface="Caladea"/>
              </a:rPr>
              <a:t>males upto </a:t>
            </a:r>
            <a:r>
              <a:rPr sz="1200" b="1" dirty="0">
                <a:latin typeface="Caladea"/>
                <a:cs typeface="Caladea"/>
              </a:rPr>
              <a:t>age </a:t>
            </a:r>
            <a:r>
              <a:rPr sz="1200" b="1" spc="-5" dirty="0">
                <a:latin typeface="Caladea"/>
                <a:cs typeface="Caladea"/>
              </a:rPr>
              <a:t>80 are less </a:t>
            </a:r>
            <a:r>
              <a:rPr sz="1200" b="1" dirty="0">
                <a:latin typeface="Caladea"/>
                <a:cs typeface="Caladea"/>
              </a:rPr>
              <a:t>than</a:t>
            </a:r>
            <a:r>
              <a:rPr sz="1200" b="1" spc="5" dirty="0">
                <a:latin typeface="Caladea"/>
                <a:cs typeface="Caladea"/>
              </a:rPr>
              <a:t> </a:t>
            </a:r>
            <a:r>
              <a:rPr sz="1200" b="1" spc="-5" dirty="0">
                <a:latin typeface="Caladea"/>
                <a:cs typeface="Caladea"/>
              </a:rPr>
              <a:t>100</a:t>
            </a:r>
            <a:r>
              <a:rPr sz="1200" spc="-5" dirty="0">
                <a:latin typeface="Caladea"/>
                <a:cs typeface="Caladea"/>
              </a:rPr>
              <a:t>.</a:t>
            </a:r>
            <a:endParaRPr sz="1200" dirty="0">
              <a:latin typeface="Caladea"/>
              <a:cs typeface="Caladea"/>
            </a:endParaRPr>
          </a:p>
          <a:p>
            <a:pPr marL="184785" marR="5080" indent="-172720">
              <a:lnSpc>
                <a:spcPct val="15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b="1" spc="-15" dirty="0">
                <a:latin typeface="Caladea"/>
                <a:cs typeface="Caladea"/>
              </a:rPr>
              <a:t>Females </a:t>
            </a:r>
            <a:r>
              <a:rPr sz="1200" b="1" spc="-5" dirty="0">
                <a:latin typeface="Caladea"/>
                <a:cs typeface="Caladea"/>
              </a:rPr>
              <a:t>are </a:t>
            </a:r>
            <a:r>
              <a:rPr sz="1200" b="1" spc="-10" dirty="0">
                <a:latin typeface="Caladea"/>
                <a:cs typeface="Caladea"/>
              </a:rPr>
              <a:t>more </a:t>
            </a:r>
            <a:r>
              <a:rPr sz="1200" b="1" spc="-15" dirty="0">
                <a:latin typeface="Caladea"/>
                <a:cs typeface="Caladea"/>
              </a:rPr>
              <a:t>active </a:t>
            </a:r>
            <a:r>
              <a:rPr sz="1200" b="1" spc="-5" dirty="0">
                <a:latin typeface="Caladea"/>
                <a:cs typeface="Caladea"/>
              </a:rPr>
              <a:t>on social media and </a:t>
            </a:r>
            <a:r>
              <a:rPr sz="1200" b="1" spc="-10" dirty="0">
                <a:latin typeface="Caladea"/>
                <a:cs typeface="Caladea"/>
              </a:rPr>
              <a:t>show </a:t>
            </a:r>
            <a:r>
              <a:rPr sz="1200" b="1" dirty="0">
                <a:latin typeface="Caladea"/>
                <a:cs typeface="Caladea"/>
              </a:rPr>
              <a:t>their </a:t>
            </a:r>
            <a:r>
              <a:rPr sz="1200" b="1" spc="-5" dirty="0">
                <a:latin typeface="Caladea"/>
                <a:cs typeface="Caladea"/>
              </a:rPr>
              <a:t>support </a:t>
            </a:r>
            <a:r>
              <a:rPr sz="1200" b="1" spc="-15" dirty="0">
                <a:latin typeface="Caladea"/>
                <a:cs typeface="Caladea"/>
              </a:rPr>
              <a:t>by </a:t>
            </a:r>
            <a:r>
              <a:rPr sz="1200" b="1" spc="-5" dirty="0">
                <a:latin typeface="Caladea"/>
                <a:cs typeface="Caladea"/>
              </a:rPr>
              <a:t>liking each </a:t>
            </a:r>
            <a:r>
              <a:rPr sz="1200" b="1" dirty="0">
                <a:latin typeface="Caladea"/>
                <a:cs typeface="Caladea"/>
              </a:rPr>
              <a:t>others' posts. Also </a:t>
            </a:r>
            <a:r>
              <a:rPr sz="1200" b="1" spc="-5" dirty="0">
                <a:latin typeface="Caladea"/>
                <a:cs typeface="Caladea"/>
              </a:rPr>
              <a:t>females </a:t>
            </a:r>
            <a:r>
              <a:rPr sz="1200" b="1" spc="-10" dirty="0">
                <a:latin typeface="Caladea"/>
                <a:cs typeface="Caladea"/>
              </a:rPr>
              <a:t>tend </a:t>
            </a:r>
            <a:r>
              <a:rPr sz="1200" b="1" spc="-5" dirty="0">
                <a:latin typeface="Caladea"/>
                <a:cs typeface="Caladea"/>
              </a:rPr>
              <a:t>to  post </a:t>
            </a:r>
            <a:r>
              <a:rPr sz="1200" b="1" spc="-10" dirty="0">
                <a:latin typeface="Caladea"/>
                <a:cs typeface="Caladea"/>
              </a:rPr>
              <a:t>more </a:t>
            </a:r>
            <a:r>
              <a:rPr sz="1200" b="1" spc="-5" dirty="0">
                <a:latin typeface="Caladea"/>
                <a:cs typeface="Caladea"/>
              </a:rPr>
              <a:t>pictures to </a:t>
            </a:r>
            <a:r>
              <a:rPr sz="1200" b="1" spc="-20" dirty="0">
                <a:latin typeface="Caladea"/>
                <a:cs typeface="Caladea"/>
              </a:rPr>
              <a:t>have </a:t>
            </a:r>
            <a:r>
              <a:rPr sz="1200" b="1" spc="-5" dirty="0">
                <a:latin typeface="Caladea"/>
                <a:cs typeface="Caladea"/>
              </a:rPr>
              <a:t>better impressions when compared to males </a:t>
            </a:r>
            <a:r>
              <a:rPr sz="1200" b="1" dirty="0">
                <a:latin typeface="Caladea"/>
                <a:cs typeface="Caladea"/>
              </a:rPr>
              <a:t>thus </a:t>
            </a:r>
            <a:r>
              <a:rPr sz="1200" b="1" spc="-5" dirty="0">
                <a:latin typeface="Caladea"/>
                <a:cs typeface="Caladea"/>
              </a:rPr>
              <a:t>fetching </a:t>
            </a:r>
            <a:r>
              <a:rPr sz="1200" b="1" spc="-10" dirty="0">
                <a:latin typeface="Caladea"/>
                <a:cs typeface="Caladea"/>
              </a:rPr>
              <a:t>more</a:t>
            </a:r>
            <a:r>
              <a:rPr sz="1200" b="1" spc="-145" dirty="0">
                <a:latin typeface="Caladea"/>
                <a:cs typeface="Caladea"/>
              </a:rPr>
              <a:t> </a:t>
            </a:r>
            <a:r>
              <a:rPr sz="1200" b="1" spc="-5" dirty="0">
                <a:latin typeface="Caladea"/>
                <a:cs typeface="Caladea"/>
              </a:rPr>
              <a:t>likes</a:t>
            </a:r>
            <a:r>
              <a:rPr sz="1200" spc="-5" dirty="0">
                <a:latin typeface="Caladea"/>
                <a:cs typeface="Caladea"/>
              </a:rPr>
              <a:t>.</a:t>
            </a:r>
            <a:endParaRPr sz="1200" dirty="0">
              <a:latin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39971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Highest likes received – Gender wise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A7E040C4-E97C-40AC-9E02-F8248FC7B0F9}"/>
              </a:ext>
            </a:extLst>
          </p:cNvPr>
          <p:cNvSpPr/>
          <p:nvPr/>
        </p:nvSpPr>
        <p:spPr>
          <a:xfrm>
            <a:off x="150621" y="1435861"/>
            <a:ext cx="6241125" cy="5041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9B16D53-7682-4D42-A659-8CB96EFC7164}"/>
              </a:ext>
            </a:extLst>
          </p:cNvPr>
          <p:cNvSpPr txBox="1"/>
          <p:nvPr/>
        </p:nvSpPr>
        <p:spPr>
          <a:xfrm>
            <a:off x="7478435" y="1711307"/>
            <a:ext cx="3939668" cy="2229713"/>
          </a:xfrm>
          <a:custGeom>
            <a:avLst/>
            <a:gdLst>
              <a:gd name="connsiteX0" fmla="*/ 0 w 3939668"/>
              <a:gd name="connsiteY0" fmla="*/ 0 h 2229713"/>
              <a:gd name="connsiteX1" fmla="*/ 523413 w 3939668"/>
              <a:gd name="connsiteY1" fmla="*/ 0 h 2229713"/>
              <a:gd name="connsiteX2" fmla="*/ 1007429 w 3939668"/>
              <a:gd name="connsiteY2" fmla="*/ 0 h 2229713"/>
              <a:gd name="connsiteX3" fmla="*/ 1609636 w 3939668"/>
              <a:gd name="connsiteY3" fmla="*/ 0 h 2229713"/>
              <a:gd name="connsiteX4" fmla="*/ 2211842 w 3939668"/>
              <a:gd name="connsiteY4" fmla="*/ 0 h 2229713"/>
              <a:gd name="connsiteX5" fmla="*/ 2695859 w 3939668"/>
              <a:gd name="connsiteY5" fmla="*/ 0 h 2229713"/>
              <a:gd name="connsiteX6" fmla="*/ 3337462 w 3939668"/>
              <a:gd name="connsiteY6" fmla="*/ 0 h 2229713"/>
              <a:gd name="connsiteX7" fmla="*/ 3939668 w 3939668"/>
              <a:gd name="connsiteY7" fmla="*/ 0 h 2229713"/>
              <a:gd name="connsiteX8" fmla="*/ 3939668 w 3939668"/>
              <a:gd name="connsiteY8" fmla="*/ 512834 h 2229713"/>
              <a:gd name="connsiteX9" fmla="*/ 3939668 w 3939668"/>
              <a:gd name="connsiteY9" fmla="*/ 1092559 h 2229713"/>
              <a:gd name="connsiteX10" fmla="*/ 3939668 w 3939668"/>
              <a:gd name="connsiteY10" fmla="*/ 1649988 h 2229713"/>
              <a:gd name="connsiteX11" fmla="*/ 3939668 w 3939668"/>
              <a:gd name="connsiteY11" fmla="*/ 2229713 h 2229713"/>
              <a:gd name="connsiteX12" fmla="*/ 3416255 w 3939668"/>
              <a:gd name="connsiteY12" fmla="*/ 2229713 h 2229713"/>
              <a:gd name="connsiteX13" fmla="*/ 2971635 w 3939668"/>
              <a:gd name="connsiteY13" fmla="*/ 2229713 h 2229713"/>
              <a:gd name="connsiteX14" fmla="*/ 2487619 w 3939668"/>
              <a:gd name="connsiteY14" fmla="*/ 2229713 h 2229713"/>
              <a:gd name="connsiteX15" fmla="*/ 1885413 w 3939668"/>
              <a:gd name="connsiteY15" fmla="*/ 2229713 h 2229713"/>
              <a:gd name="connsiteX16" fmla="*/ 1322603 w 3939668"/>
              <a:gd name="connsiteY16" fmla="*/ 2229713 h 2229713"/>
              <a:gd name="connsiteX17" fmla="*/ 877983 w 3939668"/>
              <a:gd name="connsiteY17" fmla="*/ 2229713 h 2229713"/>
              <a:gd name="connsiteX18" fmla="*/ 0 w 3939668"/>
              <a:gd name="connsiteY18" fmla="*/ 2229713 h 2229713"/>
              <a:gd name="connsiteX19" fmla="*/ 0 w 3939668"/>
              <a:gd name="connsiteY19" fmla="*/ 1649988 h 2229713"/>
              <a:gd name="connsiteX20" fmla="*/ 0 w 3939668"/>
              <a:gd name="connsiteY20" fmla="*/ 1114857 h 2229713"/>
              <a:gd name="connsiteX21" fmla="*/ 0 w 3939668"/>
              <a:gd name="connsiteY21" fmla="*/ 579725 h 2229713"/>
              <a:gd name="connsiteX22" fmla="*/ 0 w 3939668"/>
              <a:gd name="connsiteY22" fmla="*/ 0 h 222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39668" h="2229713" fill="none" extrusionOk="0">
                <a:moveTo>
                  <a:pt x="0" y="0"/>
                </a:moveTo>
                <a:cubicBezTo>
                  <a:pt x="149056" y="-722"/>
                  <a:pt x="324809" y="46798"/>
                  <a:pt x="523413" y="0"/>
                </a:cubicBezTo>
                <a:cubicBezTo>
                  <a:pt x="722017" y="-46798"/>
                  <a:pt x="869001" y="25437"/>
                  <a:pt x="1007429" y="0"/>
                </a:cubicBezTo>
                <a:cubicBezTo>
                  <a:pt x="1145857" y="-25437"/>
                  <a:pt x="1392713" y="25432"/>
                  <a:pt x="1609636" y="0"/>
                </a:cubicBezTo>
                <a:cubicBezTo>
                  <a:pt x="1826559" y="-25432"/>
                  <a:pt x="2029826" y="4018"/>
                  <a:pt x="2211842" y="0"/>
                </a:cubicBezTo>
                <a:cubicBezTo>
                  <a:pt x="2393858" y="-4018"/>
                  <a:pt x="2567193" y="57818"/>
                  <a:pt x="2695859" y="0"/>
                </a:cubicBezTo>
                <a:cubicBezTo>
                  <a:pt x="2824525" y="-57818"/>
                  <a:pt x="3058297" y="21019"/>
                  <a:pt x="3337462" y="0"/>
                </a:cubicBezTo>
                <a:cubicBezTo>
                  <a:pt x="3616627" y="-21019"/>
                  <a:pt x="3710885" y="25831"/>
                  <a:pt x="3939668" y="0"/>
                </a:cubicBezTo>
                <a:cubicBezTo>
                  <a:pt x="3955187" y="255277"/>
                  <a:pt x="3913609" y="270140"/>
                  <a:pt x="3939668" y="512834"/>
                </a:cubicBezTo>
                <a:cubicBezTo>
                  <a:pt x="3965727" y="755528"/>
                  <a:pt x="3927921" y="914736"/>
                  <a:pt x="3939668" y="1092559"/>
                </a:cubicBezTo>
                <a:cubicBezTo>
                  <a:pt x="3951415" y="1270382"/>
                  <a:pt x="3933306" y="1495452"/>
                  <a:pt x="3939668" y="1649988"/>
                </a:cubicBezTo>
                <a:cubicBezTo>
                  <a:pt x="3946030" y="1804524"/>
                  <a:pt x="3878574" y="2078857"/>
                  <a:pt x="3939668" y="2229713"/>
                </a:cubicBezTo>
                <a:cubicBezTo>
                  <a:pt x="3755859" y="2240466"/>
                  <a:pt x="3630403" y="2207885"/>
                  <a:pt x="3416255" y="2229713"/>
                </a:cubicBezTo>
                <a:cubicBezTo>
                  <a:pt x="3202107" y="2251541"/>
                  <a:pt x="3096515" y="2213209"/>
                  <a:pt x="2971635" y="2229713"/>
                </a:cubicBezTo>
                <a:cubicBezTo>
                  <a:pt x="2846755" y="2246217"/>
                  <a:pt x="2645469" y="2199860"/>
                  <a:pt x="2487619" y="2229713"/>
                </a:cubicBezTo>
                <a:cubicBezTo>
                  <a:pt x="2329769" y="2259566"/>
                  <a:pt x="2145720" y="2196131"/>
                  <a:pt x="1885413" y="2229713"/>
                </a:cubicBezTo>
                <a:cubicBezTo>
                  <a:pt x="1625106" y="2263295"/>
                  <a:pt x="1474770" y="2170114"/>
                  <a:pt x="1322603" y="2229713"/>
                </a:cubicBezTo>
                <a:cubicBezTo>
                  <a:pt x="1170436" y="2289312"/>
                  <a:pt x="1087311" y="2176366"/>
                  <a:pt x="877983" y="2229713"/>
                </a:cubicBezTo>
                <a:cubicBezTo>
                  <a:pt x="668655" y="2283060"/>
                  <a:pt x="370155" y="2133723"/>
                  <a:pt x="0" y="2229713"/>
                </a:cubicBezTo>
                <a:cubicBezTo>
                  <a:pt x="-15344" y="2093388"/>
                  <a:pt x="51902" y="1822337"/>
                  <a:pt x="0" y="1649988"/>
                </a:cubicBezTo>
                <a:cubicBezTo>
                  <a:pt x="-51902" y="1477639"/>
                  <a:pt x="19035" y="1358513"/>
                  <a:pt x="0" y="1114857"/>
                </a:cubicBezTo>
                <a:cubicBezTo>
                  <a:pt x="-19035" y="871201"/>
                  <a:pt x="22570" y="699846"/>
                  <a:pt x="0" y="579725"/>
                </a:cubicBezTo>
                <a:cubicBezTo>
                  <a:pt x="-22570" y="459604"/>
                  <a:pt x="61373" y="198477"/>
                  <a:pt x="0" y="0"/>
                </a:cubicBezTo>
                <a:close/>
              </a:path>
              <a:path w="3939668" h="2229713" stroke="0" extrusionOk="0">
                <a:moveTo>
                  <a:pt x="0" y="0"/>
                </a:moveTo>
                <a:cubicBezTo>
                  <a:pt x="116092" y="-36823"/>
                  <a:pt x="232130" y="40315"/>
                  <a:pt x="444620" y="0"/>
                </a:cubicBezTo>
                <a:cubicBezTo>
                  <a:pt x="657110" y="-40315"/>
                  <a:pt x="777093" y="6579"/>
                  <a:pt x="968033" y="0"/>
                </a:cubicBezTo>
                <a:cubicBezTo>
                  <a:pt x="1158973" y="-6579"/>
                  <a:pt x="1395017" y="22632"/>
                  <a:pt x="1530842" y="0"/>
                </a:cubicBezTo>
                <a:cubicBezTo>
                  <a:pt x="1666667" y="-22632"/>
                  <a:pt x="2003086" y="30574"/>
                  <a:pt x="2172445" y="0"/>
                </a:cubicBezTo>
                <a:cubicBezTo>
                  <a:pt x="2341804" y="-30574"/>
                  <a:pt x="2516911" y="54961"/>
                  <a:pt x="2695859" y="0"/>
                </a:cubicBezTo>
                <a:cubicBezTo>
                  <a:pt x="2874807" y="-54961"/>
                  <a:pt x="3104012" y="21571"/>
                  <a:pt x="3337462" y="0"/>
                </a:cubicBezTo>
                <a:cubicBezTo>
                  <a:pt x="3570912" y="-21571"/>
                  <a:pt x="3708399" y="9212"/>
                  <a:pt x="3939668" y="0"/>
                </a:cubicBezTo>
                <a:cubicBezTo>
                  <a:pt x="3955482" y="167717"/>
                  <a:pt x="3879252" y="341700"/>
                  <a:pt x="3939668" y="602023"/>
                </a:cubicBezTo>
                <a:cubicBezTo>
                  <a:pt x="4000084" y="862346"/>
                  <a:pt x="3891937" y="923607"/>
                  <a:pt x="3939668" y="1204045"/>
                </a:cubicBezTo>
                <a:cubicBezTo>
                  <a:pt x="3987399" y="1484483"/>
                  <a:pt x="3919760" y="1488633"/>
                  <a:pt x="3939668" y="1694582"/>
                </a:cubicBezTo>
                <a:cubicBezTo>
                  <a:pt x="3959576" y="1900531"/>
                  <a:pt x="3938601" y="1970993"/>
                  <a:pt x="3939668" y="2229713"/>
                </a:cubicBezTo>
                <a:cubicBezTo>
                  <a:pt x="3748466" y="2258025"/>
                  <a:pt x="3609946" y="2184140"/>
                  <a:pt x="3495048" y="2229713"/>
                </a:cubicBezTo>
                <a:cubicBezTo>
                  <a:pt x="3380150" y="2275286"/>
                  <a:pt x="3083753" y="2225192"/>
                  <a:pt x="2971635" y="2229713"/>
                </a:cubicBezTo>
                <a:cubicBezTo>
                  <a:pt x="2859517" y="2234234"/>
                  <a:pt x="2702219" y="2207478"/>
                  <a:pt x="2487619" y="2229713"/>
                </a:cubicBezTo>
                <a:cubicBezTo>
                  <a:pt x="2273019" y="2251948"/>
                  <a:pt x="2071305" y="2208635"/>
                  <a:pt x="1924809" y="2229713"/>
                </a:cubicBezTo>
                <a:cubicBezTo>
                  <a:pt x="1778313" y="2250791"/>
                  <a:pt x="1633901" y="2168593"/>
                  <a:pt x="1362000" y="2229713"/>
                </a:cubicBezTo>
                <a:cubicBezTo>
                  <a:pt x="1090099" y="2290833"/>
                  <a:pt x="917091" y="2208336"/>
                  <a:pt x="759793" y="2229713"/>
                </a:cubicBezTo>
                <a:cubicBezTo>
                  <a:pt x="602495" y="2251090"/>
                  <a:pt x="315700" y="2161821"/>
                  <a:pt x="0" y="2229713"/>
                </a:cubicBezTo>
                <a:cubicBezTo>
                  <a:pt x="-41487" y="1958242"/>
                  <a:pt x="54804" y="1846449"/>
                  <a:pt x="0" y="1627690"/>
                </a:cubicBezTo>
                <a:cubicBezTo>
                  <a:pt x="-54804" y="1408931"/>
                  <a:pt x="12712" y="1209102"/>
                  <a:pt x="0" y="1047965"/>
                </a:cubicBezTo>
                <a:cubicBezTo>
                  <a:pt x="-12712" y="886829"/>
                  <a:pt x="50908" y="268170"/>
                  <a:pt x="0" y="0"/>
                </a:cubicBezTo>
                <a:close/>
              </a:path>
            </a:pathLst>
          </a:custGeom>
          <a:ln w="9525">
            <a:solidFill>
              <a:srgbClr val="00B9F1"/>
            </a:solidFill>
            <a:extLst>
              <a:ext uri="{C807C97D-BFC1-408E-A445-0C87EB9F89A2}">
                <ask:lineSketchStyleProps xmlns:ask="http://schemas.microsoft.com/office/drawing/2018/sketchyshapes" sd="86883663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41910" rIns="0" bIns="0" rtlCol="0">
            <a:spAutoFit/>
          </a:bodyPr>
          <a:lstStyle/>
          <a:p>
            <a:pPr marL="264795" marR="142240" indent="-172720">
              <a:lnSpc>
                <a:spcPct val="150000"/>
              </a:lnSpc>
              <a:spcBef>
                <a:spcPts val="330"/>
              </a:spcBef>
              <a:buFont typeface="Wingdings"/>
              <a:buChar char=""/>
              <a:tabLst>
                <a:tab pos="265430" algn="l"/>
              </a:tabLst>
            </a:pPr>
            <a:r>
              <a:rPr sz="1200" spc="-40" dirty="0">
                <a:latin typeface="Caladea"/>
                <a:cs typeface="Caladea"/>
              </a:rPr>
              <a:t>We </a:t>
            </a:r>
            <a:r>
              <a:rPr sz="1200" spc="-5" dirty="0">
                <a:latin typeface="Caladea"/>
                <a:cs typeface="Caladea"/>
              </a:rPr>
              <a:t>see that male  population </a:t>
            </a:r>
            <a:r>
              <a:rPr sz="1200" spc="-10" dirty="0">
                <a:latin typeface="Caladea"/>
                <a:cs typeface="Caladea"/>
              </a:rPr>
              <a:t>who doesn't  </a:t>
            </a:r>
            <a:r>
              <a:rPr sz="1200" spc="-15" dirty="0">
                <a:latin typeface="Caladea"/>
                <a:cs typeface="Caladea"/>
              </a:rPr>
              <a:t>have </a:t>
            </a:r>
            <a:r>
              <a:rPr sz="1200" spc="-10" dirty="0">
                <a:latin typeface="Caladea"/>
                <a:cs typeface="Caladea"/>
              </a:rPr>
              <a:t>any likes </a:t>
            </a:r>
            <a:r>
              <a:rPr sz="1200" spc="-5" dirty="0">
                <a:latin typeface="Caladea"/>
                <a:cs typeface="Caladea"/>
              </a:rPr>
              <a:t>is higher  than females </a:t>
            </a:r>
            <a:r>
              <a:rPr sz="1200" dirty="0">
                <a:latin typeface="Caladea"/>
                <a:cs typeface="Caladea"/>
              </a:rPr>
              <a:t>in </a:t>
            </a:r>
            <a:r>
              <a:rPr sz="1200" spc="-10" dirty="0">
                <a:latin typeface="Caladea"/>
                <a:cs typeface="Caladea"/>
              </a:rPr>
              <a:t>every</a:t>
            </a:r>
            <a:r>
              <a:rPr sz="1200" spc="-75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age  group</a:t>
            </a:r>
            <a:endParaRPr sz="1200" dirty="0">
              <a:latin typeface="Caladea"/>
              <a:cs typeface="Caladea"/>
            </a:endParaRPr>
          </a:p>
          <a:p>
            <a:pPr marL="264795" marR="118745" indent="-172720">
              <a:lnSpc>
                <a:spcPct val="150000"/>
              </a:lnSpc>
              <a:buFont typeface="Wingdings"/>
              <a:buChar char=""/>
              <a:tabLst>
                <a:tab pos="265430" algn="l"/>
              </a:tabLst>
            </a:pPr>
            <a:r>
              <a:rPr sz="1200" dirty="0">
                <a:latin typeface="Caladea"/>
                <a:cs typeface="Caladea"/>
              </a:rPr>
              <a:t>A </a:t>
            </a:r>
            <a:r>
              <a:rPr sz="1200" spc="-5" dirty="0">
                <a:latin typeface="Caladea"/>
                <a:cs typeface="Caladea"/>
              </a:rPr>
              <a:t>huge </a:t>
            </a:r>
            <a:r>
              <a:rPr sz="1200" spc="-10" dirty="0">
                <a:latin typeface="Caladea"/>
                <a:cs typeface="Caladea"/>
              </a:rPr>
              <a:t>spike </a:t>
            </a:r>
            <a:r>
              <a:rPr sz="1200" spc="-5" dirty="0">
                <a:latin typeface="Caladea"/>
                <a:cs typeface="Caladea"/>
              </a:rPr>
              <a:t>is noticed  </a:t>
            </a:r>
            <a:r>
              <a:rPr sz="1200" spc="-10" dirty="0">
                <a:latin typeface="Caladea"/>
                <a:cs typeface="Caladea"/>
              </a:rPr>
              <a:t>for zero likes/likes  received </a:t>
            </a:r>
            <a:r>
              <a:rPr sz="1200" dirty="0">
                <a:latin typeface="Caladea"/>
                <a:cs typeface="Caladea"/>
              </a:rPr>
              <a:t>in </a:t>
            </a:r>
            <a:r>
              <a:rPr sz="1200" spc="-5" dirty="0">
                <a:latin typeface="Caladea"/>
                <a:cs typeface="Caladea"/>
              </a:rPr>
              <a:t>males of age  group </a:t>
            </a:r>
            <a:r>
              <a:rPr sz="1200" spc="-10" dirty="0">
                <a:latin typeface="Caladea"/>
                <a:cs typeface="Caladea"/>
              </a:rPr>
              <a:t>21-30. </a:t>
            </a:r>
            <a:r>
              <a:rPr sz="1200" spc="-5" dirty="0">
                <a:latin typeface="Caladea"/>
                <a:cs typeface="Caladea"/>
              </a:rPr>
              <a:t>This could  </a:t>
            </a:r>
            <a:r>
              <a:rPr sz="1200" dirty="0">
                <a:latin typeface="Caladea"/>
                <a:cs typeface="Caladea"/>
              </a:rPr>
              <a:t>be that </a:t>
            </a:r>
            <a:r>
              <a:rPr sz="1200" spc="-5" dirty="0">
                <a:latin typeface="Caladea"/>
                <a:cs typeface="Caladea"/>
              </a:rPr>
              <a:t>this age group</a:t>
            </a:r>
            <a:r>
              <a:rPr sz="1200" spc="-105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has  </a:t>
            </a:r>
            <a:r>
              <a:rPr sz="1200" spc="-10" dirty="0">
                <a:latin typeface="Caladea"/>
                <a:cs typeface="Caladea"/>
              </a:rPr>
              <a:t>more </a:t>
            </a:r>
            <a:r>
              <a:rPr sz="1200" dirty="0">
                <a:latin typeface="Caladea"/>
                <a:cs typeface="Caladea"/>
              </a:rPr>
              <a:t>male </a:t>
            </a:r>
            <a:r>
              <a:rPr sz="1200" spc="-10" dirty="0">
                <a:latin typeface="Caladea"/>
                <a:cs typeface="Caladea"/>
              </a:rPr>
              <a:t>users who  </a:t>
            </a:r>
            <a:r>
              <a:rPr sz="1200" spc="-15" dirty="0">
                <a:latin typeface="Caladea"/>
                <a:cs typeface="Caladea"/>
              </a:rPr>
              <a:t>have </a:t>
            </a:r>
            <a:r>
              <a:rPr sz="1200" spc="-10" dirty="0">
                <a:latin typeface="Caladea"/>
                <a:cs typeface="Caladea"/>
              </a:rPr>
              <a:t>recently </a:t>
            </a:r>
            <a:r>
              <a:rPr sz="1200" spc="-5" dirty="0">
                <a:latin typeface="Caladea"/>
                <a:cs typeface="Caladea"/>
              </a:rPr>
              <a:t>join  </a:t>
            </a:r>
            <a:r>
              <a:rPr sz="1200" spc="-10" dirty="0">
                <a:latin typeface="Caladea"/>
                <a:cs typeface="Caladea"/>
              </a:rPr>
              <a:t>Facebook </a:t>
            </a:r>
            <a:r>
              <a:rPr sz="1200" spc="-5" dirty="0">
                <a:latin typeface="Caladea"/>
                <a:cs typeface="Caladea"/>
              </a:rPr>
              <a:t>and </a:t>
            </a:r>
            <a:r>
              <a:rPr sz="1200" spc="-15" dirty="0">
                <a:latin typeface="Caladea"/>
                <a:cs typeface="Caladea"/>
              </a:rPr>
              <a:t>haven't  </a:t>
            </a:r>
            <a:r>
              <a:rPr sz="1200" spc="-5" dirty="0">
                <a:latin typeface="Caladea"/>
                <a:cs typeface="Caladea"/>
              </a:rPr>
              <a:t>posted much content  </a:t>
            </a:r>
            <a:r>
              <a:rPr sz="1200" spc="-10" dirty="0">
                <a:latin typeface="Caladea"/>
                <a:cs typeface="Caladea"/>
              </a:rPr>
              <a:t>whereas </a:t>
            </a:r>
            <a:r>
              <a:rPr sz="1200" spc="-5" dirty="0">
                <a:latin typeface="Caladea"/>
                <a:cs typeface="Caladea"/>
              </a:rPr>
              <a:t>on the other  hand females </a:t>
            </a:r>
            <a:r>
              <a:rPr sz="1200" dirty="0">
                <a:latin typeface="Caladea"/>
                <a:cs typeface="Caladea"/>
              </a:rPr>
              <a:t>joined  </a:t>
            </a:r>
            <a:r>
              <a:rPr sz="1200" spc="-10" dirty="0">
                <a:latin typeface="Caladea"/>
                <a:cs typeface="Caladea"/>
              </a:rPr>
              <a:t>recently </a:t>
            </a:r>
            <a:r>
              <a:rPr sz="1200" spc="-5" dirty="0">
                <a:latin typeface="Caladea"/>
                <a:cs typeface="Caladea"/>
              </a:rPr>
              <a:t>but started  posting </a:t>
            </a:r>
            <a:r>
              <a:rPr sz="1200" spc="-10" dirty="0">
                <a:latin typeface="Caladea"/>
                <a:cs typeface="Caladea"/>
              </a:rPr>
              <a:t>more </a:t>
            </a:r>
            <a:r>
              <a:rPr sz="1200" spc="-5" dirty="0">
                <a:latin typeface="Caladea"/>
                <a:cs typeface="Caladea"/>
              </a:rPr>
              <a:t>content and  hence got </a:t>
            </a:r>
            <a:r>
              <a:rPr sz="1200" spc="-10" dirty="0">
                <a:latin typeface="Caladea"/>
                <a:cs typeface="Caladea"/>
              </a:rPr>
              <a:t>more</a:t>
            </a:r>
            <a:r>
              <a:rPr sz="1200" spc="-5" dirty="0">
                <a:latin typeface="Caladea"/>
                <a:cs typeface="Caladea"/>
              </a:rPr>
              <a:t> </a:t>
            </a:r>
            <a:r>
              <a:rPr sz="1200" spc="-10" dirty="0">
                <a:latin typeface="Caladea"/>
                <a:cs typeface="Caladea"/>
              </a:rPr>
              <a:t>likes.</a:t>
            </a:r>
            <a:endParaRPr sz="1200" dirty="0">
              <a:latin typeface="Caladea"/>
              <a:cs typeface="Caladea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F2DF1608-D098-4A47-A933-C8499EA80DC4}"/>
              </a:ext>
            </a:extLst>
          </p:cNvPr>
          <p:cNvSpPr/>
          <p:nvPr/>
        </p:nvSpPr>
        <p:spPr>
          <a:xfrm>
            <a:off x="6911006" y="1711307"/>
            <a:ext cx="404702" cy="321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375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Platform wise user – web or mobile ?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00702BC5-2393-4E06-8E75-8812457D710B}"/>
              </a:ext>
            </a:extLst>
          </p:cNvPr>
          <p:cNvSpPr/>
          <p:nvPr/>
        </p:nvSpPr>
        <p:spPr>
          <a:xfrm>
            <a:off x="619124" y="1571034"/>
            <a:ext cx="5434204" cy="4628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E9BD7425-BD2A-40A9-8BB6-49CAD084B77A}"/>
              </a:ext>
            </a:extLst>
          </p:cNvPr>
          <p:cNvSpPr txBox="1"/>
          <p:nvPr/>
        </p:nvSpPr>
        <p:spPr>
          <a:xfrm>
            <a:off x="6784492" y="1754578"/>
            <a:ext cx="4703268" cy="2754216"/>
          </a:xfrm>
          <a:custGeom>
            <a:avLst/>
            <a:gdLst>
              <a:gd name="connsiteX0" fmla="*/ 0 w 4703268"/>
              <a:gd name="connsiteY0" fmla="*/ 0 h 2754216"/>
              <a:gd name="connsiteX1" fmla="*/ 681974 w 4703268"/>
              <a:gd name="connsiteY1" fmla="*/ 0 h 2754216"/>
              <a:gd name="connsiteX2" fmla="*/ 1269882 w 4703268"/>
              <a:gd name="connsiteY2" fmla="*/ 0 h 2754216"/>
              <a:gd name="connsiteX3" fmla="*/ 1763726 w 4703268"/>
              <a:gd name="connsiteY3" fmla="*/ 0 h 2754216"/>
              <a:gd name="connsiteX4" fmla="*/ 2398667 w 4703268"/>
              <a:gd name="connsiteY4" fmla="*/ 0 h 2754216"/>
              <a:gd name="connsiteX5" fmla="*/ 2939543 w 4703268"/>
              <a:gd name="connsiteY5" fmla="*/ 0 h 2754216"/>
              <a:gd name="connsiteX6" fmla="*/ 3386353 w 4703268"/>
              <a:gd name="connsiteY6" fmla="*/ 0 h 2754216"/>
              <a:gd name="connsiteX7" fmla="*/ 3927229 w 4703268"/>
              <a:gd name="connsiteY7" fmla="*/ 0 h 2754216"/>
              <a:gd name="connsiteX8" fmla="*/ 4703268 w 4703268"/>
              <a:gd name="connsiteY8" fmla="*/ 0 h 2754216"/>
              <a:gd name="connsiteX9" fmla="*/ 4703268 w 4703268"/>
              <a:gd name="connsiteY9" fmla="*/ 605928 h 2754216"/>
              <a:gd name="connsiteX10" fmla="*/ 4703268 w 4703268"/>
              <a:gd name="connsiteY10" fmla="*/ 1156771 h 2754216"/>
              <a:gd name="connsiteX11" fmla="*/ 4703268 w 4703268"/>
              <a:gd name="connsiteY11" fmla="*/ 1735156 h 2754216"/>
              <a:gd name="connsiteX12" fmla="*/ 4703268 w 4703268"/>
              <a:gd name="connsiteY12" fmla="*/ 2203373 h 2754216"/>
              <a:gd name="connsiteX13" fmla="*/ 4703268 w 4703268"/>
              <a:gd name="connsiteY13" fmla="*/ 2754216 h 2754216"/>
              <a:gd name="connsiteX14" fmla="*/ 4209425 w 4703268"/>
              <a:gd name="connsiteY14" fmla="*/ 2754216 h 2754216"/>
              <a:gd name="connsiteX15" fmla="*/ 3527451 w 4703268"/>
              <a:gd name="connsiteY15" fmla="*/ 2754216 h 2754216"/>
              <a:gd name="connsiteX16" fmla="*/ 2892510 w 4703268"/>
              <a:gd name="connsiteY16" fmla="*/ 2754216 h 2754216"/>
              <a:gd name="connsiteX17" fmla="*/ 2398667 w 4703268"/>
              <a:gd name="connsiteY17" fmla="*/ 2754216 h 2754216"/>
              <a:gd name="connsiteX18" fmla="*/ 1904824 w 4703268"/>
              <a:gd name="connsiteY18" fmla="*/ 2754216 h 2754216"/>
              <a:gd name="connsiteX19" fmla="*/ 1222850 w 4703268"/>
              <a:gd name="connsiteY19" fmla="*/ 2754216 h 2754216"/>
              <a:gd name="connsiteX20" fmla="*/ 587909 w 4703268"/>
              <a:gd name="connsiteY20" fmla="*/ 2754216 h 2754216"/>
              <a:gd name="connsiteX21" fmla="*/ 0 w 4703268"/>
              <a:gd name="connsiteY21" fmla="*/ 2754216 h 2754216"/>
              <a:gd name="connsiteX22" fmla="*/ 0 w 4703268"/>
              <a:gd name="connsiteY22" fmla="*/ 2203373 h 2754216"/>
              <a:gd name="connsiteX23" fmla="*/ 0 w 4703268"/>
              <a:gd name="connsiteY23" fmla="*/ 1735156 h 2754216"/>
              <a:gd name="connsiteX24" fmla="*/ 0 w 4703268"/>
              <a:gd name="connsiteY24" fmla="*/ 1156771 h 2754216"/>
              <a:gd name="connsiteX25" fmla="*/ 0 w 4703268"/>
              <a:gd name="connsiteY25" fmla="*/ 688554 h 2754216"/>
              <a:gd name="connsiteX26" fmla="*/ 0 w 4703268"/>
              <a:gd name="connsiteY26" fmla="*/ 0 h 275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03268" h="2754216" fill="none" extrusionOk="0">
                <a:moveTo>
                  <a:pt x="0" y="0"/>
                </a:moveTo>
                <a:cubicBezTo>
                  <a:pt x="206111" y="-32962"/>
                  <a:pt x="398900" y="15553"/>
                  <a:pt x="681974" y="0"/>
                </a:cubicBezTo>
                <a:cubicBezTo>
                  <a:pt x="965048" y="-15553"/>
                  <a:pt x="1064308" y="460"/>
                  <a:pt x="1269882" y="0"/>
                </a:cubicBezTo>
                <a:cubicBezTo>
                  <a:pt x="1475456" y="-460"/>
                  <a:pt x="1638711" y="37339"/>
                  <a:pt x="1763726" y="0"/>
                </a:cubicBezTo>
                <a:cubicBezTo>
                  <a:pt x="1888741" y="-37339"/>
                  <a:pt x="2108851" y="23961"/>
                  <a:pt x="2398667" y="0"/>
                </a:cubicBezTo>
                <a:cubicBezTo>
                  <a:pt x="2688483" y="-23961"/>
                  <a:pt x="2719215" y="36888"/>
                  <a:pt x="2939543" y="0"/>
                </a:cubicBezTo>
                <a:cubicBezTo>
                  <a:pt x="3159871" y="-36888"/>
                  <a:pt x="3234044" y="12698"/>
                  <a:pt x="3386353" y="0"/>
                </a:cubicBezTo>
                <a:cubicBezTo>
                  <a:pt x="3538662" y="-12698"/>
                  <a:pt x="3770631" y="37692"/>
                  <a:pt x="3927229" y="0"/>
                </a:cubicBezTo>
                <a:cubicBezTo>
                  <a:pt x="4083827" y="-37692"/>
                  <a:pt x="4449243" y="69779"/>
                  <a:pt x="4703268" y="0"/>
                </a:cubicBezTo>
                <a:cubicBezTo>
                  <a:pt x="4720469" y="256257"/>
                  <a:pt x="4641987" y="405619"/>
                  <a:pt x="4703268" y="605928"/>
                </a:cubicBezTo>
                <a:cubicBezTo>
                  <a:pt x="4764549" y="806237"/>
                  <a:pt x="4700846" y="923178"/>
                  <a:pt x="4703268" y="1156771"/>
                </a:cubicBezTo>
                <a:cubicBezTo>
                  <a:pt x="4705690" y="1390364"/>
                  <a:pt x="4652143" y="1529718"/>
                  <a:pt x="4703268" y="1735156"/>
                </a:cubicBezTo>
                <a:cubicBezTo>
                  <a:pt x="4754393" y="1940595"/>
                  <a:pt x="4668094" y="1971837"/>
                  <a:pt x="4703268" y="2203373"/>
                </a:cubicBezTo>
                <a:cubicBezTo>
                  <a:pt x="4738442" y="2434909"/>
                  <a:pt x="4673043" y="2639459"/>
                  <a:pt x="4703268" y="2754216"/>
                </a:cubicBezTo>
                <a:cubicBezTo>
                  <a:pt x="4473504" y="2795552"/>
                  <a:pt x="4433014" y="2718801"/>
                  <a:pt x="4209425" y="2754216"/>
                </a:cubicBezTo>
                <a:cubicBezTo>
                  <a:pt x="3985836" y="2789631"/>
                  <a:pt x="3826424" y="2694815"/>
                  <a:pt x="3527451" y="2754216"/>
                </a:cubicBezTo>
                <a:cubicBezTo>
                  <a:pt x="3228478" y="2813617"/>
                  <a:pt x="3064110" y="2686428"/>
                  <a:pt x="2892510" y="2754216"/>
                </a:cubicBezTo>
                <a:cubicBezTo>
                  <a:pt x="2720910" y="2822004"/>
                  <a:pt x="2601961" y="2728922"/>
                  <a:pt x="2398667" y="2754216"/>
                </a:cubicBezTo>
                <a:cubicBezTo>
                  <a:pt x="2195373" y="2779510"/>
                  <a:pt x="2112590" y="2700370"/>
                  <a:pt x="1904824" y="2754216"/>
                </a:cubicBezTo>
                <a:cubicBezTo>
                  <a:pt x="1697058" y="2808062"/>
                  <a:pt x="1524513" y="2701630"/>
                  <a:pt x="1222850" y="2754216"/>
                </a:cubicBezTo>
                <a:cubicBezTo>
                  <a:pt x="921187" y="2806802"/>
                  <a:pt x="853020" y="2732634"/>
                  <a:pt x="587909" y="2754216"/>
                </a:cubicBezTo>
                <a:cubicBezTo>
                  <a:pt x="322798" y="2775798"/>
                  <a:pt x="149269" y="2698204"/>
                  <a:pt x="0" y="2754216"/>
                </a:cubicBezTo>
                <a:cubicBezTo>
                  <a:pt x="-17311" y="2550484"/>
                  <a:pt x="25970" y="2337850"/>
                  <a:pt x="0" y="2203373"/>
                </a:cubicBezTo>
                <a:cubicBezTo>
                  <a:pt x="-25970" y="2068896"/>
                  <a:pt x="29502" y="1916047"/>
                  <a:pt x="0" y="1735156"/>
                </a:cubicBezTo>
                <a:cubicBezTo>
                  <a:pt x="-29502" y="1554265"/>
                  <a:pt x="41769" y="1408767"/>
                  <a:pt x="0" y="1156771"/>
                </a:cubicBezTo>
                <a:cubicBezTo>
                  <a:pt x="-41769" y="904776"/>
                  <a:pt x="13034" y="863270"/>
                  <a:pt x="0" y="688554"/>
                </a:cubicBezTo>
                <a:cubicBezTo>
                  <a:pt x="-13034" y="513838"/>
                  <a:pt x="61890" y="201264"/>
                  <a:pt x="0" y="0"/>
                </a:cubicBezTo>
                <a:close/>
              </a:path>
              <a:path w="4703268" h="2754216" stroke="0" extrusionOk="0">
                <a:moveTo>
                  <a:pt x="0" y="0"/>
                </a:moveTo>
                <a:cubicBezTo>
                  <a:pt x="176630" y="-61671"/>
                  <a:pt x="316297" y="1643"/>
                  <a:pt x="540876" y="0"/>
                </a:cubicBezTo>
                <a:cubicBezTo>
                  <a:pt x="765455" y="-1643"/>
                  <a:pt x="815897" y="2916"/>
                  <a:pt x="1081752" y="0"/>
                </a:cubicBezTo>
                <a:cubicBezTo>
                  <a:pt x="1347607" y="-2916"/>
                  <a:pt x="1474180" y="61665"/>
                  <a:pt x="1622627" y="0"/>
                </a:cubicBezTo>
                <a:cubicBezTo>
                  <a:pt x="1771075" y="-61665"/>
                  <a:pt x="1943440" y="39913"/>
                  <a:pt x="2163503" y="0"/>
                </a:cubicBezTo>
                <a:cubicBezTo>
                  <a:pt x="2383566" y="-39913"/>
                  <a:pt x="2604718" y="44722"/>
                  <a:pt x="2798444" y="0"/>
                </a:cubicBezTo>
                <a:cubicBezTo>
                  <a:pt x="2992170" y="-44722"/>
                  <a:pt x="3335166" y="32562"/>
                  <a:pt x="3480418" y="0"/>
                </a:cubicBezTo>
                <a:cubicBezTo>
                  <a:pt x="3625670" y="-32562"/>
                  <a:pt x="3878291" y="34653"/>
                  <a:pt x="4162392" y="0"/>
                </a:cubicBezTo>
                <a:cubicBezTo>
                  <a:pt x="4446493" y="-34653"/>
                  <a:pt x="4564443" y="52542"/>
                  <a:pt x="4703268" y="0"/>
                </a:cubicBezTo>
                <a:cubicBezTo>
                  <a:pt x="4737383" y="183777"/>
                  <a:pt x="4694616" y="371168"/>
                  <a:pt x="4703268" y="495759"/>
                </a:cubicBezTo>
                <a:cubicBezTo>
                  <a:pt x="4711920" y="620350"/>
                  <a:pt x="4702079" y="861904"/>
                  <a:pt x="4703268" y="963976"/>
                </a:cubicBezTo>
                <a:cubicBezTo>
                  <a:pt x="4704457" y="1066048"/>
                  <a:pt x="4666799" y="1281601"/>
                  <a:pt x="4703268" y="1569903"/>
                </a:cubicBezTo>
                <a:cubicBezTo>
                  <a:pt x="4739737" y="1858205"/>
                  <a:pt x="4678593" y="1908664"/>
                  <a:pt x="4703268" y="2175831"/>
                </a:cubicBezTo>
                <a:cubicBezTo>
                  <a:pt x="4727943" y="2442998"/>
                  <a:pt x="4696336" y="2601781"/>
                  <a:pt x="4703268" y="2754216"/>
                </a:cubicBezTo>
                <a:cubicBezTo>
                  <a:pt x="4457562" y="2814122"/>
                  <a:pt x="4233153" y="2694194"/>
                  <a:pt x="4115360" y="2754216"/>
                </a:cubicBezTo>
                <a:cubicBezTo>
                  <a:pt x="3997567" y="2814238"/>
                  <a:pt x="3668361" y="2713040"/>
                  <a:pt x="3527451" y="2754216"/>
                </a:cubicBezTo>
                <a:cubicBezTo>
                  <a:pt x="3386541" y="2795392"/>
                  <a:pt x="3150591" y="2745916"/>
                  <a:pt x="2892510" y="2754216"/>
                </a:cubicBezTo>
                <a:cubicBezTo>
                  <a:pt x="2634429" y="2762516"/>
                  <a:pt x="2530783" y="2672930"/>
                  <a:pt x="2210536" y="2754216"/>
                </a:cubicBezTo>
                <a:cubicBezTo>
                  <a:pt x="1890289" y="2835502"/>
                  <a:pt x="1784300" y="2729158"/>
                  <a:pt x="1528562" y="2754216"/>
                </a:cubicBezTo>
                <a:cubicBezTo>
                  <a:pt x="1272824" y="2779274"/>
                  <a:pt x="1247838" y="2752077"/>
                  <a:pt x="987686" y="2754216"/>
                </a:cubicBezTo>
                <a:cubicBezTo>
                  <a:pt x="727534" y="2756355"/>
                  <a:pt x="271716" y="2675083"/>
                  <a:pt x="0" y="2754216"/>
                </a:cubicBezTo>
                <a:cubicBezTo>
                  <a:pt x="-16654" y="2628258"/>
                  <a:pt x="2969" y="2385361"/>
                  <a:pt x="0" y="2285999"/>
                </a:cubicBezTo>
                <a:cubicBezTo>
                  <a:pt x="-2969" y="2186637"/>
                  <a:pt x="53029" y="1836385"/>
                  <a:pt x="0" y="1680072"/>
                </a:cubicBezTo>
                <a:cubicBezTo>
                  <a:pt x="-53029" y="1523759"/>
                  <a:pt x="5340" y="1344089"/>
                  <a:pt x="0" y="1074144"/>
                </a:cubicBezTo>
                <a:cubicBezTo>
                  <a:pt x="-5340" y="804199"/>
                  <a:pt x="26605" y="780415"/>
                  <a:pt x="0" y="550843"/>
                </a:cubicBezTo>
                <a:cubicBezTo>
                  <a:pt x="-26605" y="321271"/>
                  <a:pt x="56664" y="223680"/>
                  <a:pt x="0" y="0"/>
                </a:cubicBezTo>
                <a:close/>
              </a:path>
            </a:pathLst>
          </a:custGeom>
          <a:ln>
            <a:solidFill>
              <a:srgbClr val="00B9F1"/>
            </a:solidFill>
            <a:extLst>
              <a:ext uri="{C807C97D-BFC1-408E-A445-0C87EB9F89A2}">
                <ask:lineSketchStyleProps xmlns:ask="http://schemas.microsoft.com/office/drawing/2018/sketchyshapes" sd="15405706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00"/>
              </a:spcBef>
              <a:tabLst>
                <a:tab pos="185420" algn="l"/>
              </a:tabLst>
            </a:pPr>
            <a:r>
              <a:rPr sz="1200" spc="-5" dirty="0">
                <a:latin typeface="Caladea"/>
                <a:cs typeface="Caladea"/>
              </a:rPr>
              <a:t>The possible reason </a:t>
            </a:r>
            <a:r>
              <a:rPr sz="1200" spc="-10" dirty="0">
                <a:latin typeface="Caladea"/>
                <a:cs typeface="Caladea"/>
              </a:rPr>
              <a:t>for </a:t>
            </a:r>
            <a:r>
              <a:rPr sz="1200" spc="-5" dirty="0">
                <a:latin typeface="Caladea"/>
                <a:cs typeface="Caladea"/>
              </a:rPr>
              <a:t>using </a:t>
            </a:r>
            <a:r>
              <a:rPr sz="1200" spc="-10" dirty="0">
                <a:latin typeface="Caladea"/>
                <a:cs typeface="Caladea"/>
              </a:rPr>
              <a:t>Facebook </a:t>
            </a:r>
            <a:r>
              <a:rPr sz="1200" dirty="0">
                <a:latin typeface="Caladea"/>
                <a:cs typeface="Caladea"/>
              </a:rPr>
              <a:t>app </a:t>
            </a:r>
            <a:r>
              <a:rPr sz="1200" spc="-15" dirty="0">
                <a:latin typeface="Caladea"/>
                <a:cs typeface="Caladea"/>
              </a:rPr>
              <a:t>over </a:t>
            </a:r>
            <a:r>
              <a:rPr sz="1200" spc="-5" dirty="0">
                <a:latin typeface="Caladea"/>
                <a:cs typeface="Caladea"/>
              </a:rPr>
              <a:t>mobile</a:t>
            </a:r>
            <a:r>
              <a:rPr sz="1200" spc="25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:</a:t>
            </a:r>
            <a:endParaRPr sz="1200" dirty="0">
              <a:latin typeface="Caladea"/>
              <a:cs typeface="Caladea"/>
            </a:endParaRPr>
          </a:p>
          <a:p>
            <a:pPr marL="528320" marR="5080" lvl="1" indent="-17145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23240" algn="l"/>
              </a:tabLst>
            </a:pPr>
            <a:r>
              <a:rPr sz="1200" spc="-5" dirty="0">
                <a:latin typeface="Caladea"/>
                <a:cs typeface="Caladea"/>
              </a:rPr>
              <a:t>With increasing demand of smart </a:t>
            </a:r>
            <a:r>
              <a:rPr sz="1200" dirty="0">
                <a:latin typeface="Caladea"/>
                <a:cs typeface="Caladea"/>
              </a:rPr>
              <a:t>phone, it </a:t>
            </a:r>
            <a:r>
              <a:rPr sz="1200" spc="-5" dirty="0">
                <a:latin typeface="Caladea"/>
                <a:cs typeface="Caladea"/>
              </a:rPr>
              <a:t>is </a:t>
            </a:r>
            <a:r>
              <a:rPr sz="1200" spc="-10" dirty="0">
                <a:latin typeface="Caladea"/>
                <a:cs typeface="Caladea"/>
              </a:rPr>
              <a:t>convenient for users to </a:t>
            </a:r>
            <a:r>
              <a:rPr sz="1200" spc="-5" dirty="0">
                <a:latin typeface="Caladea"/>
                <a:cs typeface="Caladea"/>
              </a:rPr>
              <a:t>use </a:t>
            </a:r>
            <a:r>
              <a:rPr sz="1200" spc="-10" dirty="0">
                <a:latin typeface="Caladea"/>
                <a:cs typeface="Caladea"/>
              </a:rPr>
              <a:t>Facebook </a:t>
            </a:r>
            <a:r>
              <a:rPr sz="1200" spc="-15" dirty="0">
                <a:latin typeface="Caladea"/>
                <a:cs typeface="Caladea"/>
              </a:rPr>
              <a:t>over </a:t>
            </a:r>
            <a:r>
              <a:rPr sz="1200" spc="-5" dirty="0">
                <a:latin typeface="Caladea"/>
                <a:cs typeface="Caladea"/>
              </a:rPr>
              <a:t>app as mobiles </a:t>
            </a:r>
            <a:r>
              <a:rPr sz="1200" spc="-10" dirty="0">
                <a:latin typeface="Caladea"/>
                <a:cs typeface="Caladea"/>
              </a:rPr>
              <a:t>are </a:t>
            </a:r>
            <a:r>
              <a:rPr sz="1200" dirty="0">
                <a:latin typeface="Caladea"/>
                <a:cs typeface="Caladea"/>
              </a:rPr>
              <a:t>much </a:t>
            </a:r>
            <a:r>
              <a:rPr sz="1200" spc="-10" dirty="0">
                <a:latin typeface="Caladea"/>
                <a:cs typeface="Caladea"/>
              </a:rPr>
              <a:t>more  handy </a:t>
            </a:r>
            <a:r>
              <a:rPr sz="1200" spc="-5" dirty="0">
                <a:latin typeface="Caladea"/>
                <a:cs typeface="Caladea"/>
              </a:rPr>
              <a:t>compared </a:t>
            </a:r>
            <a:r>
              <a:rPr sz="1200" spc="-10" dirty="0">
                <a:latin typeface="Caladea"/>
                <a:cs typeface="Caladea"/>
              </a:rPr>
              <a:t>to</a:t>
            </a:r>
            <a:r>
              <a:rPr sz="1200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laptops.</a:t>
            </a:r>
            <a:endParaRPr sz="1200" dirty="0">
              <a:latin typeface="Caladea"/>
              <a:cs typeface="Caladea"/>
            </a:endParaRPr>
          </a:p>
          <a:p>
            <a:pPr marL="528320" lvl="1" indent="-17145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23240" algn="l"/>
              </a:tabLst>
            </a:pPr>
            <a:r>
              <a:rPr sz="1200" spc="-5" dirty="0">
                <a:latin typeface="Caladea"/>
                <a:cs typeface="Caladea"/>
              </a:rPr>
              <a:t>Apps </a:t>
            </a:r>
            <a:r>
              <a:rPr sz="1200" dirty="0">
                <a:latin typeface="Caladea"/>
                <a:cs typeface="Caladea"/>
              </a:rPr>
              <a:t>can </a:t>
            </a:r>
            <a:r>
              <a:rPr sz="1200" spc="-5" dirty="0">
                <a:latin typeface="Caladea"/>
                <a:cs typeface="Caladea"/>
              </a:rPr>
              <a:t>send push messages that </a:t>
            </a:r>
            <a:r>
              <a:rPr sz="1200" spc="-10" dirty="0">
                <a:latin typeface="Caladea"/>
                <a:cs typeface="Caladea"/>
              </a:rPr>
              <a:t>keep users </a:t>
            </a:r>
            <a:r>
              <a:rPr sz="1200" spc="-5" dirty="0">
                <a:latin typeface="Caladea"/>
                <a:cs typeface="Caladea"/>
              </a:rPr>
              <a:t>engaged with</a:t>
            </a:r>
            <a:r>
              <a:rPr sz="1200" spc="-30" dirty="0">
                <a:latin typeface="Caladea"/>
                <a:cs typeface="Caladea"/>
              </a:rPr>
              <a:t> </a:t>
            </a:r>
            <a:r>
              <a:rPr sz="1200" spc="-10" dirty="0">
                <a:latin typeface="Caladea"/>
                <a:cs typeface="Caladea"/>
              </a:rPr>
              <a:t>Facebook.</a:t>
            </a:r>
            <a:endParaRPr sz="1200" dirty="0">
              <a:latin typeface="Caladea"/>
              <a:cs typeface="Caladea"/>
            </a:endParaRPr>
          </a:p>
          <a:p>
            <a:pPr marL="528320" lvl="1" indent="-17145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23240" algn="l"/>
              </a:tabLst>
            </a:pPr>
            <a:r>
              <a:rPr sz="1200" spc="-5" dirty="0">
                <a:latin typeface="Caladea"/>
                <a:cs typeface="Caladea"/>
              </a:rPr>
              <a:t>App </a:t>
            </a:r>
            <a:r>
              <a:rPr sz="1200" dirty="0">
                <a:latin typeface="Caladea"/>
                <a:cs typeface="Caladea"/>
              </a:rPr>
              <a:t>icon is </a:t>
            </a:r>
            <a:r>
              <a:rPr sz="1200" spc="-5" dirty="0">
                <a:latin typeface="Caladea"/>
                <a:cs typeface="Caladea"/>
              </a:rPr>
              <a:t>visible when </a:t>
            </a:r>
            <a:r>
              <a:rPr sz="1200" dirty="0">
                <a:latin typeface="Caladea"/>
                <a:cs typeface="Caladea"/>
              </a:rPr>
              <a:t>a </a:t>
            </a:r>
            <a:r>
              <a:rPr sz="1200" spc="-5" dirty="0">
                <a:latin typeface="Caladea"/>
                <a:cs typeface="Caladea"/>
              </a:rPr>
              <a:t>user </a:t>
            </a:r>
            <a:r>
              <a:rPr sz="1200" spc="-10" dirty="0">
                <a:latin typeface="Caladea"/>
                <a:cs typeface="Caladea"/>
              </a:rPr>
              <a:t>explores </a:t>
            </a:r>
            <a:r>
              <a:rPr sz="1200" spc="-5" dirty="0">
                <a:latin typeface="Caladea"/>
                <a:cs typeface="Caladea"/>
              </a:rPr>
              <a:t>their phone, keeping </a:t>
            </a:r>
            <a:r>
              <a:rPr sz="1200" spc="-10" dirty="0">
                <a:latin typeface="Caladea"/>
                <a:cs typeface="Caladea"/>
              </a:rPr>
              <a:t>awareness</a:t>
            </a:r>
            <a:r>
              <a:rPr sz="1200" spc="-15" dirty="0">
                <a:latin typeface="Caladea"/>
                <a:cs typeface="Caladea"/>
              </a:rPr>
              <a:t> </a:t>
            </a:r>
            <a:r>
              <a:rPr sz="1200" spc="-10" dirty="0">
                <a:latin typeface="Caladea"/>
                <a:cs typeface="Caladea"/>
              </a:rPr>
              <a:t>high.</a:t>
            </a:r>
            <a:endParaRPr sz="1200" dirty="0">
              <a:latin typeface="Caladea"/>
              <a:cs typeface="Caladea"/>
            </a:endParaRPr>
          </a:p>
          <a:p>
            <a:pPr marL="528320" lvl="1" indent="-17145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23240" algn="l"/>
              </a:tabLst>
            </a:pPr>
            <a:r>
              <a:rPr sz="1200" spc="-5" dirty="0">
                <a:latin typeface="Caladea"/>
                <a:cs typeface="Caladea"/>
              </a:rPr>
              <a:t>App </a:t>
            </a:r>
            <a:r>
              <a:rPr sz="1200" dirty="0">
                <a:latin typeface="Caladea"/>
                <a:cs typeface="Caladea"/>
              </a:rPr>
              <a:t>can </a:t>
            </a:r>
            <a:r>
              <a:rPr sz="1200" spc="-5" dirty="0">
                <a:latin typeface="Caladea"/>
                <a:cs typeface="Caladea"/>
              </a:rPr>
              <a:t>retain user data, enabling </a:t>
            </a:r>
            <a:r>
              <a:rPr sz="1200" dirty="0">
                <a:latin typeface="Caladea"/>
                <a:cs typeface="Caladea"/>
              </a:rPr>
              <a:t>one-click </a:t>
            </a:r>
            <a:r>
              <a:rPr sz="1200" spc="-5" dirty="0">
                <a:latin typeface="Caladea"/>
                <a:cs typeface="Caladea"/>
              </a:rPr>
              <a:t>checkouts and minimizing load</a:t>
            </a:r>
            <a:r>
              <a:rPr sz="1200" spc="10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times.</a:t>
            </a:r>
            <a:endParaRPr sz="1200" dirty="0">
              <a:latin typeface="Caladea"/>
              <a:cs typeface="Caladea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346B6C28-865B-4913-BAC3-D6CBA2626CB8}"/>
              </a:ext>
            </a:extLst>
          </p:cNvPr>
          <p:cNvSpPr/>
          <p:nvPr/>
        </p:nvSpPr>
        <p:spPr>
          <a:xfrm>
            <a:off x="6277697" y="1754578"/>
            <a:ext cx="404705" cy="321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18FB3F58-97AA-455A-893D-1F8EC2F3E0D1}"/>
              </a:ext>
            </a:extLst>
          </p:cNvPr>
          <p:cNvSpPr/>
          <p:nvPr/>
        </p:nvSpPr>
        <p:spPr>
          <a:xfrm>
            <a:off x="4569332" y="5405970"/>
            <a:ext cx="1365885" cy="441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995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Platform usage by Gender and age wise </a:t>
            </a: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346B6C28-865B-4913-BAC3-D6CBA2626CB8}"/>
              </a:ext>
            </a:extLst>
          </p:cNvPr>
          <p:cNvSpPr/>
          <p:nvPr/>
        </p:nvSpPr>
        <p:spPr>
          <a:xfrm>
            <a:off x="1129239" y="4980094"/>
            <a:ext cx="404705" cy="321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CDC965D-9D2B-4416-B1E0-7657CF495782}"/>
              </a:ext>
            </a:extLst>
          </p:cNvPr>
          <p:cNvSpPr/>
          <p:nvPr/>
        </p:nvSpPr>
        <p:spPr>
          <a:xfrm>
            <a:off x="853440" y="1459168"/>
            <a:ext cx="9765792" cy="3296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6EE38A26-DEA1-49F0-9E0C-98670C9DC99A}"/>
              </a:ext>
            </a:extLst>
          </p:cNvPr>
          <p:cNvSpPr txBox="1"/>
          <p:nvPr/>
        </p:nvSpPr>
        <p:spPr>
          <a:xfrm>
            <a:off x="1533944" y="4852078"/>
            <a:ext cx="8531225" cy="1952714"/>
          </a:xfrm>
          <a:custGeom>
            <a:avLst/>
            <a:gdLst>
              <a:gd name="connsiteX0" fmla="*/ 0 w 8531225"/>
              <a:gd name="connsiteY0" fmla="*/ 0 h 1952714"/>
              <a:gd name="connsiteX1" fmla="*/ 654061 w 8531225"/>
              <a:gd name="connsiteY1" fmla="*/ 0 h 1952714"/>
              <a:gd name="connsiteX2" fmla="*/ 1052184 w 8531225"/>
              <a:gd name="connsiteY2" fmla="*/ 0 h 1952714"/>
              <a:gd name="connsiteX3" fmla="*/ 1706245 w 8531225"/>
              <a:gd name="connsiteY3" fmla="*/ 0 h 1952714"/>
              <a:gd name="connsiteX4" fmla="*/ 2104369 w 8531225"/>
              <a:gd name="connsiteY4" fmla="*/ 0 h 1952714"/>
              <a:gd name="connsiteX5" fmla="*/ 2758429 w 8531225"/>
              <a:gd name="connsiteY5" fmla="*/ 0 h 1952714"/>
              <a:gd name="connsiteX6" fmla="*/ 3156553 w 8531225"/>
              <a:gd name="connsiteY6" fmla="*/ 0 h 1952714"/>
              <a:gd name="connsiteX7" fmla="*/ 3554677 w 8531225"/>
              <a:gd name="connsiteY7" fmla="*/ 0 h 1952714"/>
              <a:gd name="connsiteX8" fmla="*/ 3952801 w 8531225"/>
              <a:gd name="connsiteY8" fmla="*/ 0 h 1952714"/>
              <a:gd name="connsiteX9" fmla="*/ 4692174 w 8531225"/>
              <a:gd name="connsiteY9" fmla="*/ 0 h 1952714"/>
              <a:gd name="connsiteX10" fmla="*/ 5260922 w 8531225"/>
              <a:gd name="connsiteY10" fmla="*/ 0 h 1952714"/>
              <a:gd name="connsiteX11" fmla="*/ 5914983 w 8531225"/>
              <a:gd name="connsiteY11" fmla="*/ 0 h 1952714"/>
              <a:gd name="connsiteX12" fmla="*/ 6569043 w 8531225"/>
              <a:gd name="connsiteY12" fmla="*/ 0 h 1952714"/>
              <a:gd name="connsiteX13" fmla="*/ 7137792 w 8531225"/>
              <a:gd name="connsiteY13" fmla="*/ 0 h 1952714"/>
              <a:gd name="connsiteX14" fmla="*/ 7791852 w 8531225"/>
              <a:gd name="connsiteY14" fmla="*/ 0 h 1952714"/>
              <a:gd name="connsiteX15" fmla="*/ 8531225 w 8531225"/>
              <a:gd name="connsiteY15" fmla="*/ 0 h 1952714"/>
              <a:gd name="connsiteX16" fmla="*/ 8531225 w 8531225"/>
              <a:gd name="connsiteY16" fmla="*/ 488179 h 1952714"/>
              <a:gd name="connsiteX17" fmla="*/ 8531225 w 8531225"/>
              <a:gd name="connsiteY17" fmla="*/ 995884 h 1952714"/>
              <a:gd name="connsiteX18" fmla="*/ 8531225 w 8531225"/>
              <a:gd name="connsiteY18" fmla="*/ 1484063 h 1952714"/>
              <a:gd name="connsiteX19" fmla="*/ 8531225 w 8531225"/>
              <a:gd name="connsiteY19" fmla="*/ 1952714 h 1952714"/>
              <a:gd name="connsiteX20" fmla="*/ 7877164 w 8531225"/>
              <a:gd name="connsiteY20" fmla="*/ 1952714 h 1952714"/>
              <a:gd name="connsiteX21" fmla="*/ 7564353 w 8531225"/>
              <a:gd name="connsiteY21" fmla="*/ 1952714 h 1952714"/>
              <a:gd name="connsiteX22" fmla="*/ 7080917 w 8531225"/>
              <a:gd name="connsiteY22" fmla="*/ 1952714 h 1952714"/>
              <a:gd name="connsiteX23" fmla="*/ 6682793 w 8531225"/>
              <a:gd name="connsiteY23" fmla="*/ 1952714 h 1952714"/>
              <a:gd name="connsiteX24" fmla="*/ 6284669 w 8531225"/>
              <a:gd name="connsiteY24" fmla="*/ 1952714 h 1952714"/>
              <a:gd name="connsiteX25" fmla="*/ 5630609 w 8531225"/>
              <a:gd name="connsiteY25" fmla="*/ 1952714 h 1952714"/>
              <a:gd name="connsiteX26" fmla="*/ 5061860 w 8531225"/>
              <a:gd name="connsiteY26" fmla="*/ 1952714 h 1952714"/>
              <a:gd name="connsiteX27" fmla="*/ 4663736 w 8531225"/>
              <a:gd name="connsiteY27" fmla="*/ 1952714 h 1952714"/>
              <a:gd name="connsiteX28" fmla="*/ 4265613 w 8531225"/>
              <a:gd name="connsiteY28" fmla="*/ 1952714 h 1952714"/>
              <a:gd name="connsiteX29" fmla="*/ 3526240 w 8531225"/>
              <a:gd name="connsiteY29" fmla="*/ 1952714 h 1952714"/>
              <a:gd name="connsiteX30" fmla="*/ 3042804 w 8531225"/>
              <a:gd name="connsiteY30" fmla="*/ 1952714 h 1952714"/>
              <a:gd name="connsiteX31" fmla="*/ 2303431 w 8531225"/>
              <a:gd name="connsiteY31" fmla="*/ 1952714 h 1952714"/>
              <a:gd name="connsiteX32" fmla="*/ 1649370 w 8531225"/>
              <a:gd name="connsiteY32" fmla="*/ 1952714 h 1952714"/>
              <a:gd name="connsiteX33" fmla="*/ 1251246 w 8531225"/>
              <a:gd name="connsiteY33" fmla="*/ 1952714 h 1952714"/>
              <a:gd name="connsiteX34" fmla="*/ 597186 w 8531225"/>
              <a:gd name="connsiteY34" fmla="*/ 1952714 h 1952714"/>
              <a:gd name="connsiteX35" fmla="*/ 0 w 8531225"/>
              <a:gd name="connsiteY35" fmla="*/ 1952714 h 1952714"/>
              <a:gd name="connsiteX36" fmla="*/ 0 w 8531225"/>
              <a:gd name="connsiteY36" fmla="*/ 1484063 h 1952714"/>
              <a:gd name="connsiteX37" fmla="*/ 0 w 8531225"/>
              <a:gd name="connsiteY37" fmla="*/ 976357 h 1952714"/>
              <a:gd name="connsiteX38" fmla="*/ 0 w 8531225"/>
              <a:gd name="connsiteY38" fmla="*/ 488179 h 1952714"/>
              <a:gd name="connsiteX39" fmla="*/ 0 w 8531225"/>
              <a:gd name="connsiteY39" fmla="*/ 0 h 19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531225" h="1952714" fill="none" extrusionOk="0">
                <a:moveTo>
                  <a:pt x="0" y="0"/>
                </a:moveTo>
                <a:cubicBezTo>
                  <a:pt x="141017" y="-9526"/>
                  <a:pt x="456814" y="13979"/>
                  <a:pt x="654061" y="0"/>
                </a:cubicBezTo>
                <a:cubicBezTo>
                  <a:pt x="851308" y="-13979"/>
                  <a:pt x="908037" y="39115"/>
                  <a:pt x="1052184" y="0"/>
                </a:cubicBezTo>
                <a:cubicBezTo>
                  <a:pt x="1196331" y="-39115"/>
                  <a:pt x="1489285" y="6605"/>
                  <a:pt x="1706245" y="0"/>
                </a:cubicBezTo>
                <a:cubicBezTo>
                  <a:pt x="1923205" y="-6605"/>
                  <a:pt x="1911259" y="47241"/>
                  <a:pt x="2104369" y="0"/>
                </a:cubicBezTo>
                <a:cubicBezTo>
                  <a:pt x="2297479" y="-47241"/>
                  <a:pt x="2509764" y="16484"/>
                  <a:pt x="2758429" y="0"/>
                </a:cubicBezTo>
                <a:cubicBezTo>
                  <a:pt x="3007094" y="-16484"/>
                  <a:pt x="3062458" y="47052"/>
                  <a:pt x="3156553" y="0"/>
                </a:cubicBezTo>
                <a:cubicBezTo>
                  <a:pt x="3250648" y="-47052"/>
                  <a:pt x="3436245" y="32015"/>
                  <a:pt x="3554677" y="0"/>
                </a:cubicBezTo>
                <a:cubicBezTo>
                  <a:pt x="3673109" y="-32015"/>
                  <a:pt x="3822674" y="5598"/>
                  <a:pt x="3952801" y="0"/>
                </a:cubicBezTo>
                <a:cubicBezTo>
                  <a:pt x="4082928" y="-5598"/>
                  <a:pt x="4480551" y="57352"/>
                  <a:pt x="4692174" y="0"/>
                </a:cubicBezTo>
                <a:cubicBezTo>
                  <a:pt x="4903797" y="-57352"/>
                  <a:pt x="5044021" y="66374"/>
                  <a:pt x="5260922" y="0"/>
                </a:cubicBezTo>
                <a:cubicBezTo>
                  <a:pt x="5477823" y="-66374"/>
                  <a:pt x="5674617" y="11372"/>
                  <a:pt x="5914983" y="0"/>
                </a:cubicBezTo>
                <a:cubicBezTo>
                  <a:pt x="6155349" y="-11372"/>
                  <a:pt x="6274632" y="25402"/>
                  <a:pt x="6569043" y="0"/>
                </a:cubicBezTo>
                <a:cubicBezTo>
                  <a:pt x="6863454" y="-25402"/>
                  <a:pt x="6867286" y="52905"/>
                  <a:pt x="7137792" y="0"/>
                </a:cubicBezTo>
                <a:cubicBezTo>
                  <a:pt x="7408298" y="-52905"/>
                  <a:pt x="7612851" y="46166"/>
                  <a:pt x="7791852" y="0"/>
                </a:cubicBezTo>
                <a:cubicBezTo>
                  <a:pt x="7970853" y="-46166"/>
                  <a:pt x="8337929" y="24660"/>
                  <a:pt x="8531225" y="0"/>
                </a:cubicBezTo>
                <a:cubicBezTo>
                  <a:pt x="8551585" y="167804"/>
                  <a:pt x="8508398" y="317709"/>
                  <a:pt x="8531225" y="488179"/>
                </a:cubicBezTo>
                <a:cubicBezTo>
                  <a:pt x="8554052" y="658649"/>
                  <a:pt x="8503903" y="807206"/>
                  <a:pt x="8531225" y="995884"/>
                </a:cubicBezTo>
                <a:cubicBezTo>
                  <a:pt x="8558547" y="1184563"/>
                  <a:pt x="8513963" y="1258374"/>
                  <a:pt x="8531225" y="1484063"/>
                </a:cubicBezTo>
                <a:cubicBezTo>
                  <a:pt x="8548487" y="1709752"/>
                  <a:pt x="8502519" y="1842658"/>
                  <a:pt x="8531225" y="1952714"/>
                </a:cubicBezTo>
                <a:cubicBezTo>
                  <a:pt x="8245446" y="1967124"/>
                  <a:pt x="8105329" y="1943346"/>
                  <a:pt x="7877164" y="1952714"/>
                </a:cubicBezTo>
                <a:cubicBezTo>
                  <a:pt x="7648999" y="1962082"/>
                  <a:pt x="7673303" y="1926881"/>
                  <a:pt x="7564353" y="1952714"/>
                </a:cubicBezTo>
                <a:cubicBezTo>
                  <a:pt x="7455403" y="1978547"/>
                  <a:pt x="7230886" y="1922200"/>
                  <a:pt x="7080917" y="1952714"/>
                </a:cubicBezTo>
                <a:cubicBezTo>
                  <a:pt x="6930948" y="1983228"/>
                  <a:pt x="6825573" y="1927088"/>
                  <a:pt x="6682793" y="1952714"/>
                </a:cubicBezTo>
                <a:cubicBezTo>
                  <a:pt x="6540013" y="1978340"/>
                  <a:pt x="6421673" y="1912840"/>
                  <a:pt x="6284669" y="1952714"/>
                </a:cubicBezTo>
                <a:cubicBezTo>
                  <a:pt x="6147665" y="1992588"/>
                  <a:pt x="5772609" y="1904954"/>
                  <a:pt x="5630609" y="1952714"/>
                </a:cubicBezTo>
                <a:cubicBezTo>
                  <a:pt x="5488609" y="2000474"/>
                  <a:pt x="5222151" y="1899203"/>
                  <a:pt x="5061860" y="1952714"/>
                </a:cubicBezTo>
                <a:cubicBezTo>
                  <a:pt x="4901569" y="2006225"/>
                  <a:pt x="4762268" y="1926411"/>
                  <a:pt x="4663736" y="1952714"/>
                </a:cubicBezTo>
                <a:cubicBezTo>
                  <a:pt x="4565204" y="1979017"/>
                  <a:pt x="4353997" y="1930793"/>
                  <a:pt x="4265613" y="1952714"/>
                </a:cubicBezTo>
                <a:cubicBezTo>
                  <a:pt x="4177229" y="1974635"/>
                  <a:pt x="3854223" y="1892290"/>
                  <a:pt x="3526240" y="1952714"/>
                </a:cubicBezTo>
                <a:cubicBezTo>
                  <a:pt x="3198257" y="2013138"/>
                  <a:pt x="3282681" y="1950750"/>
                  <a:pt x="3042804" y="1952714"/>
                </a:cubicBezTo>
                <a:cubicBezTo>
                  <a:pt x="2802927" y="1954678"/>
                  <a:pt x="2564370" y="1909267"/>
                  <a:pt x="2303431" y="1952714"/>
                </a:cubicBezTo>
                <a:cubicBezTo>
                  <a:pt x="2042492" y="1996161"/>
                  <a:pt x="1916967" y="1902356"/>
                  <a:pt x="1649370" y="1952714"/>
                </a:cubicBezTo>
                <a:cubicBezTo>
                  <a:pt x="1381773" y="2003072"/>
                  <a:pt x="1336818" y="1917396"/>
                  <a:pt x="1251246" y="1952714"/>
                </a:cubicBezTo>
                <a:cubicBezTo>
                  <a:pt x="1165674" y="1988032"/>
                  <a:pt x="762162" y="1908655"/>
                  <a:pt x="597186" y="1952714"/>
                </a:cubicBezTo>
                <a:cubicBezTo>
                  <a:pt x="432210" y="1996773"/>
                  <a:pt x="134649" y="1923395"/>
                  <a:pt x="0" y="1952714"/>
                </a:cubicBezTo>
                <a:cubicBezTo>
                  <a:pt x="-17744" y="1721259"/>
                  <a:pt x="13415" y="1630500"/>
                  <a:pt x="0" y="1484063"/>
                </a:cubicBezTo>
                <a:cubicBezTo>
                  <a:pt x="-13415" y="1337626"/>
                  <a:pt x="23291" y="1078368"/>
                  <a:pt x="0" y="976357"/>
                </a:cubicBezTo>
                <a:cubicBezTo>
                  <a:pt x="-23291" y="874346"/>
                  <a:pt x="36571" y="669493"/>
                  <a:pt x="0" y="488179"/>
                </a:cubicBezTo>
                <a:cubicBezTo>
                  <a:pt x="-36571" y="306865"/>
                  <a:pt x="9317" y="115729"/>
                  <a:pt x="0" y="0"/>
                </a:cubicBezTo>
                <a:close/>
              </a:path>
              <a:path w="8531225" h="1952714" stroke="0" extrusionOk="0">
                <a:moveTo>
                  <a:pt x="0" y="0"/>
                </a:moveTo>
                <a:cubicBezTo>
                  <a:pt x="233973" y="-12762"/>
                  <a:pt x="329169" y="45878"/>
                  <a:pt x="483436" y="0"/>
                </a:cubicBezTo>
                <a:cubicBezTo>
                  <a:pt x="637703" y="-45878"/>
                  <a:pt x="891128" y="54462"/>
                  <a:pt x="1222809" y="0"/>
                </a:cubicBezTo>
                <a:cubicBezTo>
                  <a:pt x="1554490" y="-54462"/>
                  <a:pt x="1659572" y="86883"/>
                  <a:pt x="1962182" y="0"/>
                </a:cubicBezTo>
                <a:cubicBezTo>
                  <a:pt x="2264792" y="-86883"/>
                  <a:pt x="2211644" y="35624"/>
                  <a:pt x="2445618" y="0"/>
                </a:cubicBezTo>
                <a:cubicBezTo>
                  <a:pt x="2679592" y="-35624"/>
                  <a:pt x="2733994" y="39858"/>
                  <a:pt x="3014366" y="0"/>
                </a:cubicBezTo>
                <a:cubicBezTo>
                  <a:pt x="3294738" y="-39858"/>
                  <a:pt x="3417088" y="26694"/>
                  <a:pt x="3583115" y="0"/>
                </a:cubicBezTo>
                <a:cubicBezTo>
                  <a:pt x="3749142" y="-26694"/>
                  <a:pt x="3924825" y="26605"/>
                  <a:pt x="4066551" y="0"/>
                </a:cubicBezTo>
                <a:cubicBezTo>
                  <a:pt x="4208277" y="-26605"/>
                  <a:pt x="4601988" y="81098"/>
                  <a:pt x="4805923" y="0"/>
                </a:cubicBezTo>
                <a:cubicBezTo>
                  <a:pt x="5009858" y="-81098"/>
                  <a:pt x="5107908" y="24645"/>
                  <a:pt x="5374672" y="0"/>
                </a:cubicBezTo>
                <a:cubicBezTo>
                  <a:pt x="5641436" y="-24645"/>
                  <a:pt x="5945284" y="22159"/>
                  <a:pt x="6114045" y="0"/>
                </a:cubicBezTo>
                <a:cubicBezTo>
                  <a:pt x="6282806" y="-22159"/>
                  <a:pt x="6651696" y="82751"/>
                  <a:pt x="6853417" y="0"/>
                </a:cubicBezTo>
                <a:cubicBezTo>
                  <a:pt x="7055138" y="-82751"/>
                  <a:pt x="7370840" y="10889"/>
                  <a:pt x="7507478" y="0"/>
                </a:cubicBezTo>
                <a:cubicBezTo>
                  <a:pt x="7644116" y="-10889"/>
                  <a:pt x="8326241" y="102150"/>
                  <a:pt x="8531225" y="0"/>
                </a:cubicBezTo>
                <a:cubicBezTo>
                  <a:pt x="8585545" y="176530"/>
                  <a:pt x="8530530" y="266389"/>
                  <a:pt x="8531225" y="527233"/>
                </a:cubicBezTo>
                <a:cubicBezTo>
                  <a:pt x="8531920" y="788077"/>
                  <a:pt x="8524265" y="921666"/>
                  <a:pt x="8531225" y="1034938"/>
                </a:cubicBezTo>
                <a:cubicBezTo>
                  <a:pt x="8538185" y="1148210"/>
                  <a:pt x="8428460" y="1695707"/>
                  <a:pt x="8531225" y="1952714"/>
                </a:cubicBezTo>
                <a:cubicBezTo>
                  <a:pt x="8383887" y="1964986"/>
                  <a:pt x="8298844" y="1931482"/>
                  <a:pt x="8218413" y="1952714"/>
                </a:cubicBezTo>
                <a:cubicBezTo>
                  <a:pt x="8137982" y="1973946"/>
                  <a:pt x="7822286" y="1899204"/>
                  <a:pt x="7649665" y="1952714"/>
                </a:cubicBezTo>
                <a:cubicBezTo>
                  <a:pt x="7477044" y="2006224"/>
                  <a:pt x="7196914" y="1951954"/>
                  <a:pt x="7080917" y="1952714"/>
                </a:cubicBezTo>
                <a:cubicBezTo>
                  <a:pt x="6964920" y="1953474"/>
                  <a:pt x="6749590" y="1908819"/>
                  <a:pt x="6512168" y="1952714"/>
                </a:cubicBezTo>
                <a:cubicBezTo>
                  <a:pt x="6274746" y="1996609"/>
                  <a:pt x="6234826" y="1917005"/>
                  <a:pt x="6028732" y="1952714"/>
                </a:cubicBezTo>
                <a:cubicBezTo>
                  <a:pt x="5822638" y="1988423"/>
                  <a:pt x="5579829" y="1888873"/>
                  <a:pt x="5459984" y="1952714"/>
                </a:cubicBezTo>
                <a:cubicBezTo>
                  <a:pt x="5340139" y="2016555"/>
                  <a:pt x="5144110" y="1906396"/>
                  <a:pt x="4891236" y="1952714"/>
                </a:cubicBezTo>
                <a:cubicBezTo>
                  <a:pt x="4638362" y="1999032"/>
                  <a:pt x="4542951" y="1891562"/>
                  <a:pt x="4237175" y="1952714"/>
                </a:cubicBezTo>
                <a:cubicBezTo>
                  <a:pt x="3931399" y="2013866"/>
                  <a:pt x="3965064" y="1935098"/>
                  <a:pt x="3753739" y="1952714"/>
                </a:cubicBezTo>
                <a:cubicBezTo>
                  <a:pt x="3542414" y="1970330"/>
                  <a:pt x="3435537" y="1951674"/>
                  <a:pt x="3184991" y="1952714"/>
                </a:cubicBezTo>
                <a:cubicBezTo>
                  <a:pt x="2934445" y="1953754"/>
                  <a:pt x="2930663" y="1896985"/>
                  <a:pt x="2701555" y="1952714"/>
                </a:cubicBezTo>
                <a:cubicBezTo>
                  <a:pt x="2472447" y="2008443"/>
                  <a:pt x="2468413" y="1944594"/>
                  <a:pt x="2303431" y="1952714"/>
                </a:cubicBezTo>
                <a:cubicBezTo>
                  <a:pt x="2138449" y="1960834"/>
                  <a:pt x="1992760" y="1885527"/>
                  <a:pt x="1734682" y="1952714"/>
                </a:cubicBezTo>
                <a:cubicBezTo>
                  <a:pt x="1476604" y="2019901"/>
                  <a:pt x="1529961" y="1940130"/>
                  <a:pt x="1421871" y="1952714"/>
                </a:cubicBezTo>
                <a:cubicBezTo>
                  <a:pt x="1313781" y="1965298"/>
                  <a:pt x="1200284" y="1944863"/>
                  <a:pt x="1109059" y="1952714"/>
                </a:cubicBezTo>
                <a:cubicBezTo>
                  <a:pt x="1017834" y="1960565"/>
                  <a:pt x="830247" y="1940689"/>
                  <a:pt x="710935" y="1952714"/>
                </a:cubicBezTo>
                <a:cubicBezTo>
                  <a:pt x="591623" y="1964739"/>
                  <a:pt x="278228" y="1907664"/>
                  <a:pt x="0" y="1952714"/>
                </a:cubicBezTo>
                <a:cubicBezTo>
                  <a:pt x="-4538" y="1744542"/>
                  <a:pt x="15417" y="1699143"/>
                  <a:pt x="0" y="1503590"/>
                </a:cubicBezTo>
                <a:cubicBezTo>
                  <a:pt x="-15417" y="1308037"/>
                  <a:pt x="9077" y="1214924"/>
                  <a:pt x="0" y="1034938"/>
                </a:cubicBezTo>
                <a:cubicBezTo>
                  <a:pt x="-9077" y="854952"/>
                  <a:pt x="29804" y="678050"/>
                  <a:pt x="0" y="507706"/>
                </a:cubicBezTo>
                <a:cubicBezTo>
                  <a:pt x="-29804" y="337362"/>
                  <a:pt x="6041" y="139601"/>
                  <a:pt x="0" y="0"/>
                </a:cubicBezTo>
                <a:close/>
              </a:path>
            </a:pathLst>
          </a:custGeom>
          <a:ln w="9525">
            <a:solidFill>
              <a:srgbClr val="00B9F1"/>
            </a:solidFill>
            <a:extLst>
              <a:ext uri="{C807C97D-BFC1-408E-A445-0C87EB9F89A2}">
                <ask:lineSketchStyleProps xmlns:ask="http://schemas.microsoft.com/office/drawing/2018/sketchyshapes" sd="12144505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41910" rIns="0" bIns="0" rtlCol="0">
            <a:spAutoFit/>
          </a:bodyPr>
          <a:lstStyle/>
          <a:p>
            <a:pPr marL="263525" marR="130810" indent="-172720">
              <a:lnSpc>
                <a:spcPct val="150000"/>
              </a:lnSpc>
              <a:spcBef>
                <a:spcPts val="330"/>
              </a:spcBef>
              <a:buFont typeface="Wingdings"/>
              <a:buChar char=""/>
              <a:tabLst>
                <a:tab pos="264160" algn="l"/>
              </a:tabLst>
            </a:pPr>
            <a:r>
              <a:rPr sz="1200" spc="-5" dirty="0">
                <a:latin typeface="Caladea"/>
                <a:cs typeface="Caladea"/>
              </a:rPr>
              <a:t>Based on these </a:t>
            </a:r>
            <a:r>
              <a:rPr sz="1200" spc="-10" dirty="0">
                <a:latin typeface="Caladea"/>
                <a:cs typeface="Caladea"/>
              </a:rPr>
              <a:t>graphs we </a:t>
            </a:r>
            <a:r>
              <a:rPr sz="1200" dirty="0">
                <a:latin typeface="Caladea"/>
                <a:cs typeface="Caladea"/>
              </a:rPr>
              <a:t>can </a:t>
            </a:r>
            <a:r>
              <a:rPr sz="1200" spc="-10" dirty="0">
                <a:latin typeface="Caladea"/>
                <a:cs typeface="Caladea"/>
              </a:rPr>
              <a:t>say </a:t>
            </a:r>
            <a:r>
              <a:rPr sz="1200" spc="-5" dirty="0">
                <a:latin typeface="Caladea"/>
                <a:cs typeface="Caladea"/>
              </a:rPr>
              <a:t>that </a:t>
            </a:r>
            <a:r>
              <a:rPr sz="1200" spc="-10" dirty="0">
                <a:latin typeface="Caladea"/>
                <a:cs typeface="Caladea"/>
              </a:rPr>
              <a:t>Facebook </a:t>
            </a:r>
            <a:r>
              <a:rPr sz="1200" spc="-5" dirty="0">
                <a:latin typeface="Caladea"/>
                <a:cs typeface="Caladea"/>
              </a:rPr>
              <a:t>is mostly used on </a:t>
            </a:r>
            <a:r>
              <a:rPr sz="1200" dirty="0">
                <a:latin typeface="Caladea"/>
                <a:cs typeface="Caladea"/>
              </a:rPr>
              <a:t>mobiles. </a:t>
            </a:r>
            <a:r>
              <a:rPr sz="1200" spc="-5" dirty="0">
                <a:latin typeface="Caladea"/>
                <a:cs typeface="Caladea"/>
              </a:rPr>
              <a:t>With growing tech </a:t>
            </a:r>
            <a:r>
              <a:rPr sz="1200" spc="-15" dirty="0">
                <a:latin typeface="Caladea"/>
                <a:cs typeface="Caladea"/>
              </a:rPr>
              <a:t>era </a:t>
            </a:r>
            <a:r>
              <a:rPr sz="1200" spc="-5" dirty="0">
                <a:latin typeface="Caladea"/>
                <a:cs typeface="Caladea"/>
              </a:rPr>
              <a:t>use of mobile phones has  become quite necessary and </a:t>
            </a:r>
            <a:r>
              <a:rPr sz="1200" dirty="0">
                <a:latin typeface="Caladea"/>
                <a:cs typeface="Caladea"/>
              </a:rPr>
              <a:t>people </a:t>
            </a:r>
            <a:r>
              <a:rPr sz="1200" spc="-10" dirty="0">
                <a:latin typeface="Caladea"/>
                <a:cs typeface="Caladea"/>
              </a:rPr>
              <a:t>are </a:t>
            </a:r>
            <a:r>
              <a:rPr sz="1200" spc="-5" dirty="0">
                <a:latin typeface="Caladea"/>
                <a:cs typeface="Caladea"/>
              </a:rPr>
              <a:t>using </a:t>
            </a:r>
            <a:r>
              <a:rPr sz="1200" dirty="0">
                <a:latin typeface="Caladea"/>
                <a:cs typeface="Caladea"/>
              </a:rPr>
              <a:t>it </a:t>
            </a:r>
            <a:r>
              <a:rPr sz="1200" spc="-10" dirty="0">
                <a:latin typeface="Caladea"/>
                <a:cs typeface="Caladea"/>
              </a:rPr>
              <a:t>more to stay </a:t>
            </a:r>
            <a:r>
              <a:rPr sz="1200" spc="-5" dirty="0">
                <a:latin typeface="Caladea"/>
                <a:cs typeface="Caladea"/>
              </a:rPr>
              <a:t>connected </a:t>
            </a:r>
            <a:r>
              <a:rPr sz="1200" dirty="0">
                <a:latin typeface="Caladea"/>
                <a:cs typeface="Caladea"/>
              </a:rPr>
              <a:t>hence </a:t>
            </a:r>
            <a:r>
              <a:rPr sz="1200" spc="-5" dirty="0">
                <a:latin typeface="Caladea"/>
                <a:cs typeface="Caladea"/>
              </a:rPr>
              <a:t>the company should </a:t>
            </a:r>
            <a:r>
              <a:rPr sz="1200" spc="-10" dirty="0">
                <a:latin typeface="Caladea"/>
                <a:cs typeface="Caladea"/>
              </a:rPr>
              <a:t>focus </a:t>
            </a:r>
            <a:r>
              <a:rPr sz="1200" spc="-5" dirty="0">
                <a:latin typeface="Caladea"/>
                <a:cs typeface="Caladea"/>
              </a:rPr>
              <a:t>on </a:t>
            </a:r>
            <a:r>
              <a:rPr sz="1200" dirty="0">
                <a:latin typeface="Caladea"/>
                <a:cs typeface="Caladea"/>
              </a:rPr>
              <a:t>enhancing mobile  app </a:t>
            </a:r>
            <a:r>
              <a:rPr sz="1200" spc="-10" dirty="0">
                <a:latin typeface="Caladea"/>
                <a:cs typeface="Caladea"/>
              </a:rPr>
              <a:t>to </a:t>
            </a:r>
            <a:r>
              <a:rPr sz="1200" spc="-15" dirty="0">
                <a:latin typeface="Caladea"/>
                <a:cs typeface="Caladea"/>
              </a:rPr>
              <a:t>have </a:t>
            </a:r>
            <a:r>
              <a:rPr sz="1200" spc="-10" dirty="0">
                <a:latin typeface="Caladea"/>
                <a:cs typeface="Caladea"/>
              </a:rPr>
              <a:t>more </a:t>
            </a:r>
            <a:r>
              <a:rPr sz="1200" spc="-5" dirty="0">
                <a:latin typeface="Caladea"/>
                <a:cs typeface="Caladea"/>
              </a:rPr>
              <a:t>user</a:t>
            </a:r>
            <a:r>
              <a:rPr sz="1200" spc="10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base.</a:t>
            </a:r>
            <a:endParaRPr sz="1200" dirty="0">
              <a:latin typeface="Caladea"/>
              <a:cs typeface="Caladea"/>
            </a:endParaRPr>
          </a:p>
          <a:p>
            <a:pPr marL="263525" indent="-172720">
              <a:lnSpc>
                <a:spcPct val="150000"/>
              </a:lnSpc>
              <a:buFont typeface="Wingdings"/>
              <a:buChar char=""/>
              <a:tabLst>
                <a:tab pos="264160" algn="l"/>
              </a:tabLst>
            </a:pPr>
            <a:r>
              <a:rPr sz="1200" spc="-5" dirty="0">
                <a:latin typeface="Caladea"/>
                <a:cs typeface="Caladea"/>
              </a:rPr>
              <a:t>Also </a:t>
            </a:r>
            <a:r>
              <a:rPr sz="1200" spc="-10" dirty="0">
                <a:latin typeface="Caladea"/>
                <a:cs typeface="Caladea"/>
              </a:rPr>
              <a:t>advertisement </a:t>
            </a:r>
            <a:r>
              <a:rPr sz="1200" dirty="0">
                <a:latin typeface="Caladea"/>
                <a:cs typeface="Caladea"/>
              </a:rPr>
              <a:t>can be </a:t>
            </a:r>
            <a:r>
              <a:rPr sz="1200" spc="-5" dirty="0">
                <a:latin typeface="Caladea"/>
                <a:cs typeface="Caladea"/>
              </a:rPr>
              <a:t>introduces on mobile </a:t>
            </a:r>
            <a:r>
              <a:rPr sz="1200" dirty="0">
                <a:latin typeface="Caladea"/>
                <a:cs typeface="Caladea"/>
              </a:rPr>
              <a:t>app </a:t>
            </a:r>
            <a:r>
              <a:rPr sz="1200" spc="-5" dirty="0">
                <a:latin typeface="Caladea"/>
                <a:cs typeface="Caladea"/>
              </a:rPr>
              <a:t>which will add income to</a:t>
            </a:r>
            <a:r>
              <a:rPr sz="1200" spc="40" dirty="0">
                <a:latin typeface="Caladea"/>
                <a:cs typeface="Caladea"/>
              </a:rPr>
              <a:t> </a:t>
            </a:r>
            <a:r>
              <a:rPr sz="1200" spc="-10" dirty="0">
                <a:latin typeface="Caladea"/>
                <a:cs typeface="Caladea"/>
              </a:rPr>
              <a:t>advertisers</a:t>
            </a:r>
            <a:endParaRPr sz="1200" dirty="0">
              <a:latin typeface="Caladea"/>
              <a:cs typeface="Caladea"/>
            </a:endParaRPr>
          </a:p>
          <a:p>
            <a:pPr marL="263525" marR="210820" indent="-172720">
              <a:lnSpc>
                <a:spcPct val="150000"/>
              </a:lnSpc>
              <a:buFont typeface="Wingdings"/>
              <a:buChar char=""/>
              <a:tabLst>
                <a:tab pos="264160" algn="l"/>
              </a:tabLst>
            </a:pPr>
            <a:r>
              <a:rPr sz="1200" spc="-5" dirty="0">
                <a:latin typeface="Caladea"/>
                <a:cs typeface="Caladea"/>
              </a:rPr>
              <a:t>Another </a:t>
            </a:r>
            <a:r>
              <a:rPr sz="1200" dirty="0">
                <a:latin typeface="Caladea"/>
                <a:cs typeface="Caladea"/>
              </a:rPr>
              <a:t>point </a:t>
            </a:r>
            <a:r>
              <a:rPr sz="1200" spc="-10" dirty="0">
                <a:latin typeface="Caladea"/>
                <a:cs typeface="Caladea"/>
              </a:rPr>
              <a:t>to </a:t>
            </a:r>
            <a:r>
              <a:rPr sz="1200" spc="-5" dirty="0">
                <a:latin typeface="Caladea"/>
                <a:cs typeface="Caladea"/>
              </a:rPr>
              <a:t>note here is that males </a:t>
            </a:r>
            <a:r>
              <a:rPr sz="1200" spc="-15" dirty="0">
                <a:latin typeface="Caladea"/>
                <a:cs typeface="Caladea"/>
              </a:rPr>
              <a:t>have </a:t>
            </a:r>
            <a:r>
              <a:rPr sz="1200" spc="-5" dirty="0">
                <a:latin typeface="Caladea"/>
                <a:cs typeface="Caladea"/>
              </a:rPr>
              <a:t>less count of </a:t>
            </a:r>
            <a:r>
              <a:rPr sz="1200" spc="-10" dirty="0">
                <a:latin typeface="Caladea"/>
                <a:cs typeface="Caladea"/>
              </a:rPr>
              <a:t>likes </a:t>
            </a:r>
            <a:r>
              <a:rPr sz="1200" spc="-5" dirty="0">
                <a:latin typeface="Caladea"/>
                <a:cs typeface="Caladea"/>
              </a:rPr>
              <a:t>up </a:t>
            </a:r>
            <a:r>
              <a:rPr sz="1200" spc="-10" dirty="0">
                <a:latin typeface="Caladea"/>
                <a:cs typeface="Caladea"/>
              </a:rPr>
              <a:t>to </a:t>
            </a:r>
            <a:r>
              <a:rPr sz="1200" spc="-5" dirty="0">
                <a:latin typeface="Caladea"/>
                <a:cs typeface="Caladea"/>
              </a:rPr>
              <a:t>age 80 and then </a:t>
            </a:r>
            <a:r>
              <a:rPr sz="1200" spc="-10" dirty="0">
                <a:latin typeface="Caladea"/>
                <a:cs typeface="Caladea"/>
              </a:rPr>
              <a:t>we </a:t>
            </a:r>
            <a:r>
              <a:rPr sz="1200" spc="-5" dirty="0">
                <a:latin typeface="Caladea"/>
                <a:cs typeface="Caladea"/>
              </a:rPr>
              <a:t>see sharp increase </a:t>
            </a:r>
            <a:r>
              <a:rPr sz="1200" spc="-10" dirty="0">
                <a:latin typeface="Caladea"/>
                <a:cs typeface="Caladea"/>
              </a:rPr>
              <a:t>for </a:t>
            </a:r>
            <a:r>
              <a:rPr sz="1200" spc="-5" dirty="0">
                <a:latin typeface="Caladea"/>
                <a:cs typeface="Caladea"/>
              </a:rPr>
              <a:t>age 91-100.  The unusual </a:t>
            </a:r>
            <a:r>
              <a:rPr sz="1200" spc="-20" dirty="0">
                <a:latin typeface="Caladea"/>
                <a:cs typeface="Caladea"/>
              </a:rPr>
              <a:t>way </a:t>
            </a:r>
            <a:r>
              <a:rPr sz="1200" spc="-5" dirty="0">
                <a:latin typeface="Caladea"/>
                <a:cs typeface="Caladea"/>
              </a:rPr>
              <a:t>could </a:t>
            </a:r>
            <a:r>
              <a:rPr sz="1200" dirty="0">
                <a:latin typeface="Caladea"/>
                <a:cs typeface="Caladea"/>
              </a:rPr>
              <a:t>be </a:t>
            </a:r>
            <a:r>
              <a:rPr sz="1200" spc="-5" dirty="0">
                <a:latin typeface="Caladea"/>
                <a:cs typeface="Caladea"/>
              </a:rPr>
              <a:t>because </a:t>
            </a:r>
            <a:r>
              <a:rPr sz="1200" spc="-10" dirty="0">
                <a:latin typeface="Caladea"/>
                <a:cs typeface="Caladea"/>
              </a:rPr>
              <a:t>Facebook </a:t>
            </a:r>
            <a:r>
              <a:rPr sz="1200" spc="-5" dirty="0">
                <a:latin typeface="Caladea"/>
                <a:cs typeface="Caladea"/>
              </a:rPr>
              <a:t>has </a:t>
            </a:r>
            <a:r>
              <a:rPr sz="1200" spc="-10" dirty="0">
                <a:latin typeface="Caladea"/>
                <a:cs typeface="Caladea"/>
              </a:rPr>
              <a:t>default </a:t>
            </a:r>
            <a:r>
              <a:rPr sz="1200" dirty="0">
                <a:latin typeface="Caladea"/>
                <a:cs typeface="Caladea"/>
              </a:rPr>
              <a:t>birth </a:t>
            </a:r>
            <a:r>
              <a:rPr sz="1200" spc="-10" dirty="0">
                <a:latin typeface="Caladea"/>
                <a:cs typeface="Caladea"/>
              </a:rPr>
              <a:t>date </a:t>
            </a:r>
            <a:r>
              <a:rPr sz="1200" spc="-5" dirty="0">
                <a:latin typeface="Caladea"/>
                <a:cs typeface="Caladea"/>
              </a:rPr>
              <a:t>as 1 </a:t>
            </a:r>
            <a:r>
              <a:rPr sz="1200" dirty="0">
                <a:latin typeface="Caladea"/>
                <a:cs typeface="Caladea"/>
              </a:rPr>
              <a:t>Jan </a:t>
            </a:r>
            <a:r>
              <a:rPr sz="1200" spc="-5" dirty="0">
                <a:latin typeface="Caladea"/>
                <a:cs typeface="Caladea"/>
              </a:rPr>
              <a:t>1990. It </a:t>
            </a:r>
            <a:r>
              <a:rPr sz="1200" spc="-10" dirty="0">
                <a:latin typeface="Caladea"/>
                <a:cs typeface="Caladea"/>
              </a:rPr>
              <a:t>may </a:t>
            </a:r>
            <a:r>
              <a:rPr sz="1200" dirty="0">
                <a:latin typeface="Caladea"/>
                <a:cs typeface="Caladea"/>
              </a:rPr>
              <a:t>be the </a:t>
            </a:r>
            <a:r>
              <a:rPr sz="1200" spc="-5" dirty="0">
                <a:latin typeface="Caladea"/>
                <a:cs typeface="Caladea"/>
              </a:rPr>
              <a:t>case when user just skip </a:t>
            </a:r>
            <a:r>
              <a:rPr sz="1200" spc="-15" dirty="0">
                <a:latin typeface="Caladea"/>
                <a:cs typeface="Caladea"/>
              </a:rPr>
              <a:t>over  </a:t>
            </a:r>
            <a:r>
              <a:rPr sz="1200" spc="-5" dirty="0">
                <a:latin typeface="Caladea"/>
                <a:cs typeface="Caladea"/>
              </a:rPr>
              <a:t>detail, or </a:t>
            </a:r>
            <a:r>
              <a:rPr sz="1200" spc="-10" dirty="0">
                <a:latin typeface="Caladea"/>
                <a:cs typeface="Caladea"/>
              </a:rPr>
              <a:t>keep </a:t>
            </a:r>
            <a:r>
              <a:rPr sz="1200" spc="-5" dirty="0">
                <a:latin typeface="Caladea"/>
                <a:cs typeface="Caladea"/>
              </a:rPr>
              <a:t>maintaining their </a:t>
            </a:r>
            <a:r>
              <a:rPr sz="1200" spc="-25" dirty="0">
                <a:latin typeface="Caladea"/>
                <a:cs typeface="Caladea"/>
              </a:rPr>
              <a:t>privacy. </a:t>
            </a:r>
            <a:r>
              <a:rPr sz="1200" spc="-10" dirty="0">
                <a:latin typeface="Caladea"/>
                <a:cs typeface="Caladea"/>
              </a:rPr>
              <a:t>Whatever </a:t>
            </a:r>
            <a:r>
              <a:rPr sz="1200" spc="-5" dirty="0">
                <a:latin typeface="Caladea"/>
                <a:cs typeface="Caladea"/>
              </a:rPr>
              <a:t>the case, it’s important </a:t>
            </a:r>
            <a:r>
              <a:rPr sz="1200" spc="-10" dirty="0">
                <a:latin typeface="Caladea"/>
                <a:cs typeface="Caladea"/>
              </a:rPr>
              <a:t>to </a:t>
            </a:r>
            <a:r>
              <a:rPr sz="1200" spc="-5" dirty="0">
                <a:latin typeface="Caladea"/>
                <a:cs typeface="Caladea"/>
              </a:rPr>
              <a:t>look </a:t>
            </a:r>
            <a:r>
              <a:rPr sz="1200" spc="-15" dirty="0">
                <a:latin typeface="Caladea"/>
                <a:cs typeface="Caladea"/>
              </a:rPr>
              <a:t>over </a:t>
            </a:r>
            <a:r>
              <a:rPr sz="1200" spc="-5" dirty="0">
                <a:latin typeface="Caladea"/>
                <a:cs typeface="Caladea"/>
              </a:rPr>
              <a:t>these </a:t>
            </a:r>
            <a:r>
              <a:rPr sz="1200" spc="-10" dirty="0">
                <a:latin typeface="Caladea"/>
                <a:cs typeface="Caladea"/>
              </a:rPr>
              <a:t>anomaly </a:t>
            </a:r>
            <a:r>
              <a:rPr sz="1200" spc="-5" dirty="0">
                <a:latin typeface="Caladea"/>
                <a:cs typeface="Caladea"/>
              </a:rPr>
              <a:t>and understand the  </a:t>
            </a:r>
            <a:r>
              <a:rPr sz="1200" dirty="0">
                <a:latin typeface="Caladea"/>
                <a:cs typeface="Caladea"/>
              </a:rPr>
              <a:t>impact.</a:t>
            </a:r>
          </a:p>
        </p:txBody>
      </p:sp>
    </p:spTree>
    <p:extLst>
      <p:ext uri="{BB962C8B-B14F-4D97-AF65-F5344CB8AC3E}">
        <p14:creationId xmlns:p14="http://schemas.microsoft.com/office/powerpoint/2010/main" val="378556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dirty="0">
                <a:latin typeface="Kite Display" panose="02000000000000000000" pitchFamily="2" charset="0"/>
                <a:ea typeface="Kite Display" panose="02000000000000000000" pitchFamily="2" charset="0"/>
              </a:rPr>
              <a:t>Agenda</a:t>
            </a:r>
            <a:endParaRPr lang="en-US" b="1" dirty="0">
              <a:latin typeface="Kite Display" panose="02000000000000000000" pitchFamily="2" charset="0"/>
              <a:ea typeface="Kite Display" panose="02000000000000000000" pitchFamily="2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869E608-87E8-44C6-A8A8-0B27E472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3600" b="1" spc="-114" dirty="0">
                <a:latin typeface="Caladea"/>
                <a:cs typeface="Times New Roman"/>
              </a:rPr>
              <a:t>Problem</a:t>
            </a:r>
            <a:r>
              <a:rPr lang="en-US" sz="3600" b="1" spc="-80" dirty="0">
                <a:latin typeface="Caladea"/>
                <a:cs typeface="Times New Roman"/>
              </a:rPr>
              <a:t> </a:t>
            </a:r>
            <a:r>
              <a:rPr lang="en-US" sz="3600" b="1" spc="30" dirty="0">
                <a:latin typeface="Caladea"/>
                <a:cs typeface="Times New Roman"/>
              </a:rPr>
              <a:t>Statement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endParaRPr lang="en-US" sz="3600" dirty="0">
              <a:latin typeface="Calad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Courier New" panose="02070309020205020404" pitchFamily="49" charset="0"/>
              <a:buChar char="o"/>
            </a:pPr>
            <a:r>
              <a:rPr lang="en-US" sz="3600" b="1" spc="-45" dirty="0">
                <a:latin typeface="Caladea"/>
                <a:cs typeface="Times New Roman"/>
              </a:rPr>
              <a:t>Data </a:t>
            </a:r>
            <a:r>
              <a:rPr lang="en-US" sz="3600" b="1" spc="-55" dirty="0">
                <a:latin typeface="Caladea"/>
                <a:cs typeface="Times New Roman"/>
              </a:rPr>
              <a:t>Collection 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Courier New" panose="02070309020205020404" pitchFamily="49" charset="0"/>
              <a:buChar char="o"/>
            </a:pPr>
            <a:endParaRPr lang="en-US" sz="3600" b="1" spc="20" dirty="0">
              <a:latin typeface="Calad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Courier New" panose="02070309020205020404" pitchFamily="49" charset="0"/>
              <a:buChar char="o"/>
            </a:pPr>
            <a:r>
              <a:rPr lang="en-US" sz="3600" b="1" spc="20" dirty="0">
                <a:latin typeface="Caladea"/>
                <a:cs typeface="Times New Roman"/>
              </a:rPr>
              <a:t>Data Visualization 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Courier New" panose="02070309020205020404" pitchFamily="49" charset="0"/>
              <a:buChar char="o"/>
            </a:pPr>
            <a:endParaRPr lang="en-US" sz="3600" dirty="0">
              <a:latin typeface="Calad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3600" b="1" spc="100" dirty="0">
                <a:latin typeface="Caladea"/>
                <a:cs typeface="Times New Roman"/>
              </a:rPr>
              <a:t>Analysis </a:t>
            </a:r>
            <a:r>
              <a:rPr lang="en-US" sz="3600" b="1" spc="-35" dirty="0">
                <a:latin typeface="Caladea"/>
                <a:cs typeface="Times New Roman"/>
              </a:rPr>
              <a:t>of</a:t>
            </a:r>
            <a:r>
              <a:rPr lang="en-US" sz="3600" b="1" spc="-200" dirty="0">
                <a:latin typeface="Caladea"/>
                <a:cs typeface="Times New Roman"/>
              </a:rPr>
              <a:t> </a:t>
            </a:r>
            <a:r>
              <a:rPr lang="en-US" sz="3600" b="1" spc="-40" dirty="0">
                <a:latin typeface="Caladea"/>
                <a:cs typeface="Times New Roman"/>
              </a:rPr>
              <a:t>Dataset 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endParaRPr lang="en-US" sz="3600" b="1" spc="-40" dirty="0">
              <a:latin typeface="Caladea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Courier New" panose="02070309020205020404" pitchFamily="49" charset="0"/>
              <a:buChar char="o"/>
            </a:pPr>
            <a:r>
              <a:rPr lang="en-US" sz="3600" b="1" spc="100" dirty="0">
                <a:latin typeface="Caladea"/>
                <a:cs typeface="Times New Roman"/>
              </a:rPr>
              <a:t>Summary 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 </a:t>
            </a:r>
          </a:p>
          <a:p>
            <a:endParaRPr lang="en-US" sz="1800" i="1" dirty="0">
              <a:latin typeface="+mn-lt"/>
            </a:endParaRPr>
          </a:p>
          <a:p>
            <a:endParaRPr lang="en-US" sz="1800" i="1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58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Year wise evaluation of FB</a:t>
            </a: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346B6C28-865B-4913-BAC3-D6CBA2626CB8}"/>
              </a:ext>
            </a:extLst>
          </p:cNvPr>
          <p:cNvSpPr/>
          <p:nvPr/>
        </p:nvSpPr>
        <p:spPr>
          <a:xfrm>
            <a:off x="1051883" y="5077269"/>
            <a:ext cx="404705" cy="321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6">
            <a:extLst>
              <a:ext uri="{FF2B5EF4-FFF2-40B4-BE49-F238E27FC236}">
                <a16:creationId xmlns:a16="http://schemas.microsoft.com/office/drawing/2014/main" id="{A5F8D556-D5BE-4FC5-9395-24C9C70FFE12}"/>
              </a:ext>
            </a:extLst>
          </p:cNvPr>
          <p:cNvGrpSpPr/>
          <p:nvPr/>
        </p:nvGrpSpPr>
        <p:grpSpPr>
          <a:xfrm>
            <a:off x="764562" y="1677021"/>
            <a:ext cx="5994943" cy="4596779"/>
            <a:chOff x="917575" y="956183"/>
            <a:chExt cx="7239000" cy="4558284"/>
          </a:xfrm>
        </p:grpSpPr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8205A4F6-E76E-4979-8105-472E27563D75}"/>
                </a:ext>
              </a:extLst>
            </p:cNvPr>
            <p:cNvSpPr/>
            <p:nvPr/>
          </p:nvSpPr>
          <p:spPr>
            <a:xfrm>
              <a:off x="917575" y="956183"/>
              <a:ext cx="7239000" cy="45582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rgbClr val="00B9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621FFC0F-95BC-49AE-8FA5-00CB50A37696}"/>
                </a:ext>
              </a:extLst>
            </p:cNvPr>
            <p:cNvSpPr/>
            <p:nvPr/>
          </p:nvSpPr>
          <p:spPr>
            <a:xfrm>
              <a:off x="1769363" y="1335024"/>
              <a:ext cx="1694688" cy="3057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rgbClr val="00B9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F8666C7C-4976-4FC3-9B21-F2B8B3CF08BE}"/>
                </a:ext>
              </a:extLst>
            </p:cNvPr>
            <p:cNvSpPr/>
            <p:nvPr/>
          </p:nvSpPr>
          <p:spPr>
            <a:xfrm>
              <a:off x="1971802" y="1523873"/>
              <a:ext cx="1450340" cy="2803525"/>
            </a:xfrm>
            <a:custGeom>
              <a:avLst/>
              <a:gdLst/>
              <a:ahLst/>
              <a:cxnLst/>
              <a:rect l="l" t="t" r="r" b="b"/>
              <a:pathLst>
                <a:path w="1450339" h="2803525">
                  <a:moveTo>
                    <a:pt x="43710" y="67428"/>
                  </a:moveTo>
                  <a:lnTo>
                    <a:pt x="41529" y="105225"/>
                  </a:lnTo>
                  <a:lnTo>
                    <a:pt x="1416303" y="2803144"/>
                  </a:lnTo>
                  <a:lnTo>
                    <a:pt x="1450339" y="2785872"/>
                  </a:lnTo>
                  <a:lnTo>
                    <a:pt x="75436" y="87818"/>
                  </a:lnTo>
                  <a:lnTo>
                    <a:pt x="43710" y="67428"/>
                  </a:lnTo>
                  <a:close/>
                </a:path>
                <a:path w="1450339" h="2803525">
                  <a:moveTo>
                    <a:pt x="9398" y="0"/>
                  </a:moveTo>
                  <a:lnTo>
                    <a:pt x="0" y="164718"/>
                  </a:lnTo>
                  <a:lnTo>
                    <a:pt x="1047" y="172231"/>
                  </a:lnTo>
                  <a:lnTo>
                    <a:pt x="4762" y="178530"/>
                  </a:lnTo>
                  <a:lnTo>
                    <a:pt x="10572" y="182971"/>
                  </a:lnTo>
                  <a:lnTo>
                    <a:pt x="17906" y="184912"/>
                  </a:lnTo>
                  <a:lnTo>
                    <a:pt x="25417" y="183790"/>
                  </a:lnTo>
                  <a:lnTo>
                    <a:pt x="31702" y="180038"/>
                  </a:lnTo>
                  <a:lnTo>
                    <a:pt x="36105" y="174214"/>
                  </a:lnTo>
                  <a:lnTo>
                    <a:pt x="37973" y="166877"/>
                  </a:lnTo>
                  <a:lnTo>
                    <a:pt x="41529" y="105225"/>
                  </a:lnTo>
                  <a:lnTo>
                    <a:pt x="9525" y="42417"/>
                  </a:lnTo>
                  <a:lnTo>
                    <a:pt x="43434" y="25018"/>
                  </a:lnTo>
                  <a:lnTo>
                    <a:pt x="48261" y="25018"/>
                  </a:lnTo>
                  <a:lnTo>
                    <a:pt x="9398" y="0"/>
                  </a:lnTo>
                  <a:close/>
                </a:path>
                <a:path w="1450339" h="2803525">
                  <a:moveTo>
                    <a:pt x="48261" y="25018"/>
                  </a:moveTo>
                  <a:lnTo>
                    <a:pt x="43434" y="25018"/>
                  </a:lnTo>
                  <a:lnTo>
                    <a:pt x="75436" y="87818"/>
                  </a:lnTo>
                  <a:lnTo>
                    <a:pt x="127508" y="121285"/>
                  </a:lnTo>
                  <a:lnTo>
                    <a:pt x="134580" y="124053"/>
                  </a:lnTo>
                  <a:lnTo>
                    <a:pt x="141890" y="123904"/>
                  </a:lnTo>
                  <a:lnTo>
                    <a:pt x="148582" y="121017"/>
                  </a:lnTo>
                  <a:lnTo>
                    <a:pt x="153797" y="115569"/>
                  </a:lnTo>
                  <a:lnTo>
                    <a:pt x="156565" y="108569"/>
                  </a:lnTo>
                  <a:lnTo>
                    <a:pt x="156416" y="101282"/>
                  </a:lnTo>
                  <a:lnTo>
                    <a:pt x="153529" y="94567"/>
                  </a:lnTo>
                  <a:lnTo>
                    <a:pt x="148081" y="89280"/>
                  </a:lnTo>
                  <a:lnTo>
                    <a:pt x="48261" y="25018"/>
                  </a:lnTo>
                  <a:close/>
                </a:path>
                <a:path w="1450339" h="2803525">
                  <a:moveTo>
                    <a:pt x="43434" y="25018"/>
                  </a:moveTo>
                  <a:lnTo>
                    <a:pt x="9525" y="42417"/>
                  </a:lnTo>
                  <a:lnTo>
                    <a:pt x="41529" y="105225"/>
                  </a:lnTo>
                  <a:lnTo>
                    <a:pt x="43710" y="67428"/>
                  </a:lnTo>
                  <a:lnTo>
                    <a:pt x="16256" y="49784"/>
                  </a:lnTo>
                  <a:lnTo>
                    <a:pt x="45593" y="34798"/>
                  </a:lnTo>
                  <a:lnTo>
                    <a:pt x="48417" y="34798"/>
                  </a:lnTo>
                  <a:lnTo>
                    <a:pt x="43434" y="25018"/>
                  </a:lnTo>
                  <a:close/>
                </a:path>
                <a:path w="1450339" h="2803525">
                  <a:moveTo>
                    <a:pt x="48417" y="34798"/>
                  </a:moveTo>
                  <a:lnTo>
                    <a:pt x="45593" y="34798"/>
                  </a:lnTo>
                  <a:lnTo>
                    <a:pt x="43710" y="67428"/>
                  </a:lnTo>
                  <a:lnTo>
                    <a:pt x="75436" y="87818"/>
                  </a:lnTo>
                  <a:lnTo>
                    <a:pt x="48417" y="34798"/>
                  </a:lnTo>
                  <a:close/>
                </a:path>
                <a:path w="1450339" h="2803525">
                  <a:moveTo>
                    <a:pt x="45593" y="34798"/>
                  </a:moveTo>
                  <a:lnTo>
                    <a:pt x="16256" y="49784"/>
                  </a:lnTo>
                  <a:lnTo>
                    <a:pt x="43710" y="67428"/>
                  </a:lnTo>
                  <a:lnTo>
                    <a:pt x="45593" y="34798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rgbClr val="00B9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5">
            <a:extLst>
              <a:ext uri="{FF2B5EF4-FFF2-40B4-BE49-F238E27FC236}">
                <a16:creationId xmlns:a16="http://schemas.microsoft.com/office/drawing/2014/main" id="{169F5859-03CF-497C-B407-9BCF9D76DD1A}"/>
              </a:ext>
            </a:extLst>
          </p:cNvPr>
          <p:cNvSpPr txBox="1"/>
          <p:nvPr/>
        </p:nvSpPr>
        <p:spPr>
          <a:xfrm>
            <a:off x="7304883" y="1712044"/>
            <a:ext cx="4614571" cy="2177134"/>
          </a:xfrm>
          <a:custGeom>
            <a:avLst/>
            <a:gdLst>
              <a:gd name="connsiteX0" fmla="*/ 0 w 4614571"/>
              <a:gd name="connsiteY0" fmla="*/ 0 h 2177134"/>
              <a:gd name="connsiteX1" fmla="*/ 438384 w 4614571"/>
              <a:gd name="connsiteY1" fmla="*/ 0 h 2177134"/>
              <a:gd name="connsiteX2" fmla="*/ 1107497 w 4614571"/>
              <a:gd name="connsiteY2" fmla="*/ 0 h 2177134"/>
              <a:gd name="connsiteX3" fmla="*/ 1545881 w 4614571"/>
              <a:gd name="connsiteY3" fmla="*/ 0 h 2177134"/>
              <a:gd name="connsiteX4" fmla="*/ 2076557 w 4614571"/>
              <a:gd name="connsiteY4" fmla="*/ 0 h 2177134"/>
              <a:gd name="connsiteX5" fmla="*/ 2607233 w 4614571"/>
              <a:gd name="connsiteY5" fmla="*/ 0 h 2177134"/>
              <a:gd name="connsiteX6" fmla="*/ 3184054 w 4614571"/>
              <a:gd name="connsiteY6" fmla="*/ 0 h 2177134"/>
              <a:gd name="connsiteX7" fmla="*/ 3622438 w 4614571"/>
              <a:gd name="connsiteY7" fmla="*/ 0 h 2177134"/>
              <a:gd name="connsiteX8" fmla="*/ 4060822 w 4614571"/>
              <a:gd name="connsiteY8" fmla="*/ 0 h 2177134"/>
              <a:gd name="connsiteX9" fmla="*/ 4614571 w 4614571"/>
              <a:gd name="connsiteY9" fmla="*/ 0 h 2177134"/>
              <a:gd name="connsiteX10" fmla="*/ 4614571 w 4614571"/>
              <a:gd name="connsiteY10" fmla="*/ 587826 h 2177134"/>
              <a:gd name="connsiteX11" fmla="*/ 4614571 w 4614571"/>
              <a:gd name="connsiteY11" fmla="*/ 1175652 h 2177134"/>
              <a:gd name="connsiteX12" fmla="*/ 4614571 w 4614571"/>
              <a:gd name="connsiteY12" fmla="*/ 1676393 h 2177134"/>
              <a:gd name="connsiteX13" fmla="*/ 4614571 w 4614571"/>
              <a:gd name="connsiteY13" fmla="*/ 2177134 h 2177134"/>
              <a:gd name="connsiteX14" fmla="*/ 4176187 w 4614571"/>
              <a:gd name="connsiteY14" fmla="*/ 2177134 h 2177134"/>
              <a:gd name="connsiteX15" fmla="*/ 3507074 w 4614571"/>
              <a:gd name="connsiteY15" fmla="*/ 2177134 h 2177134"/>
              <a:gd name="connsiteX16" fmla="*/ 2837961 w 4614571"/>
              <a:gd name="connsiteY16" fmla="*/ 2177134 h 2177134"/>
              <a:gd name="connsiteX17" fmla="*/ 2353431 w 4614571"/>
              <a:gd name="connsiteY17" fmla="*/ 2177134 h 2177134"/>
              <a:gd name="connsiteX18" fmla="*/ 1776610 w 4614571"/>
              <a:gd name="connsiteY18" fmla="*/ 2177134 h 2177134"/>
              <a:gd name="connsiteX19" fmla="*/ 1245934 w 4614571"/>
              <a:gd name="connsiteY19" fmla="*/ 2177134 h 2177134"/>
              <a:gd name="connsiteX20" fmla="*/ 576821 w 4614571"/>
              <a:gd name="connsiteY20" fmla="*/ 2177134 h 2177134"/>
              <a:gd name="connsiteX21" fmla="*/ 0 w 4614571"/>
              <a:gd name="connsiteY21" fmla="*/ 2177134 h 2177134"/>
              <a:gd name="connsiteX22" fmla="*/ 0 w 4614571"/>
              <a:gd name="connsiteY22" fmla="*/ 1589308 h 2177134"/>
              <a:gd name="connsiteX23" fmla="*/ 0 w 4614571"/>
              <a:gd name="connsiteY23" fmla="*/ 1001482 h 2177134"/>
              <a:gd name="connsiteX24" fmla="*/ 0 w 4614571"/>
              <a:gd name="connsiteY24" fmla="*/ 0 h 217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614571" h="2177134" fill="none" extrusionOk="0">
                <a:moveTo>
                  <a:pt x="0" y="0"/>
                </a:moveTo>
                <a:cubicBezTo>
                  <a:pt x="159331" y="-28955"/>
                  <a:pt x="240553" y="22125"/>
                  <a:pt x="438384" y="0"/>
                </a:cubicBezTo>
                <a:cubicBezTo>
                  <a:pt x="636215" y="-22125"/>
                  <a:pt x="779061" y="72866"/>
                  <a:pt x="1107497" y="0"/>
                </a:cubicBezTo>
                <a:cubicBezTo>
                  <a:pt x="1435933" y="-72866"/>
                  <a:pt x="1449984" y="31288"/>
                  <a:pt x="1545881" y="0"/>
                </a:cubicBezTo>
                <a:cubicBezTo>
                  <a:pt x="1641778" y="-31288"/>
                  <a:pt x="1911614" y="21512"/>
                  <a:pt x="2076557" y="0"/>
                </a:cubicBezTo>
                <a:cubicBezTo>
                  <a:pt x="2241500" y="-21512"/>
                  <a:pt x="2369180" y="46458"/>
                  <a:pt x="2607233" y="0"/>
                </a:cubicBezTo>
                <a:cubicBezTo>
                  <a:pt x="2845286" y="-46458"/>
                  <a:pt x="2923650" y="33669"/>
                  <a:pt x="3184054" y="0"/>
                </a:cubicBezTo>
                <a:cubicBezTo>
                  <a:pt x="3444458" y="-33669"/>
                  <a:pt x="3426288" y="1614"/>
                  <a:pt x="3622438" y="0"/>
                </a:cubicBezTo>
                <a:cubicBezTo>
                  <a:pt x="3818588" y="-1614"/>
                  <a:pt x="3851341" y="10312"/>
                  <a:pt x="4060822" y="0"/>
                </a:cubicBezTo>
                <a:cubicBezTo>
                  <a:pt x="4270303" y="-10312"/>
                  <a:pt x="4390716" y="18793"/>
                  <a:pt x="4614571" y="0"/>
                </a:cubicBezTo>
                <a:cubicBezTo>
                  <a:pt x="4648259" y="227026"/>
                  <a:pt x="4574219" y="324503"/>
                  <a:pt x="4614571" y="587826"/>
                </a:cubicBezTo>
                <a:cubicBezTo>
                  <a:pt x="4654923" y="851149"/>
                  <a:pt x="4613288" y="1039612"/>
                  <a:pt x="4614571" y="1175652"/>
                </a:cubicBezTo>
                <a:cubicBezTo>
                  <a:pt x="4615854" y="1311692"/>
                  <a:pt x="4605693" y="1539990"/>
                  <a:pt x="4614571" y="1676393"/>
                </a:cubicBezTo>
                <a:cubicBezTo>
                  <a:pt x="4623449" y="1812796"/>
                  <a:pt x="4582906" y="2012369"/>
                  <a:pt x="4614571" y="2177134"/>
                </a:cubicBezTo>
                <a:cubicBezTo>
                  <a:pt x="4487070" y="2183574"/>
                  <a:pt x="4393174" y="2150434"/>
                  <a:pt x="4176187" y="2177134"/>
                </a:cubicBezTo>
                <a:cubicBezTo>
                  <a:pt x="3959200" y="2203834"/>
                  <a:pt x="3677626" y="2175986"/>
                  <a:pt x="3507074" y="2177134"/>
                </a:cubicBezTo>
                <a:cubicBezTo>
                  <a:pt x="3336522" y="2178282"/>
                  <a:pt x="3112871" y="2158666"/>
                  <a:pt x="2837961" y="2177134"/>
                </a:cubicBezTo>
                <a:cubicBezTo>
                  <a:pt x="2563051" y="2195602"/>
                  <a:pt x="2525274" y="2137681"/>
                  <a:pt x="2353431" y="2177134"/>
                </a:cubicBezTo>
                <a:cubicBezTo>
                  <a:pt x="2181588" y="2216587"/>
                  <a:pt x="2025915" y="2125650"/>
                  <a:pt x="1776610" y="2177134"/>
                </a:cubicBezTo>
                <a:cubicBezTo>
                  <a:pt x="1527305" y="2228618"/>
                  <a:pt x="1384876" y="2120581"/>
                  <a:pt x="1245934" y="2177134"/>
                </a:cubicBezTo>
                <a:cubicBezTo>
                  <a:pt x="1106992" y="2233687"/>
                  <a:pt x="834176" y="2155602"/>
                  <a:pt x="576821" y="2177134"/>
                </a:cubicBezTo>
                <a:cubicBezTo>
                  <a:pt x="319466" y="2198666"/>
                  <a:pt x="121535" y="2127762"/>
                  <a:pt x="0" y="2177134"/>
                </a:cubicBezTo>
                <a:cubicBezTo>
                  <a:pt x="-49173" y="1957763"/>
                  <a:pt x="42092" y="1842445"/>
                  <a:pt x="0" y="1589308"/>
                </a:cubicBezTo>
                <a:cubicBezTo>
                  <a:pt x="-42092" y="1336171"/>
                  <a:pt x="29946" y="1212022"/>
                  <a:pt x="0" y="1001482"/>
                </a:cubicBezTo>
                <a:cubicBezTo>
                  <a:pt x="-29946" y="790942"/>
                  <a:pt x="2600" y="241879"/>
                  <a:pt x="0" y="0"/>
                </a:cubicBezTo>
                <a:close/>
              </a:path>
              <a:path w="4614571" h="2177134" stroke="0" extrusionOk="0">
                <a:moveTo>
                  <a:pt x="0" y="0"/>
                </a:moveTo>
                <a:cubicBezTo>
                  <a:pt x="163910" y="-46198"/>
                  <a:pt x="441715" y="65095"/>
                  <a:pt x="576821" y="0"/>
                </a:cubicBezTo>
                <a:cubicBezTo>
                  <a:pt x="711927" y="-65095"/>
                  <a:pt x="848501" y="25720"/>
                  <a:pt x="1107497" y="0"/>
                </a:cubicBezTo>
                <a:cubicBezTo>
                  <a:pt x="1366493" y="-25720"/>
                  <a:pt x="1517145" y="196"/>
                  <a:pt x="1684318" y="0"/>
                </a:cubicBezTo>
                <a:cubicBezTo>
                  <a:pt x="1851491" y="-196"/>
                  <a:pt x="2072131" y="5561"/>
                  <a:pt x="2353431" y="0"/>
                </a:cubicBezTo>
                <a:cubicBezTo>
                  <a:pt x="2634731" y="-5561"/>
                  <a:pt x="2738860" y="44839"/>
                  <a:pt x="2884107" y="0"/>
                </a:cubicBezTo>
                <a:cubicBezTo>
                  <a:pt x="3029354" y="-44839"/>
                  <a:pt x="3212442" y="49300"/>
                  <a:pt x="3414783" y="0"/>
                </a:cubicBezTo>
                <a:cubicBezTo>
                  <a:pt x="3617124" y="-49300"/>
                  <a:pt x="3717873" y="16873"/>
                  <a:pt x="3945458" y="0"/>
                </a:cubicBezTo>
                <a:cubicBezTo>
                  <a:pt x="4173044" y="-16873"/>
                  <a:pt x="4470481" y="64198"/>
                  <a:pt x="4614571" y="0"/>
                </a:cubicBezTo>
                <a:cubicBezTo>
                  <a:pt x="4645569" y="220940"/>
                  <a:pt x="4574991" y="347161"/>
                  <a:pt x="4614571" y="566055"/>
                </a:cubicBezTo>
                <a:cubicBezTo>
                  <a:pt x="4654151" y="784949"/>
                  <a:pt x="4549832" y="1015822"/>
                  <a:pt x="4614571" y="1153881"/>
                </a:cubicBezTo>
                <a:cubicBezTo>
                  <a:pt x="4679310" y="1291940"/>
                  <a:pt x="4604610" y="1488945"/>
                  <a:pt x="4614571" y="1654622"/>
                </a:cubicBezTo>
                <a:cubicBezTo>
                  <a:pt x="4624532" y="1820299"/>
                  <a:pt x="4575912" y="1964473"/>
                  <a:pt x="4614571" y="2177134"/>
                </a:cubicBezTo>
                <a:cubicBezTo>
                  <a:pt x="4419773" y="2218698"/>
                  <a:pt x="4317572" y="2176315"/>
                  <a:pt x="4037750" y="2177134"/>
                </a:cubicBezTo>
                <a:cubicBezTo>
                  <a:pt x="3757928" y="2177953"/>
                  <a:pt x="3651304" y="2158689"/>
                  <a:pt x="3368637" y="2177134"/>
                </a:cubicBezTo>
                <a:cubicBezTo>
                  <a:pt x="3085970" y="2195579"/>
                  <a:pt x="2923484" y="2112915"/>
                  <a:pt x="2745670" y="2177134"/>
                </a:cubicBezTo>
                <a:cubicBezTo>
                  <a:pt x="2567856" y="2241353"/>
                  <a:pt x="2393068" y="2174098"/>
                  <a:pt x="2261140" y="2177134"/>
                </a:cubicBezTo>
                <a:cubicBezTo>
                  <a:pt x="2129212" y="2180170"/>
                  <a:pt x="1851927" y="2156810"/>
                  <a:pt x="1730464" y="2177134"/>
                </a:cubicBezTo>
                <a:cubicBezTo>
                  <a:pt x="1609001" y="2197458"/>
                  <a:pt x="1342936" y="2159787"/>
                  <a:pt x="1245934" y="2177134"/>
                </a:cubicBezTo>
                <a:cubicBezTo>
                  <a:pt x="1148932" y="2194481"/>
                  <a:pt x="886184" y="2121630"/>
                  <a:pt x="715259" y="2177134"/>
                </a:cubicBezTo>
                <a:cubicBezTo>
                  <a:pt x="544335" y="2232638"/>
                  <a:pt x="341255" y="2151595"/>
                  <a:pt x="0" y="2177134"/>
                </a:cubicBezTo>
                <a:cubicBezTo>
                  <a:pt x="-25268" y="1983116"/>
                  <a:pt x="13893" y="1831533"/>
                  <a:pt x="0" y="1589308"/>
                </a:cubicBezTo>
                <a:cubicBezTo>
                  <a:pt x="-13893" y="1347083"/>
                  <a:pt x="19317" y="1184321"/>
                  <a:pt x="0" y="1023253"/>
                </a:cubicBezTo>
                <a:cubicBezTo>
                  <a:pt x="-19317" y="862185"/>
                  <a:pt x="41552" y="214899"/>
                  <a:pt x="0" y="0"/>
                </a:cubicBezTo>
                <a:close/>
              </a:path>
            </a:pathLst>
          </a:custGeom>
          <a:ln>
            <a:solidFill>
              <a:srgbClr val="00B9F1"/>
            </a:solidFill>
            <a:extLst>
              <a:ext uri="{C807C97D-BFC1-408E-A445-0C87EB9F89A2}">
                <ask:lineSketchStyleProps xmlns:ask="http://schemas.microsoft.com/office/drawing/2018/sketchyshapes" sd="22652994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200000"/>
              </a:lnSpc>
              <a:spcBef>
                <a:spcPts val="100"/>
              </a:spcBef>
              <a:buFont typeface="Wingdings"/>
              <a:buChar char=""/>
              <a:tabLst>
                <a:tab pos="185420" algn="l"/>
              </a:tabLst>
            </a:pPr>
            <a:r>
              <a:rPr sz="1200" spc="-5" dirty="0">
                <a:latin typeface="Caladea"/>
                <a:cs typeface="Caladea"/>
              </a:rPr>
              <a:t>Highest </a:t>
            </a:r>
            <a:r>
              <a:rPr sz="1200" spc="-10" dirty="0">
                <a:latin typeface="Caladea"/>
                <a:cs typeface="Caladea"/>
              </a:rPr>
              <a:t>tenure for </a:t>
            </a:r>
            <a:r>
              <a:rPr sz="1200" spc="-5" dirty="0">
                <a:latin typeface="Caladea"/>
                <a:cs typeface="Caladea"/>
              </a:rPr>
              <a:t>usage of </a:t>
            </a:r>
            <a:r>
              <a:rPr sz="1200" spc="-10" dirty="0">
                <a:latin typeface="Caladea"/>
                <a:cs typeface="Caladea"/>
              </a:rPr>
              <a:t>Facebook </a:t>
            </a:r>
            <a:r>
              <a:rPr sz="1200" spc="-5" dirty="0">
                <a:latin typeface="Caladea"/>
                <a:cs typeface="Caladea"/>
              </a:rPr>
              <a:t>is 1 </a:t>
            </a:r>
            <a:r>
              <a:rPr sz="1200" spc="-10" dirty="0">
                <a:latin typeface="Caladea"/>
                <a:cs typeface="Caladea"/>
              </a:rPr>
              <a:t>year </a:t>
            </a:r>
            <a:r>
              <a:rPr sz="1200" spc="-5" dirty="0">
                <a:latin typeface="Caladea"/>
                <a:cs typeface="Caladea"/>
              </a:rPr>
              <a:t>and </a:t>
            </a:r>
            <a:r>
              <a:rPr sz="1200" spc="-20" dirty="0">
                <a:latin typeface="Caladea"/>
                <a:cs typeface="Caladea"/>
              </a:rPr>
              <a:t>avg </a:t>
            </a:r>
            <a:r>
              <a:rPr sz="1200" spc="-5" dirty="0">
                <a:latin typeface="Caladea"/>
                <a:cs typeface="Caladea"/>
              </a:rPr>
              <a:t>is 1.5</a:t>
            </a:r>
            <a:r>
              <a:rPr sz="1200" spc="75" dirty="0">
                <a:latin typeface="Caladea"/>
                <a:cs typeface="Caladea"/>
              </a:rPr>
              <a:t> </a:t>
            </a:r>
            <a:r>
              <a:rPr sz="1200" spc="-10" dirty="0">
                <a:latin typeface="Caladea"/>
                <a:cs typeface="Caladea"/>
              </a:rPr>
              <a:t>years.</a:t>
            </a:r>
            <a:endParaRPr sz="1200" dirty="0">
              <a:latin typeface="Caladea"/>
              <a:cs typeface="Caladea"/>
            </a:endParaRPr>
          </a:p>
          <a:p>
            <a:pPr marL="184785" indent="-172720">
              <a:lnSpc>
                <a:spcPct val="20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spc="-5" dirty="0">
                <a:latin typeface="Caladea"/>
                <a:cs typeface="Caladea"/>
              </a:rPr>
              <a:t>This </a:t>
            </a:r>
            <a:r>
              <a:rPr sz="1200" dirty="0">
                <a:latin typeface="Caladea"/>
                <a:cs typeface="Caladea"/>
              </a:rPr>
              <a:t>helps in </a:t>
            </a:r>
            <a:r>
              <a:rPr sz="1200" spc="-5" dirty="0">
                <a:latin typeface="Caladea"/>
                <a:cs typeface="Caladea"/>
              </a:rPr>
              <a:t>defining the model </a:t>
            </a:r>
            <a:r>
              <a:rPr sz="1200" spc="-10" dirty="0">
                <a:latin typeface="Caladea"/>
                <a:cs typeface="Caladea"/>
              </a:rPr>
              <a:t>to </a:t>
            </a:r>
            <a:r>
              <a:rPr sz="1200" spc="-5" dirty="0">
                <a:latin typeface="Caladea"/>
                <a:cs typeface="Caladea"/>
              </a:rPr>
              <a:t>engage </a:t>
            </a:r>
            <a:r>
              <a:rPr sz="1200" spc="-10" dirty="0">
                <a:latin typeface="Caladea"/>
                <a:cs typeface="Caladea"/>
              </a:rPr>
              <a:t>users for more </a:t>
            </a:r>
            <a:r>
              <a:rPr sz="1200" dirty="0">
                <a:latin typeface="Caladea"/>
                <a:cs typeface="Caladea"/>
              </a:rPr>
              <a:t>than a</a:t>
            </a:r>
            <a:r>
              <a:rPr sz="1200" spc="45" dirty="0">
                <a:latin typeface="Caladea"/>
                <a:cs typeface="Caladea"/>
              </a:rPr>
              <a:t> </a:t>
            </a:r>
            <a:r>
              <a:rPr sz="1200" spc="-10" dirty="0">
                <a:latin typeface="Caladea"/>
                <a:cs typeface="Caladea"/>
              </a:rPr>
              <a:t>year</a:t>
            </a:r>
            <a:endParaRPr sz="1200" dirty="0">
              <a:latin typeface="Caladea"/>
              <a:cs typeface="Caladea"/>
            </a:endParaRPr>
          </a:p>
          <a:p>
            <a:pPr marL="184785" indent="-172720">
              <a:lnSpc>
                <a:spcPct val="20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spc="-40" dirty="0">
                <a:latin typeface="Caladea"/>
                <a:cs typeface="Caladea"/>
              </a:rPr>
              <a:t>We </a:t>
            </a:r>
            <a:r>
              <a:rPr sz="1200" spc="-5" dirty="0">
                <a:latin typeface="Caladea"/>
                <a:cs typeface="Caladea"/>
              </a:rPr>
              <a:t>see </a:t>
            </a:r>
            <a:r>
              <a:rPr sz="1200" dirty="0">
                <a:latin typeface="Caladea"/>
                <a:cs typeface="Caladea"/>
              </a:rPr>
              <a:t>a </a:t>
            </a:r>
            <a:r>
              <a:rPr sz="1200" spc="-5" dirty="0">
                <a:latin typeface="Caladea"/>
                <a:cs typeface="Caladea"/>
              </a:rPr>
              <a:t>sharp increase </a:t>
            </a:r>
            <a:r>
              <a:rPr sz="1200" dirty="0">
                <a:latin typeface="Caladea"/>
                <a:cs typeface="Caladea"/>
              </a:rPr>
              <a:t>in </a:t>
            </a:r>
            <a:r>
              <a:rPr sz="1200" spc="-5" dirty="0">
                <a:latin typeface="Caladea"/>
                <a:cs typeface="Caladea"/>
              </a:rPr>
              <a:t>user base </a:t>
            </a:r>
            <a:r>
              <a:rPr sz="1200" dirty="0">
                <a:latin typeface="Caladea"/>
                <a:cs typeface="Caladea"/>
              </a:rPr>
              <a:t>in </a:t>
            </a:r>
            <a:r>
              <a:rPr sz="1200" spc="-5" dirty="0">
                <a:latin typeface="Caladea"/>
                <a:cs typeface="Caladea"/>
              </a:rPr>
              <a:t>last 2 </a:t>
            </a:r>
            <a:r>
              <a:rPr sz="1200" spc="-10" dirty="0">
                <a:latin typeface="Caladea"/>
                <a:cs typeface="Caladea"/>
              </a:rPr>
              <a:t>years</a:t>
            </a:r>
            <a:r>
              <a:rPr sz="1200" spc="35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(~365.68%).</a:t>
            </a:r>
            <a:endParaRPr sz="1200" dirty="0">
              <a:latin typeface="Caladea"/>
              <a:cs typeface="Caladea"/>
            </a:endParaRPr>
          </a:p>
          <a:p>
            <a:pPr marL="184785" indent="-172720">
              <a:lnSpc>
                <a:spcPct val="200000"/>
              </a:lnSpc>
              <a:buFont typeface="Wingdings"/>
              <a:buChar char=""/>
              <a:tabLst>
                <a:tab pos="185420" algn="l"/>
              </a:tabLst>
            </a:pPr>
            <a:r>
              <a:rPr sz="1200" spc="-5" dirty="0">
                <a:latin typeface="Caladea"/>
                <a:cs typeface="Caladea"/>
              </a:rPr>
              <a:t>Since our data set is of 2013 </a:t>
            </a:r>
            <a:r>
              <a:rPr sz="1200" dirty="0">
                <a:latin typeface="Caladea"/>
                <a:cs typeface="Caladea"/>
              </a:rPr>
              <a:t>it </a:t>
            </a:r>
            <a:r>
              <a:rPr sz="1200" spc="-10" dirty="0">
                <a:latin typeface="Caladea"/>
                <a:cs typeface="Caladea"/>
              </a:rPr>
              <a:t>shows more </a:t>
            </a:r>
            <a:r>
              <a:rPr sz="1200" dirty="0">
                <a:latin typeface="Caladea"/>
                <a:cs typeface="Caladea"/>
              </a:rPr>
              <a:t>people joined </a:t>
            </a:r>
            <a:r>
              <a:rPr sz="1200" spc="-10" dirty="0">
                <a:latin typeface="Caladea"/>
                <a:cs typeface="Caladea"/>
              </a:rPr>
              <a:t>from </a:t>
            </a:r>
            <a:r>
              <a:rPr sz="1200" spc="-5" dirty="0">
                <a:latin typeface="Caladea"/>
                <a:cs typeface="Caladea"/>
              </a:rPr>
              <a:t>2009 </a:t>
            </a:r>
            <a:r>
              <a:rPr sz="1200" spc="-15" dirty="0">
                <a:latin typeface="Caladea"/>
                <a:cs typeface="Caladea"/>
              </a:rPr>
              <a:t>onwards </a:t>
            </a:r>
            <a:r>
              <a:rPr sz="1200" spc="-5" dirty="0">
                <a:latin typeface="Caladea"/>
                <a:cs typeface="Caladea"/>
              </a:rPr>
              <a:t>and that possibly could </a:t>
            </a:r>
            <a:r>
              <a:rPr sz="1200" dirty="0">
                <a:latin typeface="Caladea"/>
                <a:cs typeface="Caladea"/>
              </a:rPr>
              <a:t>be </a:t>
            </a:r>
            <a:r>
              <a:rPr sz="1200" spc="-5" dirty="0">
                <a:latin typeface="Caladea"/>
                <a:cs typeface="Caladea"/>
              </a:rPr>
              <a:t>because</a:t>
            </a:r>
            <a:r>
              <a:rPr sz="1200" spc="145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of</a:t>
            </a:r>
            <a:endParaRPr sz="1200" dirty="0">
              <a:latin typeface="Caladea"/>
              <a:cs typeface="Caladea"/>
            </a:endParaRPr>
          </a:p>
          <a:p>
            <a:pPr marL="184785">
              <a:lnSpc>
                <a:spcPct val="200000"/>
              </a:lnSpc>
            </a:pPr>
            <a:r>
              <a:rPr sz="1200" dirty="0">
                <a:latin typeface="Caladea"/>
                <a:cs typeface="Caladea"/>
              </a:rPr>
              <a:t>mobile </a:t>
            </a:r>
            <a:r>
              <a:rPr sz="1200" spc="-5" dirty="0">
                <a:latin typeface="Caladea"/>
                <a:cs typeface="Caladea"/>
              </a:rPr>
              <a:t>app as </a:t>
            </a:r>
            <a:r>
              <a:rPr sz="1200" spc="-10" dirty="0">
                <a:latin typeface="Caladea"/>
                <a:cs typeface="Caladea"/>
              </a:rPr>
              <a:t>facebook </a:t>
            </a:r>
            <a:r>
              <a:rPr sz="1200" spc="-5" dirty="0">
                <a:latin typeface="Caladea"/>
                <a:cs typeface="Caladea"/>
              </a:rPr>
              <a:t>app </a:t>
            </a:r>
            <a:r>
              <a:rPr sz="1200" spc="-15" dirty="0">
                <a:latin typeface="Caladea"/>
                <a:cs typeface="Caladea"/>
              </a:rPr>
              <a:t>was </a:t>
            </a:r>
            <a:r>
              <a:rPr sz="1200" spc="-5" dirty="0">
                <a:latin typeface="Caladea"/>
                <a:cs typeface="Caladea"/>
              </a:rPr>
              <a:t>launched </a:t>
            </a:r>
            <a:r>
              <a:rPr sz="1200" dirty="0">
                <a:latin typeface="Caladea"/>
                <a:cs typeface="Caladea"/>
              </a:rPr>
              <a:t>in</a:t>
            </a:r>
            <a:r>
              <a:rPr sz="1200" spc="-15" dirty="0">
                <a:latin typeface="Caladea"/>
                <a:cs typeface="Caladea"/>
              </a:rPr>
              <a:t> </a:t>
            </a:r>
            <a:r>
              <a:rPr sz="1200" spc="-10" dirty="0">
                <a:latin typeface="Caladea"/>
                <a:cs typeface="Caladea"/>
              </a:rPr>
              <a:t>2008.</a:t>
            </a:r>
            <a:endParaRPr sz="1200" dirty="0">
              <a:latin typeface="Caladea"/>
              <a:cs typeface="Caladea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189A7D2E-9DB8-4DB9-A80C-DA9054DCD855}"/>
              </a:ext>
            </a:extLst>
          </p:cNvPr>
          <p:cNvSpPr/>
          <p:nvPr/>
        </p:nvSpPr>
        <p:spPr>
          <a:xfrm>
            <a:off x="6900178" y="1551262"/>
            <a:ext cx="404705" cy="321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576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 Glance </a:t>
            </a: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346B6C28-865B-4913-BAC3-D6CBA2626CB8}"/>
              </a:ext>
            </a:extLst>
          </p:cNvPr>
          <p:cNvSpPr/>
          <p:nvPr/>
        </p:nvSpPr>
        <p:spPr>
          <a:xfrm>
            <a:off x="966895" y="1378424"/>
            <a:ext cx="404705" cy="321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169F5859-03CF-497C-B407-9BCF9D76DD1A}"/>
              </a:ext>
            </a:extLst>
          </p:cNvPr>
          <p:cNvSpPr txBox="1"/>
          <p:nvPr/>
        </p:nvSpPr>
        <p:spPr>
          <a:xfrm>
            <a:off x="1478924" y="1378424"/>
            <a:ext cx="9634084" cy="4585486"/>
          </a:xfrm>
          <a:custGeom>
            <a:avLst/>
            <a:gdLst>
              <a:gd name="connsiteX0" fmla="*/ 0 w 9634084"/>
              <a:gd name="connsiteY0" fmla="*/ 0 h 4585486"/>
              <a:gd name="connsiteX1" fmla="*/ 374029 w 9634084"/>
              <a:gd name="connsiteY1" fmla="*/ 0 h 4585486"/>
              <a:gd name="connsiteX2" fmla="*/ 1133422 w 9634084"/>
              <a:gd name="connsiteY2" fmla="*/ 0 h 4585486"/>
              <a:gd name="connsiteX3" fmla="*/ 1411110 w 9634084"/>
              <a:gd name="connsiteY3" fmla="*/ 0 h 4585486"/>
              <a:gd name="connsiteX4" fmla="*/ 1688798 w 9634084"/>
              <a:gd name="connsiteY4" fmla="*/ 0 h 4585486"/>
              <a:gd name="connsiteX5" fmla="*/ 2255509 w 9634084"/>
              <a:gd name="connsiteY5" fmla="*/ 0 h 4585486"/>
              <a:gd name="connsiteX6" fmla="*/ 2725879 w 9634084"/>
              <a:gd name="connsiteY6" fmla="*/ 0 h 4585486"/>
              <a:gd name="connsiteX7" fmla="*/ 3292590 w 9634084"/>
              <a:gd name="connsiteY7" fmla="*/ 0 h 4585486"/>
              <a:gd name="connsiteX8" fmla="*/ 3666619 w 9634084"/>
              <a:gd name="connsiteY8" fmla="*/ 0 h 4585486"/>
              <a:gd name="connsiteX9" fmla="*/ 4329671 w 9634084"/>
              <a:gd name="connsiteY9" fmla="*/ 0 h 4585486"/>
              <a:gd name="connsiteX10" fmla="*/ 4992722 w 9634084"/>
              <a:gd name="connsiteY10" fmla="*/ 0 h 4585486"/>
              <a:gd name="connsiteX11" fmla="*/ 5655774 w 9634084"/>
              <a:gd name="connsiteY11" fmla="*/ 0 h 4585486"/>
              <a:gd name="connsiteX12" fmla="*/ 5933462 w 9634084"/>
              <a:gd name="connsiteY12" fmla="*/ 0 h 4585486"/>
              <a:gd name="connsiteX13" fmla="*/ 6403832 w 9634084"/>
              <a:gd name="connsiteY13" fmla="*/ 0 h 4585486"/>
              <a:gd name="connsiteX14" fmla="*/ 7163225 w 9634084"/>
              <a:gd name="connsiteY14" fmla="*/ 0 h 4585486"/>
              <a:gd name="connsiteX15" fmla="*/ 7826276 w 9634084"/>
              <a:gd name="connsiteY15" fmla="*/ 0 h 4585486"/>
              <a:gd name="connsiteX16" fmla="*/ 8200306 w 9634084"/>
              <a:gd name="connsiteY16" fmla="*/ 0 h 4585486"/>
              <a:gd name="connsiteX17" fmla="*/ 8767016 w 9634084"/>
              <a:gd name="connsiteY17" fmla="*/ 0 h 4585486"/>
              <a:gd name="connsiteX18" fmla="*/ 9634084 w 9634084"/>
              <a:gd name="connsiteY18" fmla="*/ 0 h 4585486"/>
              <a:gd name="connsiteX19" fmla="*/ 9634084 w 9634084"/>
              <a:gd name="connsiteY19" fmla="*/ 573186 h 4585486"/>
              <a:gd name="connsiteX20" fmla="*/ 9634084 w 9634084"/>
              <a:gd name="connsiteY20" fmla="*/ 1008807 h 4585486"/>
              <a:gd name="connsiteX21" fmla="*/ 9634084 w 9634084"/>
              <a:gd name="connsiteY21" fmla="*/ 1581993 h 4585486"/>
              <a:gd name="connsiteX22" fmla="*/ 9634084 w 9634084"/>
              <a:gd name="connsiteY22" fmla="*/ 2109324 h 4585486"/>
              <a:gd name="connsiteX23" fmla="*/ 9634084 w 9634084"/>
              <a:gd name="connsiteY23" fmla="*/ 2682509 h 4585486"/>
              <a:gd name="connsiteX24" fmla="*/ 9634084 w 9634084"/>
              <a:gd name="connsiteY24" fmla="*/ 3118130 h 4585486"/>
              <a:gd name="connsiteX25" fmla="*/ 9634084 w 9634084"/>
              <a:gd name="connsiteY25" fmla="*/ 3553752 h 4585486"/>
              <a:gd name="connsiteX26" fmla="*/ 9634084 w 9634084"/>
              <a:gd name="connsiteY26" fmla="*/ 4081083 h 4585486"/>
              <a:gd name="connsiteX27" fmla="*/ 9634084 w 9634084"/>
              <a:gd name="connsiteY27" fmla="*/ 4585486 h 4585486"/>
              <a:gd name="connsiteX28" fmla="*/ 9163714 w 9634084"/>
              <a:gd name="connsiteY28" fmla="*/ 4585486 h 4585486"/>
              <a:gd name="connsiteX29" fmla="*/ 8500662 w 9634084"/>
              <a:gd name="connsiteY29" fmla="*/ 4585486 h 4585486"/>
              <a:gd name="connsiteX30" fmla="*/ 7933952 w 9634084"/>
              <a:gd name="connsiteY30" fmla="*/ 4585486 h 4585486"/>
              <a:gd name="connsiteX31" fmla="*/ 7174559 w 9634084"/>
              <a:gd name="connsiteY31" fmla="*/ 4585486 h 4585486"/>
              <a:gd name="connsiteX32" fmla="*/ 6415167 w 9634084"/>
              <a:gd name="connsiteY32" fmla="*/ 4585486 h 4585486"/>
              <a:gd name="connsiteX33" fmla="*/ 6137478 w 9634084"/>
              <a:gd name="connsiteY33" fmla="*/ 4585486 h 4585486"/>
              <a:gd name="connsiteX34" fmla="*/ 5667108 w 9634084"/>
              <a:gd name="connsiteY34" fmla="*/ 4585486 h 4585486"/>
              <a:gd name="connsiteX35" fmla="*/ 5196738 w 9634084"/>
              <a:gd name="connsiteY35" fmla="*/ 4585486 h 4585486"/>
              <a:gd name="connsiteX36" fmla="*/ 4726368 w 9634084"/>
              <a:gd name="connsiteY36" fmla="*/ 4585486 h 4585486"/>
              <a:gd name="connsiteX37" fmla="*/ 4255998 w 9634084"/>
              <a:gd name="connsiteY37" fmla="*/ 4585486 h 4585486"/>
              <a:gd name="connsiteX38" fmla="*/ 3592947 w 9634084"/>
              <a:gd name="connsiteY38" fmla="*/ 4585486 h 4585486"/>
              <a:gd name="connsiteX39" fmla="*/ 2929895 w 9634084"/>
              <a:gd name="connsiteY39" fmla="*/ 4585486 h 4585486"/>
              <a:gd name="connsiteX40" fmla="*/ 2555866 w 9634084"/>
              <a:gd name="connsiteY40" fmla="*/ 4585486 h 4585486"/>
              <a:gd name="connsiteX41" fmla="*/ 1892814 w 9634084"/>
              <a:gd name="connsiteY41" fmla="*/ 4585486 h 4585486"/>
              <a:gd name="connsiteX42" fmla="*/ 1229762 w 9634084"/>
              <a:gd name="connsiteY42" fmla="*/ 4585486 h 4585486"/>
              <a:gd name="connsiteX43" fmla="*/ 663052 w 9634084"/>
              <a:gd name="connsiteY43" fmla="*/ 4585486 h 4585486"/>
              <a:gd name="connsiteX44" fmla="*/ 0 w 9634084"/>
              <a:gd name="connsiteY44" fmla="*/ 4585486 h 4585486"/>
              <a:gd name="connsiteX45" fmla="*/ 0 w 9634084"/>
              <a:gd name="connsiteY45" fmla="*/ 4058155 h 4585486"/>
              <a:gd name="connsiteX46" fmla="*/ 0 w 9634084"/>
              <a:gd name="connsiteY46" fmla="*/ 3393260 h 4585486"/>
              <a:gd name="connsiteX47" fmla="*/ 0 w 9634084"/>
              <a:gd name="connsiteY47" fmla="*/ 2820074 h 4585486"/>
              <a:gd name="connsiteX48" fmla="*/ 0 w 9634084"/>
              <a:gd name="connsiteY48" fmla="*/ 2201033 h 4585486"/>
              <a:gd name="connsiteX49" fmla="*/ 0 w 9634084"/>
              <a:gd name="connsiteY49" fmla="*/ 1765412 h 4585486"/>
              <a:gd name="connsiteX50" fmla="*/ 0 w 9634084"/>
              <a:gd name="connsiteY50" fmla="*/ 1238081 h 4585486"/>
              <a:gd name="connsiteX51" fmla="*/ 0 w 9634084"/>
              <a:gd name="connsiteY51" fmla="*/ 664895 h 4585486"/>
              <a:gd name="connsiteX52" fmla="*/ 0 w 9634084"/>
              <a:gd name="connsiteY52" fmla="*/ 0 h 458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634084" h="4585486" fill="none" extrusionOk="0">
                <a:moveTo>
                  <a:pt x="0" y="0"/>
                </a:moveTo>
                <a:cubicBezTo>
                  <a:pt x="122811" y="-30115"/>
                  <a:pt x="197083" y="23424"/>
                  <a:pt x="374029" y="0"/>
                </a:cubicBezTo>
                <a:cubicBezTo>
                  <a:pt x="550975" y="-23424"/>
                  <a:pt x="765743" y="17312"/>
                  <a:pt x="1133422" y="0"/>
                </a:cubicBezTo>
                <a:cubicBezTo>
                  <a:pt x="1501101" y="-17312"/>
                  <a:pt x="1278867" y="23089"/>
                  <a:pt x="1411110" y="0"/>
                </a:cubicBezTo>
                <a:cubicBezTo>
                  <a:pt x="1543353" y="-23089"/>
                  <a:pt x="1564780" y="11877"/>
                  <a:pt x="1688798" y="0"/>
                </a:cubicBezTo>
                <a:cubicBezTo>
                  <a:pt x="1812816" y="-11877"/>
                  <a:pt x="2051514" y="36370"/>
                  <a:pt x="2255509" y="0"/>
                </a:cubicBezTo>
                <a:cubicBezTo>
                  <a:pt x="2459504" y="-36370"/>
                  <a:pt x="2577687" y="2032"/>
                  <a:pt x="2725879" y="0"/>
                </a:cubicBezTo>
                <a:cubicBezTo>
                  <a:pt x="2874071" y="-2032"/>
                  <a:pt x="3061211" y="41877"/>
                  <a:pt x="3292590" y="0"/>
                </a:cubicBezTo>
                <a:cubicBezTo>
                  <a:pt x="3523969" y="-41877"/>
                  <a:pt x="3532864" y="25002"/>
                  <a:pt x="3666619" y="0"/>
                </a:cubicBezTo>
                <a:cubicBezTo>
                  <a:pt x="3800374" y="-25002"/>
                  <a:pt x="4058218" y="78067"/>
                  <a:pt x="4329671" y="0"/>
                </a:cubicBezTo>
                <a:cubicBezTo>
                  <a:pt x="4601124" y="-78067"/>
                  <a:pt x="4705987" y="21681"/>
                  <a:pt x="4992722" y="0"/>
                </a:cubicBezTo>
                <a:cubicBezTo>
                  <a:pt x="5279457" y="-21681"/>
                  <a:pt x="5476877" y="76015"/>
                  <a:pt x="5655774" y="0"/>
                </a:cubicBezTo>
                <a:cubicBezTo>
                  <a:pt x="5834671" y="-76015"/>
                  <a:pt x="5843330" y="26384"/>
                  <a:pt x="5933462" y="0"/>
                </a:cubicBezTo>
                <a:cubicBezTo>
                  <a:pt x="6023594" y="-26384"/>
                  <a:pt x="6219719" y="5239"/>
                  <a:pt x="6403832" y="0"/>
                </a:cubicBezTo>
                <a:cubicBezTo>
                  <a:pt x="6587945" y="-5239"/>
                  <a:pt x="6901978" y="51134"/>
                  <a:pt x="7163225" y="0"/>
                </a:cubicBezTo>
                <a:cubicBezTo>
                  <a:pt x="7424472" y="-51134"/>
                  <a:pt x="7603174" y="77386"/>
                  <a:pt x="7826276" y="0"/>
                </a:cubicBezTo>
                <a:cubicBezTo>
                  <a:pt x="8049378" y="-77386"/>
                  <a:pt x="8021445" y="37823"/>
                  <a:pt x="8200306" y="0"/>
                </a:cubicBezTo>
                <a:cubicBezTo>
                  <a:pt x="8379167" y="-37823"/>
                  <a:pt x="8599539" y="16073"/>
                  <a:pt x="8767016" y="0"/>
                </a:cubicBezTo>
                <a:cubicBezTo>
                  <a:pt x="8934493" y="-16073"/>
                  <a:pt x="9331740" y="5855"/>
                  <a:pt x="9634084" y="0"/>
                </a:cubicBezTo>
                <a:cubicBezTo>
                  <a:pt x="9672055" y="144183"/>
                  <a:pt x="9584294" y="326308"/>
                  <a:pt x="9634084" y="573186"/>
                </a:cubicBezTo>
                <a:cubicBezTo>
                  <a:pt x="9683874" y="820064"/>
                  <a:pt x="9611838" y="866114"/>
                  <a:pt x="9634084" y="1008807"/>
                </a:cubicBezTo>
                <a:cubicBezTo>
                  <a:pt x="9656330" y="1151500"/>
                  <a:pt x="9598990" y="1321643"/>
                  <a:pt x="9634084" y="1581993"/>
                </a:cubicBezTo>
                <a:cubicBezTo>
                  <a:pt x="9669178" y="1842343"/>
                  <a:pt x="9603991" y="1915496"/>
                  <a:pt x="9634084" y="2109324"/>
                </a:cubicBezTo>
                <a:cubicBezTo>
                  <a:pt x="9664177" y="2303152"/>
                  <a:pt x="9604493" y="2532856"/>
                  <a:pt x="9634084" y="2682509"/>
                </a:cubicBezTo>
                <a:cubicBezTo>
                  <a:pt x="9663675" y="2832162"/>
                  <a:pt x="9593662" y="3012831"/>
                  <a:pt x="9634084" y="3118130"/>
                </a:cubicBezTo>
                <a:cubicBezTo>
                  <a:pt x="9674506" y="3223429"/>
                  <a:pt x="9631130" y="3358967"/>
                  <a:pt x="9634084" y="3553752"/>
                </a:cubicBezTo>
                <a:cubicBezTo>
                  <a:pt x="9637038" y="3748537"/>
                  <a:pt x="9598118" y="3824148"/>
                  <a:pt x="9634084" y="4081083"/>
                </a:cubicBezTo>
                <a:cubicBezTo>
                  <a:pt x="9670050" y="4338018"/>
                  <a:pt x="9577517" y="4432844"/>
                  <a:pt x="9634084" y="4585486"/>
                </a:cubicBezTo>
                <a:cubicBezTo>
                  <a:pt x="9418313" y="4624134"/>
                  <a:pt x="9289900" y="4545189"/>
                  <a:pt x="9163714" y="4585486"/>
                </a:cubicBezTo>
                <a:cubicBezTo>
                  <a:pt x="9037528" y="4625783"/>
                  <a:pt x="8728493" y="4555166"/>
                  <a:pt x="8500662" y="4585486"/>
                </a:cubicBezTo>
                <a:cubicBezTo>
                  <a:pt x="8272831" y="4615806"/>
                  <a:pt x="8163441" y="4570424"/>
                  <a:pt x="7933952" y="4585486"/>
                </a:cubicBezTo>
                <a:cubicBezTo>
                  <a:pt x="7704463" y="4600548"/>
                  <a:pt x="7348988" y="4576896"/>
                  <a:pt x="7174559" y="4585486"/>
                </a:cubicBezTo>
                <a:cubicBezTo>
                  <a:pt x="7000130" y="4594076"/>
                  <a:pt x="6767436" y="4539893"/>
                  <a:pt x="6415167" y="4585486"/>
                </a:cubicBezTo>
                <a:cubicBezTo>
                  <a:pt x="6062898" y="4631079"/>
                  <a:pt x="6271345" y="4573220"/>
                  <a:pt x="6137478" y="4585486"/>
                </a:cubicBezTo>
                <a:cubicBezTo>
                  <a:pt x="6003611" y="4597752"/>
                  <a:pt x="5860902" y="4561921"/>
                  <a:pt x="5667108" y="4585486"/>
                </a:cubicBezTo>
                <a:cubicBezTo>
                  <a:pt x="5473314" y="4609051"/>
                  <a:pt x="5373857" y="4565151"/>
                  <a:pt x="5196738" y="4585486"/>
                </a:cubicBezTo>
                <a:cubicBezTo>
                  <a:pt x="5019619" y="4605821"/>
                  <a:pt x="4926729" y="4584388"/>
                  <a:pt x="4726368" y="4585486"/>
                </a:cubicBezTo>
                <a:cubicBezTo>
                  <a:pt x="4526007" y="4586584"/>
                  <a:pt x="4458072" y="4540299"/>
                  <a:pt x="4255998" y="4585486"/>
                </a:cubicBezTo>
                <a:cubicBezTo>
                  <a:pt x="4053924" y="4630673"/>
                  <a:pt x="3866764" y="4511674"/>
                  <a:pt x="3592947" y="4585486"/>
                </a:cubicBezTo>
                <a:cubicBezTo>
                  <a:pt x="3319130" y="4659298"/>
                  <a:pt x="3176917" y="4553989"/>
                  <a:pt x="2929895" y="4585486"/>
                </a:cubicBezTo>
                <a:cubicBezTo>
                  <a:pt x="2682873" y="4616983"/>
                  <a:pt x="2676046" y="4572383"/>
                  <a:pt x="2555866" y="4585486"/>
                </a:cubicBezTo>
                <a:cubicBezTo>
                  <a:pt x="2435686" y="4598589"/>
                  <a:pt x="2215480" y="4517543"/>
                  <a:pt x="1892814" y="4585486"/>
                </a:cubicBezTo>
                <a:cubicBezTo>
                  <a:pt x="1570148" y="4653429"/>
                  <a:pt x="1553622" y="4541385"/>
                  <a:pt x="1229762" y="4585486"/>
                </a:cubicBezTo>
                <a:cubicBezTo>
                  <a:pt x="905902" y="4629587"/>
                  <a:pt x="848404" y="4537613"/>
                  <a:pt x="663052" y="4585486"/>
                </a:cubicBezTo>
                <a:cubicBezTo>
                  <a:pt x="477700" y="4633359"/>
                  <a:pt x="262018" y="4570558"/>
                  <a:pt x="0" y="4585486"/>
                </a:cubicBezTo>
                <a:cubicBezTo>
                  <a:pt x="-7408" y="4324701"/>
                  <a:pt x="9744" y="4179933"/>
                  <a:pt x="0" y="4058155"/>
                </a:cubicBezTo>
                <a:cubicBezTo>
                  <a:pt x="-9744" y="3936377"/>
                  <a:pt x="18269" y="3556502"/>
                  <a:pt x="0" y="3393260"/>
                </a:cubicBezTo>
                <a:cubicBezTo>
                  <a:pt x="-18269" y="3230019"/>
                  <a:pt x="11454" y="3034547"/>
                  <a:pt x="0" y="2820074"/>
                </a:cubicBezTo>
                <a:cubicBezTo>
                  <a:pt x="-11454" y="2605601"/>
                  <a:pt x="20028" y="2382091"/>
                  <a:pt x="0" y="2201033"/>
                </a:cubicBezTo>
                <a:cubicBezTo>
                  <a:pt x="-20028" y="2019975"/>
                  <a:pt x="51962" y="1945642"/>
                  <a:pt x="0" y="1765412"/>
                </a:cubicBezTo>
                <a:cubicBezTo>
                  <a:pt x="-51962" y="1585182"/>
                  <a:pt x="47237" y="1396344"/>
                  <a:pt x="0" y="1238081"/>
                </a:cubicBezTo>
                <a:cubicBezTo>
                  <a:pt x="-47237" y="1079818"/>
                  <a:pt x="12567" y="913857"/>
                  <a:pt x="0" y="664895"/>
                </a:cubicBezTo>
                <a:cubicBezTo>
                  <a:pt x="-12567" y="415933"/>
                  <a:pt x="15965" y="210884"/>
                  <a:pt x="0" y="0"/>
                </a:cubicBezTo>
                <a:close/>
              </a:path>
              <a:path w="9634084" h="4585486" stroke="0" extrusionOk="0">
                <a:moveTo>
                  <a:pt x="0" y="0"/>
                </a:moveTo>
                <a:cubicBezTo>
                  <a:pt x="364769" y="-91013"/>
                  <a:pt x="564786" y="15623"/>
                  <a:pt x="759393" y="0"/>
                </a:cubicBezTo>
                <a:cubicBezTo>
                  <a:pt x="954000" y="-15623"/>
                  <a:pt x="1086527" y="49012"/>
                  <a:pt x="1326103" y="0"/>
                </a:cubicBezTo>
                <a:cubicBezTo>
                  <a:pt x="1565679" y="-49012"/>
                  <a:pt x="1631736" y="50952"/>
                  <a:pt x="1796473" y="0"/>
                </a:cubicBezTo>
                <a:cubicBezTo>
                  <a:pt x="1961210" y="-50952"/>
                  <a:pt x="2188611" y="39148"/>
                  <a:pt x="2555866" y="0"/>
                </a:cubicBezTo>
                <a:cubicBezTo>
                  <a:pt x="2923121" y="-39148"/>
                  <a:pt x="2915101" y="47326"/>
                  <a:pt x="3026236" y="0"/>
                </a:cubicBezTo>
                <a:cubicBezTo>
                  <a:pt x="3137371" y="-47326"/>
                  <a:pt x="3358250" y="18595"/>
                  <a:pt x="3689287" y="0"/>
                </a:cubicBezTo>
                <a:cubicBezTo>
                  <a:pt x="4020324" y="-18595"/>
                  <a:pt x="3896728" y="8293"/>
                  <a:pt x="3966976" y="0"/>
                </a:cubicBezTo>
                <a:cubicBezTo>
                  <a:pt x="4037224" y="-8293"/>
                  <a:pt x="4200932" y="7759"/>
                  <a:pt x="4341005" y="0"/>
                </a:cubicBezTo>
                <a:cubicBezTo>
                  <a:pt x="4481078" y="-7759"/>
                  <a:pt x="4690972" y="49418"/>
                  <a:pt x="4811375" y="0"/>
                </a:cubicBezTo>
                <a:cubicBezTo>
                  <a:pt x="4931778" y="-49418"/>
                  <a:pt x="5241397" y="84991"/>
                  <a:pt x="5570767" y="0"/>
                </a:cubicBezTo>
                <a:cubicBezTo>
                  <a:pt x="5900137" y="-84991"/>
                  <a:pt x="6026234" y="21732"/>
                  <a:pt x="6233819" y="0"/>
                </a:cubicBezTo>
                <a:cubicBezTo>
                  <a:pt x="6441404" y="-21732"/>
                  <a:pt x="6679067" y="50031"/>
                  <a:pt x="6993212" y="0"/>
                </a:cubicBezTo>
                <a:cubicBezTo>
                  <a:pt x="7307357" y="-50031"/>
                  <a:pt x="7258388" y="23202"/>
                  <a:pt x="7463582" y="0"/>
                </a:cubicBezTo>
                <a:cubicBezTo>
                  <a:pt x="7668776" y="-23202"/>
                  <a:pt x="7904186" y="54784"/>
                  <a:pt x="8030292" y="0"/>
                </a:cubicBezTo>
                <a:cubicBezTo>
                  <a:pt x="8156398" y="-54784"/>
                  <a:pt x="8292675" y="855"/>
                  <a:pt x="8404322" y="0"/>
                </a:cubicBezTo>
                <a:cubicBezTo>
                  <a:pt x="8515969" y="-855"/>
                  <a:pt x="8693310" y="23593"/>
                  <a:pt x="8874691" y="0"/>
                </a:cubicBezTo>
                <a:cubicBezTo>
                  <a:pt x="9056072" y="-23593"/>
                  <a:pt x="9394874" y="73325"/>
                  <a:pt x="9634084" y="0"/>
                </a:cubicBezTo>
                <a:cubicBezTo>
                  <a:pt x="9686603" y="154305"/>
                  <a:pt x="9568308" y="339556"/>
                  <a:pt x="9634084" y="573186"/>
                </a:cubicBezTo>
                <a:cubicBezTo>
                  <a:pt x="9699860" y="806816"/>
                  <a:pt x="9584790" y="851192"/>
                  <a:pt x="9634084" y="1008807"/>
                </a:cubicBezTo>
                <a:cubicBezTo>
                  <a:pt x="9683378" y="1166422"/>
                  <a:pt x="9630387" y="1335116"/>
                  <a:pt x="9634084" y="1536138"/>
                </a:cubicBezTo>
                <a:cubicBezTo>
                  <a:pt x="9637781" y="1737160"/>
                  <a:pt x="9595607" y="1799386"/>
                  <a:pt x="9634084" y="2017614"/>
                </a:cubicBezTo>
                <a:cubicBezTo>
                  <a:pt x="9672561" y="2235842"/>
                  <a:pt x="9574146" y="2538763"/>
                  <a:pt x="9634084" y="2682509"/>
                </a:cubicBezTo>
                <a:cubicBezTo>
                  <a:pt x="9694022" y="2826256"/>
                  <a:pt x="9565637" y="3096735"/>
                  <a:pt x="9634084" y="3301550"/>
                </a:cubicBezTo>
                <a:cubicBezTo>
                  <a:pt x="9702531" y="3506365"/>
                  <a:pt x="9577354" y="3813084"/>
                  <a:pt x="9634084" y="3966445"/>
                </a:cubicBezTo>
                <a:cubicBezTo>
                  <a:pt x="9690814" y="4119807"/>
                  <a:pt x="9587049" y="4425502"/>
                  <a:pt x="9634084" y="4585486"/>
                </a:cubicBezTo>
                <a:cubicBezTo>
                  <a:pt x="9568102" y="4614539"/>
                  <a:pt x="9439530" y="4561438"/>
                  <a:pt x="9356396" y="4585486"/>
                </a:cubicBezTo>
                <a:cubicBezTo>
                  <a:pt x="9273262" y="4609534"/>
                  <a:pt x="8769412" y="4538796"/>
                  <a:pt x="8597003" y="4585486"/>
                </a:cubicBezTo>
                <a:cubicBezTo>
                  <a:pt x="8424594" y="4632176"/>
                  <a:pt x="8450408" y="4558777"/>
                  <a:pt x="8319315" y="4585486"/>
                </a:cubicBezTo>
                <a:cubicBezTo>
                  <a:pt x="8188222" y="4612195"/>
                  <a:pt x="7972933" y="4550563"/>
                  <a:pt x="7848945" y="4585486"/>
                </a:cubicBezTo>
                <a:cubicBezTo>
                  <a:pt x="7724957" y="4620409"/>
                  <a:pt x="7531684" y="4571330"/>
                  <a:pt x="7282234" y="4585486"/>
                </a:cubicBezTo>
                <a:cubicBezTo>
                  <a:pt x="7032784" y="4599642"/>
                  <a:pt x="7028300" y="4557384"/>
                  <a:pt x="6908205" y="4585486"/>
                </a:cubicBezTo>
                <a:cubicBezTo>
                  <a:pt x="6788110" y="4613588"/>
                  <a:pt x="6417381" y="4576422"/>
                  <a:pt x="6148812" y="4585486"/>
                </a:cubicBezTo>
                <a:cubicBezTo>
                  <a:pt x="5880243" y="4594550"/>
                  <a:pt x="5812234" y="4522571"/>
                  <a:pt x="5582102" y="4585486"/>
                </a:cubicBezTo>
                <a:cubicBezTo>
                  <a:pt x="5351970" y="4648401"/>
                  <a:pt x="5120262" y="4562209"/>
                  <a:pt x="4919050" y="4585486"/>
                </a:cubicBezTo>
                <a:cubicBezTo>
                  <a:pt x="4717838" y="4608763"/>
                  <a:pt x="4389054" y="4505787"/>
                  <a:pt x="4159657" y="4585486"/>
                </a:cubicBezTo>
                <a:cubicBezTo>
                  <a:pt x="3930260" y="4665185"/>
                  <a:pt x="3993099" y="4584510"/>
                  <a:pt x="3881969" y="4585486"/>
                </a:cubicBezTo>
                <a:cubicBezTo>
                  <a:pt x="3770839" y="4586462"/>
                  <a:pt x="3454505" y="4521648"/>
                  <a:pt x="3315258" y="4585486"/>
                </a:cubicBezTo>
                <a:cubicBezTo>
                  <a:pt x="3176011" y="4649324"/>
                  <a:pt x="3149456" y="4555042"/>
                  <a:pt x="3037570" y="4585486"/>
                </a:cubicBezTo>
                <a:cubicBezTo>
                  <a:pt x="2925684" y="4615930"/>
                  <a:pt x="2711983" y="4518512"/>
                  <a:pt x="2470859" y="4585486"/>
                </a:cubicBezTo>
                <a:cubicBezTo>
                  <a:pt x="2229735" y="4652460"/>
                  <a:pt x="2196994" y="4561073"/>
                  <a:pt x="2000489" y="4585486"/>
                </a:cubicBezTo>
                <a:cubicBezTo>
                  <a:pt x="1803984" y="4609899"/>
                  <a:pt x="1785297" y="4579254"/>
                  <a:pt x="1722801" y="4585486"/>
                </a:cubicBezTo>
                <a:cubicBezTo>
                  <a:pt x="1660305" y="4591718"/>
                  <a:pt x="1534862" y="4550738"/>
                  <a:pt x="1348772" y="4585486"/>
                </a:cubicBezTo>
                <a:cubicBezTo>
                  <a:pt x="1162682" y="4620234"/>
                  <a:pt x="1196139" y="4555264"/>
                  <a:pt x="1071083" y="4585486"/>
                </a:cubicBezTo>
                <a:cubicBezTo>
                  <a:pt x="946027" y="4615708"/>
                  <a:pt x="696817" y="4519430"/>
                  <a:pt x="504373" y="4585486"/>
                </a:cubicBezTo>
                <a:cubicBezTo>
                  <a:pt x="311929" y="4651542"/>
                  <a:pt x="191817" y="4577087"/>
                  <a:pt x="0" y="4585486"/>
                </a:cubicBezTo>
                <a:cubicBezTo>
                  <a:pt x="-24198" y="4373239"/>
                  <a:pt x="583" y="4190382"/>
                  <a:pt x="0" y="3966445"/>
                </a:cubicBezTo>
                <a:cubicBezTo>
                  <a:pt x="-583" y="3742508"/>
                  <a:pt x="39049" y="3577820"/>
                  <a:pt x="0" y="3439115"/>
                </a:cubicBezTo>
                <a:cubicBezTo>
                  <a:pt x="-39049" y="3300410"/>
                  <a:pt x="37868" y="3118355"/>
                  <a:pt x="0" y="2911784"/>
                </a:cubicBezTo>
                <a:cubicBezTo>
                  <a:pt x="-37868" y="2705213"/>
                  <a:pt x="9148" y="2599453"/>
                  <a:pt x="0" y="2338598"/>
                </a:cubicBezTo>
                <a:cubicBezTo>
                  <a:pt x="-9148" y="2077743"/>
                  <a:pt x="22259" y="2058029"/>
                  <a:pt x="0" y="1811267"/>
                </a:cubicBezTo>
                <a:cubicBezTo>
                  <a:pt x="-22259" y="1564505"/>
                  <a:pt x="14955" y="1499616"/>
                  <a:pt x="0" y="1238081"/>
                </a:cubicBezTo>
                <a:cubicBezTo>
                  <a:pt x="-14955" y="976546"/>
                  <a:pt x="41190" y="928916"/>
                  <a:pt x="0" y="710750"/>
                </a:cubicBezTo>
                <a:cubicBezTo>
                  <a:pt x="-41190" y="492584"/>
                  <a:pt x="8861" y="190958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9F1"/>
            </a:solidFill>
            <a:extLst>
              <a:ext uri="{C807C97D-BFC1-408E-A445-0C87EB9F89A2}">
                <ask:lineSketchStyleProps xmlns:ask="http://schemas.microsoft.com/office/drawing/2018/sketchyshapes" sd="28011993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12700" rIns="0" bIns="0" rtlCol="0">
            <a:spAutoFit/>
          </a:bodyPr>
          <a:lstStyle/>
          <a:p>
            <a:pPr marL="91440" marR="118110">
              <a:lnSpc>
                <a:spcPct val="200000"/>
              </a:lnSpc>
              <a:spcBef>
                <a:spcPts val="330"/>
              </a:spcBef>
            </a:pPr>
            <a:r>
              <a:rPr lang="en-US" sz="1200" b="1" u="sng" spc="-5" dirty="0">
                <a:uFill>
                  <a:solidFill>
                    <a:srgbClr val="FFFFFF"/>
                  </a:solidFill>
                </a:uFill>
                <a:latin typeface="Caladea"/>
                <a:cs typeface="Caladea"/>
              </a:rPr>
              <a:t>Gender: </a:t>
            </a:r>
            <a:r>
              <a:rPr lang="en-US" sz="1200" dirty="0">
                <a:latin typeface="Caladea"/>
                <a:cs typeface="Caladea"/>
              </a:rPr>
              <a:t>With 59.3% of males, </a:t>
            </a:r>
            <a:r>
              <a:rPr lang="en-US" sz="1200" spc="-5" dirty="0">
                <a:latin typeface="Caladea"/>
                <a:cs typeface="Caladea"/>
              </a:rPr>
              <a:t>they are  </a:t>
            </a:r>
            <a:r>
              <a:rPr lang="en-US" sz="1200" dirty="0">
                <a:latin typeface="Caladea"/>
                <a:cs typeface="Caladea"/>
              </a:rPr>
              <a:t>using Facebook more . Hence Facebook  should focus on </a:t>
            </a:r>
            <a:r>
              <a:rPr lang="en-US" sz="1200" spc="-5" dirty="0">
                <a:latin typeface="Caladea"/>
                <a:cs typeface="Caladea"/>
              </a:rPr>
              <a:t>promoting activities </a:t>
            </a:r>
            <a:r>
              <a:rPr lang="en-US" sz="1200" dirty="0">
                <a:latin typeface="Caladea"/>
                <a:cs typeface="Caladea"/>
              </a:rPr>
              <a:t>which  </a:t>
            </a:r>
            <a:r>
              <a:rPr lang="en-US" sz="1200" spc="-5" dirty="0">
                <a:latin typeface="Caladea"/>
                <a:cs typeface="Caladea"/>
              </a:rPr>
              <a:t>will </a:t>
            </a:r>
            <a:r>
              <a:rPr lang="en-US" sz="1200" dirty="0">
                <a:latin typeface="Caladea"/>
                <a:cs typeface="Caladea"/>
              </a:rPr>
              <a:t>increase female user base </a:t>
            </a:r>
            <a:r>
              <a:rPr lang="en-US" sz="1200" spc="-5" dirty="0">
                <a:latin typeface="Caladea"/>
                <a:cs typeface="Caladea"/>
              </a:rPr>
              <a:t>and at </a:t>
            </a:r>
            <a:r>
              <a:rPr lang="en-US" sz="1200" dirty="0">
                <a:latin typeface="Caladea"/>
                <a:cs typeface="Caladea"/>
              </a:rPr>
              <a:t>the  same time continue </a:t>
            </a:r>
            <a:r>
              <a:rPr lang="en-US" sz="1200" spc="-5" dirty="0">
                <a:latin typeface="Caladea"/>
                <a:cs typeface="Caladea"/>
              </a:rPr>
              <a:t>working </a:t>
            </a:r>
            <a:r>
              <a:rPr lang="en-US" sz="1200" dirty="0">
                <a:latin typeface="Caladea"/>
                <a:cs typeface="Caladea"/>
              </a:rPr>
              <a:t>on </a:t>
            </a:r>
            <a:r>
              <a:rPr lang="en-US" sz="1200" spc="-5" dirty="0">
                <a:latin typeface="Caladea"/>
                <a:cs typeface="Caladea"/>
              </a:rPr>
              <a:t>male  </a:t>
            </a:r>
            <a:r>
              <a:rPr lang="en-US" sz="1200" dirty="0">
                <a:latin typeface="Caladea"/>
                <a:cs typeface="Caladea"/>
              </a:rPr>
              <a:t>activities </a:t>
            </a:r>
            <a:r>
              <a:rPr lang="en-US" sz="1200" spc="-5" dirty="0">
                <a:latin typeface="Caladea"/>
                <a:cs typeface="Caladea"/>
              </a:rPr>
              <a:t>to </a:t>
            </a:r>
            <a:r>
              <a:rPr lang="en-US" sz="1200" dirty="0">
                <a:latin typeface="Caladea"/>
                <a:cs typeface="Caladea"/>
              </a:rPr>
              <a:t>keep </a:t>
            </a:r>
            <a:r>
              <a:rPr lang="en-US" sz="1200" spc="-5" dirty="0">
                <a:latin typeface="Caladea"/>
                <a:cs typeface="Caladea"/>
              </a:rPr>
              <a:t>the </a:t>
            </a:r>
            <a:r>
              <a:rPr lang="en-US" sz="1200" dirty="0">
                <a:latin typeface="Caladea"/>
                <a:cs typeface="Caladea"/>
              </a:rPr>
              <a:t>count</a:t>
            </a:r>
            <a:r>
              <a:rPr lang="en-US" sz="1200" spc="-65" dirty="0">
                <a:latin typeface="Caladea"/>
                <a:cs typeface="Caladea"/>
              </a:rPr>
              <a:t> </a:t>
            </a:r>
            <a:r>
              <a:rPr lang="en-US" sz="1200" spc="-5" dirty="0">
                <a:latin typeface="Caladea"/>
                <a:cs typeface="Caladea"/>
              </a:rPr>
              <a:t>intact</a:t>
            </a:r>
          </a:p>
          <a:p>
            <a:pPr marL="91440" marR="118110">
              <a:lnSpc>
                <a:spcPct val="200000"/>
              </a:lnSpc>
              <a:spcBef>
                <a:spcPts val="330"/>
              </a:spcBef>
            </a:pPr>
            <a:r>
              <a:rPr lang="en-US" sz="1200" b="1" u="sng" spc="-5" dirty="0">
                <a:uFill>
                  <a:solidFill>
                    <a:srgbClr val="FFFFFF"/>
                  </a:solidFill>
                </a:uFill>
                <a:latin typeface="Caladea"/>
                <a:cs typeface="Caladea"/>
              </a:rPr>
              <a:t>Friends: </a:t>
            </a:r>
            <a:r>
              <a:rPr lang="en-US" sz="1200" spc="-5" dirty="0">
                <a:latin typeface="Caladea"/>
                <a:cs typeface="Caladea"/>
              </a:rPr>
              <a:t>Youngster </a:t>
            </a:r>
            <a:r>
              <a:rPr lang="en-US" sz="1200" dirty="0">
                <a:latin typeface="Caladea"/>
                <a:cs typeface="Caladea"/>
              </a:rPr>
              <a:t>have </a:t>
            </a:r>
            <a:r>
              <a:rPr lang="en-US" sz="1200" spc="-5" dirty="0">
                <a:latin typeface="Caladea"/>
                <a:cs typeface="Caladea"/>
              </a:rPr>
              <a:t>wider </a:t>
            </a:r>
            <a:r>
              <a:rPr lang="en-US" sz="1200" dirty="0">
                <a:latin typeface="Caladea"/>
                <a:cs typeface="Caladea"/>
              </a:rPr>
              <a:t>friend circle .  Additionally </a:t>
            </a:r>
            <a:r>
              <a:rPr lang="en-US" sz="1200" spc="-5" dirty="0">
                <a:latin typeface="Caladea"/>
                <a:cs typeface="Caladea"/>
              </a:rPr>
              <a:t>though </a:t>
            </a:r>
            <a:r>
              <a:rPr lang="en-US" sz="1200" dirty="0">
                <a:latin typeface="Caladea"/>
                <a:cs typeface="Caladea"/>
              </a:rPr>
              <a:t>male users </a:t>
            </a:r>
            <a:r>
              <a:rPr lang="en-US" sz="1200" spc="-5" dirty="0">
                <a:latin typeface="Caladea"/>
                <a:cs typeface="Caladea"/>
              </a:rPr>
              <a:t>are </a:t>
            </a:r>
            <a:r>
              <a:rPr lang="en-US" sz="1200" dirty="0">
                <a:latin typeface="Caladea"/>
                <a:cs typeface="Caladea"/>
              </a:rPr>
              <a:t>more </a:t>
            </a:r>
            <a:r>
              <a:rPr lang="en-US" sz="1200" spc="-5" dirty="0">
                <a:latin typeface="Caladea"/>
                <a:cs typeface="Caladea"/>
              </a:rPr>
              <a:t>and  they initiate </a:t>
            </a:r>
            <a:r>
              <a:rPr lang="en-US" sz="1200" dirty="0">
                <a:latin typeface="Caladea"/>
                <a:cs typeface="Caladea"/>
              </a:rPr>
              <a:t>more friend </a:t>
            </a:r>
            <a:r>
              <a:rPr lang="en-US" sz="1200" spc="-5" dirty="0">
                <a:latin typeface="Caladea"/>
                <a:cs typeface="Caladea"/>
              </a:rPr>
              <a:t>requests </a:t>
            </a:r>
            <a:r>
              <a:rPr lang="en-US" sz="1200" dirty="0">
                <a:latin typeface="Caladea"/>
                <a:cs typeface="Caladea"/>
              </a:rPr>
              <a:t>yet females  have more friends. </a:t>
            </a:r>
            <a:r>
              <a:rPr lang="en-US" sz="1200" spc="-5" dirty="0">
                <a:latin typeface="Caladea"/>
                <a:cs typeface="Caladea"/>
              </a:rPr>
              <a:t>Youngster </a:t>
            </a:r>
            <a:r>
              <a:rPr lang="en-US" sz="1200" dirty="0">
                <a:latin typeface="Caladea"/>
                <a:cs typeface="Caladea"/>
              </a:rPr>
              <a:t>can </a:t>
            </a:r>
            <a:r>
              <a:rPr lang="en-US" sz="1200" spc="-5" dirty="0">
                <a:latin typeface="Caladea"/>
                <a:cs typeface="Caladea"/>
              </a:rPr>
              <a:t>get </a:t>
            </a:r>
            <a:r>
              <a:rPr lang="en-US" sz="1200" dirty="0">
                <a:latin typeface="Caladea"/>
                <a:cs typeface="Caladea"/>
              </a:rPr>
              <a:t>more  user base </a:t>
            </a:r>
            <a:r>
              <a:rPr lang="en-US" sz="1200" spc="-5" dirty="0">
                <a:latin typeface="Caladea"/>
                <a:cs typeface="Caladea"/>
              </a:rPr>
              <a:t>by inviting their </a:t>
            </a:r>
            <a:r>
              <a:rPr lang="en-US" sz="1200" dirty="0">
                <a:latin typeface="Caladea"/>
                <a:cs typeface="Caladea"/>
              </a:rPr>
              <a:t>friends on</a:t>
            </a:r>
            <a:r>
              <a:rPr lang="en-US" sz="1200" spc="-130" dirty="0">
                <a:latin typeface="Caladea"/>
                <a:cs typeface="Caladea"/>
              </a:rPr>
              <a:t> </a:t>
            </a:r>
            <a:r>
              <a:rPr lang="en-US" sz="1200" dirty="0" err="1">
                <a:latin typeface="Caladea"/>
                <a:cs typeface="Caladea"/>
              </a:rPr>
              <a:t>facebook</a:t>
            </a:r>
            <a:r>
              <a:rPr lang="en-US" sz="1200" dirty="0">
                <a:latin typeface="Caladea"/>
                <a:cs typeface="Caladea"/>
              </a:rPr>
              <a:t>.  Hence </a:t>
            </a:r>
            <a:r>
              <a:rPr lang="en-US" sz="1200" spc="-5" dirty="0">
                <a:latin typeface="Caladea"/>
                <a:cs typeface="Caladea"/>
              </a:rPr>
              <a:t>marketing team </a:t>
            </a:r>
            <a:r>
              <a:rPr lang="en-US" sz="1200" dirty="0">
                <a:latin typeface="Caladea"/>
                <a:cs typeface="Caladea"/>
              </a:rPr>
              <a:t>can come </a:t>
            </a:r>
            <a:r>
              <a:rPr lang="en-US" sz="1200" spc="-5" dirty="0">
                <a:latin typeface="Caladea"/>
                <a:cs typeface="Caladea"/>
              </a:rPr>
              <a:t>up with  attractive strategies</a:t>
            </a:r>
            <a:r>
              <a:rPr lang="en-US" sz="1200" spc="-60" dirty="0">
                <a:latin typeface="Caladea"/>
                <a:cs typeface="Caladea"/>
              </a:rPr>
              <a:t> </a:t>
            </a:r>
            <a:r>
              <a:rPr lang="en-US" sz="1200" dirty="0">
                <a:latin typeface="Caladea"/>
                <a:cs typeface="Caladea"/>
              </a:rPr>
              <a:t>here</a:t>
            </a:r>
          </a:p>
          <a:p>
            <a:pPr marL="91440" marR="118110">
              <a:lnSpc>
                <a:spcPct val="200000"/>
              </a:lnSpc>
              <a:spcBef>
                <a:spcPts val="330"/>
              </a:spcBef>
            </a:pPr>
            <a:r>
              <a:rPr lang="en-US" sz="1200" b="1" u="sng" spc="-5" dirty="0">
                <a:uFill>
                  <a:solidFill>
                    <a:srgbClr val="FFFFFF"/>
                  </a:solidFill>
                </a:uFill>
                <a:latin typeface="Caladea"/>
              </a:rPr>
              <a:t>Age Group: </a:t>
            </a:r>
            <a:r>
              <a:rPr lang="en-US" sz="1200" spc="-5" dirty="0">
                <a:latin typeface="Caladea"/>
                <a:cs typeface="Caladea"/>
              </a:rPr>
              <a:t>Young </a:t>
            </a:r>
            <a:r>
              <a:rPr lang="en-US" sz="1200" dirty="0">
                <a:latin typeface="Caladea"/>
                <a:cs typeface="Caladea"/>
              </a:rPr>
              <a:t>population in </a:t>
            </a:r>
            <a:r>
              <a:rPr lang="en-US" sz="1200" spc="-5" dirty="0">
                <a:latin typeface="Caladea"/>
                <a:cs typeface="Caladea"/>
              </a:rPr>
              <a:t>age </a:t>
            </a:r>
            <a:r>
              <a:rPr lang="en-US" sz="1200" dirty="0">
                <a:latin typeface="Caladea"/>
                <a:cs typeface="Caladea"/>
              </a:rPr>
              <a:t>group  10-30 years is </a:t>
            </a:r>
            <a:r>
              <a:rPr lang="en-US" sz="1200" spc="-5" dirty="0">
                <a:latin typeface="Caladea"/>
                <a:cs typeface="Caladea"/>
              </a:rPr>
              <a:t>heavy </a:t>
            </a:r>
            <a:r>
              <a:rPr lang="en-US" sz="1200" dirty="0">
                <a:latin typeface="Caladea"/>
                <a:cs typeface="Caladea"/>
              </a:rPr>
              <a:t>user of Facebook.</a:t>
            </a:r>
            <a:r>
              <a:rPr lang="en-US" sz="1200" spc="-140" dirty="0">
                <a:latin typeface="Caladea"/>
                <a:cs typeface="Caladea"/>
              </a:rPr>
              <a:t> </a:t>
            </a:r>
            <a:r>
              <a:rPr lang="en-US" sz="1200" dirty="0">
                <a:latin typeface="Caladea"/>
                <a:cs typeface="Caladea"/>
              </a:rPr>
              <a:t>Hence  </a:t>
            </a:r>
            <a:r>
              <a:rPr lang="en-US" sz="1200" spc="-5" dirty="0">
                <a:latin typeface="Caladea"/>
                <a:cs typeface="Caladea"/>
              </a:rPr>
              <a:t>marketing insight </a:t>
            </a:r>
            <a:r>
              <a:rPr lang="en-US" sz="1200" dirty="0">
                <a:latin typeface="Caladea"/>
                <a:cs typeface="Caladea"/>
              </a:rPr>
              <a:t>should focus on </a:t>
            </a:r>
            <a:r>
              <a:rPr lang="en-US" sz="1200" spc="-5" dirty="0">
                <a:latin typeface="Caladea"/>
                <a:cs typeface="Caladea"/>
              </a:rPr>
              <a:t>youngster  as they </a:t>
            </a:r>
            <a:r>
              <a:rPr lang="en-US" sz="1200" dirty="0">
                <a:latin typeface="Caladea"/>
                <a:cs typeface="Caladea"/>
              </a:rPr>
              <a:t>have time </a:t>
            </a:r>
            <a:r>
              <a:rPr lang="en-US" sz="1200" spc="-5" dirty="0">
                <a:latin typeface="Caladea"/>
                <a:cs typeface="Caladea"/>
              </a:rPr>
              <a:t>and</a:t>
            </a:r>
            <a:r>
              <a:rPr lang="en-US" sz="1200" spc="-55" dirty="0">
                <a:latin typeface="Caladea"/>
                <a:cs typeface="Caladea"/>
              </a:rPr>
              <a:t> </a:t>
            </a:r>
            <a:r>
              <a:rPr lang="en-US" sz="1200" spc="-5" dirty="0">
                <a:latin typeface="Caladea"/>
                <a:cs typeface="Caladea"/>
              </a:rPr>
              <a:t>interest.</a:t>
            </a:r>
            <a:endParaRPr lang="en-US" sz="1200" dirty="0">
              <a:latin typeface="Caladea"/>
              <a:cs typeface="Caladea"/>
            </a:endParaRPr>
          </a:p>
          <a:p>
            <a:pPr marL="91440" marR="118110">
              <a:lnSpc>
                <a:spcPct val="200000"/>
              </a:lnSpc>
              <a:spcBef>
                <a:spcPts val="330"/>
              </a:spcBef>
            </a:pPr>
            <a:r>
              <a:rPr lang="en-US" sz="1200" b="1" u="sng" spc="-5" dirty="0">
                <a:uFill>
                  <a:solidFill>
                    <a:srgbClr val="FFFFFF"/>
                  </a:solidFill>
                </a:uFill>
                <a:latin typeface="Caladea"/>
                <a:cs typeface="Caladea"/>
              </a:rPr>
              <a:t>Spurious Users</a:t>
            </a:r>
            <a:r>
              <a:rPr lang="en-US" sz="1200" spc="-5" dirty="0">
                <a:latin typeface="Caladea"/>
                <a:cs typeface="Caladea"/>
              </a:rPr>
              <a:t>: With </a:t>
            </a:r>
            <a:r>
              <a:rPr lang="en-US" sz="1200" dirty="0">
                <a:latin typeface="Caladea"/>
                <a:cs typeface="Caladea"/>
              </a:rPr>
              <a:t>4.95% of users  entering </a:t>
            </a:r>
            <a:r>
              <a:rPr lang="en-US" sz="1200" spc="-5" dirty="0">
                <a:latin typeface="Caladea"/>
                <a:cs typeface="Caladea"/>
              </a:rPr>
              <a:t>their </a:t>
            </a:r>
            <a:r>
              <a:rPr lang="en-US" sz="1200" dirty="0">
                <a:latin typeface="Caladea"/>
                <a:cs typeface="Caladea"/>
              </a:rPr>
              <a:t>incorrect details, raise  concerns on </a:t>
            </a:r>
            <a:r>
              <a:rPr lang="en-US" sz="1200" spc="-5" dirty="0">
                <a:latin typeface="Caladea"/>
                <a:cs typeface="Caladea"/>
              </a:rPr>
              <a:t>genuine </a:t>
            </a:r>
            <a:r>
              <a:rPr lang="en-US" sz="1200" dirty="0">
                <a:latin typeface="Caladea"/>
                <a:cs typeface="Caladea"/>
              </a:rPr>
              <a:t>accounts on Facebook.  Hence </a:t>
            </a:r>
            <a:r>
              <a:rPr lang="en-US" sz="1200" spc="-5" dirty="0">
                <a:latin typeface="Caladea"/>
                <a:cs typeface="Caladea"/>
              </a:rPr>
              <a:t>developers </a:t>
            </a:r>
            <a:r>
              <a:rPr lang="en-US" sz="1200" dirty="0">
                <a:latin typeface="Caladea"/>
                <a:cs typeface="Caladea"/>
              </a:rPr>
              <a:t>should </a:t>
            </a:r>
            <a:r>
              <a:rPr lang="en-US" sz="1200" dirty="0" err="1">
                <a:latin typeface="Caladea"/>
                <a:cs typeface="Caladea"/>
              </a:rPr>
              <a:t>come</a:t>
            </a:r>
            <a:r>
              <a:rPr lang="en-US" sz="1200" spc="-5" dirty="0" err="1">
                <a:latin typeface="Caladea"/>
                <a:cs typeface="Caladea"/>
              </a:rPr>
              <a:t>up</a:t>
            </a:r>
            <a:r>
              <a:rPr lang="en-US" sz="1200" spc="-5" dirty="0">
                <a:latin typeface="Caladea"/>
                <a:cs typeface="Caladea"/>
              </a:rPr>
              <a:t> with strict  </a:t>
            </a:r>
            <a:r>
              <a:rPr lang="en-US" sz="1200" dirty="0">
                <a:latin typeface="Caladea"/>
                <a:cs typeface="Caladea"/>
              </a:rPr>
              <a:t>checks to </a:t>
            </a:r>
            <a:r>
              <a:rPr lang="en-US" sz="1200" spc="-5" dirty="0">
                <a:latin typeface="Caladea"/>
                <a:cs typeface="Caladea"/>
              </a:rPr>
              <a:t>avoid misleading </a:t>
            </a:r>
            <a:r>
              <a:rPr lang="en-US" sz="1200" dirty="0">
                <a:latin typeface="Caladea"/>
                <a:cs typeface="Caladea"/>
              </a:rPr>
              <a:t>information such  </a:t>
            </a:r>
            <a:r>
              <a:rPr lang="en-US" sz="1200" spc="-5" dirty="0">
                <a:latin typeface="Caladea"/>
                <a:cs typeface="Caladea"/>
              </a:rPr>
              <a:t>as</a:t>
            </a:r>
            <a:r>
              <a:rPr lang="en-US" sz="1200" spc="-15" dirty="0">
                <a:latin typeface="Caladea"/>
                <a:cs typeface="Caladea"/>
              </a:rPr>
              <a:t> </a:t>
            </a:r>
            <a:r>
              <a:rPr lang="en-US" sz="1200" spc="-5" dirty="0">
                <a:latin typeface="Caladea"/>
                <a:cs typeface="Caladea"/>
              </a:rPr>
              <a:t>age.</a:t>
            </a:r>
            <a:endParaRPr lang="en-US" sz="1200" dirty="0">
              <a:latin typeface="Caladea"/>
              <a:cs typeface="Caladea"/>
            </a:endParaRPr>
          </a:p>
          <a:p>
            <a:pPr marL="91440" marR="118110">
              <a:lnSpc>
                <a:spcPct val="200000"/>
              </a:lnSpc>
              <a:spcBef>
                <a:spcPts val="330"/>
              </a:spcBef>
            </a:pPr>
            <a:r>
              <a:rPr lang="en-US" sz="1200" b="1" u="sng" spc="-5" dirty="0">
                <a:uFill>
                  <a:solidFill>
                    <a:srgbClr val="FFFFFF"/>
                  </a:solidFill>
                </a:uFill>
                <a:latin typeface="Caladea"/>
              </a:rPr>
              <a:t>Likes: </a:t>
            </a:r>
            <a:r>
              <a:rPr lang="en-US" sz="1200" u="sng" spc="-5" dirty="0">
                <a:uFill>
                  <a:solidFill>
                    <a:srgbClr val="FFFFFF"/>
                  </a:solidFill>
                </a:uFill>
                <a:latin typeface="Caladea"/>
              </a:rPr>
              <a:t>Females tend to get more likes than their male counterparts, ~2.5 times more. Likes can be very helpful in promoting small or large  scale business by introducing advertisements.</a:t>
            </a:r>
          </a:p>
          <a:p>
            <a:pPr marL="92075" marR="123825">
              <a:lnSpc>
                <a:spcPct val="200000"/>
              </a:lnSpc>
              <a:spcBef>
                <a:spcPts val="334"/>
              </a:spcBef>
            </a:pPr>
            <a:r>
              <a:rPr lang="en-US" sz="1200" b="1" u="sng" dirty="0">
                <a:uFill>
                  <a:solidFill>
                    <a:srgbClr val="FFFFFF"/>
                  </a:solidFill>
                </a:uFill>
                <a:latin typeface="Caladea"/>
                <a:cs typeface="Caladea"/>
              </a:rPr>
              <a:t>Tenure</a:t>
            </a:r>
            <a:r>
              <a:rPr lang="en-US" sz="1200" dirty="0">
                <a:latin typeface="Caladea"/>
                <a:cs typeface="Caladea"/>
              </a:rPr>
              <a:t>: We see a </a:t>
            </a:r>
            <a:r>
              <a:rPr lang="en-US" sz="1200" spc="-5" dirty="0">
                <a:latin typeface="Caladea"/>
                <a:cs typeface="Caladea"/>
              </a:rPr>
              <a:t>huge </a:t>
            </a:r>
            <a:r>
              <a:rPr lang="en-US" sz="1200" dirty="0">
                <a:latin typeface="Caladea"/>
                <a:cs typeface="Caladea"/>
              </a:rPr>
              <a:t>% increase (~ 365.6% ) in  Facebook users between 2009 </a:t>
            </a:r>
            <a:r>
              <a:rPr lang="en-US" sz="1200" spc="-5" dirty="0">
                <a:latin typeface="Caladea"/>
                <a:cs typeface="Caladea"/>
              </a:rPr>
              <a:t>and </a:t>
            </a:r>
            <a:r>
              <a:rPr lang="en-US" sz="1200" dirty="0">
                <a:latin typeface="Caladea"/>
                <a:cs typeface="Caladea"/>
              </a:rPr>
              <a:t>2013. Facebook  mobile </a:t>
            </a:r>
            <a:r>
              <a:rPr lang="en-US" sz="1200" spc="-5" dirty="0">
                <a:latin typeface="Caladea"/>
                <a:cs typeface="Caladea"/>
              </a:rPr>
              <a:t>app was </a:t>
            </a:r>
            <a:r>
              <a:rPr lang="en-US" sz="1200" dirty="0">
                <a:latin typeface="Caladea"/>
                <a:cs typeface="Caladea"/>
              </a:rPr>
              <a:t>launched in 2008 </a:t>
            </a:r>
            <a:r>
              <a:rPr lang="en-US" sz="1200" spc="-5" dirty="0">
                <a:latin typeface="Caladea"/>
                <a:cs typeface="Caladea"/>
              </a:rPr>
              <a:t>and </a:t>
            </a:r>
            <a:r>
              <a:rPr lang="en-US" sz="1200" dirty="0">
                <a:latin typeface="Caladea"/>
                <a:cs typeface="Caladea"/>
              </a:rPr>
              <a:t>hence we</a:t>
            </a:r>
            <a:r>
              <a:rPr lang="en-US" sz="1200" spc="-150" dirty="0">
                <a:latin typeface="Caladea"/>
                <a:cs typeface="Caladea"/>
              </a:rPr>
              <a:t> </a:t>
            </a:r>
            <a:r>
              <a:rPr lang="en-US" sz="1200" dirty="0">
                <a:latin typeface="Caladea"/>
                <a:cs typeface="Caladea"/>
              </a:rPr>
              <a:t>see  this huge </a:t>
            </a:r>
            <a:r>
              <a:rPr lang="en-US" sz="1200" spc="-5" dirty="0">
                <a:latin typeface="Caladea"/>
                <a:cs typeface="Caladea"/>
              </a:rPr>
              <a:t>spike </a:t>
            </a:r>
            <a:r>
              <a:rPr lang="en-US" sz="1200" dirty="0">
                <a:latin typeface="Caladea"/>
                <a:cs typeface="Caladea"/>
              </a:rPr>
              <a:t>in </a:t>
            </a:r>
            <a:r>
              <a:rPr lang="en-US" sz="1200" spc="-5" dirty="0">
                <a:latin typeface="Caladea"/>
                <a:cs typeface="Caladea"/>
              </a:rPr>
              <a:t>active </a:t>
            </a:r>
            <a:r>
              <a:rPr lang="en-US" sz="1200" dirty="0">
                <a:latin typeface="Caladea"/>
                <a:cs typeface="Caladea"/>
              </a:rPr>
              <a:t>users in following</a:t>
            </a:r>
            <a:r>
              <a:rPr lang="en-US" sz="1200" spc="-170" dirty="0">
                <a:latin typeface="Caladea"/>
                <a:cs typeface="Caladea"/>
              </a:rPr>
              <a:t>  </a:t>
            </a:r>
            <a:r>
              <a:rPr lang="en-US" sz="1200" dirty="0">
                <a:latin typeface="Caladea"/>
                <a:cs typeface="Caladea"/>
              </a:rPr>
              <a:t>years. </a:t>
            </a:r>
            <a:r>
              <a:rPr lang="en-US" sz="1200" spc="-5" dirty="0">
                <a:latin typeface="Caladea"/>
                <a:cs typeface="Caladea"/>
              </a:rPr>
              <a:t>Marketing team </a:t>
            </a:r>
            <a:r>
              <a:rPr lang="en-US" sz="1200" dirty="0">
                <a:latin typeface="Caladea"/>
                <a:cs typeface="Caladea"/>
              </a:rPr>
              <a:t>should </a:t>
            </a:r>
            <a:r>
              <a:rPr lang="en-US" sz="1200" spc="-5" dirty="0">
                <a:latin typeface="Caladea"/>
                <a:cs typeface="Caladea"/>
              </a:rPr>
              <a:t>work to enhance tenure  longevity by </a:t>
            </a:r>
            <a:r>
              <a:rPr lang="en-US" sz="1200" dirty="0">
                <a:latin typeface="Caladea"/>
                <a:cs typeface="Caladea"/>
              </a:rPr>
              <a:t>introducing new</a:t>
            </a:r>
            <a:r>
              <a:rPr lang="en-US" sz="1200" spc="-90" dirty="0">
                <a:latin typeface="Caladea"/>
                <a:cs typeface="Caladea"/>
              </a:rPr>
              <a:t> </a:t>
            </a:r>
            <a:r>
              <a:rPr lang="en-US" sz="1200" spc="-5" dirty="0">
                <a:latin typeface="Caladea"/>
                <a:cs typeface="Caladea"/>
              </a:rPr>
              <a:t>features.</a:t>
            </a:r>
            <a:endParaRPr lang="en-US" sz="1200" dirty="0">
              <a:latin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18389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pic>
        <p:nvPicPr>
          <p:cNvPr id="3074" name="Picture 2" descr="Say &quot;Thank You&quot; for Facebook Likes - YouTube">
            <a:extLst>
              <a:ext uri="{FF2B5EF4-FFF2-40B4-BE49-F238E27FC236}">
                <a16:creationId xmlns:a16="http://schemas.microsoft.com/office/drawing/2014/main" id="{288AC436-EC22-4A1E-B9E6-80AFC862C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14" y="1427988"/>
            <a:ext cx="5336286" cy="29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76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GB" b="1" dirty="0">
                <a:latin typeface="Kite Display" panose="02000000000000000000" pitchFamily="2" charset="0"/>
                <a:ea typeface="Kite Display" panose="02000000000000000000" pitchFamily="2" charset="0"/>
              </a:rPr>
              <a:t>Problem</a:t>
            </a:r>
            <a:r>
              <a:rPr lang="en-GB" b="1" dirty="0"/>
              <a:t> </a:t>
            </a:r>
            <a:r>
              <a:rPr lang="en-GB" b="1" dirty="0">
                <a:latin typeface="Kite Display" panose="02000000000000000000" pitchFamily="2" charset="0"/>
                <a:ea typeface="Kite Display" panose="02000000000000000000" pitchFamily="2" charset="0"/>
              </a:rPr>
              <a:t>Statement</a:t>
            </a:r>
            <a:endParaRPr lang="en-US" b="1" dirty="0">
              <a:latin typeface="Kite Display" panose="02000000000000000000" pitchFamily="2" charset="0"/>
              <a:ea typeface="Kite Display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8CB7D-6F33-48E0-A684-BABF742E974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CC90B97-5D30-42F2-A8D1-72819CD8182A}"/>
              </a:ext>
            </a:extLst>
          </p:cNvPr>
          <p:cNvSpPr txBox="1"/>
          <p:nvPr/>
        </p:nvSpPr>
        <p:spPr>
          <a:xfrm>
            <a:off x="1290770" y="2021680"/>
            <a:ext cx="9920569" cy="321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adea"/>
                <a:cs typeface="Caladea"/>
              </a:rPr>
              <a:t>Analyze </a:t>
            </a:r>
            <a:r>
              <a:rPr sz="1800" spc="-5" dirty="0">
                <a:latin typeface="Caladea"/>
                <a:cs typeface="Caladea"/>
              </a:rPr>
              <a:t>important </a:t>
            </a:r>
            <a:r>
              <a:rPr sz="1800" spc="-10" dirty="0">
                <a:latin typeface="Caladea"/>
                <a:cs typeface="Caladea"/>
              </a:rPr>
              <a:t>parameters </a:t>
            </a:r>
            <a:r>
              <a:rPr sz="1800" spc="-15" dirty="0">
                <a:latin typeface="Caladea"/>
                <a:cs typeface="Caladea"/>
              </a:rPr>
              <a:t>for </a:t>
            </a:r>
            <a:r>
              <a:rPr sz="1800" spc="-5" dirty="0">
                <a:latin typeface="Caladea"/>
                <a:cs typeface="Caladea"/>
              </a:rPr>
              <a:t>using social </a:t>
            </a:r>
            <a:r>
              <a:rPr sz="1800" spc="-10" dirty="0">
                <a:latin typeface="Caladea"/>
                <a:cs typeface="Caladea"/>
              </a:rPr>
              <a:t>media,  </a:t>
            </a:r>
            <a:r>
              <a:rPr sz="1800" spc="-25" dirty="0">
                <a:latin typeface="Caladea"/>
                <a:cs typeface="Caladea"/>
              </a:rPr>
              <a:t>FACEBOOK </a:t>
            </a:r>
            <a:r>
              <a:rPr sz="1800" spc="-5" dirty="0">
                <a:latin typeface="Caladea"/>
                <a:cs typeface="Caladea"/>
              </a:rPr>
              <a:t>to </a:t>
            </a:r>
            <a:r>
              <a:rPr sz="1800" spc="-15" dirty="0">
                <a:latin typeface="Caladea"/>
                <a:cs typeface="Caladea"/>
              </a:rPr>
              <a:t>derive </a:t>
            </a:r>
            <a:r>
              <a:rPr sz="1800" spc="-5" dirty="0">
                <a:latin typeface="Caladea"/>
                <a:cs typeface="Caladea"/>
              </a:rPr>
              <a:t>insights </a:t>
            </a:r>
            <a:r>
              <a:rPr sz="1800" spc="-10" dirty="0">
                <a:latin typeface="Caladea"/>
                <a:cs typeface="Caladea"/>
              </a:rPr>
              <a:t>on various trends </a:t>
            </a:r>
            <a:r>
              <a:rPr sz="1800" spc="-5" dirty="0">
                <a:latin typeface="Caladea"/>
                <a:cs typeface="Caladea"/>
              </a:rPr>
              <a:t>such as  age </a:t>
            </a:r>
            <a:r>
              <a:rPr sz="1800" spc="-10" dirty="0">
                <a:latin typeface="Caladea"/>
                <a:cs typeface="Caladea"/>
              </a:rPr>
              <a:t>group </a:t>
            </a:r>
            <a:r>
              <a:rPr sz="1800" spc="-5" dirty="0">
                <a:latin typeface="Caladea"/>
                <a:cs typeface="Caladea"/>
              </a:rPr>
              <a:t>of </a:t>
            </a:r>
            <a:r>
              <a:rPr sz="1800" dirty="0">
                <a:latin typeface="Caladea"/>
                <a:cs typeface="Caladea"/>
              </a:rPr>
              <a:t>users, friend </a:t>
            </a:r>
            <a:r>
              <a:rPr sz="1800" spc="-5" dirty="0">
                <a:latin typeface="Caladea"/>
                <a:cs typeface="Caladea"/>
              </a:rPr>
              <a:t>counts, </a:t>
            </a:r>
            <a:r>
              <a:rPr sz="1800" spc="-10" dirty="0">
                <a:latin typeface="Caladea"/>
                <a:cs typeface="Caladea"/>
              </a:rPr>
              <a:t>platform </a:t>
            </a:r>
            <a:r>
              <a:rPr sz="1800" spc="-5" dirty="0">
                <a:latin typeface="Caladea"/>
                <a:cs typeface="Caladea"/>
              </a:rPr>
              <a:t>and how  these </a:t>
            </a:r>
            <a:r>
              <a:rPr sz="1800" spc="-10" dirty="0">
                <a:latin typeface="Caladea"/>
                <a:cs typeface="Caladea"/>
              </a:rPr>
              <a:t>parameters </a:t>
            </a:r>
            <a:r>
              <a:rPr sz="1800" spc="-15" dirty="0">
                <a:latin typeface="Caladea"/>
                <a:cs typeface="Caladea"/>
              </a:rPr>
              <a:t>are</a:t>
            </a:r>
            <a:r>
              <a:rPr sz="1800" spc="35" dirty="0">
                <a:latin typeface="Caladea"/>
                <a:cs typeface="Caladea"/>
              </a:rPr>
              <a:t> </a:t>
            </a:r>
            <a:r>
              <a:rPr sz="1800" spc="-10" dirty="0">
                <a:latin typeface="Caladea"/>
                <a:cs typeface="Caladea"/>
              </a:rPr>
              <a:t>interlinked.</a:t>
            </a:r>
            <a:endParaRPr sz="1800" dirty="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Caladea"/>
              <a:cs typeface="Caladea"/>
            </a:endParaRPr>
          </a:p>
          <a:p>
            <a:pPr marL="12065" marR="27305" algn="just">
              <a:lnSpc>
                <a:spcPct val="100000"/>
              </a:lnSpc>
              <a:tabLst>
                <a:tab pos="299720" algn="l"/>
              </a:tabLst>
            </a:pPr>
            <a:r>
              <a:rPr sz="1800" b="1" dirty="0">
                <a:latin typeface="Caladea"/>
                <a:cs typeface="Caladea"/>
              </a:rPr>
              <a:t>Dataset </a:t>
            </a:r>
            <a:r>
              <a:rPr sz="1800" b="1" spc="-5" dirty="0">
                <a:latin typeface="Caladea"/>
                <a:cs typeface="Caladea"/>
              </a:rPr>
              <a:t>Information</a:t>
            </a:r>
            <a:r>
              <a:rPr sz="1800" spc="-5" dirty="0">
                <a:latin typeface="Caladea"/>
                <a:cs typeface="Caladea"/>
              </a:rPr>
              <a:t>: </a:t>
            </a:r>
            <a:endParaRPr lang="en-US" sz="1800" spc="-5" dirty="0">
              <a:latin typeface="Caladea"/>
              <a:cs typeface="Caladea"/>
            </a:endParaRPr>
          </a:p>
          <a:p>
            <a:pPr marL="12065" marR="27305" algn="just">
              <a:lnSpc>
                <a:spcPct val="100000"/>
              </a:lnSpc>
              <a:tabLst>
                <a:tab pos="299720" algn="l"/>
              </a:tabLst>
            </a:pPr>
            <a:endParaRPr lang="en-US" sz="1800" spc="-5" dirty="0">
              <a:latin typeface="Caladea"/>
              <a:cs typeface="Caladea"/>
            </a:endParaRPr>
          </a:p>
          <a:p>
            <a:pPr marL="299085" marR="27305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Caladea"/>
                <a:cs typeface="Caladea"/>
              </a:rPr>
              <a:t>The data set has 15 types of  attributes</a:t>
            </a:r>
            <a:endParaRPr lang="en-US" sz="1800" spc="-5" dirty="0">
              <a:latin typeface="Caladea"/>
              <a:cs typeface="Caladea"/>
            </a:endParaRPr>
          </a:p>
          <a:p>
            <a:pPr marL="299085" marR="27305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endParaRPr sz="1800" dirty="0">
              <a:latin typeface="Caladea"/>
              <a:cs typeface="Caladea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ladea"/>
                <a:cs typeface="Caladea"/>
              </a:rPr>
              <a:t>There</a:t>
            </a:r>
            <a:r>
              <a:rPr sz="1800" spc="280" dirty="0">
                <a:latin typeface="Caladea"/>
                <a:cs typeface="Caladea"/>
              </a:rPr>
              <a:t> </a:t>
            </a:r>
            <a:r>
              <a:rPr sz="1800" spc="-15" dirty="0">
                <a:latin typeface="Caladea"/>
                <a:cs typeface="Caladea"/>
              </a:rPr>
              <a:t>are</a:t>
            </a:r>
            <a:r>
              <a:rPr sz="1800" spc="275" dirty="0">
                <a:latin typeface="Caladea"/>
                <a:cs typeface="Caladea"/>
              </a:rPr>
              <a:t> </a:t>
            </a:r>
            <a:r>
              <a:rPr sz="1800" spc="-5" dirty="0">
                <a:latin typeface="Caladea"/>
                <a:cs typeface="Caladea"/>
              </a:rPr>
              <a:t>certain</a:t>
            </a:r>
            <a:r>
              <a:rPr sz="1800" spc="280" dirty="0">
                <a:latin typeface="Caladea"/>
                <a:cs typeface="Caladea"/>
              </a:rPr>
              <a:t> </a:t>
            </a:r>
            <a:r>
              <a:rPr sz="1800" spc="-10" dirty="0">
                <a:latin typeface="Caladea"/>
                <a:cs typeface="Caladea"/>
              </a:rPr>
              <a:t>differences</a:t>
            </a:r>
            <a:r>
              <a:rPr sz="1800" spc="270" dirty="0">
                <a:latin typeface="Caladea"/>
                <a:cs typeface="Caladea"/>
              </a:rPr>
              <a:t> </a:t>
            </a:r>
            <a:r>
              <a:rPr sz="1800" dirty="0">
                <a:latin typeface="Caladea"/>
                <a:cs typeface="Caladea"/>
              </a:rPr>
              <a:t>in</a:t>
            </a:r>
            <a:r>
              <a:rPr sz="1800" spc="280" dirty="0">
                <a:latin typeface="Caladea"/>
                <a:cs typeface="Caladea"/>
              </a:rPr>
              <a:t> </a:t>
            </a:r>
            <a:r>
              <a:rPr sz="1800" spc="-5" dirty="0">
                <a:latin typeface="Caladea"/>
                <a:cs typeface="Caladea"/>
              </a:rPr>
              <a:t>the</a:t>
            </a:r>
            <a:r>
              <a:rPr sz="1800" spc="280" dirty="0">
                <a:latin typeface="Caladea"/>
                <a:cs typeface="Caladea"/>
              </a:rPr>
              <a:t> </a:t>
            </a:r>
            <a:r>
              <a:rPr sz="1800" spc="-30" dirty="0">
                <a:latin typeface="Caladea"/>
                <a:cs typeface="Caladea"/>
              </a:rPr>
              <a:t>way</a:t>
            </a:r>
            <a:r>
              <a:rPr sz="1800" spc="285" dirty="0">
                <a:latin typeface="Caladea"/>
                <a:cs typeface="Caladea"/>
              </a:rPr>
              <a:t> </a:t>
            </a:r>
            <a:r>
              <a:rPr sz="1800" spc="-15" dirty="0">
                <a:latin typeface="Caladea"/>
                <a:cs typeface="Caladea"/>
              </a:rPr>
              <a:t>Facebook</a:t>
            </a:r>
            <a:r>
              <a:rPr sz="1800" spc="275" dirty="0">
                <a:latin typeface="Caladea"/>
                <a:cs typeface="Caladea"/>
              </a:rPr>
              <a:t> </a:t>
            </a:r>
            <a:r>
              <a:rPr sz="1800" spc="-5" dirty="0">
                <a:latin typeface="Caladea"/>
                <a:cs typeface="Caladea"/>
              </a:rPr>
              <a:t>is</a:t>
            </a:r>
            <a:r>
              <a:rPr lang="en-US" sz="1800" spc="-5" dirty="0">
                <a:latin typeface="Caladea"/>
                <a:cs typeface="Caladea"/>
              </a:rPr>
              <a:t> </a:t>
            </a:r>
            <a:r>
              <a:rPr sz="1800" spc="-5" dirty="0">
                <a:latin typeface="Caladea"/>
                <a:cs typeface="Caladea"/>
              </a:rPr>
              <a:t>used </a:t>
            </a:r>
            <a:r>
              <a:rPr sz="1800" spc="-15" dirty="0">
                <a:latin typeface="Caladea"/>
                <a:cs typeface="Caladea"/>
              </a:rPr>
              <a:t>by </a:t>
            </a:r>
            <a:r>
              <a:rPr sz="1800" spc="-10" dirty="0">
                <a:latin typeface="Caladea"/>
                <a:cs typeface="Caladea"/>
              </a:rPr>
              <a:t>different </a:t>
            </a:r>
            <a:r>
              <a:rPr sz="1800" spc="-5" dirty="0">
                <a:latin typeface="Caladea"/>
                <a:cs typeface="Caladea"/>
              </a:rPr>
              <a:t>age </a:t>
            </a:r>
            <a:r>
              <a:rPr sz="1800" spc="-10" dirty="0">
                <a:latin typeface="Caladea"/>
                <a:cs typeface="Caladea"/>
              </a:rPr>
              <a:t>group </a:t>
            </a:r>
            <a:r>
              <a:rPr sz="1800" spc="-5" dirty="0">
                <a:latin typeface="Caladea"/>
                <a:cs typeface="Caladea"/>
              </a:rPr>
              <a:t>and</a:t>
            </a:r>
            <a:r>
              <a:rPr sz="1800" spc="65" dirty="0">
                <a:latin typeface="Caladea"/>
                <a:cs typeface="Caladea"/>
              </a:rPr>
              <a:t> </a:t>
            </a:r>
            <a:r>
              <a:rPr sz="1800" spc="-5" dirty="0">
                <a:latin typeface="Caladea"/>
                <a:cs typeface="Caladea"/>
              </a:rPr>
              <a:t>gender</a:t>
            </a:r>
            <a:endParaRPr lang="en-US" sz="1800" spc="-5" dirty="0">
              <a:latin typeface="Caladea"/>
              <a:cs typeface="Caladea"/>
            </a:endParaRPr>
          </a:p>
          <a:p>
            <a:pPr marL="299085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endParaRPr sz="1800" dirty="0">
              <a:latin typeface="Caladea"/>
              <a:cs typeface="Caladea"/>
            </a:endParaRPr>
          </a:p>
          <a:p>
            <a:pPr marL="299085" marR="26670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lang="en-US" sz="1800" spc="-5" dirty="0">
                <a:latin typeface="Caladea"/>
                <a:cs typeface="Caladea"/>
              </a:rPr>
              <a:t>This </a:t>
            </a:r>
            <a:r>
              <a:rPr sz="1800" spc="-5" dirty="0">
                <a:latin typeface="Caladea"/>
                <a:cs typeface="Caladea"/>
              </a:rPr>
              <a:t>will help the </a:t>
            </a:r>
            <a:r>
              <a:rPr sz="1800" spc="-10" dirty="0">
                <a:latin typeface="Caladea"/>
                <a:cs typeface="Caladea"/>
              </a:rPr>
              <a:t>company </a:t>
            </a:r>
            <a:r>
              <a:rPr sz="1800" spc="-15" dirty="0">
                <a:latin typeface="Caladea"/>
                <a:cs typeface="Caladea"/>
              </a:rPr>
              <a:t>to </a:t>
            </a:r>
            <a:r>
              <a:rPr sz="1800" dirty="0">
                <a:latin typeface="Caladea"/>
                <a:cs typeface="Caladea"/>
              </a:rPr>
              <a:t>utilize </a:t>
            </a:r>
            <a:r>
              <a:rPr sz="1800" spc="-10" dirty="0">
                <a:latin typeface="Caladea"/>
                <a:cs typeface="Caladea"/>
              </a:rPr>
              <a:t>the  </a:t>
            </a:r>
            <a:r>
              <a:rPr sz="1800" spc="-5" dirty="0">
                <a:latin typeface="Caladea"/>
                <a:cs typeface="Caladea"/>
              </a:rPr>
              <a:t>patterns </a:t>
            </a:r>
            <a:r>
              <a:rPr sz="1800" dirty="0">
                <a:latin typeface="Caladea"/>
                <a:cs typeface="Caladea"/>
              </a:rPr>
              <a:t>in </a:t>
            </a:r>
            <a:r>
              <a:rPr sz="1800" spc="-5" dirty="0">
                <a:latin typeface="Caladea"/>
                <a:cs typeface="Caladea"/>
              </a:rPr>
              <a:t>the </a:t>
            </a:r>
            <a:r>
              <a:rPr sz="1800" spc="-10" dirty="0">
                <a:latin typeface="Caladea"/>
                <a:cs typeface="Caladea"/>
              </a:rPr>
              <a:t>next </a:t>
            </a:r>
            <a:r>
              <a:rPr sz="1800" spc="-5" dirty="0">
                <a:latin typeface="Caladea"/>
                <a:cs typeface="Caladea"/>
              </a:rPr>
              <a:t>set of </a:t>
            </a:r>
            <a:r>
              <a:rPr sz="1800" spc="-10" dirty="0">
                <a:latin typeface="Caladea"/>
                <a:cs typeface="Caladea"/>
              </a:rPr>
              <a:t>iteration development </a:t>
            </a:r>
            <a:r>
              <a:rPr sz="1800" spc="-5" dirty="0">
                <a:latin typeface="Caladea"/>
                <a:cs typeface="Caladea"/>
              </a:rPr>
              <a:t>and  </a:t>
            </a:r>
            <a:r>
              <a:rPr sz="1800" spc="-10" dirty="0">
                <a:latin typeface="Caladea"/>
                <a:cs typeface="Caladea"/>
              </a:rPr>
              <a:t>improving </a:t>
            </a:r>
            <a:r>
              <a:rPr sz="1800" spc="-5" dirty="0">
                <a:latin typeface="Caladea"/>
                <a:cs typeface="Caladea"/>
              </a:rPr>
              <a:t>their application and </a:t>
            </a:r>
            <a:r>
              <a:rPr sz="1800" spc="-10" dirty="0">
                <a:latin typeface="Caladea"/>
                <a:cs typeface="Caladea"/>
              </a:rPr>
              <a:t>user</a:t>
            </a:r>
            <a:r>
              <a:rPr sz="1800" spc="10" dirty="0">
                <a:latin typeface="Caladea"/>
                <a:cs typeface="Caladea"/>
              </a:rPr>
              <a:t> </a:t>
            </a:r>
            <a:r>
              <a:rPr sz="1800" spc="-5" dirty="0">
                <a:latin typeface="Caladea"/>
                <a:cs typeface="Caladea"/>
              </a:rPr>
              <a:t>experience</a:t>
            </a:r>
            <a:endParaRPr sz="1800" dirty="0">
              <a:latin typeface="Caladea"/>
              <a:cs typeface="Caladea"/>
            </a:endParaRPr>
          </a:p>
        </p:txBody>
      </p:sp>
    </p:spTree>
    <p:extLst>
      <p:ext uri="{BB962C8B-B14F-4D97-AF65-F5344CB8AC3E}">
        <p14:creationId xmlns:p14="http://schemas.microsoft.com/office/powerpoint/2010/main" val="280960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Dataset information</a:t>
            </a: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E25E3A57-EAB4-48CA-9D7D-A0FA4D02D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36407"/>
              </p:ext>
            </p:extLst>
          </p:nvPr>
        </p:nvGraphicFramePr>
        <p:xfrm>
          <a:off x="2389759" y="1755578"/>
          <a:ext cx="6934200" cy="426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5924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Column</a:t>
                      </a:r>
                      <a:r>
                        <a:rPr sz="14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Description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87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userid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numeric value uniquely identifying the</a:t>
                      </a:r>
                      <a:r>
                        <a:rPr sz="14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user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87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age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Age of the user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4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years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724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dob_year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Carlito"/>
                          <a:cs typeface="Carlito"/>
                        </a:rPr>
                        <a:t>Year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part of the user's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date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4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birth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74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gender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Gender of the</a:t>
                      </a:r>
                      <a:r>
                        <a:rPr sz="14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user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74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tenure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Number of 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days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since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user has been on</a:t>
                      </a:r>
                      <a:r>
                        <a:rPr sz="14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FB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493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friend_count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Number of friends the user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has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2654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f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rie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nd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shi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s_ini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i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at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ed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Number of friendships initiated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by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user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9748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likes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30" dirty="0">
                          <a:latin typeface="Carlito"/>
                          <a:cs typeface="Carlito"/>
                        </a:rPr>
                        <a:t>Total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number of posts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liked by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user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067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likes_received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30" dirty="0">
                          <a:latin typeface="Carlito"/>
                          <a:cs typeface="Carlito"/>
                        </a:rPr>
                        <a:t>Total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Number of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likes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received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by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user's</a:t>
                      </a:r>
                      <a:r>
                        <a:rPr sz="14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posts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62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mobile_likes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Number of posts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liked by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user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through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mobile</a:t>
                      </a:r>
                      <a:r>
                        <a:rPr sz="14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app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mobile_likes_received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Number of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likes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received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by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user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through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mobile</a:t>
                      </a:r>
                      <a:r>
                        <a:rPr sz="14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app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8210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www_likes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Number of posts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liked by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the user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through</a:t>
                      </a:r>
                      <a:r>
                        <a:rPr sz="14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web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26416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w</a:t>
                      </a:r>
                      <a:r>
                        <a:rPr sz="1400" spc="5" dirty="0">
                          <a:latin typeface="Carlito"/>
                          <a:cs typeface="Carlito"/>
                        </a:rPr>
                        <a:t>w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w_li</a:t>
                      </a:r>
                      <a:r>
                        <a:rPr sz="1400" spc="-50" dirty="0">
                          <a:latin typeface="Carlito"/>
                          <a:cs typeface="Carlito"/>
                        </a:rPr>
                        <a:t>k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es_</a:t>
                      </a:r>
                      <a:r>
                        <a:rPr sz="1400" spc="-25" dirty="0">
                          <a:latin typeface="Carlito"/>
                          <a:cs typeface="Carlito"/>
                        </a:rPr>
                        <a:t>r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e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ei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v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ed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Number of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likes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received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by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user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through</a:t>
                      </a:r>
                      <a:r>
                        <a:rPr sz="14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web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61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Acquisition </a:t>
            </a:r>
          </a:p>
        </p:txBody>
      </p:sp>
      <p:grpSp>
        <p:nvGrpSpPr>
          <p:cNvPr id="12" name="object 16">
            <a:extLst>
              <a:ext uri="{FF2B5EF4-FFF2-40B4-BE49-F238E27FC236}">
                <a16:creationId xmlns:a16="http://schemas.microsoft.com/office/drawing/2014/main" id="{3E190006-C3F0-4B07-96BF-7771FDC23B3D}"/>
              </a:ext>
            </a:extLst>
          </p:cNvPr>
          <p:cNvGrpSpPr/>
          <p:nvPr/>
        </p:nvGrpSpPr>
        <p:grpSpPr>
          <a:xfrm>
            <a:off x="694518" y="1633676"/>
            <a:ext cx="9058276" cy="4155618"/>
            <a:chOff x="68662" y="1686013"/>
            <a:chExt cx="9058276" cy="4155618"/>
          </a:xfrm>
        </p:grpSpPr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A17EFE1B-2867-4DD8-B72A-587D5766F189}"/>
                </a:ext>
              </a:extLst>
            </p:cNvPr>
            <p:cNvSpPr/>
            <p:nvPr/>
          </p:nvSpPr>
          <p:spPr>
            <a:xfrm>
              <a:off x="68663" y="1686013"/>
              <a:ext cx="9058275" cy="5265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D3CB723E-E79A-4EBF-A085-F8873FEF06A3}"/>
                </a:ext>
              </a:extLst>
            </p:cNvPr>
            <p:cNvSpPr/>
            <p:nvPr/>
          </p:nvSpPr>
          <p:spPr>
            <a:xfrm>
              <a:off x="68662" y="2895612"/>
              <a:ext cx="9058275" cy="2946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363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Insights on Data </a:t>
            </a:r>
          </a:p>
        </p:txBody>
      </p:sp>
      <p:grpSp>
        <p:nvGrpSpPr>
          <p:cNvPr id="9" name="object 17">
            <a:extLst>
              <a:ext uri="{FF2B5EF4-FFF2-40B4-BE49-F238E27FC236}">
                <a16:creationId xmlns:a16="http://schemas.microsoft.com/office/drawing/2014/main" id="{3BEDF69F-7A61-4B12-9FF9-BC41FC410A7A}"/>
              </a:ext>
            </a:extLst>
          </p:cNvPr>
          <p:cNvGrpSpPr/>
          <p:nvPr/>
        </p:nvGrpSpPr>
        <p:grpSpPr>
          <a:xfrm>
            <a:off x="552068" y="1542995"/>
            <a:ext cx="9007806" cy="3117089"/>
            <a:chOff x="84123" y="1749424"/>
            <a:chExt cx="9007806" cy="3117089"/>
          </a:xfrm>
        </p:grpSpPr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BA9E90F1-BA30-4621-B0AB-3802D8349044}"/>
                </a:ext>
              </a:extLst>
            </p:cNvPr>
            <p:cNvSpPr/>
            <p:nvPr/>
          </p:nvSpPr>
          <p:spPr>
            <a:xfrm>
              <a:off x="84123" y="1749424"/>
              <a:ext cx="3035935" cy="3117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solidFill>
                <a:srgbClr val="00B9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0">
              <a:extLst>
                <a:ext uri="{FF2B5EF4-FFF2-40B4-BE49-F238E27FC236}">
                  <a16:creationId xmlns:a16="http://schemas.microsoft.com/office/drawing/2014/main" id="{2D23EEC4-65A6-4BB7-B2B9-F57DC7FEBB53}"/>
                </a:ext>
              </a:extLst>
            </p:cNvPr>
            <p:cNvSpPr/>
            <p:nvPr/>
          </p:nvSpPr>
          <p:spPr>
            <a:xfrm>
              <a:off x="3179445" y="1749488"/>
              <a:ext cx="5838571" cy="11562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rgbClr val="00B9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1">
              <a:extLst>
                <a:ext uri="{FF2B5EF4-FFF2-40B4-BE49-F238E27FC236}">
                  <a16:creationId xmlns:a16="http://schemas.microsoft.com/office/drawing/2014/main" id="{BBF8878B-97FD-4FB3-946F-9BBC022E36E5}"/>
                </a:ext>
              </a:extLst>
            </p:cNvPr>
            <p:cNvSpPr/>
            <p:nvPr/>
          </p:nvSpPr>
          <p:spPr>
            <a:xfrm>
              <a:off x="3157473" y="3048000"/>
              <a:ext cx="5934456" cy="18185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rgbClr val="00B9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2">
            <a:extLst>
              <a:ext uri="{FF2B5EF4-FFF2-40B4-BE49-F238E27FC236}">
                <a16:creationId xmlns:a16="http://schemas.microsoft.com/office/drawing/2014/main" id="{07FB7156-84E3-401C-814C-78EEEFB6AB4F}"/>
              </a:ext>
            </a:extLst>
          </p:cNvPr>
          <p:cNvSpPr txBox="1"/>
          <p:nvPr/>
        </p:nvSpPr>
        <p:spPr>
          <a:xfrm>
            <a:off x="1071540" y="4935556"/>
            <a:ext cx="8918575" cy="1227900"/>
          </a:xfrm>
          <a:custGeom>
            <a:avLst/>
            <a:gdLst>
              <a:gd name="connsiteX0" fmla="*/ 0 w 8918575"/>
              <a:gd name="connsiteY0" fmla="*/ 0 h 1227900"/>
              <a:gd name="connsiteX1" fmla="*/ 505386 w 8918575"/>
              <a:gd name="connsiteY1" fmla="*/ 0 h 1227900"/>
              <a:gd name="connsiteX2" fmla="*/ 832400 w 8918575"/>
              <a:gd name="connsiteY2" fmla="*/ 0 h 1227900"/>
              <a:gd name="connsiteX3" fmla="*/ 1516158 w 8918575"/>
              <a:gd name="connsiteY3" fmla="*/ 0 h 1227900"/>
              <a:gd name="connsiteX4" fmla="*/ 2110729 w 8918575"/>
              <a:gd name="connsiteY4" fmla="*/ 0 h 1227900"/>
              <a:gd name="connsiteX5" fmla="*/ 2794487 w 8918575"/>
              <a:gd name="connsiteY5" fmla="*/ 0 h 1227900"/>
              <a:gd name="connsiteX6" fmla="*/ 3121501 w 8918575"/>
              <a:gd name="connsiteY6" fmla="*/ 0 h 1227900"/>
              <a:gd name="connsiteX7" fmla="*/ 3448516 w 8918575"/>
              <a:gd name="connsiteY7" fmla="*/ 0 h 1227900"/>
              <a:gd name="connsiteX8" fmla="*/ 3864716 w 8918575"/>
              <a:gd name="connsiteY8" fmla="*/ 0 h 1227900"/>
              <a:gd name="connsiteX9" fmla="*/ 4548473 w 8918575"/>
              <a:gd name="connsiteY9" fmla="*/ 0 h 1227900"/>
              <a:gd name="connsiteX10" fmla="*/ 5232231 w 8918575"/>
              <a:gd name="connsiteY10" fmla="*/ 0 h 1227900"/>
              <a:gd name="connsiteX11" fmla="*/ 6005174 w 8918575"/>
              <a:gd name="connsiteY11" fmla="*/ 0 h 1227900"/>
              <a:gd name="connsiteX12" fmla="*/ 6599746 w 8918575"/>
              <a:gd name="connsiteY12" fmla="*/ 0 h 1227900"/>
              <a:gd name="connsiteX13" fmla="*/ 7105131 w 8918575"/>
              <a:gd name="connsiteY13" fmla="*/ 0 h 1227900"/>
              <a:gd name="connsiteX14" fmla="*/ 7878075 w 8918575"/>
              <a:gd name="connsiteY14" fmla="*/ 0 h 1227900"/>
              <a:gd name="connsiteX15" fmla="*/ 8205089 w 8918575"/>
              <a:gd name="connsiteY15" fmla="*/ 0 h 1227900"/>
              <a:gd name="connsiteX16" fmla="*/ 8918575 w 8918575"/>
              <a:gd name="connsiteY16" fmla="*/ 0 h 1227900"/>
              <a:gd name="connsiteX17" fmla="*/ 8918575 w 8918575"/>
              <a:gd name="connsiteY17" fmla="*/ 397021 h 1227900"/>
              <a:gd name="connsiteX18" fmla="*/ 8918575 w 8918575"/>
              <a:gd name="connsiteY18" fmla="*/ 794042 h 1227900"/>
              <a:gd name="connsiteX19" fmla="*/ 8918575 w 8918575"/>
              <a:gd name="connsiteY19" fmla="*/ 1227900 h 1227900"/>
              <a:gd name="connsiteX20" fmla="*/ 8324003 w 8918575"/>
              <a:gd name="connsiteY20" fmla="*/ 1227900 h 1227900"/>
              <a:gd name="connsiteX21" fmla="*/ 7551060 w 8918575"/>
              <a:gd name="connsiteY21" fmla="*/ 1227900 h 1227900"/>
              <a:gd name="connsiteX22" fmla="*/ 7224046 w 8918575"/>
              <a:gd name="connsiteY22" fmla="*/ 1227900 h 1227900"/>
              <a:gd name="connsiteX23" fmla="*/ 6718660 w 8918575"/>
              <a:gd name="connsiteY23" fmla="*/ 1227900 h 1227900"/>
              <a:gd name="connsiteX24" fmla="*/ 6302460 w 8918575"/>
              <a:gd name="connsiteY24" fmla="*/ 1227900 h 1227900"/>
              <a:gd name="connsiteX25" fmla="*/ 5975445 w 8918575"/>
              <a:gd name="connsiteY25" fmla="*/ 1227900 h 1227900"/>
              <a:gd name="connsiteX26" fmla="*/ 5648431 w 8918575"/>
              <a:gd name="connsiteY26" fmla="*/ 1227900 h 1227900"/>
              <a:gd name="connsiteX27" fmla="*/ 5053859 w 8918575"/>
              <a:gd name="connsiteY27" fmla="*/ 1227900 h 1227900"/>
              <a:gd name="connsiteX28" fmla="*/ 4459288 w 8918575"/>
              <a:gd name="connsiteY28" fmla="*/ 1227900 h 1227900"/>
              <a:gd name="connsiteX29" fmla="*/ 3686344 w 8918575"/>
              <a:gd name="connsiteY29" fmla="*/ 1227900 h 1227900"/>
              <a:gd name="connsiteX30" fmla="*/ 3270144 w 8918575"/>
              <a:gd name="connsiteY30" fmla="*/ 1227900 h 1227900"/>
              <a:gd name="connsiteX31" fmla="*/ 2586387 w 8918575"/>
              <a:gd name="connsiteY31" fmla="*/ 1227900 h 1227900"/>
              <a:gd name="connsiteX32" fmla="*/ 2170187 w 8918575"/>
              <a:gd name="connsiteY32" fmla="*/ 1227900 h 1227900"/>
              <a:gd name="connsiteX33" fmla="*/ 1486429 w 8918575"/>
              <a:gd name="connsiteY33" fmla="*/ 1227900 h 1227900"/>
              <a:gd name="connsiteX34" fmla="*/ 713486 w 8918575"/>
              <a:gd name="connsiteY34" fmla="*/ 1227900 h 1227900"/>
              <a:gd name="connsiteX35" fmla="*/ 0 w 8918575"/>
              <a:gd name="connsiteY35" fmla="*/ 1227900 h 1227900"/>
              <a:gd name="connsiteX36" fmla="*/ 0 w 8918575"/>
              <a:gd name="connsiteY36" fmla="*/ 806321 h 1227900"/>
              <a:gd name="connsiteX37" fmla="*/ 0 w 8918575"/>
              <a:gd name="connsiteY37" fmla="*/ 372463 h 1227900"/>
              <a:gd name="connsiteX38" fmla="*/ 0 w 8918575"/>
              <a:gd name="connsiteY38" fmla="*/ 0 h 12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918575" h="1227900" fill="none" extrusionOk="0">
                <a:moveTo>
                  <a:pt x="0" y="0"/>
                </a:moveTo>
                <a:cubicBezTo>
                  <a:pt x="143589" y="-23300"/>
                  <a:pt x="298990" y="58051"/>
                  <a:pt x="505386" y="0"/>
                </a:cubicBezTo>
                <a:cubicBezTo>
                  <a:pt x="711782" y="-58051"/>
                  <a:pt x="753836" y="1206"/>
                  <a:pt x="832400" y="0"/>
                </a:cubicBezTo>
                <a:cubicBezTo>
                  <a:pt x="910964" y="-1206"/>
                  <a:pt x="1321570" y="37918"/>
                  <a:pt x="1516158" y="0"/>
                </a:cubicBezTo>
                <a:cubicBezTo>
                  <a:pt x="1710746" y="-37918"/>
                  <a:pt x="1928242" y="62253"/>
                  <a:pt x="2110729" y="0"/>
                </a:cubicBezTo>
                <a:cubicBezTo>
                  <a:pt x="2293216" y="-62253"/>
                  <a:pt x="2511812" y="51930"/>
                  <a:pt x="2794487" y="0"/>
                </a:cubicBezTo>
                <a:cubicBezTo>
                  <a:pt x="3077162" y="-51930"/>
                  <a:pt x="3055909" y="9255"/>
                  <a:pt x="3121501" y="0"/>
                </a:cubicBezTo>
                <a:cubicBezTo>
                  <a:pt x="3187093" y="-9255"/>
                  <a:pt x="3358296" y="34042"/>
                  <a:pt x="3448516" y="0"/>
                </a:cubicBezTo>
                <a:cubicBezTo>
                  <a:pt x="3538737" y="-34042"/>
                  <a:pt x="3770491" y="27027"/>
                  <a:pt x="3864716" y="0"/>
                </a:cubicBezTo>
                <a:cubicBezTo>
                  <a:pt x="3958941" y="-27027"/>
                  <a:pt x="4326787" y="50274"/>
                  <a:pt x="4548473" y="0"/>
                </a:cubicBezTo>
                <a:cubicBezTo>
                  <a:pt x="4770159" y="-50274"/>
                  <a:pt x="5042357" y="49615"/>
                  <a:pt x="5232231" y="0"/>
                </a:cubicBezTo>
                <a:cubicBezTo>
                  <a:pt x="5422105" y="-49615"/>
                  <a:pt x="5773344" y="44063"/>
                  <a:pt x="6005174" y="0"/>
                </a:cubicBezTo>
                <a:cubicBezTo>
                  <a:pt x="6237004" y="-44063"/>
                  <a:pt x="6353345" y="19596"/>
                  <a:pt x="6599746" y="0"/>
                </a:cubicBezTo>
                <a:cubicBezTo>
                  <a:pt x="6846147" y="-19596"/>
                  <a:pt x="6854026" y="5713"/>
                  <a:pt x="7105131" y="0"/>
                </a:cubicBezTo>
                <a:cubicBezTo>
                  <a:pt x="7356237" y="-5713"/>
                  <a:pt x="7555052" y="60592"/>
                  <a:pt x="7878075" y="0"/>
                </a:cubicBezTo>
                <a:cubicBezTo>
                  <a:pt x="8201098" y="-60592"/>
                  <a:pt x="8043206" y="18397"/>
                  <a:pt x="8205089" y="0"/>
                </a:cubicBezTo>
                <a:cubicBezTo>
                  <a:pt x="8366972" y="-18397"/>
                  <a:pt x="8712191" y="28147"/>
                  <a:pt x="8918575" y="0"/>
                </a:cubicBezTo>
                <a:cubicBezTo>
                  <a:pt x="8958267" y="97465"/>
                  <a:pt x="8902403" y="215527"/>
                  <a:pt x="8918575" y="397021"/>
                </a:cubicBezTo>
                <a:cubicBezTo>
                  <a:pt x="8934747" y="578515"/>
                  <a:pt x="8872556" y="660214"/>
                  <a:pt x="8918575" y="794042"/>
                </a:cubicBezTo>
                <a:cubicBezTo>
                  <a:pt x="8964594" y="927870"/>
                  <a:pt x="8882602" y="1133644"/>
                  <a:pt x="8918575" y="1227900"/>
                </a:cubicBezTo>
                <a:cubicBezTo>
                  <a:pt x="8650836" y="1286614"/>
                  <a:pt x="8537646" y="1201602"/>
                  <a:pt x="8324003" y="1227900"/>
                </a:cubicBezTo>
                <a:cubicBezTo>
                  <a:pt x="8110360" y="1254198"/>
                  <a:pt x="7786112" y="1147013"/>
                  <a:pt x="7551060" y="1227900"/>
                </a:cubicBezTo>
                <a:cubicBezTo>
                  <a:pt x="7316008" y="1308787"/>
                  <a:pt x="7302522" y="1224695"/>
                  <a:pt x="7224046" y="1227900"/>
                </a:cubicBezTo>
                <a:cubicBezTo>
                  <a:pt x="7145570" y="1231105"/>
                  <a:pt x="6879558" y="1226262"/>
                  <a:pt x="6718660" y="1227900"/>
                </a:cubicBezTo>
                <a:cubicBezTo>
                  <a:pt x="6557762" y="1229538"/>
                  <a:pt x="6422323" y="1211484"/>
                  <a:pt x="6302460" y="1227900"/>
                </a:cubicBezTo>
                <a:cubicBezTo>
                  <a:pt x="6182597" y="1244316"/>
                  <a:pt x="6061579" y="1205154"/>
                  <a:pt x="5975445" y="1227900"/>
                </a:cubicBezTo>
                <a:cubicBezTo>
                  <a:pt x="5889312" y="1250646"/>
                  <a:pt x="5787572" y="1209926"/>
                  <a:pt x="5648431" y="1227900"/>
                </a:cubicBezTo>
                <a:cubicBezTo>
                  <a:pt x="5509290" y="1245874"/>
                  <a:pt x="5216081" y="1207722"/>
                  <a:pt x="5053859" y="1227900"/>
                </a:cubicBezTo>
                <a:cubicBezTo>
                  <a:pt x="4891637" y="1248078"/>
                  <a:pt x="4701932" y="1163427"/>
                  <a:pt x="4459288" y="1227900"/>
                </a:cubicBezTo>
                <a:cubicBezTo>
                  <a:pt x="4216644" y="1292373"/>
                  <a:pt x="3875774" y="1146237"/>
                  <a:pt x="3686344" y="1227900"/>
                </a:cubicBezTo>
                <a:cubicBezTo>
                  <a:pt x="3496914" y="1309563"/>
                  <a:pt x="3431955" y="1198111"/>
                  <a:pt x="3270144" y="1227900"/>
                </a:cubicBezTo>
                <a:cubicBezTo>
                  <a:pt x="3108333" y="1257689"/>
                  <a:pt x="2913581" y="1168360"/>
                  <a:pt x="2586387" y="1227900"/>
                </a:cubicBezTo>
                <a:cubicBezTo>
                  <a:pt x="2259193" y="1287440"/>
                  <a:pt x="2270403" y="1217313"/>
                  <a:pt x="2170187" y="1227900"/>
                </a:cubicBezTo>
                <a:cubicBezTo>
                  <a:pt x="2069971" y="1238487"/>
                  <a:pt x="1728003" y="1197057"/>
                  <a:pt x="1486429" y="1227900"/>
                </a:cubicBezTo>
                <a:cubicBezTo>
                  <a:pt x="1244855" y="1258743"/>
                  <a:pt x="919637" y="1185402"/>
                  <a:pt x="713486" y="1227900"/>
                </a:cubicBezTo>
                <a:cubicBezTo>
                  <a:pt x="507335" y="1270398"/>
                  <a:pt x="206868" y="1167742"/>
                  <a:pt x="0" y="1227900"/>
                </a:cubicBezTo>
                <a:cubicBezTo>
                  <a:pt x="-49466" y="1091145"/>
                  <a:pt x="34850" y="940753"/>
                  <a:pt x="0" y="806321"/>
                </a:cubicBezTo>
                <a:cubicBezTo>
                  <a:pt x="-34850" y="671889"/>
                  <a:pt x="35805" y="570318"/>
                  <a:pt x="0" y="372463"/>
                </a:cubicBezTo>
                <a:cubicBezTo>
                  <a:pt x="-35805" y="174608"/>
                  <a:pt x="6671" y="88670"/>
                  <a:pt x="0" y="0"/>
                </a:cubicBezTo>
                <a:close/>
              </a:path>
              <a:path w="8918575" h="1227900" stroke="0" extrusionOk="0">
                <a:moveTo>
                  <a:pt x="0" y="0"/>
                </a:moveTo>
                <a:cubicBezTo>
                  <a:pt x="207342" y="-30328"/>
                  <a:pt x="438365" y="47406"/>
                  <a:pt x="594572" y="0"/>
                </a:cubicBezTo>
                <a:cubicBezTo>
                  <a:pt x="750779" y="-47406"/>
                  <a:pt x="901411" y="52524"/>
                  <a:pt x="1099958" y="0"/>
                </a:cubicBezTo>
                <a:cubicBezTo>
                  <a:pt x="1298505" y="-52524"/>
                  <a:pt x="1408755" y="40392"/>
                  <a:pt x="1694529" y="0"/>
                </a:cubicBezTo>
                <a:cubicBezTo>
                  <a:pt x="1980303" y="-40392"/>
                  <a:pt x="2151813" y="16538"/>
                  <a:pt x="2467472" y="0"/>
                </a:cubicBezTo>
                <a:cubicBezTo>
                  <a:pt x="2783131" y="-16538"/>
                  <a:pt x="2868696" y="27268"/>
                  <a:pt x="2972858" y="0"/>
                </a:cubicBezTo>
                <a:cubicBezTo>
                  <a:pt x="3077020" y="-27268"/>
                  <a:pt x="3185433" y="29120"/>
                  <a:pt x="3299873" y="0"/>
                </a:cubicBezTo>
                <a:cubicBezTo>
                  <a:pt x="3414313" y="-29120"/>
                  <a:pt x="3693522" y="26200"/>
                  <a:pt x="3983630" y="0"/>
                </a:cubicBezTo>
                <a:cubicBezTo>
                  <a:pt x="4273738" y="-26200"/>
                  <a:pt x="4213317" y="1213"/>
                  <a:pt x="4310645" y="0"/>
                </a:cubicBezTo>
                <a:cubicBezTo>
                  <a:pt x="4407973" y="-1213"/>
                  <a:pt x="4617361" y="33078"/>
                  <a:pt x="4816031" y="0"/>
                </a:cubicBezTo>
                <a:cubicBezTo>
                  <a:pt x="5014701" y="-33078"/>
                  <a:pt x="5280140" y="30234"/>
                  <a:pt x="5499788" y="0"/>
                </a:cubicBezTo>
                <a:cubicBezTo>
                  <a:pt x="5719436" y="-30234"/>
                  <a:pt x="5932915" y="81513"/>
                  <a:pt x="6183545" y="0"/>
                </a:cubicBezTo>
                <a:cubicBezTo>
                  <a:pt x="6434175" y="-81513"/>
                  <a:pt x="6609759" y="21231"/>
                  <a:pt x="6778117" y="0"/>
                </a:cubicBezTo>
                <a:cubicBezTo>
                  <a:pt x="6946475" y="-21231"/>
                  <a:pt x="7282079" y="1535"/>
                  <a:pt x="7461874" y="0"/>
                </a:cubicBezTo>
                <a:cubicBezTo>
                  <a:pt x="7641669" y="-1535"/>
                  <a:pt x="7652198" y="15454"/>
                  <a:pt x="7788889" y="0"/>
                </a:cubicBezTo>
                <a:cubicBezTo>
                  <a:pt x="7925581" y="-15454"/>
                  <a:pt x="8571459" y="2538"/>
                  <a:pt x="8918575" y="0"/>
                </a:cubicBezTo>
                <a:cubicBezTo>
                  <a:pt x="8921873" y="99956"/>
                  <a:pt x="8916503" y="255555"/>
                  <a:pt x="8918575" y="397021"/>
                </a:cubicBezTo>
                <a:cubicBezTo>
                  <a:pt x="8920647" y="538487"/>
                  <a:pt x="8918220" y="662556"/>
                  <a:pt x="8918575" y="818600"/>
                </a:cubicBezTo>
                <a:cubicBezTo>
                  <a:pt x="8918930" y="974644"/>
                  <a:pt x="8903938" y="1035320"/>
                  <a:pt x="8918575" y="1227900"/>
                </a:cubicBezTo>
                <a:cubicBezTo>
                  <a:pt x="8638997" y="1231480"/>
                  <a:pt x="8375895" y="1147179"/>
                  <a:pt x="8234818" y="1227900"/>
                </a:cubicBezTo>
                <a:cubicBezTo>
                  <a:pt x="8093741" y="1308621"/>
                  <a:pt x="7823217" y="1189263"/>
                  <a:pt x="7551060" y="1227900"/>
                </a:cubicBezTo>
                <a:cubicBezTo>
                  <a:pt x="7278903" y="1266537"/>
                  <a:pt x="7228758" y="1186985"/>
                  <a:pt x="7045674" y="1227900"/>
                </a:cubicBezTo>
                <a:cubicBezTo>
                  <a:pt x="6862590" y="1268815"/>
                  <a:pt x="6725736" y="1220759"/>
                  <a:pt x="6629474" y="1227900"/>
                </a:cubicBezTo>
                <a:cubicBezTo>
                  <a:pt x="6533212" y="1235041"/>
                  <a:pt x="6172517" y="1173420"/>
                  <a:pt x="5856531" y="1227900"/>
                </a:cubicBezTo>
                <a:cubicBezTo>
                  <a:pt x="5540545" y="1282380"/>
                  <a:pt x="5327216" y="1220390"/>
                  <a:pt x="5083588" y="1227900"/>
                </a:cubicBezTo>
                <a:cubicBezTo>
                  <a:pt x="4839960" y="1235410"/>
                  <a:pt x="4498128" y="1175901"/>
                  <a:pt x="4310645" y="1227900"/>
                </a:cubicBezTo>
                <a:cubicBezTo>
                  <a:pt x="4123162" y="1279899"/>
                  <a:pt x="3999149" y="1201146"/>
                  <a:pt x="3894444" y="1227900"/>
                </a:cubicBezTo>
                <a:cubicBezTo>
                  <a:pt x="3789739" y="1254654"/>
                  <a:pt x="3427670" y="1201735"/>
                  <a:pt x="3299873" y="1227900"/>
                </a:cubicBezTo>
                <a:cubicBezTo>
                  <a:pt x="3172076" y="1254065"/>
                  <a:pt x="3087093" y="1225316"/>
                  <a:pt x="2883673" y="1227900"/>
                </a:cubicBezTo>
                <a:cubicBezTo>
                  <a:pt x="2680253" y="1230484"/>
                  <a:pt x="2618633" y="1183117"/>
                  <a:pt x="2378287" y="1227900"/>
                </a:cubicBezTo>
                <a:cubicBezTo>
                  <a:pt x="2137941" y="1272683"/>
                  <a:pt x="1841589" y="1199370"/>
                  <a:pt x="1694529" y="1227900"/>
                </a:cubicBezTo>
                <a:cubicBezTo>
                  <a:pt x="1547469" y="1256430"/>
                  <a:pt x="1325578" y="1210250"/>
                  <a:pt x="1189143" y="1227900"/>
                </a:cubicBezTo>
                <a:cubicBezTo>
                  <a:pt x="1052708" y="1245550"/>
                  <a:pt x="1002558" y="1211204"/>
                  <a:pt x="862129" y="1227900"/>
                </a:cubicBezTo>
                <a:cubicBezTo>
                  <a:pt x="721700" y="1244596"/>
                  <a:pt x="347047" y="1215653"/>
                  <a:pt x="0" y="1227900"/>
                </a:cubicBezTo>
                <a:cubicBezTo>
                  <a:pt x="-41569" y="1133454"/>
                  <a:pt x="42773" y="983376"/>
                  <a:pt x="0" y="830879"/>
                </a:cubicBezTo>
                <a:cubicBezTo>
                  <a:pt x="-42773" y="678382"/>
                  <a:pt x="45974" y="589574"/>
                  <a:pt x="0" y="433858"/>
                </a:cubicBezTo>
                <a:cubicBezTo>
                  <a:pt x="-45974" y="278142"/>
                  <a:pt x="51280" y="216751"/>
                  <a:pt x="0" y="0"/>
                </a:cubicBezTo>
                <a:close/>
              </a:path>
            </a:pathLst>
          </a:custGeom>
          <a:ln w="9525">
            <a:solidFill>
              <a:srgbClr val="00B9F1"/>
            </a:solidFill>
            <a:extLst>
              <a:ext uri="{C807C97D-BFC1-408E-A445-0C87EB9F89A2}">
                <ask:lineSketchStyleProps xmlns:ask="http://schemas.microsoft.com/office/drawing/2018/sketchyshapes" sd="6788665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42545" rIns="0" bIns="0" rtlCol="0">
            <a:spAutoFit/>
          </a:bodyPr>
          <a:lstStyle/>
          <a:p>
            <a:pPr marL="263525" indent="-17272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264160" algn="l"/>
              </a:tabLst>
            </a:pPr>
            <a:r>
              <a:rPr sz="1100" dirty="0">
                <a:latin typeface="Caladea"/>
                <a:cs typeface="Caladea"/>
              </a:rPr>
              <a:t>Data is </a:t>
            </a:r>
            <a:r>
              <a:rPr sz="1100" spc="-5" dirty="0">
                <a:latin typeface="Caladea"/>
                <a:cs typeface="Caladea"/>
              </a:rPr>
              <a:t>clean. </a:t>
            </a:r>
            <a:r>
              <a:rPr sz="1100" dirty="0">
                <a:latin typeface="Caladea"/>
                <a:cs typeface="Caladea"/>
              </a:rPr>
              <a:t>There </a:t>
            </a:r>
            <a:r>
              <a:rPr sz="1100" spc="-5" dirty="0">
                <a:latin typeface="Caladea"/>
                <a:cs typeface="Caladea"/>
              </a:rPr>
              <a:t>are </a:t>
            </a:r>
            <a:r>
              <a:rPr sz="1100" b="1" dirty="0">
                <a:latin typeface="Caladea"/>
                <a:cs typeface="Caladea"/>
              </a:rPr>
              <a:t>no negative</a:t>
            </a:r>
            <a:r>
              <a:rPr sz="1100" b="1" spc="-120" dirty="0">
                <a:latin typeface="Caladea"/>
                <a:cs typeface="Caladea"/>
              </a:rPr>
              <a:t> </a:t>
            </a:r>
            <a:r>
              <a:rPr sz="1100" b="1" spc="-5" dirty="0">
                <a:latin typeface="Caladea"/>
                <a:cs typeface="Caladea"/>
              </a:rPr>
              <a:t>values</a:t>
            </a:r>
            <a:endParaRPr sz="1100" dirty="0">
              <a:latin typeface="Caladea"/>
              <a:cs typeface="Caladea"/>
            </a:endParaRPr>
          </a:p>
          <a:p>
            <a:pPr marL="263525" indent="-172720">
              <a:lnSpc>
                <a:spcPct val="100000"/>
              </a:lnSpc>
              <a:buFont typeface="Wingdings"/>
              <a:buChar char=""/>
              <a:tabLst>
                <a:tab pos="264160" algn="l"/>
              </a:tabLst>
            </a:pPr>
            <a:r>
              <a:rPr sz="1100" dirty="0">
                <a:latin typeface="Caladea"/>
                <a:cs typeface="Caladea"/>
              </a:rPr>
              <a:t>There </a:t>
            </a:r>
            <a:r>
              <a:rPr sz="1100" spc="-5" dirty="0">
                <a:latin typeface="Caladea"/>
                <a:cs typeface="Caladea"/>
              </a:rPr>
              <a:t>are </a:t>
            </a:r>
            <a:r>
              <a:rPr sz="1100" dirty="0">
                <a:latin typeface="Caladea"/>
                <a:cs typeface="Caladea"/>
              </a:rPr>
              <a:t>only </a:t>
            </a:r>
            <a:r>
              <a:rPr sz="1100" b="1" spc="-5" dirty="0">
                <a:latin typeface="Caladea"/>
                <a:cs typeface="Caladea"/>
              </a:rPr>
              <a:t>two </a:t>
            </a:r>
            <a:r>
              <a:rPr sz="1100" b="1" dirty="0">
                <a:latin typeface="Caladea"/>
                <a:cs typeface="Caladea"/>
              </a:rPr>
              <a:t>genders </a:t>
            </a:r>
            <a:r>
              <a:rPr sz="1100" dirty="0">
                <a:latin typeface="Caladea"/>
                <a:cs typeface="Caladea"/>
              </a:rPr>
              <a:t>in our</a:t>
            </a:r>
            <a:r>
              <a:rPr sz="1100" spc="-114" dirty="0">
                <a:latin typeface="Caladea"/>
                <a:cs typeface="Caladea"/>
              </a:rPr>
              <a:t> </a:t>
            </a:r>
            <a:r>
              <a:rPr sz="1100" dirty="0">
                <a:latin typeface="Caladea"/>
                <a:cs typeface="Caladea"/>
              </a:rPr>
              <a:t>dataset</a:t>
            </a:r>
          </a:p>
          <a:p>
            <a:pPr marL="263525" marR="354965" indent="-172720">
              <a:lnSpc>
                <a:spcPct val="100000"/>
              </a:lnSpc>
              <a:buFont typeface="Wingdings"/>
              <a:buChar char=""/>
              <a:tabLst>
                <a:tab pos="264160" algn="l"/>
              </a:tabLst>
            </a:pPr>
            <a:r>
              <a:rPr sz="1100" spc="-5" dirty="0">
                <a:latin typeface="Caladea"/>
                <a:cs typeface="Caladea"/>
              </a:rPr>
              <a:t>Mean </a:t>
            </a:r>
            <a:r>
              <a:rPr sz="1100" dirty="0">
                <a:latin typeface="Caladea"/>
                <a:cs typeface="Caladea"/>
              </a:rPr>
              <a:t>is </a:t>
            </a:r>
            <a:r>
              <a:rPr sz="1100" spc="-5" dirty="0">
                <a:latin typeface="Caladea"/>
                <a:cs typeface="Caladea"/>
              </a:rPr>
              <a:t>approximately </a:t>
            </a:r>
            <a:r>
              <a:rPr sz="1100" dirty="0">
                <a:latin typeface="Caladea"/>
                <a:cs typeface="Caladea"/>
              </a:rPr>
              <a:t>equal </a:t>
            </a:r>
            <a:r>
              <a:rPr sz="1100" spc="-5" dirty="0">
                <a:latin typeface="Caladea"/>
                <a:cs typeface="Caladea"/>
              </a:rPr>
              <a:t>to </a:t>
            </a:r>
            <a:r>
              <a:rPr sz="1100" dirty="0">
                <a:latin typeface="Caladea"/>
                <a:cs typeface="Caladea"/>
              </a:rPr>
              <a:t>median which is </a:t>
            </a:r>
            <a:r>
              <a:rPr sz="1100" spc="-5" dirty="0">
                <a:latin typeface="Caladea"/>
                <a:cs typeface="Caladea"/>
              </a:rPr>
              <a:t>at </a:t>
            </a:r>
            <a:r>
              <a:rPr sz="1100" dirty="0">
                <a:latin typeface="Caladea"/>
                <a:cs typeface="Caladea"/>
              </a:rPr>
              <a:t>50th </a:t>
            </a:r>
            <a:r>
              <a:rPr sz="1100" spc="-5" dirty="0">
                <a:latin typeface="Caladea"/>
                <a:cs typeface="Caladea"/>
              </a:rPr>
              <a:t>percentile </a:t>
            </a:r>
            <a:r>
              <a:rPr sz="1100" dirty="0">
                <a:latin typeface="Caladea"/>
                <a:cs typeface="Caladea"/>
              </a:rPr>
              <a:t>for first 6 columns (till tenure) </a:t>
            </a:r>
            <a:r>
              <a:rPr sz="1100" spc="-5" dirty="0">
                <a:latin typeface="Caladea"/>
                <a:cs typeface="Caladea"/>
              </a:rPr>
              <a:t>and </a:t>
            </a:r>
            <a:r>
              <a:rPr sz="1100" dirty="0">
                <a:latin typeface="Caladea"/>
                <a:cs typeface="Caladea"/>
              </a:rPr>
              <a:t>is considerably more for </a:t>
            </a:r>
            <a:r>
              <a:rPr sz="1100" spc="-5" dirty="0">
                <a:latin typeface="Caladea"/>
                <a:cs typeface="Caladea"/>
              </a:rPr>
              <a:t>remaining </a:t>
            </a:r>
            <a:r>
              <a:rPr sz="1100" dirty="0">
                <a:latin typeface="Caladea"/>
                <a:cs typeface="Caladea"/>
              </a:rPr>
              <a:t>9  columns</a:t>
            </a:r>
          </a:p>
          <a:p>
            <a:pPr marL="263525" marR="878840" indent="-172720">
              <a:lnSpc>
                <a:spcPct val="100000"/>
              </a:lnSpc>
              <a:buFont typeface="Wingdings"/>
              <a:buChar char=""/>
              <a:tabLst>
                <a:tab pos="264160" algn="l"/>
              </a:tabLst>
            </a:pPr>
            <a:r>
              <a:rPr sz="1100" dirty="0">
                <a:latin typeface="Caladea"/>
                <a:cs typeface="Caladea"/>
              </a:rPr>
              <a:t>We also see </a:t>
            </a:r>
            <a:r>
              <a:rPr sz="1100" spc="-5" dirty="0">
                <a:latin typeface="Caladea"/>
                <a:cs typeface="Caladea"/>
              </a:rPr>
              <a:t>that there </a:t>
            </a:r>
            <a:r>
              <a:rPr sz="1100" dirty="0">
                <a:latin typeface="Caladea"/>
                <a:cs typeface="Caladea"/>
              </a:rPr>
              <a:t>is </a:t>
            </a:r>
            <a:r>
              <a:rPr sz="1100" spc="-5" dirty="0">
                <a:latin typeface="Caladea"/>
                <a:cs typeface="Caladea"/>
              </a:rPr>
              <a:t>significant </a:t>
            </a:r>
            <a:r>
              <a:rPr sz="1100" dirty="0">
                <a:latin typeface="Caladea"/>
                <a:cs typeface="Caladea"/>
              </a:rPr>
              <a:t>difference between 75th </a:t>
            </a:r>
            <a:r>
              <a:rPr sz="1100" spc="-5" dirty="0">
                <a:latin typeface="Caladea"/>
                <a:cs typeface="Caladea"/>
              </a:rPr>
              <a:t>percentile and </a:t>
            </a:r>
            <a:r>
              <a:rPr sz="1100" dirty="0">
                <a:latin typeface="Caladea"/>
                <a:cs typeface="Caladea"/>
              </a:rPr>
              <a:t>max </a:t>
            </a:r>
            <a:r>
              <a:rPr sz="1100" spc="-5" dirty="0">
                <a:latin typeface="Caladea"/>
                <a:cs typeface="Caladea"/>
              </a:rPr>
              <a:t>value </a:t>
            </a:r>
            <a:r>
              <a:rPr sz="1100" dirty="0">
                <a:latin typeface="Caladea"/>
                <a:cs typeface="Caladea"/>
              </a:rPr>
              <a:t>for columns </a:t>
            </a:r>
            <a:r>
              <a:rPr sz="1100" spc="-5" dirty="0">
                <a:latin typeface="Caladea"/>
                <a:cs typeface="Caladea"/>
              </a:rPr>
              <a:t>like, like_received, </a:t>
            </a:r>
            <a:r>
              <a:rPr sz="1100" dirty="0">
                <a:latin typeface="Caladea"/>
                <a:cs typeface="Caladea"/>
              </a:rPr>
              <a:t>mobile_likes,  </a:t>
            </a:r>
            <a:r>
              <a:rPr sz="1100" spc="-5" dirty="0">
                <a:latin typeface="Caladea"/>
                <a:cs typeface="Caladea"/>
              </a:rPr>
              <a:t>mobile_likes_received, www_likes,</a:t>
            </a:r>
            <a:r>
              <a:rPr sz="1100" spc="-75" dirty="0">
                <a:latin typeface="Caladea"/>
                <a:cs typeface="Caladea"/>
              </a:rPr>
              <a:t> </a:t>
            </a:r>
            <a:r>
              <a:rPr sz="1100" spc="-5" dirty="0">
                <a:latin typeface="Caladea"/>
                <a:cs typeface="Caladea"/>
              </a:rPr>
              <a:t>www_likes_received</a:t>
            </a:r>
            <a:endParaRPr sz="1100" dirty="0">
              <a:latin typeface="Caladea"/>
              <a:cs typeface="Caladea"/>
            </a:endParaRPr>
          </a:p>
          <a:p>
            <a:pPr marL="263525" indent="-172720">
              <a:lnSpc>
                <a:spcPct val="100000"/>
              </a:lnSpc>
              <a:buFont typeface="Wingdings"/>
              <a:buChar char=""/>
              <a:tabLst>
                <a:tab pos="264160" algn="l"/>
              </a:tabLst>
            </a:pPr>
            <a:r>
              <a:rPr sz="1100" spc="-5" dirty="0">
                <a:latin typeface="Caladea"/>
                <a:cs typeface="Caladea"/>
              </a:rPr>
              <a:t>Mimimum </a:t>
            </a:r>
            <a:r>
              <a:rPr sz="1100" b="1" spc="-5" dirty="0">
                <a:latin typeface="Caladea"/>
                <a:cs typeface="Caladea"/>
              </a:rPr>
              <a:t>age </a:t>
            </a:r>
            <a:r>
              <a:rPr sz="1100" dirty="0">
                <a:latin typeface="Caladea"/>
                <a:cs typeface="Caladea"/>
              </a:rPr>
              <a:t>of facebook user is </a:t>
            </a:r>
            <a:r>
              <a:rPr sz="1100" b="1" spc="-5" dirty="0">
                <a:latin typeface="Caladea"/>
                <a:cs typeface="Caladea"/>
              </a:rPr>
              <a:t>13 </a:t>
            </a:r>
            <a:r>
              <a:rPr sz="1100" b="1" dirty="0">
                <a:latin typeface="Caladea"/>
                <a:cs typeface="Caladea"/>
              </a:rPr>
              <a:t>years </a:t>
            </a:r>
            <a:r>
              <a:rPr sz="1100" b="1" spc="-5" dirty="0">
                <a:latin typeface="Caladea"/>
                <a:cs typeface="Caladea"/>
              </a:rPr>
              <a:t>and maximum is 113 </a:t>
            </a:r>
            <a:r>
              <a:rPr sz="1100" b="1" spc="-5" dirty="0">
                <a:solidFill>
                  <a:srgbClr val="FFFFFF"/>
                </a:solidFill>
                <a:latin typeface="Caladea"/>
                <a:cs typeface="Caladea"/>
              </a:rPr>
              <a:t>years </a:t>
            </a:r>
            <a:r>
              <a:rPr sz="1100" spc="-5" dirty="0">
                <a:solidFill>
                  <a:srgbClr val="FFFFFF"/>
                </a:solidFill>
                <a:latin typeface="Caladea"/>
                <a:cs typeface="Caladea"/>
              </a:rPr>
              <a:t>and </a:t>
            </a:r>
            <a:r>
              <a:rPr sz="1100" b="1" spc="-5" dirty="0">
                <a:solidFill>
                  <a:srgbClr val="FFFFFF"/>
                </a:solidFill>
                <a:latin typeface="Caladea"/>
                <a:cs typeface="Caladea"/>
              </a:rPr>
              <a:t>average </a:t>
            </a:r>
            <a:r>
              <a:rPr sz="1100" b="1" dirty="0">
                <a:solidFill>
                  <a:srgbClr val="FFFFFF"/>
                </a:solidFill>
                <a:latin typeface="Caladea"/>
                <a:cs typeface="Caladea"/>
              </a:rPr>
              <a:t>age </a:t>
            </a:r>
            <a:r>
              <a:rPr sz="1100" dirty="0">
                <a:solidFill>
                  <a:srgbClr val="FFFFFF"/>
                </a:solidFill>
                <a:latin typeface="Caladea"/>
                <a:cs typeface="Caladea"/>
              </a:rPr>
              <a:t>of facebook users is</a:t>
            </a:r>
            <a:r>
              <a:rPr sz="1100" spc="-165" dirty="0">
                <a:solidFill>
                  <a:srgbClr val="FFFFFF"/>
                </a:solidFill>
                <a:latin typeface="Caladea"/>
                <a:cs typeface="Caladea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adea"/>
                <a:cs typeface="Caladea"/>
              </a:rPr>
              <a:t>37</a:t>
            </a:r>
            <a:endParaRPr sz="1100" dirty="0">
              <a:latin typeface="Caladea"/>
              <a:cs typeface="Caladea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CB8EBC25-F681-4368-AD8A-EA59E66BDBB5}"/>
              </a:ext>
            </a:extLst>
          </p:cNvPr>
          <p:cNvSpPr/>
          <p:nvPr/>
        </p:nvSpPr>
        <p:spPr>
          <a:xfrm>
            <a:off x="552068" y="4864901"/>
            <a:ext cx="404749" cy="321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06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Pandas Profiling </a:t>
            </a:r>
          </a:p>
        </p:txBody>
      </p:sp>
      <p:sp>
        <p:nvSpPr>
          <p:cNvPr id="28" name="object 19">
            <a:extLst>
              <a:ext uri="{FF2B5EF4-FFF2-40B4-BE49-F238E27FC236}">
                <a16:creationId xmlns:a16="http://schemas.microsoft.com/office/drawing/2014/main" id="{D31C7B00-523F-4E52-B485-D4DFD2C8F392}"/>
              </a:ext>
            </a:extLst>
          </p:cNvPr>
          <p:cNvSpPr txBox="1"/>
          <p:nvPr/>
        </p:nvSpPr>
        <p:spPr>
          <a:xfrm>
            <a:off x="7318462" y="1760268"/>
            <a:ext cx="3966845" cy="3785870"/>
          </a:xfrm>
          <a:custGeom>
            <a:avLst/>
            <a:gdLst>
              <a:gd name="connsiteX0" fmla="*/ 0 w 3966845"/>
              <a:gd name="connsiteY0" fmla="*/ 0 h 3785870"/>
              <a:gd name="connsiteX1" fmla="*/ 566692 w 3966845"/>
              <a:gd name="connsiteY1" fmla="*/ 0 h 3785870"/>
              <a:gd name="connsiteX2" fmla="*/ 1093716 w 3966845"/>
              <a:gd name="connsiteY2" fmla="*/ 0 h 3785870"/>
              <a:gd name="connsiteX3" fmla="*/ 1739745 w 3966845"/>
              <a:gd name="connsiteY3" fmla="*/ 0 h 3785870"/>
              <a:gd name="connsiteX4" fmla="*/ 2187432 w 3966845"/>
              <a:gd name="connsiteY4" fmla="*/ 0 h 3785870"/>
              <a:gd name="connsiteX5" fmla="*/ 2754124 w 3966845"/>
              <a:gd name="connsiteY5" fmla="*/ 0 h 3785870"/>
              <a:gd name="connsiteX6" fmla="*/ 3241479 w 3966845"/>
              <a:gd name="connsiteY6" fmla="*/ 0 h 3785870"/>
              <a:gd name="connsiteX7" fmla="*/ 3966845 w 3966845"/>
              <a:gd name="connsiteY7" fmla="*/ 0 h 3785870"/>
              <a:gd name="connsiteX8" fmla="*/ 3966845 w 3966845"/>
              <a:gd name="connsiteY8" fmla="*/ 427262 h 3785870"/>
              <a:gd name="connsiteX9" fmla="*/ 3966845 w 3966845"/>
              <a:gd name="connsiteY9" fmla="*/ 892384 h 3785870"/>
              <a:gd name="connsiteX10" fmla="*/ 3966845 w 3966845"/>
              <a:gd name="connsiteY10" fmla="*/ 1357505 h 3785870"/>
              <a:gd name="connsiteX11" fmla="*/ 3966845 w 3966845"/>
              <a:gd name="connsiteY11" fmla="*/ 1936202 h 3785870"/>
              <a:gd name="connsiteX12" fmla="*/ 3966845 w 3966845"/>
              <a:gd name="connsiteY12" fmla="*/ 2477041 h 3785870"/>
              <a:gd name="connsiteX13" fmla="*/ 3966845 w 3966845"/>
              <a:gd name="connsiteY13" fmla="*/ 2980021 h 3785870"/>
              <a:gd name="connsiteX14" fmla="*/ 3966845 w 3966845"/>
              <a:gd name="connsiteY14" fmla="*/ 3785870 h 3785870"/>
              <a:gd name="connsiteX15" fmla="*/ 3439821 w 3966845"/>
              <a:gd name="connsiteY15" fmla="*/ 3785870 h 3785870"/>
              <a:gd name="connsiteX16" fmla="*/ 2873129 w 3966845"/>
              <a:gd name="connsiteY16" fmla="*/ 3785870 h 3785870"/>
              <a:gd name="connsiteX17" fmla="*/ 2425442 w 3966845"/>
              <a:gd name="connsiteY17" fmla="*/ 3785870 h 3785870"/>
              <a:gd name="connsiteX18" fmla="*/ 1938087 w 3966845"/>
              <a:gd name="connsiteY18" fmla="*/ 3785870 h 3785870"/>
              <a:gd name="connsiteX19" fmla="*/ 1331727 w 3966845"/>
              <a:gd name="connsiteY19" fmla="*/ 3785870 h 3785870"/>
              <a:gd name="connsiteX20" fmla="*/ 804703 w 3966845"/>
              <a:gd name="connsiteY20" fmla="*/ 3785870 h 3785870"/>
              <a:gd name="connsiteX21" fmla="*/ 0 w 3966845"/>
              <a:gd name="connsiteY21" fmla="*/ 3785870 h 3785870"/>
              <a:gd name="connsiteX22" fmla="*/ 0 w 3966845"/>
              <a:gd name="connsiteY22" fmla="*/ 3245031 h 3785870"/>
              <a:gd name="connsiteX23" fmla="*/ 0 w 3966845"/>
              <a:gd name="connsiteY23" fmla="*/ 2628475 h 3785870"/>
              <a:gd name="connsiteX24" fmla="*/ 0 w 3966845"/>
              <a:gd name="connsiteY24" fmla="*/ 2087637 h 3785870"/>
              <a:gd name="connsiteX25" fmla="*/ 0 w 3966845"/>
              <a:gd name="connsiteY25" fmla="*/ 1471081 h 3785870"/>
              <a:gd name="connsiteX26" fmla="*/ 0 w 3966845"/>
              <a:gd name="connsiteY26" fmla="*/ 892384 h 3785870"/>
              <a:gd name="connsiteX27" fmla="*/ 0 w 3966845"/>
              <a:gd name="connsiteY27" fmla="*/ 0 h 378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966845" h="3785870" fill="none" extrusionOk="0">
                <a:moveTo>
                  <a:pt x="0" y="0"/>
                </a:moveTo>
                <a:cubicBezTo>
                  <a:pt x="280966" y="-13848"/>
                  <a:pt x="427979" y="61552"/>
                  <a:pt x="566692" y="0"/>
                </a:cubicBezTo>
                <a:cubicBezTo>
                  <a:pt x="705405" y="-61552"/>
                  <a:pt x="939656" y="55381"/>
                  <a:pt x="1093716" y="0"/>
                </a:cubicBezTo>
                <a:cubicBezTo>
                  <a:pt x="1247776" y="-55381"/>
                  <a:pt x="1603683" y="3709"/>
                  <a:pt x="1739745" y="0"/>
                </a:cubicBezTo>
                <a:cubicBezTo>
                  <a:pt x="1875807" y="-3709"/>
                  <a:pt x="2064083" y="16119"/>
                  <a:pt x="2187432" y="0"/>
                </a:cubicBezTo>
                <a:cubicBezTo>
                  <a:pt x="2310781" y="-16119"/>
                  <a:pt x="2558916" y="5873"/>
                  <a:pt x="2754124" y="0"/>
                </a:cubicBezTo>
                <a:cubicBezTo>
                  <a:pt x="2949332" y="-5873"/>
                  <a:pt x="3063394" y="32653"/>
                  <a:pt x="3241479" y="0"/>
                </a:cubicBezTo>
                <a:cubicBezTo>
                  <a:pt x="3419564" y="-32653"/>
                  <a:pt x="3630044" y="41077"/>
                  <a:pt x="3966845" y="0"/>
                </a:cubicBezTo>
                <a:cubicBezTo>
                  <a:pt x="3999516" y="120625"/>
                  <a:pt x="3937773" y="334321"/>
                  <a:pt x="3966845" y="427262"/>
                </a:cubicBezTo>
                <a:cubicBezTo>
                  <a:pt x="3995917" y="520203"/>
                  <a:pt x="3940476" y="708448"/>
                  <a:pt x="3966845" y="892384"/>
                </a:cubicBezTo>
                <a:cubicBezTo>
                  <a:pt x="3993214" y="1076320"/>
                  <a:pt x="3947145" y="1190932"/>
                  <a:pt x="3966845" y="1357505"/>
                </a:cubicBezTo>
                <a:cubicBezTo>
                  <a:pt x="3986545" y="1524078"/>
                  <a:pt x="3949989" y="1670802"/>
                  <a:pt x="3966845" y="1936202"/>
                </a:cubicBezTo>
                <a:cubicBezTo>
                  <a:pt x="3983701" y="2201602"/>
                  <a:pt x="3912220" y="2208811"/>
                  <a:pt x="3966845" y="2477041"/>
                </a:cubicBezTo>
                <a:cubicBezTo>
                  <a:pt x="4021470" y="2745271"/>
                  <a:pt x="3931036" y="2872630"/>
                  <a:pt x="3966845" y="2980021"/>
                </a:cubicBezTo>
                <a:cubicBezTo>
                  <a:pt x="4002654" y="3087412"/>
                  <a:pt x="3885481" y="3492190"/>
                  <a:pt x="3966845" y="3785870"/>
                </a:cubicBezTo>
                <a:cubicBezTo>
                  <a:pt x="3791246" y="3845548"/>
                  <a:pt x="3561659" y="3774562"/>
                  <a:pt x="3439821" y="3785870"/>
                </a:cubicBezTo>
                <a:cubicBezTo>
                  <a:pt x="3317983" y="3797178"/>
                  <a:pt x="3048011" y="3754068"/>
                  <a:pt x="2873129" y="3785870"/>
                </a:cubicBezTo>
                <a:cubicBezTo>
                  <a:pt x="2698247" y="3817672"/>
                  <a:pt x="2620400" y="3740050"/>
                  <a:pt x="2425442" y="3785870"/>
                </a:cubicBezTo>
                <a:cubicBezTo>
                  <a:pt x="2230484" y="3831690"/>
                  <a:pt x="2073302" y="3750868"/>
                  <a:pt x="1938087" y="3785870"/>
                </a:cubicBezTo>
                <a:cubicBezTo>
                  <a:pt x="1802873" y="3820872"/>
                  <a:pt x="1544575" y="3749031"/>
                  <a:pt x="1331727" y="3785870"/>
                </a:cubicBezTo>
                <a:cubicBezTo>
                  <a:pt x="1118879" y="3822709"/>
                  <a:pt x="1041651" y="3730808"/>
                  <a:pt x="804703" y="3785870"/>
                </a:cubicBezTo>
                <a:cubicBezTo>
                  <a:pt x="567755" y="3840932"/>
                  <a:pt x="181385" y="3710135"/>
                  <a:pt x="0" y="3785870"/>
                </a:cubicBezTo>
                <a:cubicBezTo>
                  <a:pt x="-60772" y="3660627"/>
                  <a:pt x="25571" y="3512394"/>
                  <a:pt x="0" y="3245031"/>
                </a:cubicBezTo>
                <a:cubicBezTo>
                  <a:pt x="-25571" y="2977668"/>
                  <a:pt x="37899" y="2834075"/>
                  <a:pt x="0" y="2628475"/>
                </a:cubicBezTo>
                <a:cubicBezTo>
                  <a:pt x="-37899" y="2422875"/>
                  <a:pt x="50491" y="2204083"/>
                  <a:pt x="0" y="2087637"/>
                </a:cubicBezTo>
                <a:cubicBezTo>
                  <a:pt x="-50491" y="1971191"/>
                  <a:pt x="39846" y="1682314"/>
                  <a:pt x="0" y="1471081"/>
                </a:cubicBezTo>
                <a:cubicBezTo>
                  <a:pt x="-39846" y="1259848"/>
                  <a:pt x="68215" y="1075761"/>
                  <a:pt x="0" y="892384"/>
                </a:cubicBezTo>
                <a:cubicBezTo>
                  <a:pt x="-68215" y="709007"/>
                  <a:pt x="99234" y="180342"/>
                  <a:pt x="0" y="0"/>
                </a:cubicBezTo>
                <a:close/>
              </a:path>
              <a:path w="3966845" h="3785870" stroke="0" extrusionOk="0">
                <a:moveTo>
                  <a:pt x="0" y="0"/>
                </a:moveTo>
                <a:cubicBezTo>
                  <a:pt x="254708" y="-70703"/>
                  <a:pt x="457229" y="50582"/>
                  <a:pt x="646029" y="0"/>
                </a:cubicBezTo>
                <a:cubicBezTo>
                  <a:pt x="834829" y="-50582"/>
                  <a:pt x="1100101" y="25881"/>
                  <a:pt x="1252390" y="0"/>
                </a:cubicBezTo>
                <a:cubicBezTo>
                  <a:pt x="1404679" y="-25881"/>
                  <a:pt x="1734526" y="20944"/>
                  <a:pt x="1898419" y="0"/>
                </a:cubicBezTo>
                <a:cubicBezTo>
                  <a:pt x="2062312" y="-20944"/>
                  <a:pt x="2379742" y="23561"/>
                  <a:pt x="2544448" y="0"/>
                </a:cubicBezTo>
                <a:cubicBezTo>
                  <a:pt x="2709154" y="-23561"/>
                  <a:pt x="2877219" y="44541"/>
                  <a:pt x="2992135" y="0"/>
                </a:cubicBezTo>
                <a:cubicBezTo>
                  <a:pt x="3107051" y="-44541"/>
                  <a:pt x="3320237" y="13917"/>
                  <a:pt x="3479490" y="0"/>
                </a:cubicBezTo>
                <a:cubicBezTo>
                  <a:pt x="3638743" y="-13917"/>
                  <a:pt x="3745067" y="11479"/>
                  <a:pt x="3966845" y="0"/>
                </a:cubicBezTo>
                <a:cubicBezTo>
                  <a:pt x="4039246" y="187953"/>
                  <a:pt x="3958257" y="422079"/>
                  <a:pt x="3966845" y="616556"/>
                </a:cubicBezTo>
                <a:cubicBezTo>
                  <a:pt x="3975433" y="811033"/>
                  <a:pt x="3952104" y="1055059"/>
                  <a:pt x="3966845" y="1195253"/>
                </a:cubicBezTo>
                <a:cubicBezTo>
                  <a:pt x="3981586" y="1335447"/>
                  <a:pt x="3929119" y="1449666"/>
                  <a:pt x="3966845" y="1660374"/>
                </a:cubicBezTo>
                <a:cubicBezTo>
                  <a:pt x="4004571" y="1871082"/>
                  <a:pt x="3954879" y="1926329"/>
                  <a:pt x="3966845" y="2125496"/>
                </a:cubicBezTo>
                <a:cubicBezTo>
                  <a:pt x="3978811" y="2324663"/>
                  <a:pt x="3930420" y="2437234"/>
                  <a:pt x="3966845" y="2666334"/>
                </a:cubicBezTo>
                <a:cubicBezTo>
                  <a:pt x="4003270" y="2895434"/>
                  <a:pt x="3941861" y="3131665"/>
                  <a:pt x="3966845" y="3282890"/>
                </a:cubicBezTo>
                <a:cubicBezTo>
                  <a:pt x="3991829" y="3434115"/>
                  <a:pt x="3966379" y="3682554"/>
                  <a:pt x="3966845" y="3785870"/>
                </a:cubicBezTo>
                <a:cubicBezTo>
                  <a:pt x="3868429" y="3786584"/>
                  <a:pt x="3665844" y="3737858"/>
                  <a:pt x="3519158" y="3785870"/>
                </a:cubicBezTo>
                <a:cubicBezTo>
                  <a:pt x="3372472" y="3833882"/>
                  <a:pt x="3017232" y="3716723"/>
                  <a:pt x="2873129" y="3785870"/>
                </a:cubicBezTo>
                <a:cubicBezTo>
                  <a:pt x="2729026" y="3855017"/>
                  <a:pt x="2566991" y="3758637"/>
                  <a:pt x="2425442" y="3785870"/>
                </a:cubicBezTo>
                <a:cubicBezTo>
                  <a:pt x="2283893" y="3813103"/>
                  <a:pt x="2104174" y="3751553"/>
                  <a:pt x="1977756" y="3785870"/>
                </a:cubicBezTo>
                <a:cubicBezTo>
                  <a:pt x="1851338" y="3820187"/>
                  <a:pt x="1676079" y="3744847"/>
                  <a:pt x="1450732" y="3785870"/>
                </a:cubicBezTo>
                <a:cubicBezTo>
                  <a:pt x="1225385" y="3826893"/>
                  <a:pt x="1022145" y="3719393"/>
                  <a:pt x="884040" y="3785870"/>
                </a:cubicBezTo>
                <a:cubicBezTo>
                  <a:pt x="745935" y="3852347"/>
                  <a:pt x="378063" y="3698641"/>
                  <a:pt x="0" y="3785870"/>
                </a:cubicBezTo>
                <a:cubicBezTo>
                  <a:pt x="-9663" y="3625182"/>
                  <a:pt x="9230" y="3422073"/>
                  <a:pt x="0" y="3207173"/>
                </a:cubicBezTo>
                <a:cubicBezTo>
                  <a:pt x="-9230" y="2992273"/>
                  <a:pt x="2161" y="2881241"/>
                  <a:pt x="0" y="2779910"/>
                </a:cubicBezTo>
                <a:cubicBezTo>
                  <a:pt x="-2161" y="2678579"/>
                  <a:pt x="13135" y="2477576"/>
                  <a:pt x="0" y="2352648"/>
                </a:cubicBezTo>
                <a:cubicBezTo>
                  <a:pt x="-13135" y="2227720"/>
                  <a:pt x="35167" y="2007480"/>
                  <a:pt x="0" y="1887527"/>
                </a:cubicBezTo>
                <a:cubicBezTo>
                  <a:pt x="-35167" y="1767574"/>
                  <a:pt x="49054" y="1518024"/>
                  <a:pt x="0" y="1346688"/>
                </a:cubicBezTo>
                <a:cubicBezTo>
                  <a:pt x="-49054" y="1175352"/>
                  <a:pt x="53834" y="1046334"/>
                  <a:pt x="0" y="805849"/>
                </a:cubicBezTo>
                <a:cubicBezTo>
                  <a:pt x="-53834" y="565364"/>
                  <a:pt x="50608" y="397905"/>
                  <a:pt x="0" y="0"/>
                </a:cubicBezTo>
                <a:close/>
              </a:path>
            </a:pathLst>
          </a:custGeom>
          <a:ln w="9525">
            <a:solidFill>
              <a:srgbClr val="00B9F1"/>
            </a:solidFill>
            <a:extLst>
              <a:ext uri="{C807C97D-BFC1-408E-A445-0C87EB9F89A2}">
                <ask:lineSketchStyleProps xmlns:ask="http://schemas.microsoft.com/office/drawing/2018/sketchyshapes" sd="15669625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000" b="1" spc="-10" dirty="0">
                <a:latin typeface="Caladea"/>
                <a:cs typeface="Caladea"/>
              </a:rPr>
              <a:t>Observations from </a:t>
            </a:r>
            <a:r>
              <a:rPr sz="1000" b="1" spc="-5" dirty="0">
                <a:latin typeface="Caladea"/>
                <a:cs typeface="Caladea"/>
              </a:rPr>
              <a:t>Pandas Profiling </a:t>
            </a:r>
            <a:r>
              <a:rPr sz="1000" b="1" spc="-10" dirty="0">
                <a:latin typeface="Caladea"/>
                <a:cs typeface="Caladea"/>
              </a:rPr>
              <a:t>before Data</a:t>
            </a:r>
            <a:r>
              <a:rPr sz="1000" b="1" spc="190" dirty="0">
                <a:latin typeface="Caladea"/>
                <a:cs typeface="Caladea"/>
              </a:rPr>
              <a:t> </a:t>
            </a:r>
            <a:r>
              <a:rPr sz="1000" b="1" spc="-5" dirty="0">
                <a:latin typeface="Caladea"/>
                <a:cs typeface="Caladea"/>
              </a:rPr>
              <a:t>Processing</a:t>
            </a:r>
            <a:endParaRPr sz="1000" dirty="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Caladea"/>
              <a:cs typeface="Caladea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latin typeface="Caladea"/>
                <a:cs typeface="Caladea"/>
              </a:rPr>
              <a:t>Dataset</a:t>
            </a:r>
            <a:r>
              <a:rPr sz="1000" b="1" spc="20" dirty="0">
                <a:latin typeface="Caladea"/>
                <a:cs typeface="Caladea"/>
              </a:rPr>
              <a:t> </a:t>
            </a:r>
            <a:r>
              <a:rPr sz="1000" b="1" spc="-5" dirty="0">
                <a:latin typeface="Caladea"/>
                <a:cs typeface="Caladea"/>
              </a:rPr>
              <a:t>info</a:t>
            </a:r>
            <a:r>
              <a:rPr sz="1000" spc="-5" dirty="0">
                <a:latin typeface="Caladea"/>
                <a:cs typeface="Caladea"/>
              </a:rPr>
              <a:t>:</a:t>
            </a:r>
            <a:endParaRPr sz="1000" dirty="0">
              <a:latin typeface="Caladea"/>
              <a:cs typeface="Caladea"/>
            </a:endParaRPr>
          </a:p>
          <a:p>
            <a:pPr marL="549275" marR="1689100">
              <a:lnSpc>
                <a:spcPct val="100000"/>
              </a:lnSpc>
            </a:pPr>
            <a:r>
              <a:rPr sz="1000" spc="-10" dirty="0">
                <a:latin typeface="Caladea"/>
                <a:cs typeface="Caladea"/>
              </a:rPr>
              <a:t>Number </a:t>
            </a:r>
            <a:r>
              <a:rPr sz="1000" spc="-5" dirty="0">
                <a:latin typeface="Caladea"/>
                <a:cs typeface="Caladea"/>
              </a:rPr>
              <a:t>of variables: 15  </a:t>
            </a:r>
            <a:r>
              <a:rPr sz="1000" spc="-10" dirty="0">
                <a:latin typeface="Caladea"/>
                <a:cs typeface="Caladea"/>
              </a:rPr>
              <a:t>Number </a:t>
            </a:r>
            <a:r>
              <a:rPr sz="1000" spc="-5" dirty="0">
                <a:latin typeface="Caladea"/>
                <a:cs typeface="Caladea"/>
              </a:rPr>
              <a:t>of </a:t>
            </a:r>
            <a:r>
              <a:rPr sz="1000" spc="-10" dirty="0">
                <a:latin typeface="Caladea"/>
                <a:cs typeface="Caladea"/>
              </a:rPr>
              <a:t>observations: </a:t>
            </a:r>
            <a:r>
              <a:rPr sz="1000" spc="-5" dirty="0">
                <a:latin typeface="Caladea"/>
                <a:cs typeface="Caladea"/>
              </a:rPr>
              <a:t>99003  Missing cells: 177</a:t>
            </a:r>
            <a:r>
              <a:rPr sz="1000" spc="-10" dirty="0">
                <a:latin typeface="Caladea"/>
                <a:cs typeface="Caladea"/>
              </a:rPr>
              <a:t> </a:t>
            </a:r>
            <a:r>
              <a:rPr sz="1000" spc="-5" dirty="0">
                <a:latin typeface="Caladea"/>
                <a:cs typeface="Caladea"/>
              </a:rPr>
              <a:t>(0.1%)</a:t>
            </a:r>
            <a:endParaRPr sz="1000" dirty="0">
              <a:latin typeface="Caladea"/>
              <a:cs typeface="Caladea"/>
            </a:endParaRPr>
          </a:p>
          <a:p>
            <a:pPr marL="92075">
              <a:lnSpc>
                <a:spcPct val="100000"/>
              </a:lnSpc>
            </a:pPr>
            <a:r>
              <a:rPr sz="1000" b="1" spc="-10" dirty="0">
                <a:latin typeface="Caladea"/>
                <a:cs typeface="Caladea"/>
              </a:rPr>
              <a:t>Variables</a:t>
            </a:r>
            <a:r>
              <a:rPr sz="1000" b="1" spc="20" dirty="0">
                <a:latin typeface="Caladea"/>
                <a:cs typeface="Caladea"/>
              </a:rPr>
              <a:t> </a:t>
            </a:r>
            <a:r>
              <a:rPr sz="1000" b="1" spc="-5" dirty="0">
                <a:latin typeface="Caladea"/>
                <a:cs typeface="Caladea"/>
              </a:rPr>
              <a:t>types</a:t>
            </a:r>
            <a:r>
              <a:rPr sz="1000" spc="-5" dirty="0">
                <a:latin typeface="Caladea"/>
                <a:cs typeface="Caladea"/>
              </a:rPr>
              <a:t>:</a:t>
            </a:r>
            <a:endParaRPr sz="1000" dirty="0">
              <a:latin typeface="Caladea"/>
              <a:cs typeface="Caladea"/>
            </a:endParaRPr>
          </a:p>
          <a:p>
            <a:pPr marL="549275">
              <a:lnSpc>
                <a:spcPct val="100000"/>
              </a:lnSpc>
            </a:pPr>
            <a:r>
              <a:rPr sz="1000" spc="-5" dirty="0">
                <a:latin typeface="Caladea"/>
                <a:cs typeface="Caladea"/>
              </a:rPr>
              <a:t>Numeric =</a:t>
            </a:r>
            <a:r>
              <a:rPr sz="1000" spc="15" dirty="0">
                <a:latin typeface="Caladea"/>
                <a:cs typeface="Caladea"/>
              </a:rPr>
              <a:t> </a:t>
            </a:r>
            <a:r>
              <a:rPr sz="1000" spc="-5" dirty="0">
                <a:latin typeface="Caladea"/>
                <a:cs typeface="Caladea"/>
              </a:rPr>
              <a:t>14</a:t>
            </a:r>
            <a:endParaRPr sz="1000" dirty="0">
              <a:latin typeface="Caladea"/>
              <a:cs typeface="Caladea"/>
            </a:endParaRPr>
          </a:p>
          <a:p>
            <a:pPr marL="549275">
              <a:lnSpc>
                <a:spcPct val="100000"/>
              </a:lnSpc>
            </a:pPr>
            <a:r>
              <a:rPr sz="1000" spc="-5" dirty="0">
                <a:latin typeface="Caladea"/>
                <a:cs typeface="Caladea"/>
              </a:rPr>
              <a:t>Categorical =</a:t>
            </a:r>
            <a:r>
              <a:rPr sz="1000" spc="10" dirty="0">
                <a:latin typeface="Caladea"/>
                <a:cs typeface="Caladea"/>
              </a:rPr>
              <a:t> </a:t>
            </a:r>
            <a:r>
              <a:rPr sz="1000" spc="-5" dirty="0">
                <a:latin typeface="Caladea"/>
                <a:cs typeface="Caladea"/>
              </a:rPr>
              <a:t>1</a:t>
            </a:r>
            <a:endParaRPr sz="1000" dirty="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Caladea"/>
              <a:cs typeface="Caladea"/>
            </a:endParaRPr>
          </a:p>
          <a:p>
            <a:pPr marL="264795" indent="-172720">
              <a:lnSpc>
                <a:spcPct val="100000"/>
              </a:lnSpc>
              <a:buFont typeface="Wingdings"/>
              <a:buChar char=""/>
              <a:tabLst>
                <a:tab pos="264795" algn="l"/>
              </a:tabLst>
            </a:pPr>
            <a:r>
              <a:rPr sz="1000" b="1" spc="-10" dirty="0">
                <a:latin typeface="Caladea"/>
                <a:cs typeface="Caladea"/>
              </a:rPr>
              <a:t>www_likes </a:t>
            </a:r>
            <a:r>
              <a:rPr sz="1000" spc="-5" dirty="0">
                <a:latin typeface="Caladea"/>
                <a:cs typeface="Caladea"/>
              </a:rPr>
              <a:t>has </a:t>
            </a:r>
            <a:r>
              <a:rPr sz="1000" b="1" spc="-10" dirty="0">
                <a:latin typeface="Caladea"/>
                <a:cs typeface="Caladea"/>
              </a:rPr>
              <a:t>60999 (67%) </a:t>
            </a:r>
            <a:r>
              <a:rPr sz="1000" b="1" spc="-5" dirty="0">
                <a:latin typeface="Caladea"/>
                <a:cs typeface="Caladea"/>
              </a:rPr>
              <a:t>zero</a:t>
            </a:r>
            <a:r>
              <a:rPr sz="1000" b="1" spc="90" dirty="0">
                <a:latin typeface="Caladea"/>
                <a:cs typeface="Caladea"/>
              </a:rPr>
              <a:t> </a:t>
            </a:r>
            <a:r>
              <a:rPr sz="1000" b="1" spc="-5" dirty="0">
                <a:latin typeface="Caladea"/>
                <a:cs typeface="Caladea"/>
              </a:rPr>
              <a:t>values</a:t>
            </a:r>
            <a:r>
              <a:rPr sz="1000" spc="-5" dirty="0">
                <a:latin typeface="Caladea"/>
                <a:cs typeface="Caladea"/>
              </a:rPr>
              <a:t>.</a:t>
            </a:r>
            <a:endParaRPr sz="1000" dirty="0">
              <a:latin typeface="Caladea"/>
              <a:cs typeface="Caladea"/>
            </a:endParaRPr>
          </a:p>
          <a:p>
            <a:pPr marL="264795" indent="-172720">
              <a:lnSpc>
                <a:spcPct val="100000"/>
              </a:lnSpc>
              <a:buFont typeface="Wingdings"/>
              <a:buChar char=""/>
              <a:tabLst>
                <a:tab pos="264795" algn="l"/>
              </a:tabLst>
            </a:pPr>
            <a:r>
              <a:rPr sz="1000" b="1" spc="-10" dirty="0">
                <a:latin typeface="Caladea"/>
                <a:cs typeface="Caladea"/>
              </a:rPr>
              <a:t>age </a:t>
            </a:r>
            <a:r>
              <a:rPr sz="1000" spc="-5" dirty="0">
                <a:latin typeface="Caladea"/>
                <a:cs typeface="Caladea"/>
              </a:rPr>
              <a:t>is </a:t>
            </a:r>
            <a:r>
              <a:rPr sz="1000" b="1" spc="-5" dirty="0">
                <a:latin typeface="Caladea"/>
                <a:cs typeface="Caladea"/>
              </a:rPr>
              <a:t>highly correlated </a:t>
            </a:r>
            <a:r>
              <a:rPr sz="1000" spc="-10" dirty="0">
                <a:latin typeface="Caladea"/>
                <a:cs typeface="Caladea"/>
              </a:rPr>
              <a:t>with</a:t>
            </a:r>
            <a:r>
              <a:rPr sz="1000" spc="110" dirty="0">
                <a:latin typeface="Caladea"/>
                <a:cs typeface="Caladea"/>
              </a:rPr>
              <a:t> </a:t>
            </a:r>
            <a:r>
              <a:rPr sz="1000" b="1" spc="-5" dirty="0">
                <a:latin typeface="Caladea"/>
                <a:cs typeface="Caladea"/>
              </a:rPr>
              <a:t>dob_year</a:t>
            </a:r>
            <a:r>
              <a:rPr sz="1000" spc="-5" dirty="0">
                <a:latin typeface="Caladea"/>
                <a:cs typeface="Caladea"/>
              </a:rPr>
              <a:t>.</a:t>
            </a:r>
            <a:endParaRPr sz="1000" dirty="0">
              <a:latin typeface="Caladea"/>
              <a:cs typeface="Caladea"/>
            </a:endParaRPr>
          </a:p>
          <a:p>
            <a:pPr marL="264795" marR="371475" indent="-172720">
              <a:lnSpc>
                <a:spcPct val="100000"/>
              </a:lnSpc>
              <a:buFont typeface="Wingdings"/>
              <a:buChar char=""/>
              <a:tabLst>
                <a:tab pos="264795" algn="l"/>
              </a:tabLst>
            </a:pPr>
            <a:r>
              <a:rPr sz="1000" b="1" spc="-5" dirty="0">
                <a:latin typeface="Caladea"/>
                <a:cs typeface="Caladea"/>
              </a:rPr>
              <a:t>mobile_likes_received </a:t>
            </a:r>
            <a:r>
              <a:rPr sz="1000" spc="-5" dirty="0">
                <a:latin typeface="Caladea"/>
                <a:cs typeface="Caladea"/>
              </a:rPr>
              <a:t>and </a:t>
            </a:r>
            <a:r>
              <a:rPr sz="1000" b="1" spc="-5" dirty="0">
                <a:latin typeface="Caladea"/>
                <a:cs typeface="Caladea"/>
              </a:rPr>
              <a:t>www_likes_received </a:t>
            </a:r>
            <a:r>
              <a:rPr sz="1000" spc="-5" dirty="0">
                <a:latin typeface="Caladea"/>
                <a:cs typeface="Caladea"/>
              </a:rPr>
              <a:t>are </a:t>
            </a:r>
            <a:r>
              <a:rPr sz="1000" b="1" spc="-5" dirty="0">
                <a:latin typeface="Caladea"/>
                <a:cs typeface="Caladea"/>
              </a:rPr>
              <a:t>highly  correlated </a:t>
            </a:r>
            <a:r>
              <a:rPr sz="1000" spc="-10" dirty="0">
                <a:latin typeface="Caladea"/>
                <a:cs typeface="Caladea"/>
              </a:rPr>
              <a:t>with</a:t>
            </a:r>
            <a:r>
              <a:rPr sz="1000" spc="55" dirty="0">
                <a:latin typeface="Caladea"/>
                <a:cs typeface="Caladea"/>
              </a:rPr>
              <a:t> </a:t>
            </a:r>
            <a:r>
              <a:rPr sz="1000" b="1" spc="-5" dirty="0">
                <a:latin typeface="Caladea"/>
                <a:cs typeface="Caladea"/>
              </a:rPr>
              <a:t>likes_received</a:t>
            </a:r>
            <a:r>
              <a:rPr sz="1000" spc="-5" dirty="0">
                <a:latin typeface="Caladea"/>
                <a:cs typeface="Caladea"/>
              </a:rPr>
              <a:t>.</a:t>
            </a:r>
            <a:endParaRPr sz="1000" dirty="0">
              <a:latin typeface="Caladea"/>
              <a:cs typeface="Caladea"/>
            </a:endParaRPr>
          </a:p>
          <a:p>
            <a:pPr marL="264795" indent="-172720">
              <a:lnSpc>
                <a:spcPct val="100000"/>
              </a:lnSpc>
              <a:buFont typeface="Wingdings"/>
              <a:buChar char=""/>
              <a:tabLst>
                <a:tab pos="264795" algn="l"/>
              </a:tabLst>
            </a:pPr>
            <a:r>
              <a:rPr sz="1000" b="1" spc="-5" dirty="0">
                <a:latin typeface="Caladea"/>
                <a:cs typeface="Caladea"/>
              </a:rPr>
              <a:t>likes_received</a:t>
            </a:r>
            <a:r>
              <a:rPr sz="1000" spc="-5" dirty="0">
                <a:latin typeface="Caladea"/>
                <a:cs typeface="Caladea"/>
              </a:rPr>
              <a:t>, </a:t>
            </a:r>
            <a:r>
              <a:rPr sz="1000" b="1" spc="-5" dirty="0">
                <a:latin typeface="Caladea"/>
                <a:cs typeface="Caladea"/>
              </a:rPr>
              <a:t>mobile_likes_received </a:t>
            </a:r>
            <a:r>
              <a:rPr sz="1000" spc="-5" dirty="0">
                <a:latin typeface="Caladea"/>
                <a:cs typeface="Caladea"/>
              </a:rPr>
              <a:t>and</a:t>
            </a:r>
            <a:r>
              <a:rPr sz="1000" spc="45" dirty="0">
                <a:latin typeface="Caladea"/>
                <a:cs typeface="Caladea"/>
              </a:rPr>
              <a:t> </a:t>
            </a:r>
            <a:r>
              <a:rPr sz="1000" b="1" spc="-5" dirty="0">
                <a:latin typeface="Caladea"/>
                <a:cs typeface="Caladea"/>
              </a:rPr>
              <a:t>www_likes_received</a:t>
            </a:r>
            <a:endParaRPr sz="1000" dirty="0">
              <a:latin typeface="Caladea"/>
              <a:cs typeface="Caladea"/>
            </a:endParaRPr>
          </a:p>
          <a:p>
            <a:pPr marL="293370">
              <a:lnSpc>
                <a:spcPct val="100000"/>
              </a:lnSpc>
            </a:pPr>
            <a:r>
              <a:rPr sz="1000" spc="-5" dirty="0">
                <a:latin typeface="Caladea"/>
                <a:cs typeface="Caladea"/>
              </a:rPr>
              <a:t>are </a:t>
            </a:r>
            <a:r>
              <a:rPr sz="1000" b="1" spc="-5" dirty="0">
                <a:latin typeface="Caladea"/>
                <a:cs typeface="Caladea"/>
              </a:rPr>
              <a:t>highly skewed </a:t>
            </a:r>
            <a:r>
              <a:rPr sz="1000" spc="-10" dirty="0">
                <a:latin typeface="Caladea"/>
                <a:cs typeface="Caladea"/>
              </a:rPr>
              <a:t>with </a:t>
            </a:r>
            <a:r>
              <a:rPr sz="1000" b="1" spc="-5" dirty="0">
                <a:latin typeface="Caladea"/>
                <a:cs typeface="Caladea"/>
              </a:rPr>
              <a:t>skewness </a:t>
            </a:r>
            <a:r>
              <a:rPr sz="1000" spc="-5" dirty="0">
                <a:latin typeface="Caladea"/>
                <a:cs typeface="Caladea"/>
              </a:rPr>
              <a:t>of </a:t>
            </a:r>
            <a:r>
              <a:rPr sz="1000" b="1" spc="-10" dirty="0">
                <a:latin typeface="Caladea"/>
                <a:cs typeface="Caladea"/>
              </a:rPr>
              <a:t>112.0745</a:t>
            </a:r>
            <a:r>
              <a:rPr sz="1000" spc="-10" dirty="0">
                <a:latin typeface="Caladea"/>
                <a:cs typeface="Caladea"/>
              </a:rPr>
              <a:t>,</a:t>
            </a:r>
            <a:r>
              <a:rPr sz="1000" spc="110" dirty="0">
                <a:latin typeface="Caladea"/>
                <a:cs typeface="Caladea"/>
              </a:rPr>
              <a:t> </a:t>
            </a:r>
            <a:r>
              <a:rPr sz="1000" b="1" spc="-10" dirty="0">
                <a:latin typeface="Caladea"/>
                <a:cs typeface="Caladea"/>
              </a:rPr>
              <a:t>107.5312</a:t>
            </a:r>
            <a:endParaRPr sz="1000" dirty="0">
              <a:latin typeface="Caladea"/>
              <a:cs typeface="Caladea"/>
            </a:endParaRPr>
          </a:p>
          <a:p>
            <a:pPr marL="264795">
              <a:lnSpc>
                <a:spcPct val="100000"/>
              </a:lnSpc>
            </a:pPr>
            <a:r>
              <a:rPr sz="1000" spc="-5" dirty="0">
                <a:latin typeface="Caladea"/>
                <a:cs typeface="Caladea"/>
              </a:rPr>
              <a:t>and </a:t>
            </a:r>
            <a:r>
              <a:rPr sz="1000" b="1" spc="-10" dirty="0">
                <a:latin typeface="Caladea"/>
                <a:cs typeface="Caladea"/>
              </a:rPr>
              <a:t>126.2573</a:t>
            </a:r>
            <a:r>
              <a:rPr sz="1000" b="1" spc="5" dirty="0">
                <a:latin typeface="Caladea"/>
                <a:cs typeface="Caladea"/>
              </a:rPr>
              <a:t> </a:t>
            </a:r>
            <a:r>
              <a:rPr sz="1000" spc="-10" dirty="0">
                <a:latin typeface="Caladea"/>
                <a:cs typeface="Caladea"/>
              </a:rPr>
              <a:t>respectively.</a:t>
            </a:r>
            <a:endParaRPr sz="1000" dirty="0">
              <a:latin typeface="Caladea"/>
              <a:cs typeface="Caladea"/>
            </a:endParaRPr>
          </a:p>
          <a:p>
            <a:pPr marL="264795" indent="-1727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64795" algn="l"/>
              </a:tabLst>
            </a:pPr>
            <a:r>
              <a:rPr sz="1000" spc="-5" dirty="0">
                <a:latin typeface="Caladea"/>
                <a:cs typeface="Caladea"/>
              </a:rPr>
              <a:t>The distribution is </a:t>
            </a:r>
            <a:r>
              <a:rPr sz="1000" b="1" spc="-5" dirty="0">
                <a:latin typeface="Caladea"/>
                <a:cs typeface="Caladea"/>
              </a:rPr>
              <a:t>positive (right) skewed </a:t>
            </a:r>
            <a:r>
              <a:rPr sz="1000" spc="-5" dirty="0">
                <a:latin typeface="Caladea"/>
                <a:cs typeface="Caladea"/>
              </a:rPr>
              <a:t>as the</a:t>
            </a:r>
            <a:r>
              <a:rPr sz="1000" spc="100" dirty="0">
                <a:latin typeface="Caladea"/>
                <a:cs typeface="Caladea"/>
              </a:rPr>
              <a:t> </a:t>
            </a:r>
            <a:r>
              <a:rPr sz="1000" b="1" spc="-10" dirty="0">
                <a:latin typeface="Caladea"/>
                <a:cs typeface="Caladea"/>
              </a:rPr>
              <a:t>mean</a:t>
            </a:r>
            <a:endParaRPr sz="1000" dirty="0">
              <a:latin typeface="Caladea"/>
              <a:cs typeface="Caladea"/>
            </a:endParaRPr>
          </a:p>
          <a:p>
            <a:pPr marL="264795">
              <a:lnSpc>
                <a:spcPct val="100000"/>
              </a:lnSpc>
            </a:pPr>
            <a:r>
              <a:rPr sz="1000" b="1" spc="-10" dirty="0">
                <a:latin typeface="Caladea"/>
                <a:cs typeface="Caladea"/>
              </a:rPr>
              <a:t>(142.689363) </a:t>
            </a:r>
            <a:r>
              <a:rPr sz="1000" spc="-5" dirty="0">
                <a:latin typeface="Caladea"/>
                <a:cs typeface="Caladea"/>
              </a:rPr>
              <a:t>is to </a:t>
            </a:r>
            <a:r>
              <a:rPr sz="1000" spc="-10" dirty="0">
                <a:latin typeface="Caladea"/>
                <a:cs typeface="Caladea"/>
              </a:rPr>
              <a:t>the </a:t>
            </a:r>
            <a:r>
              <a:rPr sz="1000" b="1" spc="-10" dirty="0">
                <a:latin typeface="Caladea"/>
                <a:cs typeface="Caladea"/>
              </a:rPr>
              <a:t>right </a:t>
            </a:r>
            <a:r>
              <a:rPr sz="1000" spc="-5" dirty="0">
                <a:latin typeface="Caladea"/>
                <a:cs typeface="Caladea"/>
              </a:rPr>
              <a:t>of </a:t>
            </a:r>
            <a:r>
              <a:rPr sz="1000" spc="-10" dirty="0">
                <a:latin typeface="Caladea"/>
                <a:cs typeface="Caladea"/>
              </a:rPr>
              <a:t>the</a:t>
            </a:r>
            <a:r>
              <a:rPr sz="1000" spc="90" dirty="0">
                <a:latin typeface="Caladea"/>
                <a:cs typeface="Caladea"/>
              </a:rPr>
              <a:t> </a:t>
            </a:r>
            <a:r>
              <a:rPr sz="1000" b="1" spc="-5" dirty="0">
                <a:latin typeface="Caladea"/>
                <a:cs typeface="Caladea"/>
              </a:rPr>
              <a:t>median</a:t>
            </a:r>
            <a:endParaRPr sz="1000" dirty="0">
              <a:latin typeface="Caladea"/>
              <a:cs typeface="Caladea"/>
            </a:endParaRPr>
          </a:p>
          <a:p>
            <a:pPr marL="264795">
              <a:lnSpc>
                <a:spcPct val="100000"/>
              </a:lnSpc>
            </a:pPr>
            <a:r>
              <a:rPr sz="1000" b="1" spc="-5" dirty="0">
                <a:latin typeface="Caladea"/>
                <a:cs typeface="Caladea"/>
              </a:rPr>
              <a:t>(8) </a:t>
            </a:r>
            <a:r>
              <a:rPr sz="1000" spc="-10" dirty="0">
                <a:latin typeface="Caladea"/>
                <a:cs typeface="Caladea"/>
              </a:rPr>
              <a:t>for</a:t>
            </a:r>
            <a:r>
              <a:rPr sz="1000" spc="10" dirty="0">
                <a:latin typeface="Caladea"/>
                <a:cs typeface="Caladea"/>
              </a:rPr>
              <a:t> </a:t>
            </a:r>
            <a:r>
              <a:rPr sz="1000" b="1" spc="-5" dirty="0">
                <a:latin typeface="Caladea"/>
                <a:cs typeface="Caladea"/>
              </a:rPr>
              <a:t>likes_received</a:t>
            </a:r>
            <a:r>
              <a:rPr sz="1000" spc="-5" dirty="0">
                <a:latin typeface="Caladea"/>
                <a:cs typeface="Caladea"/>
              </a:rPr>
              <a:t>.</a:t>
            </a:r>
            <a:endParaRPr sz="1000" dirty="0">
              <a:latin typeface="Caladea"/>
              <a:cs typeface="Caladea"/>
            </a:endParaRPr>
          </a:p>
          <a:p>
            <a:pPr marL="264795" marR="765175" indent="-172720">
              <a:lnSpc>
                <a:spcPct val="100000"/>
              </a:lnSpc>
              <a:buFont typeface="Wingdings"/>
              <a:buChar char=""/>
              <a:tabLst>
                <a:tab pos="264795" algn="l"/>
              </a:tabLst>
            </a:pPr>
            <a:r>
              <a:rPr sz="1000" b="1" spc="-5" dirty="0">
                <a:latin typeface="Caladea"/>
                <a:cs typeface="Caladea"/>
              </a:rPr>
              <a:t>mobile_likes_received </a:t>
            </a:r>
            <a:r>
              <a:rPr sz="1000" spc="-5" dirty="0">
                <a:latin typeface="Caladea"/>
                <a:cs typeface="Caladea"/>
              </a:rPr>
              <a:t>and </a:t>
            </a:r>
            <a:r>
              <a:rPr sz="1000" b="1" spc="-5" dirty="0">
                <a:latin typeface="Caladea"/>
                <a:cs typeface="Caladea"/>
              </a:rPr>
              <a:t>www_likes_received </a:t>
            </a:r>
            <a:r>
              <a:rPr sz="1000" spc="-5" dirty="0">
                <a:latin typeface="Caladea"/>
                <a:cs typeface="Caladea"/>
              </a:rPr>
              <a:t>are  also </a:t>
            </a:r>
            <a:r>
              <a:rPr sz="1000" b="1" spc="-10" dirty="0">
                <a:latin typeface="Caladea"/>
                <a:cs typeface="Caladea"/>
              </a:rPr>
              <a:t>positive (right) </a:t>
            </a:r>
            <a:r>
              <a:rPr sz="1000" b="1" spc="-5" dirty="0">
                <a:latin typeface="Caladea"/>
                <a:cs typeface="Caladea"/>
              </a:rPr>
              <a:t>skewed </a:t>
            </a:r>
            <a:r>
              <a:rPr sz="1000" spc="-5" dirty="0">
                <a:latin typeface="Caladea"/>
                <a:cs typeface="Caladea"/>
              </a:rPr>
              <a:t>for same reason</a:t>
            </a:r>
            <a:r>
              <a:rPr sz="1000" spc="114" dirty="0">
                <a:latin typeface="Caladea"/>
                <a:cs typeface="Caladea"/>
              </a:rPr>
              <a:t> </a:t>
            </a:r>
            <a:r>
              <a:rPr sz="1000" spc="-5" dirty="0">
                <a:latin typeface="Caladea"/>
                <a:cs typeface="Caladea"/>
              </a:rPr>
              <a:t>.</a:t>
            </a:r>
            <a:endParaRPr sz="1000" dirty="0">
              <a:latin typeface="Caladea"/>
              <a:cs typeface="Caladea"/>
            </a:endParaRPr>
          </a:p>
          <a:p>
            <a:pPr marL="264795" indent="-172720">
              <a:lnSpc>
                <a:spcPct val="100000"/>
              </a:lnSpc>
              <a:buFont typeface="Wingdings"/>
              <a:buChar char=""/>
              <a:tabLst>
                <a:tab pos="264795" algn="l"/>
              </a:tabLst>
            </a:pPr>
            <a:r>
              <a:rPr sz="1000" b="1" spc="-5" dirty="0">
                <a:latin typeface="Caladea"/>
                <a:cs typeface="Caladea"/>
              </a:rPr>
              <a:t>Gender </a:t>
            </a:r>
            <a:r>
              <a:rPr sz="1000" spc="-5" dirty="0">
                <a:latin typeface="Caladea"/>
                <a:cs typeface="Caladea"/>
              </a:rPr>
              <a:t>has data divided into </a:t>
            </a:r>
            <a:r>
              <a:rPr sz="1000" b="1" spc="-5" dirty="0">
                <a:latin typeface="Caladea"/>
                <a:cs typeface="Caladea"/>
              </a:rPr>
              <a:t>2 </a:t>
            </a:r>
            <a:r>
              <a:rPr sz="1000" spc="-5" dirty="0">
                <a:latin typeface="Caladea"/>
                <a:cs typeface="Caladea"/>
              </a:rPr>
              <a:t>distinct</a:t>
            </a:r>
            <a:r>
              <a:rPr sz="1000" spc="15" dirty="0">
                <a:latin typeface="Caladea"/>
                <a:cs typeface="Caladea"/>
              </a:rPr>
              <a:t> </a:t>
            </a:r>
            <a:r>
              <a:rPr sz="1000" spc="-5" dirty="0">
                <a:latin typeface="Caladea"/>
                <a:cs typeface="Caladea"/>
              </a:rPr>
              <a:t>values.</a:t>
            </a:r>
            <a:endParaRPr sz="1000" dirty="0">
              <a:latin typeface="Caladea"/>
              <a:cs typeface="Caladea"/>
            </a:endParaRPr>
          </a:p>
          <a:p>
            <a:pPr marL="264795" indent="-172720">
              <a:lnSpc>
                <a:spcPct val="100000"/>
              </a:lnSpc>
              <a:buFont typeface="Wingdings"/>
              <a:buChar char=""/>
              <a:tabLst>
                <a:tab pos="264795" algn="l"/>
              </a:tabLst>
            </a:pPr>
            <a:r>
              <a:rPr sz="1000" spc="-5" dirty="0">
                <a:latin typeface="Caladea"/>
                <a:cs typeface="Caladea"/>
              </a:rPr>
              <a:t>All </a:t>
            </a:r>
            <a:r>
              <a:rPr sz="1000" spc="-10" dirty="0">
                <a:latin typeface="Caladea"/>
                <a:cs typeface="Caladea"/>
              </a:rPr>
              <a:t>the </a:t>
            </a:r>
            <a:r>
              <a:rPr sz="1000" b="1" spc="-10" dirty="0">
                <a:latin typeface="Caladea"/>
                <a:cs typeface="Caladea"/>
              </a:rPr>
              <a:t>remaining </a:t>
            </a:r>
            <a:r>
              <a:rPr sz="1000" b="1" spc="-5" dirty="0">
                <a:latin typeface="Caladea"/>
                <a:cs typeface="Caladea"/>
              </a:rPr>
              <a:t>columns </a:t>
            </a:r>
            <a:r>
              <a:rPr sz="1000" spc="-5" dirty="0">
                <a:latin typeface="Caladea"/>
                <a:cs typeface="Caladea"/>
              </a:rPr>
              <a:t>can </a:t>
            </a:r>
            <a:r>
              <a:rPr sz="1000" spc="-10" dirty="0">
                <a:latin typeface="Caladea"/>
                <a:cs typeface="Caladea"/>
              </a:rPr>
              <a:t>be studied </a:t>
            </a:r>
            <a:r>
              <a:rPr sz="1000" spc="-5" dirty="0">
                <a:latin typeface="Caladea"/>
                <a:cs typeface="Caladea"/>
              </a:rPr>
              <a:t>in </a:t>
            </a:r>
            <a:r>
              <a:rPr sz="1000" spc="-10" dirty="0">
                <a:latin typeface="Caladea"/>
                <a:cs typeface="Caladea"/>
              </a:rPr>
              <a:t>the </a:t>
            </a:r>
            <a:r>
              <a:rPr sz="1000" spc="-5" dirty="0">
                <a:latin typeface="Caladea"/>
                <a:cs typeface="Caladea"/>
              </a:rPr>
              <a:t>same</a:t>
            </a:r>
            <a:r>
              <a:rPr sz="1000" spc="175" dirty="0">
                <a:latin typeface="Caladea"/>
                <a:cs typeface="Caladea"/>
              </a:rPr>
              <a:t> </a:t>
            </a:r>
            <a:r>
              <a:rPr sz="1000" spc="-5" dirty="0">
                <a:latin typeface="Caladea"/>
                <a:cs typeface="Caladea"/>
              </a:rPr>
              <a:t>way.</a:t>
            </a:r>
            <a:endParaRPr sz="1000" dirty="0">
              <a:latin typeface="Caladea"/>
              <a:cs typeface="Caladea"/>
            </a:endParaRPr>
          </a:p>
        </p:txBody>
      </p:sp>
      <p:grpSp>
        <p:nvGrpSpPr>
          <p:cNvPr id="29" name="object 20">
            <a:extLst>
              <a:ext uri="{FF2B5EF4-FFF2-40B4-BE49-F238E27FC236}">
                <a16:creationId xmlns:a16="http://schemas.microsoft.com/office/drawing/2014/main" id="{417754B2-ED8A-4203-BCB8-D97AE7513668}"/>
              </a:ext>
            </a:extLst>
          </p:cNvPr>
          <p:cNvGrpSpPr/>
          <p:nvPr/>
        </p:nvGrpSpPr>
        <p:grpSpPr>
          <a:xfrm>
            <a:off x="1296198" y="1679889"/>
            <a:ext cx="5977795" cy="4878213"/>
            <a:chOff x="89885" y="1716512"/>
            <a:chExt cx="5977795" cy="4878213"/>
          </a:xfrm>
        </p:grpSpPr>
        <p:sp>
          <p:nvSpPr>
            <p:cNvPr id="30" name="object 21">
              <a:extLst>
                <a:ext uri="{FF2B5EF4-FFF2-40B4-BE49-F238E27FC236}">
                  <a16:creationId xmlns:a16="http://schemas.microsoft.com/office/drawing/2014/main" id="{18D93151-F7AC-4382-AC7E-FC66A9521ACB}"/>
                </a:ext>
              </a:extLst>
            </p:cNvPr>
            <p:cNvSpPr/>
            <p:nvPr/>
          </p:nvSpPr>
          <p:spPr>
            <a:xfrm>
              <a:off x="89885" y="3149898"/>
              <a:ext cx="4923536" cy="2204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solidFill>
                <a:srgbClr val="00B9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2">
              <a:extLst>
                <a:ext uri="{FF2B5EF4-FFF2-40B4-BE49-F238E27FC236}">
                  <a16:creationId xmlns:a16="http://schemas.microsoft.com/office/drawing/2014/main" id="{2E7EFDE7-0925-41B9-ADD9-E5A75235104B}"/>
                </a:ext>
              </a:extLst>
            </p:cNvPr>
            <p:cNvSpPr/>
            <p:nvPr/>
          </p:nvSpPr>
          <p:spPr>
            <a:xfrm>
              <a:off x="973911" y="4137152"/>
              <a:ext cx="4788662" cy="24575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>
              <a:solidFill>
                <a:srgbClr val="00B9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3">
              <a:extLst>
                <a:ext uri="{FF2B5EF4-FFF2-40B4-BE49-F238E27FC236}">
                  <a16:creationId xmlns:a16="http://schemas.microsoft.com/office/drawing/2014/main" id="{BA78EFF9-50D0-41AD-B6F3-CC0775E1A1D8}"/>
                </a:ext>
              </a:extLst>
            </p:cNvPr>
            <p:cNvSpPr/>
            <p:nvPr/>
          </p:nvSpPr>
          <p:spPr>
            <a:xfrm>
              <a:off x="5662931" y="1716512"/>
              <a:ext cx="404749" cy="3215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18">
            <a:extLst>
              <a:ext uri="{FF2B5EF4-FFF2-40B4-BE49-F238E27FC236}">
                <a16:creationId xmlns:a16="http://schemas.microsoft.com/office/drawing/2014/main" id="{44A60978-28EB-4273-BB9D-4667AFD13140}"/>
              </a:ext>
            </a:extLst>
          </p:cNvPr>
          <p:cNvSpPr/>
          <p:nvPr/>
        </p:nvSpPr>
        <p:spPr>
          <a:xfrm>
            <a:off x="623887" y="1426260"/>
            <a:ext cx="4863084" cy="16870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86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Handling Missing data</a:t>
            </a:r>
          </a:p>
        </p:txBody>
      </p:sp>
      <p:sp>
        <p:nvSpPr>
          <p:cNvPr id="50" name="object 17">
            <a:extLst>
              <a:ext uri="{FF2B5EF4-FFF2-40B4-BE49-F238E27FC236}">
                <a16:creationId xmlns:a16="http://schemas.microsoft.com/office/drawing/2014/main" id="{7AC0F1FB-94FD-4A9E-89C4-C58EE56F3B60}"/>
              </a:ext>
            </a:extLst>
          </p:cNvPr>
          <p:cNvSpPr/>
          <p:nvPr/>
        </p:nvSpPr>
        <p:spPr>
          <a:xfrm>
            <a:off x="506923" y="1669278"/>
            <a:ext cx="2343150" cy="2989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0">
            <a:extLst>
              <a:ext uri="{FF2B5EF4-FFF2-40B4-BE49-F238E27FC236}">
                <a16:creationId xmlns:a16="http://schemas.microsoft.com/office/drawing/2014/main" id="{9E9EC01B-C0AD-4909-B53B-E19D5964627A}"/>
              </a:ext>
            </a:extLst>
          </p:cNvPr>
          <p:cNvSpPr txBox="1"/>
          <p:nvPr/>
        </p:nvSpPr>
        <p:spPr>
          <a:xfrm>
            <a:off x="718060" y="5104959"/>
            <a:ext cx="2132013" cy="780983"/>
          </a:xfrm>
          <a:custGeom>
            <a:avLst/>
            <a:gdLst>
              <a:gd name="connsiteX0" fmla="*/ 0 w 2132013"/>
              <a:gd name="connsiteY0" fmla="*/ 0 h 780983"/>
              <a:gd name="connsiteX1" fmla="*/ 533003 w 2132013"/>
              <a:gd name="connsiteY1" fmla="*/ 0 h 780983"/>
              <a:gd name="connsiteX2" fmla="*/ 1066007 w 2132013"/>
              <a:gd name="connsiteY2" fmla="*/ 0 h 780983"/>
              <a:gd name="connsiteX3" fmla="*/ 1641650 w 2132013"/>
              <a:gd name="connsiteY3" fmla="*/ 0 h 780983"/>
              <a:gd name="connsiteX4" fmla="*/ 2132013 w 2132013"/>
              <a:gd name="connsiteY4" fmla="*/ 0 h 780983"/>
              <a:gd name="connsiteX5" fmla="*/ 2132013 w 2132013"/>
              <a:gd name="connsiteY5" fmla="*/ 382682 h 780983"/>
              <a:gd name="connsiteX6" fmla="*/ 2132013 w 2132013"/>
              <a:gd name="connsiteY6" fmla="*/ 780983 h 780983"/>
              <a:gd name="connsiteX7" fmla="*/ 1556369 w 2132013"/>
              <a:gd name="connsiteY7" fmla="*/ 780983 h 780983"/>
              <a:gd name="connsiteX8" fmla="*/ 1023366 w 2132013"/>
              <a:gd name="connsiteY8" fmla="*/ 780983 h 780983"/>
              <a:gd name="connsiteX9" fmla="*/ 0 w 2132013"/>
              <a:gd name="connsiteY9" fmla="*/ 780983 h 780983"/>
              <a:gd name="connsiteX10" fmla="*/ 0 w 2132013"/>
              <a:gd name="connsiteY10" fmla="*/ 382682 h 780983"/>
              <a:gd name="connsiteX11" fmla="*/ 0 w 2132013"/>
              <a:gd name="connsiteY11" fmla="*/ 0 h 78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32013" h="780983" fill="none" extrusionOk="0">
                <a:moveTo>
                  <a:pt x="0" y="0"/>
                </a:moveTo>
                <a:cubicBezTo>
                  <a:pt x="224854" y="-10721"/>
                  <a:pt x="384061" y="1011"/>
                  <a:pt x="533003" y="0"/>
                </a:cubicBezTo>
                <a:cubicBezTo>
                  <a:pt x="681945" y="-1011"/>
                  <a:pt x="907947" y="37145"/>
                  <a:pt x="1066007" y="0"/>
                </a:cubicBezTo>
                <a:cubicBezTo>
                  <a:pt x="1224067" y="-37145"/>
                  <a:pt x="1463950" y="13828"/>
                  <a:pt x="1641650" y="0"/>
                </a:cubicBezTo>
                <a:cubicBezTo>
                  <a:pt x="1819350" y="-13828"/>
                  <a:pt x="2029686" y="52741"/>
                  <a:pt x="2132013" y="0"/>
                </a:cubicBezTo>
                <a:cubicBezTo>
                  <a:pt x="2168033" y="158561"/>
                  <a:pt x="2101987" y="212761"/>
                  <a:pt x="2132013" y="382682"/>
                </a:cubicBezTo>
                <a:cubicBezTo>
                  <a:pt x="2162039" y="552603"/>
                  <a:pt x="2102786" y="669903"/>
                  <a:pt x="2132013" y="780983"/>
                </a:cubicBezTo>
                <a:cubicBezTo>
                  <a:pt x="1996591" y="802730"/>
                  <a:pt x="1759545" y="760373"/>
                  <a:pt x="1556369" y="780983"/>
                </a:cubicBezTo>
                <a:cubicBezTo>
                  <a:pt x="1353193" y="801593"/>
                  <a:pt x="1177517" y="764142"/>
                  <a:pt x="1023366" y="780983"/>
                </a:cubicBezTo>
                <a:cubicBezTo>
                  <a:pt x="869215" y="797824"/>
                  <a:pt x="456136" y="758392"/>
                  <a:pt x="0" y="780983"/>
                </a:cubicBezTo>
                <a:cubicBezTo>
                  <a:pt x="-17195" y="683008"/>
                  <a:pt x="36698" y="497639"/>
                  <a:pt x="0" y="382682"/>
                </a:cubicBezTo>
                <a:cubicBezTo>
                  <a:pt x="-36698" y="267725"/>
                  <a:pt x="25835" y="160548"/>
                  <a:pt x="0" y="0"/>
                </a:cubicBezTo>
                <a:close/>
              </a:path>
              <a:path w="2132013" h="780983" stroke="0" extrusionOk="0">
                <a:moveTo>
                  <a:pt x="0" y="0"/>
                </a:moveTo>
                <a:cubicBezTo>
                  <a:pt x="124748" y="-27659"/>
                  <a:pt x="403329" y="12424"/>
                  <a:pt x="533003" y="0"/>
                </a:cubicBezTo>
                <a:cubicBezTo>
                  <a:pt x="662677" y="-12424"/>
                  <a:pt x="866291" y="41799"/>
                  <a:pt x="1002046" y="0"/>
                </a:cubicBezTo>
                <a:cubicBezTo>
                  <a:pt x="1137801" y="-41799"/>
                  <a:pt x="1293369" y="14618"/>
                  <a:pt x="1535049" y="0"/>
                </a:cubicBezTo>
                <a:cubicBezTo>
                  <a:pt x="1776729" y="-14618"/>
                  <a:pt x="1932683" y="29408"/>
                  <a:pt x="2132013" y="0"/>
                </a:cubicBezTo>
                <a:cubicBezTo>
                  <a:pt x="2168292" y="85359"/>
                  <a:pt x="2100815" y="230785"/>
                  <a:pt x="2132013" y="374872"/>
                </a:cubicBezTo>
                <a:cubicBezTo>
                  <a:pt x="2163211" y="518959"/>
                  <a:pt x="2124386" y="632714"/>
                  <a:pt x="2132013" y="780983"/>
                </a:cubicBezTo>
                <a:cubicBezTo>
                  <a:pt x="1901032" y="801138"/>
                  <a:pt x="1768732" y="715712"/>
                  <a:pt x="1577690" y="780983"/>
                </a:cubicBezTo>
                <a:cubicBezTo>
                  <a:pt x="1386648" y="846254"/>
                  <a:pt x="1240218" y="749219"/>
                  <a:pt x="1044686" y="780983"/>
                </a:cubicBezTo>
                <a:cubicBezTo>
                  <a:pt x="849154" y="812747"/>
                  <a:pt x="727517" y="753581"/>
                  <a:pt x="575644" y="780983"/>
                </a:cubicBezTo>
                <a:cubicBezTo>
                  <a:pt x="423771" y="808385"/>
                  <a:pt x="284317" y="763334"/>
                  <a:pt x="0" y="780983"/>
                </a:cubicBezTo>
                <a:cubicBezTo>
                  <a:pt x="-43065" y="609153"/>
                  <a:pt x="18598" y="513026"/>
                  <a:pt x="0" y="413921"/>
                </a:cubicBezTo>
                <a:cubicBezTo>
                  <a:pt x="-18598" y="314816"/>
                  <a:pt x="20651" y="189425"/>
                  <a:pt x="0" y="0"/>
                </a:cubicBezTo>
                <a:close/>
              </a:path>
            </a:pathLst>
          </a:custGeom>
          <a:ln w="952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42789303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41910" rIns="0" bIns="0" rtlCol="0">
            <a:spAutoFit/>
          </a:bodyPr>
          <a:lstStyle/>
          <a:p>
            <a:pPr marL="91440" marR="192405">
              <a:lnSpc>
                <a:spcPct val="100000"/>
              </a:lnSpc>
              <a:spcBef>
                <a:spcPts val="330"/>
              </a:spcBef>
            </a:pPr>
            <a:r>
              <a:rPr sz="1200" spc="-40" dirty="0">
                <a:latin typeface="Caladea"/>
                <a:cs typeface="Caladea"/>
              </a:rPr>
              <a:t>We </a:t>
            </a:r>
            <a:r>
              <a:rPr sz="1200" spc="-5" dirty="0">
                <a:latin typeface="Caladea"/>
                <a:cs typeface="Caladea"/>
              </a:rPr>
              <a:t>saw that </a:t>
            </a:r>
            <a:r>
              <a:rPr sz="1200" b="1" spc="-5" dirty="0">
                <a:latin typeface="Caladea"/>
                <a:cs typeface="Caladea"/>
              </a:rPr>
              <a:t>0.1</a:t>
            </a:r>
            <a:r>
              <a:rPr lang="en-US" sz="1200" b="1" spc="-5" dirty="0">
                <a:latin typeface="Caladea"/>
                <a:cs typeface="Caladea"/>
              </a:rPr>
              <a:t>8</a:t>
            </a:r>
            <a:r>
              <a:rPr sz="1200" b="1" spc="-5" dirty="0">
                <a:latin typeface="Caladea"/>
                <a:cs typeface="Caladea"/>
              </a:rPr>
              <a:t>% </a:t>
            </a:r>
            <a:r>
              <a:rPr sz="1200" spc="-5" dirty="0">
                <a:latin typeface="Caladea"/>
                <a:cs typeface="Caladea"/>
              </a:rPr>
              <a:t>of  entries </a:t>
            </a:r>
            <a:r>
              <a:rPr sz="1200" spc="-10" dirty="0">
                <a:latin typeface="Caladea"/>
                <a:cs typeface="Caladea"/>
              </a:rPr>
              <a:t>are </a:t>
            </a:r>
            <a:r>
              <a:rPr sz="1200" spc="-5" dirty="0">
                <a:latin typeface="Caladea"/>
                <a:cs typeface="Caladea"/>
              </a:rPr>
              <a:t>missing </a:t>
            </a:r>
            <a:r>
              <a:rPr sz="1200" spc="-10" dirty="0">
                <a:latin typeface="Caladea"/>
                <a:cs typeface="Caladea"/>
              </a:rPr>
              <a:t>for  </a:t>
            </a:r>
            <a:r>
              <a:rPr sz="1200" spc="-5" dirty="0">
                <a:latin typeface="Caladea"/>
                <a:cs typeface="Caladea"/>
              </a:rPr>
              <a:t>gender and </a:t>
            </a:r>
            <a:r>
              <a:rPr sz="1200" b="1" spc="-5" dirty="0">
                <a:latin typeface="Caladea"/>
                <a:cs typeface="Caladea"/>
              </a:rPr>
              <a:t>0.002% </a:t>
            </a:r>
            <a:r>
              <a:rPr sz="1200" spc="-5" dirty="0">
                <a:latin typeface="Caladea"/>
                <a:cs typeface="Caladea"/>
              </a:rPr>
              <a:t>of  </a:t>
            </a:r>
            <a:r>
              <a:rPr sz="1200" spc="-15" dirty="0">
                <a:latin typeface="Caladea"/>
                <a:cs typeface="Caladea"/>
              </a:rPr>
              <a:t>rows </a:t>
            </a:r>
            <a:r>
              <a:rPr sz="1200" spc="-10" dirty="0">
                <a:latin typeface="Caladea"/>
                <a:cs typeface="Caladea"/>
              </a:rPr>
              <a:t>doesn't </a:t>
            </a:r>
            <a:r>
              <a:rPr sz="1200" spc="-15" dirty="0">
                <a:latin typeface="Caladea"/>
                <a:cs typeface="Caladea"/>
              </a:rPr>
              <a:t>have</a:t>
            </a:r>
            <a:r>
              <a:rPr sz="1200" spc="-20" dirty="0">
                <a:latin typeface="Caladea"/>
                <a:cs typeface="Caladea"/>
              </a:rPr>
              <a:t> </a:t>
            </a:r>
            <a:r>
              <a:rPr sz="1200" spc="-10" dirty="0">
                <a:latin typeface="Caladea"/>
                <a:cs typeface="Caladea"/>
              </a:rPr>
              <a:t>tenure</a:t>
            </a:r>
            <a:endParaRPr sz="1200" dirty="0">
              <a:latin typeface="Caladea"/>
              <a:cs typeface="Caladea"/>
            </a:endParaRPr>
          </a:p>
        </p:txBody>
      </p:sp>
      <p:sp>
        <p:nvSpPr>
          <p:cNvPr id="53" name="object 26">
            <a:extLst>
              <a:ext uri="{FF2B5EF4-FFF2-40B4-BE49-F238E27FC236}">
                <a16:creationId xmlns:a16="http://schemas.microsoft.com/office/drawing/2014/main" id="{E8E62788-C859-42C1-8932-9D2C70BAF8A3}"/>
              </a:ext>
            </a:extLst>
          </p:cNvPr>
          <p:cNvSpPr/>
          <p:nvPr/>
        </p:nvSpPr>
        <p:spPr>
          <a:xfrm>
            <a:off x="277212" y="5081137"/>
            <a:ext cx="404621" cy="321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6">
            <a:extLst>
              <a:ext uri="{FF2B5EF4-FFF2-40B4-BE49-F238E27FC236}">
                <a16:creationId xmlns:a16="http://schemas.microsoft.com/office/drawing/2014/main" id="{290448E1-29B4-4B57-AB7D-48F70B835A64}"/>
              </a:ext>
            </a:extLst>
          </p:cNvPr>
          <p:cNvSpPr/>
          <p:nvPr/>
        </p:nvSpPr>
        <p:spPr>
          <a:xfrm>
            <a:off x="3690623" y="1533619"/>
            <a:ext cx="6975094" cy="3124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2">
            <a:extLst>
              <a:ext uri="{FF2B5EF4-FFF2-40B4-BE49-F238E27FC236}">
                <a16:creationId xmlns:a16="http://schemas.microsoft.com/office/drawing/2014/main" id="{FE5573FD-5481-4755-8BE8-E0904812339A}"/>
              </a:ext>
            </a:extLst>
          </p:cNvPr>
          <p:cNvSpPr txBox="1"/>
          <p:nvPr/>
        </p:nvSpPr>
        <p:spPr>
          <a:xfrm>
            <a:off x="4283522" y="4920292"/>
            <a:ext cx="5789295" cy="1150315"/>
          </a:xfrm>
          <a:custGeom>
            <a:avLst/>
            <a:gdLst>
              <a:gd name="connsiteX0" fmla="*/ 0 w 5789295"/>
              <a:gd name="connsiteY0" fmla="*/ 0 h 1150315"/>
              <a:gd name="connsiteX1" fmla="*/ 463144 w 5789295"/>
              <a:gd name="connsiteY1" fmla="*/ 0 h 1150315"/>
              <a:gd name="connsiteX2" fmla="*/ 868394 w 5789295"/>
              <a:gd name="connsiteY2" fmla="*/ 0 h 1150315"/>
              <a:gd name="connsiteX3" fmla="*/ 1331538 w 5789295"/>
              <a:gd name="connsiteY3" fmla="*/ 0 h 1150315"/>
              <a:gd name="connsiteX4" fmla="*/ 1736789 w 5789295"/>
              <a:gd name="connsiteY4" fmla="*/ 0 h 1150315"/>
              <a:gd name="connsiteX5" fmla="*/ 2199932 w 5789295"/>
              <a:gd name="connsiteY5" fmla="*/ 0 h 1150315"/>
              <a:gd name="connsiteX6" fmla="*/ 2778862 w 5789295"/>
              <a:gd name="connsiteY6" fmla="*/ 0 h 1150315"/>
              <a:gd name="connsiteX7" fmla="*/ 3242005 w 5789295"/>
              <a:gd name="connsiteY7" fmla="*/ 0 h 1150315"/>
              <a:gd name="connsiteX8" fmla="*/ 3820935 w 5789295"/>
              <a:gd name="connsiteY8" fmla="*/ 0 h 1150315"/>
              <a:gd name="connsiteX9" fmla="*/ 4457757 w 5789295"/>
              <a:gd name="connsiteY9" fmla="*/ 0 h 1150315"/>
              <a:gd name="connsiteX10" fmla="*/ 4920901 w 5789295"/>
              <a:gd name="connsiteY10" fmla="*/ 0 h 1150315"/>
              <a:gd name="connsiteX11" fmla="*/ 5789295 w 5789295"/>
              <a:gd name="connsiteY11" fmla="*/ 0 h 1150315"/>
              <a:gd name="connsiteX12" fmla="*/ 5789295 w 5789295"/>
              <a:gd name="connsiteY12" fmla="*/ 563654 h 1150315"/>
              <a:gd name="connsiteX13" fmla="*/ 5789295 w 5789295"/>
              <a:gd name="connsiteY13" fmla="*/ 1150315 h 1150315"/>
              <a:gd name="connsiteX14" fmla="*/ 5152473 w 5789295"/>
              <a:gd name="connsiteY14" fmla="*/ 1150315 h 1150315"/>
              <a:gd name="connsiteX15" fmla="*/ 4631436 w 5789295"/>
              <a:gd name="connsiteY15" fmla="*/ 1150315 h 1150315"/>
              <a:gd name="connsiteX16" fmla="*/ 4168292 w 5789295"/>
              <a:gd name="connsiteY16" fmla="*/ 1150315 h 1150315"/>
              <a:gd name="connsiteX17" fmla="*/ 3589363 w 5789295"/>
              <a:gd name="connsiteY17" fmla="*/ 1150315 h 1150315"/>
              <a:gd name="connsiteX18" fmla="*/ 2894648 w 5789295"/>
              <a:gd name="connsiteY18" fmla="*/ 1150315 h 1150315"/>
              <a:gd name="connsiteX19" fmla="*/ 2315718 w 5789295"/>
              <a:gd name="connsiteY19" fmla="*/ 1150315 h 1150315"/>
              <a:gd name="connsiteX20" fmla="*/ 1621003 w 5789295"/>
              <a:gd name="connsiteY20" fmla="*/ 1150315 h 1150315"/>
              <a:gd name="connsiteX21" fmla="*/ 1042073 w 5789295"/>
              <a:gd name="connsiteY21" fmla="*/ 1150315 h 1150315"/>
              <a:gd name="connsiteX22" fmla="*/ 578930 w 5789295"/>
              <a:gd name="connsiteY22" fmla="*/ 1150315 h 1150315"/>
              <a:gd name="connsiteX23" fmla="*/ 0 w 5789295"/>
              <a:gd name="connsiteY23" fmla="*/ 1150315 h 1150315"/>
              <a:gd name="connsiteX24" fmla="*/ 0 w 5789295"/>
              <a:gd name="connsiteY24" fmla="*/ 586661 h 1150315"/>
              <a:gd name="connsiteX25" fmla="*/ 0 w 5789295"/>
              <a:gd name="connsiteY25" fmla="*/ 0 h 115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789295" h="1150315" fill="none" extrusionOk="0">
                <a:moveTo>
                  <a:pt x="0" y="0"/>
                </a:moveTo>
                <a:cubicBezTo>
                  <a:pt x="227125" y="-5783"/>
                  <a:pt x="261398" y="26187"/>
                  <a:pt x="463144" y="0"/>
                </a:cubicBezTo>
                <a:cubicBezTo>
                  <a:pt x="664890" y="-26187"/>
                  <a:pt x="719616" y="27772"/>
                  <a:pt x="868394" y="0"/>
                </a:cubicBezTo>
                <a:cubicBezTo>
                  <a:pt x="1017172" y="-27772"/>
                  <a:pt x="1156854" y="5243"/>
                  <a:pt x="1331538" y="0"/>
                </a:cubicBezTo>
                <a:cubicBezTo>
                  <a:pt x="1506222" y="-5243"/>
                  <a:pt x="1628955" y="20127"/>
                  <a:pt x="1736789" y="0"/>
                </a:cubicBezTo>
                <a:cubicBezTo>
                  <a:pt x="1844623" y="-20127"/>
                  <a:pt x="2099697" y="25824"/>
                  <a:pt x="2199932" y="0"/>
                </a:cubicBezTo>
                <a:cubicBezTo>
                  <a:pt x="2300167" y="-25824"/>
                  <a:pt x="2587677" y="38782"/>
                  <a:pt x="2778862" y="0"/>
                </a:cubicBezTo>
                <a:cubicBezTo>
                  <a:pt x="2970047" y="-38782"/>
                  <a:pt x="3091966" y="31396"/>
                  <a:pt x="3242005" y="0"/>
                </a:cubicBezTo>
                <a:cubicBezTo>
                  <a:pt x="3392044" y="-31396"/>
                  <a:pt x="3656682" y="50725"/>
                  <a:pt x="3820935" y="0"/>
                </a:cubicBezTo>
                <a:cubicBezTo>
                  <a:pt x="3985188" y="-50725"/>
                  <a:pt x="4183638" y="14989"/>
                  <a:pt x="4457757" y="0"/>
                </a:cubicBezTo>
                <a:cubicBezTo>
                  <a:pt x="4731876" y="-14989"/>
                  <a:pt x="4783356" y="8940"/>
                  <a:pt x="4920901" y="0"/>
                </a:cubicBezTo>
                <a:cubicBezTo>
                  <a:pt x="5058446" y="-8940"/>
                  <a:pt x="5537113" y="86216"/>
                  <a:pt x="5789295" y="0"/>
                </a:cubicBezTo>
                <a:cubicBezTo>
                  <a:pt x="5831544" y="195895"/>
                  <a:pt x="5769392" y="364139"/>
                  <a:pt x="5789295" y="563654"/>
                </a:cubicBezTo>
                <a:cubicBezTo>
                  <a:pt x="5809198" y="763169"/>
                  <a:pt x="5784893" y="926346"/>
                  <a:pt x="5789295" y="1150315"/>
                </a:cubicBezTo>
                <a:cubicBezTo>
                  <a:pt x="5600311" y="1204790"/>
                  <a:pt x="5468324" y="1074510"/>
                  <a:pt x="5152473" y="1150315"/>
                </a:cubicBezTo>
                <a:cubicBezTo>
                  <a:pt x="4836622" y="1226120"/>
                  <a:pt x="4825290" y="1133388"/>
                  <a:pt x="4631436" y="1150315"/>
                </a:cubicBezTo>
                <a:cubicBezTo>
                  <a:pt x="4437582" y="1167242"/>
                  <a:pt x="4359440" y="1147323"/>
                  <a:pt x="4168292" y="1150315"/>
                </a:cubicBezTo>
                <a:cubicBezTo>
                  <a:pt x="3977144" y="1153307"/>
                  <a:pt x="3866817" y="1103479"/>
                  <a:pt x="3589363" y="1150315"/>
                </a:cubicBezTo>
                <a:cubicBezTo>
                  <a:pt x="3311909" y="1197151"/>
                  <a:pt x="3235007" y="1088620"/>
                  <a:pt x="2894648" y="1150315"/>
                </a:cubicBezTo>
                <a:cubicBezTo>
                  <a:pt x="2554289" y="1212010"/>
                  <a:pt x="2491019" y="1102344"/>
                  <a:pt x="2315718" y="1150315"/>
                </a:cubicBezTo>
                <a:cubicBezTo>
                  <a:pt x="2140417" y="1198286"/>
                  <a:pt x="1872764" y="1092902"/>
                  <a:pt x="1621003" y="1150315"/>
                </a:cubicBezTo>
                <a:cubicBezTo>
                  <a:pt x="1369242" y="1207728"/>
                  <a:pt x="1167208" y="1084306"/>
                  <a:pt x="1042073" y="1150315"/>
                </a:cubicBezTo>
                <a:cubicBezTo>
                  <a:pt x="916938" y="1216324"/>
                  <a:pt x="786805" y="1099749"/>
                  <a:pt x="578930" y="1150315"/>
                </a:cubicBezTo>
                <a:cubicBezTo>
                  <a:pt x="371055" y="1200881"/>
                  <a:pt x="230139" y="1144918"/>
                  <a:pt x="0" y="1150315"/>
                </a:cubicBezTo>
                <a:cubicBezTo>
                  <a:pt x="-41705" y="909235"/>
                  <a:pt x="32181" y="783250"/>
                  <a:pt x="0" y="586661"/>
                </a:cubicBezTo>
                <a:cubicBezTo>
                  <a:pt x="-32181" y="390072"/>
                  <a:pt x="54579" y="136538"/>
                  <a:pt x="0" y="0"/>
                </a:cubicBezTo>
                <a:close/>
              </a:path>
              <a:path w="5789295" h="1150315" stroke="0" extrusionOk="0">
                <a:moveTo>
                  <a:pt x="0" y="0"/>
                </a:moveTo>
                <a:cubicBezTo>
                  <a:pt x="174853" y="-46399"/>
                  <a:pt x="299938" y="19667"/>
                  <a:pt x="463144" y="0"/>
                </a:cubicBezTo>
                <a:cubicBezTo>
                  <a:pt x="626350" y="-19667"/>
                  <a:pt x="845051" y="27728"/>
                  <a:pt x="984180" y="0"/>
                </a:cubicBezTo>
                <a:cubicBezTo>
                  <a:pt x="1123309" y="-27728"/>
                  <a:pt x="1221100" y="48524"/>
                  <a:pt x="1389431" y="0"/>
                </a:cubicBezTo>
                <a:cubicBezTo>
                  <a:pt x="1557762" y="-48524"/>
                  <a:pt x="1878979" y="52092"/>
                  <a:pt x="2026253" y="0"/>
                </a:cubicBezTo>
                <a:cubicBezTo>
                  <a:pt x="2173527" y="-52092"/>
                  <a:pt x="2323114" y="50568"/>
                  <a:pt x="2547290" y="0"/>
                </a:cubicBezTo>
                <a:cubicBezTo>
                  <a:pt x="2771466" y="-50568"/>
                  <a:pt x="2817397" y="45525"/>
                  <a:pt x="3068326" y="0"/>
                </a:cubicBezTo>
                <a:cubicBezTo>
                  <a:pt x="3319255" y="-45525"/>
                  <a:pt x="3564420" y="42381"/>
                  <a:pt x="3763042" y="0"/>
                </a:cubicBezTo>
                <a:cubicBezTo>
                  <a:pt x="3961664" y="-42381"/>
                  <a:pt x="4228231" y="29359"/>
                  <a:pt x="4457757" y="0"/>
                </a:cubicBezTo>
                <a:cubicBezTo>
                  <a:pt x="4687284" y="-29359"/>
                  <a:pt x="4922402" y="69817"/>
                  <a:pt x="5152473" y="0"/>
                </a:cubicBezTo>
                <a:cubicBezTo>
                  <a:pt x="5382544" y="-69817"/>
                  <a:pt x="5652386" y="10532"/>
                  <a:pt x="5789295" y="0"/>
                </a:cubicBezTo>
                <a:cubicBezTo>
                  <a:pt x="5809008" y="157818"/>
                  <a:pt x="5738465" y="376499"/>
                  <a:pt x="5789295" y="552151"/>
                </a:cubicBezTo>
                <a:cubicBezTo>
                  <a:pt x="5840125" y="727803"/>
                  <a:pt x="5787363" y="866651"/>
                  <a:pt x="5789295" y="1150315"/>
                </a:cubicBezTo>
                <a:cubicBezTo>
                  <a:pt x="5590938" y="1196068"/>
                  <a:pt x="5451121" y="1118658"/>
                  <a:pt x="5326151" y="1150315"/>
                </a:cubicBezTo>
                <a:cubicBezTo>
                  <a:pt x="5201181" y="1181972"/>
                  <a:pt x="4949519" y="1126026"/>
                  <a:pt x="4805115" y="1150315"/>
                </a:cubicBezTo>
                <a:cubicBezTo>
                  <a:pt x="4660711" y="1174604"/>
                  <a:pt x="4380567" y="1136179"/>
                  <a:pt x="4226185" y="1150315"/>
                </a:cubicBezTo>
                <a:cubicBezTo>
                  <a:pt x="4071803" y="1164451"/>
                  <a:pt x="3951273" y="1121968"/>
                  <a:pt x="3763042" y="1150315"/>
                </a:cubicBezTo>
                <a:cubicBezTo>
                  <a:pt x="3574811" y="1178662"/>
                  <a:pt x="3340591" y="1148754"/>
                  <a:pt x="3126219" y="1150315"/>
                </a:cubicBezTo>
                <a:cubicBezTo>
                  <a:pt x="2911847" y="1151876"/>
                  <a:pt x="2776208" y="1140379"/>
                  <a:pt x="2547290" y="1150315"/>
                </a:cubicBezTo>
                <a:cubicBezTo>
                  <a:pt x="2318372" y="1160251"/>
                  <a:pt x="2223812" y="1095062"/>
                  <a:pt x="1910467" y="1150315"/>
                </a:cubicBezTo>
                <a:cubicBezTo>
                  <a:pt x="1597122" y="1205568"/>
                  <a:pt x="1584151" y="1114624"/>
                  <a:pt x="1447324" y="1150315"/>
                </a:cubicBezTo>
                <a:cubicBezTo>
                  <a:pt x="1310497" y="1186006"/>
                  <a:pt x="1212030" y="1130248"/>
                  <a:pt x="984180" y="1150315"/>
                </a:cubicBezTo>
                <a:cubicBezTo>
                  <a:pt x="756330" y="1170382"/>
                  <a:pt x="630099" y="1145473"/>
                  <a:pt x="521037" y="1150315"/>
                </a:cubicBezTo>
                <a:cubicBezTo>
                  <a:pt x="411975" y="1155157"/>
                  <a:pt x="247271" y="1104129"/>
                  <a:pt x="0" y="1150315"/>
                </a:cubicBezTo>
                <a:cubicBezTo>
                  <a:pt x="-41648" y="988104"/>
                  <a:pt x="45615" y="721843"/>
                  <a:pt x="0" y="586661"/>
                </a:cubicBezTo>
                <a:cubicBezTo>
                  <a:pt x="-45615" y="451479"/>
                  <a:pt x="62323" y="160339"/>
                  <a:pt x="0" y="0"/>
                </a:cubicBezTo>
                <a:close/>
              </a:path>
            </a:pathLst>
          </a:custGeom>
          <a:ln w="952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71697829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41910" rIns="0" bIns="0" rtlCol="0">
            <a:spAutoFit/>
          </a:bodyPr>
          <a:lstStyle/>
          <a:p>
            <a:pPr marL="264160" indent="-172720">
              <a:lnSpc>
                <a:spcPct val="100000"/>
              </a:lnSpc>
              <a:spcBef>
                <a:spcPts val="330"/>
              </a:spcBef>
              <a:buFont typeface="Wingdings"/>
              <a:buChar char=""/>
              <a:tabLst>
                <a:tab pos="264795" algn="l"/>
              </a:tabLst>
            </a:pPr>
            <a:r>
              <a:rPr sz="1200" spc="-40" dirty="0">
                <a:latin typeface="Caladea"/>
                <a:cs typeface="Caladea"/>
              </a:rPr>
              <a:t>We </a:t>
            </a:r>
            <a:r>
              <a:rPr sz="1200" spc="-15" dirty="0">
                <a:latin typeface="Caladea"/>
                <a:cs typeface="Caladea"/>
              </a:rPr>
              <a:t>have </a:t>
            </a:r>
            <a:r>
              <a:rPr sz="1200" spc="-5" dirty="0">
                <a:latin typeface="Caladea"/>
                <a:cs typeface="Caladea"/>
              </a:rPr>
              <a:t>replaced null </a:t>
            </a:r>
            <a:r>
              <a:rPr sz="1200" spc="-10" dirty="0">
                <a:latin typeface="Caladea"/>
                <a:cs typeface="Caladea"/>
              </a:rPr>
              <a:t>value </a:t>
            </a:r>
            <a:r>
              <a:rPr sz="1200" spc="-5" dirty="0">
                <a:latin typeface="Caladea"/>
                <a:cs typeface="Caladea"/>
              </a:rPr>
              <a:t>of column gender by </a:t>
            </a:r>
            <a:r>
              <a:rPr sz="1200" b="1" spc="-5" dirty="0">
                <a:latin typeface="Caladea"/>
                <a:cs typeface="Caladea"/>
              </a:rPr>
              <a:t>mode of the</a:t>
            </a:r>
            <a:r>
              <a:rPr sz="1200" b="1" spc="45" dirty="0">
                <a:latin typeface="Caladea"/>
                <a:cs typeface="Caladea"/>
              </a:rPr>
              <a:t> </a:t>
            </a:r>
            <a:r>
              <a:rPr sz="1200" b="1" spc="-5" dirty="0">
                <a:latin typeface="Caladea"/>
                <a:cs typeface="Caladea"/>
              </a:rPr>
              <a:t>column</a:t>
            </a:r>
            <a:endParaRPr sz="1200" dirty="0">
              <a:latin typeface="Caladea"/>
              <a:cs typeface="Caladea"/>
            </a:endParaRPr>
          </a:p>
          <a:p>
            <a:pPr marL="264160" marR="217804" indent="-172720">
              <a:lnSpc>
                <a:spcPct val="100000"/>
              </a:lnSpc>
              <a:buFont typeface="Wingdings"/>
              <a:buChar char=""/>
              <a:tabLst>
                <a:tab pos="264795" algn="l"/>
              </a:tabLst>
            </a:pPr>
            <a:r>
              <a:rPr sz="1200" spc="-10" dirty="0">
                <a:latin typeface="Caladea"/>
                <a:cs typeface="Caladea"/>
              </a:rPr>
              <a:t>Additionally we </a:t>
            </a:r>
            <a:r>
              <a:rPr sz="1200" spc="-15" dirty="0">
                <a:latin typeface="Caladea"/>
                <a:cs typeface="Caladea"/>
              </a:rPr>
              <a:t>have </a:t>
            </a:r>
            <a:r>
              <a:rPr sz="1200" spc="-10" dirty="0">
                <a:latin typeface="Caladea"/>
                <a:cs typeface="Caladea"/>
              </a:rPr>
              <a:t>removed two </a:t>
            </a:r>
            <a:r>
              <a:rPr sz="1200" spc="-15" dirty="0">
                <a:latin typeface="Caladea"/>
                <a:cs typeface="Caladea"/>
              </a:rPr>
              <a:t>rows </a:t>
            </a:r>
            <a:r>
              <a:rPr sz="1200" spc="-10" dirty="0">
                <a:latin typeface="Caladea"/>
                <a:cs typeface="Caladea"/>
              </a:rPr>
              <a:t>where tenure value </a:t>
            </a:r>
            <a:r>
              <a:rPr sz="1200" spc="-15" dirty="0">
                <a:latin typeface="Caladea"/>
                <a:cs typeface="Caladea"/>
              </a:rPr>
              <a:t>was </a:t>
            </a:r>
            <a:r>
              <a:rPr sz="1200" spc="-5" dirty="0">
                <a:latin typeface="Caladea"/>
                <a:cs typeface="Caladea"/>
              </a:rPr>
              <a:t>missing as </a:t>
            </a:r>
            <a:r>
              <a:rPr sz="1200" dirty="0">
                <a:latin typeface="Caladea"/>
                <a:cs typeface="Caladea"/>
              </a:rPr>
              <a:t>it </a:t>
            </a:r>
            <a:r>
              <a:rPr sz="1200" spc="-15" dirty="0">
                <a:latin typeface="Caladea"/>
                <a:cs typeface="Caladea"/>
              </a:rPr>
              <a:t>was  </a:t>
            </a:r>
            <a:r>
              <a:rPr sz="1200" spc="-5" dirty="0">
                <a:latin typeface="Caladea"/>
                <a:cs typeface="Caladea"/>
              </a:rPr>
              <a:t>not having </a:t>
            </a:r>
            <a:r>
              <a:rPr sz="1200" spc="-10" dirty="0">
                <a:latin typeface="Caladea"/>
                <a:cs typeface="Caladea"/>
              </a:rPr>
              <a:t>any </a:t>
            </a:r>
            <a:r>
              <a:rPr sz="1200" spc="-5" dirty="0">
                <a:latin typeface="Caladea"/>
                <a:cs typeface="Caladea"/>
              </a:rPr>
              <a:t>impact on our</a:t>
            </a:r>
            <a:r>
              <a:rPr sz="1200" spc="5" dirty="0">
                <a:latin typeface="Caladea"/>
                <a:cs typeface="Caladea"/>
              </a:rPr>
              <a:t> </a:t>
            </a:r>
            <a:r>
              <a:rPr sz="1200" spc="-5" dirty="0">
                <a:latin typeface="Caladea"/>
                <a:cs typeface="Caladea"/>
              </a:rPr>
              <a:t>dataset.</a:t>
            </a:r>
            <a:endParaRPr sz="1200" dirty="0">
              <a:latin typeface="Caladea"/>
              <a:cs typeface="Caladea"/>
            </a:endParaRPr>
          </a:p>
          <a:p>
            <a:pPr marL="264160" marR="105410" indent="-172720">
              <a:lnSpc>
                <a:spcPct val="100000"/>
              </a:lnSpc>
              <a:buFont typeface="Wingdings"/>
              <a:buChar char=""/>
              <a:tabLst>
                <a:tab pos="264795" algn="l"/>
              </a:tabLst>
            </a:pPr>
            <a:r>
              <a:rPr sz="1200" spc="-5" dirty="0">
                <a:latin typeface="Caladea"/>
                <a:cs typeface="Caladea"/>
              </a:rPr>
              <a:t>Similarly </a:t>
            </a:r>
            <a:r>
              <a:rPr sz="1200" spc="-10" dirty="0">
                <a:latin typeface="Caladea"/>
                <a:cs typeface="Caladea"/>
              </a:rPr>
              <a:t>we </a:t>
            </a:r>
            <a:r>
              <a:rPr sz="1200" spc="-15" dirty="0">
                <a:latin typeface="Caladea"/>
                <a:cs typeface="Caladea"/>
              </a:rPr>
              <a:t>have </a:t>
            </a:r>
            <a:r>
              <a:rPr sz="1200" spc="-5" dirty="0">
                <a:latin typeface="Caladea"/>
                <a:cs typeface="Caladea"/>
              </a:rPr>
              <a:t>also </a:t>
            </a:r>
            <a:r>
              <a:rPr sz="1200" spc="-15" dirty="0">
                <a:latin typeface="Caladea"/>
                <a:cs typeface="Caladea"/>
              </a:rPr>
              <a:t>remove </a:t>
            </a:r>
            <a:r>
              <a:rPr sz="1200" spc="-5" dirty="0">
                <a:latin typeface="Caladea"/>
                <a:cs typeface="Caladea"/>
              </a:rPr>
              <a:t>column of users' </a:t>
            </a:r>
            <a:r>
              <a:rPr sz="1200" spc="-15" dirty="0">
                <a:latin typeface="Caladea"/>
                <a:cs typeface="Caladea"/>
              </a:rPr>
              <a:t>day </a:t>
            </a:r>
            <a:r>
              <a:rPr sz="1200" spc="-5" dirty="0">
                <a:latin typeface="Caladea"/>
                <a:cs typeface="Caladea"/>
              </a:rPr>
              <a:t>and month of </a:t>
            </a:r>
            <a:r>
              <a:rPr sz="1200" dirty="0">
                <a:latin typeface="Caladea"/>
                <a:cs typeface="Caladea"/>
              </a:rPr>
              <a:t>birth </a:t>
            </a:r>
            <a:r>
              <a:rPr sz="1200" spc="-5" dirty="0">
                <a:latin typeface="Caladea"/>
                <a:cs typeface="Caladea"/>
              </a:rPr>
              <a:t>as </a:t>
            </a:r>
            <a:r>
              <a:rPr sz="1200" dirty="0">
                <a:latin typeface="Caladea"/>
                <a:cs typeface="Caladea"/>
              </a:rPr>
              <a:t>it </a:t>
            </a:r>
            <a:r>
              <a:rPr sz="1200" spc="-5" dirty="0">
                <a:latin typeface="Caladea"/>
                <a:cs typeface="Caladea"/>
              </a:rPr>
              <a:t>will not  </a:t>
            </a:r>
            <a:r>
              <a:rPr sz="1200" spc="-10" dirty="0">
                <a:latin typeface="Caladea"/>
                <a:cs typeface="Caladea"/>
              </a:rPr>
              <a:t>fetch any</a:t>
            </a:r>
            <a:r>
              <a:rPr sz="1200" spc="-20" dirty="0">
                <a:latin typeface="Caladea"/>
                <a:cs typeface="Caladea"/>
              </a:rPr>
              <a:t> </a:t>
            </a:r>
            <a:r>
              <a:rPr sz="1200" spc="-10" dirty="0">
                <a:latin typeface="Caladea"/>
                <a:cs typeface="Caladea"/>
              </a:rPr>
              <a:t>analysis.</a:t>
            </a:r>
            <a:endParaRPr sz="1200" dirty="0">
              <a:latin typeface="Caladea"/>
              <a:cs typeface="Caladea"/>
            </a:endParaRPr>
          </a:p>
          <a:p>
            <a:pPr marL="264160" indent="-172720">
              <a:lnSpc>
                <a:spcPct val="100000"/>
              </a:lnSpc>
              <a:buFont typeface="Wingdings"/>
              <a:buChar char=""/>
              <a:tabLst>
                <a:tab pos="264795" algn="l"/>
              </a:tabLst>
            </a:pPr>
            <a:r>
              <a:rPr sz="1200" dirty="0">
                <a:latin typeface="Caladea"/>
                <a:cs typeface="Caladea"/>
              </a:rPr>
              <a:t>Now </a:t>
            </a:r>
            <a:r>
              <a:rPr sz="1200" spc="-10" dirty="0">
                <a:latin typeface="Caladea"/>
                <a:cs typeface="Caladea"/>
              </a:rPr>
              <a:t>are </a:t>
            </a:r>
            <a:r>
              <a:rPr sz="1200" spc="-5" dirty="0">
                <a:latin typeface="Caladea"/>
                <a:cs typeface="Caladea"/>
              </a:rPr>
              <a:t>data set has total of </a:t>
            </a:r>
            <a:r>
              <a:rPr sz="1200" b="1" spc="-10" dirty="0">
                <a:latin typeface="Caladea"/>
                <a:cs typeface="Caladea"/>
              </a:rPr>
              <a:t>99001 </a:t>
            </a:r>
            <a:r>
              <a:rPr sz="1200" b="1" spc="-15" dirty="0">
                <a:latin typeface="Caladea"/>
                <a:cs typeface="Caladea"/>
              </a:rPr>
              <a:t>rows </a:t>
            </a:r>
            <a:r>
              <a:rPr sz="1200" dirty="0">
                <a:latin typeface="Caladea"/>
                <a:cs typeface="Caladea"/>
              </a:rPr>
              <a:t>and </a:t>
            </a:r>
            <a:r>
              <a:rPr sz="1200" b="1" spc="-5" dirty="0">
                <a:latin typeface="Caladea"/>
                <a:cs typeface="Caladea"/>
              </a:rPr>
              <a:t>13</a:t>
            </a:r>
            <a:r>
              <a:rPr sz="1200" b="1" spc="-10" dirty="0">
                <a:latin typeface="Caladea"/>
                <a:cs typeface="Caladea"/>
              </a:rPr>
              <a:t> </a:t>
            </a:r>
            <a:r>
              <a:rPr sz="1200" b="1" spc="-5" dirty="0">
                <a:latin typeface="Caladea"/>
                <a:cs typeface="Caladea"/>
              </a:rPr>
              <a:t>columns</a:t>
            </a:r>
            <a:endParaRPr sz="1200" dirty="0">
              <a:latin typeface="Caladea"/>
              <a:cs typeface="Caladea"/>
            </a:endParaRPr>
          </a:p>
        </p:txBody>
      </p:sp>
      <p:sp>
        <p:nvSpPr>
          <p:cNvPr id="56" name="object 26">
            <a:extLst>
              <a:ext uri="{FF2B5EF4-FFF2-40B4-BE49-F238E27FC236}">
                <a16:creationId xmlns:a16="http://schemas.microsoft.com/office/drawing/2014/main" id="{19697A48-AD60-4079-BCF2-D40219DD7B2F}"/>
              </a:ext>
            </a:extLst>
          </p:cNvPr>
          <p:cNvSpPr/>
          <p:nvPr/>
        </p:nvSpPr>
        <p:spPr>
          <a:xfrm>
            <a:off x="3806447" y="4920292"/>
            <a:ext cx="404621" cy="321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997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DDD99-07F8-43DD-8976-322ED91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A8CB7D-6F33-48E0-A684-BABF742E974B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ite Display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ite Display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FC4D-C1AA-4CD7-95E3-5D74F76E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grouping on Age and birth year</a:t>
            </a:r>
          </a:p>
        </p:txBody>
      </p:sp>
      <p:sp>
        <p:nvSpPr>
          <p:cNvPr id="53" name="object 26">
            <a:extLst>
              <a:ext uri="{FF2B5EF4-FFF2-40B4-BE49-F238E27FC236}">
                <a16:creationId xmlns:a16="http://schemas.microsoft.com/office/drawing/2014/main" id="{E8E62788-C859-42C1-8932-9D2C70BAF8A3}"/>
              </a:ext>
            </a:extLst>
          </p:cNvPr>
          <p:cNvSpPr/>
          <p:nvPr/>
        </p:nvSpPr>
        <p:spPr>
          <a:xfrm>
            <a:off x="650905" y="5087901"/>
            <a:ext cx="404621" cy="321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26">
            <a:extLst>
              <a:ext uri="{FF2B5EF4-FFF2-40B4-BE49-F238E27FC236}">
                <a16:creationId xmlns:a16="http://schemas.microsoft.com/office/drawing/2014/main" id="{19697A48-AD60-4079-BCF2-D40219DD7B2F}"/>
              </a:ext>
            </a:extLst>
          </p:cNvPr>
          <p:cNvSpPr/>
          <p:nvPr/>
        </p:nvSpPr>
        <p:spPr>
          <a:xfrm>
            <a:off x="5735827" y="5011525"/>
            <a:ext cx="404621" cy="321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92A6FBFC-BC06-443E-A507-C408D18A721B}"/>
              </a:ext>
            </a:extLst>
          </p:cNvPr>
          <p:cNvSpPr/>
          <p:nvPr/>
        </p:nvSpPr>
        <p:spPr>
          <a:xfrm>
            <a:off x="5821681" y="1439179"/>
            <a:ext cx="5080888" cy="3322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D31F26E3-C842-4DFA-A018-0A78C785BC26}"/>
              </a:ext>
            </a:extLst>
          </p:cNvPr>
          <p:cNvSpPr/>
          <p:nvPr/>
        </p:nvSpPr>
        <p:spPr>
          <a:xfrm>
            <a:off x="619124" y="1439179"/>
            <a:ext cx="4702684" cy="3519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00B9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EC0C6918-504C-41B2-804F-0FF1D2332CCB}"/>
              </a:ext>
            </a:extLst>
          </p:cNvPr>
          <p:cNvSpPr txBox="1"/>
          <p:nvPr/>
        </p:nvSpPr>
        <p:spPr>
          <a:xfrm>
            <a:off x="1102639" y="5087901"/>
            <a:ext cx="4091304" cy="1334340"/>
          </a:xfrm>
          <a:custGeom>
            <a:avLst/>
            <a:gdLst>
              <a:gd name="connsiteX0" fmla="*/ 0 w 4091304"/>
              <a:gd name="connsiteY0" fmla="*/ 0 h 1334340"/>
              <a:gd name="connsiteX1" fmla="*/ 543559 w 4091304"/>
              <a:gd name="connsiteY1" fmla="*/ 0 h 1334340"/>
              <a:gd name="connsiteX2" fmla="*/ 1209857 w 4091304"/>
              <a:gd name="connsiteY2" fmla="*/ 0 h 1334340"/>
              <a:gd name="connsiteX3" fmla="*/ 1671590 w 4091304"/>
              <a:gd name="connsiteY3" fmla="*/ 0 h 1334340"/>
              <a:gd name="connsiteX4" fmla="*/ 2296975 w 4091304"/>
              <a:gd name="connsiteY4" fmla="*/ 0 h 1334340"/>
              <a:gd name="connsiteX5" fmla="*/ 2922360 w 4091304"/>
              <a:gd name="connsiteY5" fmla="*/ 0 h 1334340"/>
              <a:gd name="connsiteX6" fmla="*/ 3547745 w 4091304"/>
              <a:gd name="connsiteY6" fmla="*/ 0 h 1334340"/>
              <a:gd name="connsiteX7" fmla="*/ 4091304 w 4091304"/>
              <a:gd name="connsiteY7" fmla="*/ 0 h 1334340"/>
              <a:gd name="connsiteX8" fmla="*/ 4091304 w 4091304"/>
              <a:gd name="connsiteY8" fmla="*/ 404750 h 1334340"/>
              <a:gd name="connsiteX9" fmla="*/ 4091304 w 4091304"/>
              <a:gd name="connsiteY9" fmla="*/ 836186 h 1334340"/>
              <a:gd name="connsiteX10" fmla="*/ 4091304 w 4091304"/>
              <a:gd name="connsiteY10" fmla="*/ 1334340 h 1334340"/>
              <a:gd name="connsiteX11" fmla="*/ 3547745 w 4091304"/>
              <a:gd name="connsiteY11" fmla="*/ 1334340 h 1334340"/>
              <a:gd name="connsiteX12" fmla="*/ 2963273 w 4091304"/>
              <a:gd name="connsiteY12" fmla="*/ 1334340 h 1334340"/>
              <a:gd name="connsiteX13" fmla="*/ 2460627 w 4091304"/>
              <a:gd name="connsiteY13" fmla="*/ 1334340 h 1334340"/>
              <a:gd name="connsiteX14" fmla="*/ 1835242 w 4091304"/>
              <a:gd name="connsiteY14" fmla="*/ 1334340 h 1334340"/>
              <a:gd name="connsiteX15" fmla="*/ 1209857 w 4091304"/>
              <a:gd name="connsiteY15" fmla="*/ 1334340 h 1334340"/>
              <a:gd name="connsiteX16" fmla="*/ 707211 w 4091304"/>
              <a:gd name="connsiteY16" fmla="*/ 1334340 h 1334340"/>
              <a:gd name="connsiteX17" fmla="*/ 0 w 4091304"/>
              <a:gd name="connsiteY17" fmla="*/ 1334340 h 1334340"/>
              <a:gd name="connsiteX18" fmla="*/ 0 w 4091304"/>
              <a:gd name="connsiteY18" fmla="*/ 862873 h 1334340"/>
              <a:gd name="connsiteX19" fmla="*/ 0 w 4091304"/>
              <a:gd name="connsiteY19" fmla="*/ 458123 h 1334340"/>
              <a:gd name="connsiteX20" fmla="*/ 0 w 4091304"/>
              <a:gd name="connsiteY20" fmla="*/ 0 h 13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1304" h="1334340" fill="none" extrusionOk="0">
                <a:moveTo>
                  <a:pt x="0" y="0"/>
                </a:moveTo>
                <a:cubicBezTo>
                  <a:pt x="208119" y="-3260"/>
                  <a:pt x="302254" y="15642"/>
                  <a:pt x="543559" y="0"/>
                </a:cubicBezTo>
                <a:cubicBezTo>
                  <a:pt x="784864" y="-15642"/>
                  <a:pt x="1075214" y="39138"/>
                  <a:pt x="1209857" y="0"/>
                </a:cubicBezTo>
                <a:cubicBezTo>
                  <a:pt x="1344500" y="-39138"/>
                  <a:pt x="1528387" y="17055"/>
                  <a:pt x="1671590" y="0"/>
                </a:cubicBezTo>
                <a:cubicBezTo>
                  <a:pt x="1814793" y="-17055"/>
                  <a:pt x="2058989" y="48086"/>
                  <a:pt x="2296975" y="0"/>
                </a:cubicBezTo>
                <a:cubicBezTo>
                  <a:pt x="2534962" y="-48086"/>
                  <a:pt x="2648393" y="41380"/>
                  <a:pt x="2922360" y="0"/>
                </a:cubicBezTo>
                <a:cubicBezTo>
                  <a:pt x="3196327" y="-41380"/>
                  <a:pt x="3260437" y="50020"/>
                  <a:pt x="3547745" y="0"/>
                </a:cubicBezTo>
                <a:cubicBezTo>
                  <a:pt x="3835054" y="-50020"/>
                  <a:pt x="3850371" y="41475"/>
                  <a:pt x="4091304" y="0"/>
                </a:cubicBezTo>
                <a:cubicBezTo>
                  <a:pt x="4116016" y="155851"/>
                  <a:pt x="4081455" y="263628"/>
                  <a:pt x="4091304" y="404750"/>
                </a:cubicBezTo>
                <a:cubicBezTo>
                  <a:pt x="4101153" y="545872"/>
                  <a:pt x="4040020" y="716381"/>
                  <a:pt x="4091304" y="836186"/>
                </a:cubicBezTo>
                <a:cubicBezTo>
                  <a:pt x="4142588" y="955991"/>
                  <a:pt x="4033780" y="1130805"/>
                  <a:pt x="4091304" y="1334340"/>
                </a:cubicBezTo>
                <a:cubicBezTo>
                  <a:pt x="3896255" y="1343952"/>
                  <a:pt x="3813697" y="1277800"/>
                  <a:pt x="3547745" y="1334340"/>
                </a:cubicBezTo>
                <a:cubicBezTo>
                  <a:pt x="3281793" y="1390880"/>
                  <a:pt x="3148768" y="1297363"/>
                  <a:pt x="2963273" y="1334340"/>
                </a:cubicBezTo>
                <a:cubicBezTo>
                  <a:pt x="2777778" y="1371317"/>
                  <a:pt x="2708195" y="1299581"/>
                  <a:pt x="2460627" y="1334340"/>
                </a:cubicBezTo>
                <a:cubicBezTo>
                  <a:pt x="2213059" y="1369099"/>
                  <a:pt x="2039356" y="1328267"/>
                  <a:pt x="1835242" y="1334340"/>
                </a:cubicBezTo>
                <a:cubicBezTo>
                  <a:pt x="1631129" y="1340413"/>
                  <a:pt x="1510384" y="1321726"/>
                  <a:pt x="1209857" y="1334340"/>
                </a:cubicBezTo>
                <a:cubicBezTo>
                  <a:pt x="909330" y="1346954"/>
                  <a:pt x="889438" y="1310724"/>
                  <a:pt x="707211" y="1334340"/>
                </a:cubicBezTo>
                <a:cubicBezTo>
                  <a:pt x="524984" y="1357956"/>
                  <a:pt x="325336" y="1287405"/>
                  <a:pt x="0" y="1334340"/>
                </a:cubicBezTo>
                <a:cubicBezTo>
                  <a:pt x="-29108" y="1199922"/>
                  <a:pt x="27519" y="967447"/>
                  <a:pt x="0" y="862873"/>
                </a:cubicBezTo>
                <a:cubicBezTo>
                  <a:pt x="-27519" y="758299"/>
                  <a:pt x="40157" y="619260"/>
                  <a:pt x="0" y="458123"/>
                </a:cubicBezTo>
                <a:cubicBezTo>
                  <a:pt x="-40157" y="296986"/>
                  <a:pt x="43233" y="194553"/>
                  <a:pt x="0" y="0"/>
                </a:cubicBezTo>
                <a:close/>
              </a:path>
              <a:path w="4091304" h="1334340" stroke="0" extrusionOk="0">
                <a:moveTo>
                  <a:pt x="0" y="0"/>
                </a:moveTo>
                <a:cubicBezTo>
                  <a:pt x="314223" y="-31573"/>
                  <a:pt x="441716" y="51210"/>
                  <a:pt x="666298" y="0"/>
                </a:cubicBezTo>
                <a:cubicBezTo>
                  <a:pt x="890880" y="-51210"/>
                  <a:pt x="1092781" y="43719"/>
                  <a:pt x="1332596" y="0"/>
                </a:cubicBezTo>
                <a:cubicBezTo>
                  <a:pt x="1572411" y="-43719"/>
                  <a:pt x="1677573" y="21724"/>
                  <a:pt x="1794329" y="0"/>
                </a:cubicBezTo>
                <a:cubicBezTo>
                  <a:pt x="1911085" y="-21724"/>
                  <a:pt x="2107410" y="68185"/>
                  <a:pt x="2378801" y="0"/>
                </a:cubicBezTo>
                <a:cubicBezTo>
                  <a:pt x="2650192" y="-68185"/>
                  <a:pt x="2671583" y="39825"/>
                  <a:pt x="2963273" y="0"/>
                </a:cubicBezTo>
                <a:cubicBezTo>
                  <a:pt x="3254963" y="-39825"/>
                  <a:pt x="3621695" y="128402"/>
                  <a:pt x="4091304" y="0"/>
                </a:cubicBezTo>
                <a:cubicBezTo>
                  <a:pt x="4104463" y="192896"/>
                  <a:pt x="4052636" y="287935"/>
                  <a:pt x="4091304" y="444780"/>
                </a:cubicBezTo>
                <a:cubicBezTo>
                  <a:pt x="4129972" y="601625"/>
                  <a:pt x="4050195" y="714425"/>
                  <a:pt x="4091304" y="889560"/>
                </a:cubicBezTo>
                <a:cubicBezTo>
                  <a:pt x="4132413" y="1064695"/>
                  <a:pt x="4083817" y="1216464"/>
                  <a:pt x="4091304" y="1334340"/>
                </a:cubicBezTo>
                <a:cubicBezTo>
                  <a:pt x="3824668" y="1377717"/>
                  <a:pt x="3681098" y="1285254"/>
                  <a:pt x="3547745" y="1334340"/>
                </a:cubicBezTo>
                <a:cubicBezTo>
                  <a:pt x="3414392" y="1383426"/>
                  <a:pt x="3178216" y="1276429"/>
                  <a:pt x="3045099" y="1334340"/>
                </a:cubicBezTo>
                <a:cubicBezTo>
                  <a:pt x="2911982" y="1392251"/>
                  <a:pt x="2704466" y="1289585"/>
                  <a:pt x="2542453" y="1334340"/>
                </a:cubicBezTo>
                <a:cubicBezTo>
                  <a:pt x="2380440" y="1379095"/>
                  <a:pt x="2121936" y="1284879"/>
                  <a:pt x="1957981" y="1334340"/>
                </a:cubicBezTo>
                <a:cubicBezTo>
                  <a:pt x="1794026" y="1383801"/>
                  <a:pt x="1566622" y="1310946"/>
                  <a:pt x="1332596" y="1334340"/>
                </a:cubicBezTo>
                <a:cubicBezTo>
                  <a:pt x="1098571" y="1357734"/>
                  <a:pt x="922012" y="1274966"/>
                  <a:pt x="789037" y="1334340"/>
                </a:cubicBezTo>
                <a:cubicBezTo>
                  <a:pt x="656062" y="1393714"/>
                  <a:pt x="296502" y="1308818"/>
                  <a:pt x="0" y="1334340"/>
                </a:cubicBezTo>
                <a:cubicBezTo>
                  <a:pt x="-24319" y="1205396"/>
                  <a:pt x="40697" y="1000633"/>
                  <a:pt x="0" y="876217"/>
                </a:cubicBezTo>
                <a:cubicBezTo>
                  <a:pt x="-40697" y="751801"/>
                  <a:pt x="14375" y="580250"/>
                  <a:pt x="0" y="431437"/>
                </a:cubicBezTo>
                <a:cubicBezTo>
                  <a:pt x="-14375" y="282624"/>
                  <a:pt x="5198" y="178302"/>
                  <a:pt x="0" y="0"/>
                </a:cubicBezTo>
                <a:close/>
              </a:path>
            </a:pathLst>
          </a:custGeom>
          <a:ln w="9525">
            <a:solidFill>
              <a:srgbClr val="00B9F1"/>
            </a:solidFill>
            <a:extLst>
              <a:ext uri="{C807C97D-BFC1-408E-A445-0C87EB9F89A2}">
                <ask:lineSketchStyleProps xmlns:ask="http://schemas.microsoft.com/office/drawing/2018/sketchyshapes" sd="60663047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41275" rIns="0" bIns="0" rtlCol="0">
            <a:spAutoFit/>
          </a:bodyPr>
          <a:lstStyle/>
          <a:p>
            <a:pPr marL="377825" marR="346075" indent="-287020" algn="just">
              <a:lnSpc>
                <a:spcPct val="100000"/>
              </a:lnSpc>
              <a:spcBef>
                <a:spcPts val="325"/>
              </a:spcBef>
              <a:buFont typeface="Wingdings"/>
              <a:buChar char=""/>
              <a:tabLst>
                <a:tab pos="378460" algn="l"/>
              </a:tabLst>
            </a:pPr>
            <a:r>
              <a:rPr sz="1400" spc="-5" dirty="0">
                <a:latin typeface="Caladea"/>
                <a:cs typeface="Caladea"/>
              </a:rPr>
              <a:t>People </a:t>
            </a:r>
            <a:r>
              <a:rPr sz="1400" dirty="0">
                <a:latin typeface="Caladea"/>
                <a:cs typeface="Caladea"/>
              </a:rPr>
              <a:t>of </a:t>
            </a:r>
            <a:r>
              <a:rPr sz="1400" b="1" dirty="0">
                <a:latin typeface="Caladea"/>
                <a:cs typeface="Caladea"/>
              </a:rPr>
              <a:t>age </a:t>
            </a:r>
            <a:r>
              <a:rPr sz="1400" b="1" spc="-5" dirty="0">
                <a:latin typeface="Caladea"/>
                <a:cs typeface="Caladea"/>
              </a:rPr>
              <a:t>group 11-30 </a:t>
            </a:r>
            <a:r>
              <a:rPr sz="1400" spc="-15" dirty="0">
                <a:latin typeface="Caladea"/>
                <a:cs typeface="Caladea"/>
              </a:rPr>
              <a:t>are </a:t>
            </a:r>
            <a:r>
              <a:rPr sz="1400" dirty="0">
                <a:latin typeface="Caladea"/>
                <a:cs typeface="Caladea"/>
              </a:rPr>
              <a:t>the </a:t>
            </a:r>
            <a:r>
              <a:rPr sz="1400" b="1" spc="-5" dirty="0">
                <a:latin typeface="Caladea"/>
                <a:cs typeface="Caladea"/>
              </a:rPr>
              <a:t>heaviest  </a:t>
            </a:r>
            <a:r>
              <a:rPr sz="1400" b="1" dirty="0">
                <a:latin typeface="Caladea"/>
                <a:cs typeface="Caladea"/>
              </a:rPr>
              <a:t>users </a:t>
            </a:r>
            <a:r>
              <a:rPr sz="1400" dirty="0">
                <a:latin typeface="Caladea"/>
                <a:cs typeface="Caladea"/>
              </a:rPr>
              <a:t>of </a:t>
            </a:r>
            <a:r>
              <a:rPr sz="1400" spc="-10" dirty="0">
                <a:latin typeface="Caladea"/>
                <a:cs typeface="Caladea"/>
              </a:rPr>
              <a:t>Facebook </a:t>
            </a:r>
            <a:r>
              <a:rPr sz="1400" spc="-5" dirty="0">
                <a:latin typeface="Caladea"/>
                <a:cs typeface="Caladea"/>
              </a:rPr>
              <a:t>and </a:t>
            </a:r>
            <a:r>
              <a:rPr sz="1400" dirty="0">
                <a:latin typeface="Caladea"/>
                <a:cs typeface="Caladea"/>
              </a:rPr>
              <a:t>then usage </a:t>
            </a:r>
            <a:r>
              <a:rPr sz="1400" spc="-10" dirty="0">
                <a:latin typeface="Caladea"/>
                <a:cs typeface="Caladea"/>
              </a:rPr>
              <a:t>gradually  </a:t>
            </a:r>
            <a:r>
              <a:rPr sz="1400" dirty="0">
                <a:latin typeface="Caladea"/>
                <a:cs typeface="Caladea"/>
              </a:rPr>
              <a:t>declines</a:t>
            </a:r>
          </a:p>
          <a:p>
            <a:pPr marL="377825" marR="246379" indent="-287020" algn="just">
              <a:lnSpc>
                <a:spcPct val="100000"/>
              </a:lnSpc>
              <a:buFont typeface="Wingdings"/>
              <a:buChar char=""/>
              <a:tabLst>
                <a:tab pos="378460" algn="l"/>
              </a:tabLst>
            </a:pPr>
            <a:r>
              <a:rPr sz="1400" spc="-5" dirty="0">
                <a:latin typeface="Caladea"/>
                <a:cs typeface="Caladea"/>
              </a:rPr>
              <a:t>One </a:t>
            </a:r>
            <a:r>
              <a:rPr sz="1400" dirty="0">
                <a:latin typeface="Caladea"/>
                <a:cs typeface="Caladea"/>
              </a:rPr>
              <a:t>thing </a:t>
            </a:r>
            <a:r>
              <a:rPr sz="1400" spc="-5" dirty="0">
                <a:latin typeface="Caladea"/>
                <a:cs typeface="Caladea"/>
              </a:rPr>
              <a:t>to note </a:t>
            </a:r>
            <a:r>
              <a:rPr sz="1400" dirty="0">
                <a:latin typeface="Caladea"/>
                <a:cs typeface="Caladea"/>
              </a:rPr>
              <a:t>is that </a:t>
            </a:r>
            <a:r>
              <a:rPr sz="1400" b="1" spc="-5" dirty="0">
                <a:latin typeface="Caladea"/>
                <a:cs typeface="Caladea"/>
              </a:rPr>
              <a:t>sudden </a:t>
            </a:r>
            <a:r>
              <a:rPr sz="1400" b="1" dirty="0">
                <a:latin typeface="Caladea"/>
                <a:cs typeface="Caladea"/>
              </a:rPr>
              <a:t>rise </a:t>
            </a:r>
            <a:r>
              <a:rPr sz="1400" dirty="0">
                <a:latin typeface="Caladea"/>
                <a:cs typeface="Caladea"/>
              </a:rPr>
              <a:t>of users  in </a:t>
            </a:r>
            <a:r>
              <a:rPr sz="1400" b="1" dirty="0">
                <a:latin typeface="Caladea"/>
                <a:cs typeface="Caladea"/>
              </a:rPr>
              <a:t>age </a:t>
            </a:r>
            <a:r>
              <a:rPr sz="1400" b="1" spc="-5" dirty="0">
                <a:latin typeface="Caladea"/>
                <a:cs typeface="Caladea"/>
              </a:rPr>
              <a:t>group 110-110 </a:t>
            </a:r>
            <a:r>
              <a:rPr sz="1400" dirty="0">
                <a:latin typeface="Caladea"/>
                <a:cs typeface="Caladea"/>
              </a:rPr>
              <a:t>which can </a:t>
            </a:r>
            <a:r>
              <a:rPr sz="1400" spc="-5" dirty="0">
                <a:latin typeface="Caladea"/>
                <a:cs typeface="Caladea"/>
              </a:rPr>
              <a:t>be linked to  people who </a:t>
            </a:r>
            <a:r>
              <a:rPr sz="1400" spc="-10" dirty="0">
                <a:latin typeface="Caladea"/>
                <a:cs typeface="Caladea"/>
              </a:rPr>
              <a:t>were </a:t>
            </a:r>
            <a:r>
              <a:rPr sz="1400" b="1" spc="-5" dirty="0">
                <a:latin typeface="Caladea"/>
                <a:cs typeface="Caladea"/>
              </a:rPr>
              <a:t>born </a:t>
            </a:r>
            <a:r>
              <a:rPr sz="1400" b="1" dirty="0">
                <a:latin typeface="Caladea"/>
                <a:cs typeface="Caladea"/>
              </a:rPr>
              <a:t>in</a:t>
            </a:r>
            <a:r>
              <a:rPr sz="1400" b="1" spc="-15" dirty="0">
                <a:latin typeface="Caladea"/>
                <a:cs typeface="Caladea"/>
              </a:rPr>
              <a:t> </a:t>
            </a:r>
            <a:r>
              <a:rPr sz="1400" b="1" spc="-5" dirty="0">
                <a:latin typeface="Caladea"/>
                <a:cs typeface="Caladea"/>
              </a:rPr>
              <a:t>1990-1910</a:t>
            </a:r>
            <a:endParaRPr sz="1400" dirty="0">
              <a:latin typeface="Caladea"/>
              <a:cs typeface="Caladea"/>
            </a:endParaRPr>
          </a:p>
        </p:txBody>
      </p:sp>
      <p:sp>
        <p:nvSpPr>
          <p:cNvPr id="15" name="object 25">
            <a:extLst>
              <a:ext uri="{FF2B5EF4-FFF2-40B4-BE49-F238E27FC236}">
                <a16:creationId xmlns:a16="http://schemas.microsoft.com/office/drawing/2014/main" id="{BBC3C5E4-B991-4C11-BAF7-FB157B5BD26F}"/>
              </a:ext>
            </a:extLst>
          </p:cNvPr>
          <p:cNvSpPr txBox="1"/>
          <p:nvPr/>
        </p:nvSpPr>
        <p:spPr>
          <a:xfrm>
            <a:off x="6406769" y="5087901"/>
            <a:ext cx="4495800" cy="1118255"/>
          </a:xfrm>
          <a:custGeom>
            <a:avLst/>
            <a:gdLst>
              <a:gd name="connsiteX0" fmla="*/ 0 w 4495800"/>
              <a:gd name="connsiteY0" fmla="*/ 0 h 1118255"/>
              <a:gd name="connsiteX1" fmla="*/ 606933 w 4495800"/>
              <a:gd name="connsiteY1" fmla="*/ 0 h 1118255"/>
              <a:gd name="connsiteX2" fmla="*/ 1034034 w 4495800"/>
              <a:gd name="connsiteY2" fmla="*/ 0 h 1118255"/>
              <a:gd name="connsiteX3" fmla="*/ 1640967 w 4495800"/>
              <a:gd name="connsiteY3" fmla="*/ 0 h 1118255"/>
              <a:gd name="connsiteX4" fmla="*/ 2247900 w 4495800"/>
              <a:gd name="connsiteY4" fmla="*/ 0 h 1118255"/>
              <a:gd name="connsiteX5" fmla="*/ 2854833 w 4495800"/>
              <a:gd name="connsiteY5" fmla="*/ 0 h 1118255"/>
              <a:gd name="connsiteX6" fmla="*/ 3281934 w 4495800"/>
              <a:gd name="connsiteY6" fmla="*/ 0 h 1118255"/>
              <a:gd name="connsiteX7" fmla="*/ 3709035 w 4495800"/>
              <a:gd name="connsiteY7" fmla="*/ 0 h 1118255"/>
              <a:gd name="connsiteX8" fmla="*/ 4495800 w 4495800"/>
              <a:gd name="connsiteY8" fmla="*/ 0 h 1118255"/>
              <a:gd name="connsiteX9" fmla="*/ 4495800 w 4495800"/>
              <a:gd name="connsiteY9" fmla="*/ 525580 h 1118255"/>
              <a:gd name="connsiteX10" fmla="*/ 4495800 w 4495800"/>
              <a:gd name="connsiteY10" fmla="*/ 1118255 h 1118255"/>
              <a:gd name="connsiteX11" fmla="*/ 3888867 w 4495800"/>
              <a:gd name="connsiteY11" fmla="*/ 1118255 h 1118255"/>
              <a:gd name="connsiteX12" fmla="*/ 3281934 w 4495800"/>
              <a:gd name="connsiteY12" fmla="*/ 1118255 h 1118255"/>
              <a:gd name="connsiteX13" fmla="*/ 2675001 w 4495800"/>
              <a:gd name="connsiteY13" fmla="*/ 1118255 h 1118255"/>
              <a:gd name="connsiteX14" fmla="*/ 2023110 w 4495800"/>
              <a:gd name="connsiteY14" fmla="*/ 1118255 h 1118255"/>
              <a:gd name="connsiteX15" fmla="*/ 1551051 w 4495800"/>
              <a:gd name="connsiteY15" fmla="*/ 1118255 h 1118255"/>
              <a:gd name="connsiteX16" fmla="*/ 1034034 w 4495800"/>
              <a:gd name="connsiteY16" fmla="*/ 1118255 h 1118255"/>
              <a:gd name="connsiteX17" fmla="*/ 0 w 4495800"/>
              <a:gd name="connsiteY17" fmla="*/ 1118255 h 1118255"/>
              <a:gd name="connsiteX18" fmla="*/ 0 w 4495800"/>
              <a:gd name="connsiteY18" fmla="*/ 559128 h 1118255"/>
              <a:gd name="connsiteX19" fmla="*/ 0 w 4495800"/>
              <a:gd name="connsiteY19" fmla="*/ 0 h 111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95800" h="1118255" fill="none" extrusionOk="0">
                <a:moveTo>
                  <a:pt x="0" y="0"/>
                </a:moveTo>
                <a:cubicBezTo>
                  <a:pt x="129511" y="-59772"/>
                  <a:pt x="395555" y="56953"/>
                  <a:pt x="606933" y="0"/>
                </a:cubicBezTo>
                <a:cubicBezTo>
                  <a:pt x="818311" y="-56953"/>
                  <a:pt x="824159" y="15218"/>
                  <a:pt x="1034034" y="0"/>
                </a:cubicBezTo>
                <a:cubicBezTo>
                  <a:pt x="1243909" y="-15218"/>
                  <a:pt x="1441296" y="43161"/>
                  <a:pt x="1640967" y="0"/>
                </a:cubicBezTo>
                <a:cubicBezTo>
                  <a:pt x="1840638" y="-43161"/>
                  <a:pt x="2014055" y="38555"/>
                  <a:pt x="2247900" y="0"/>
                </a:cubicBezTo>
                <a:cubicBezTo>
                  <a:pt x="2481745" y="-38555"/>
                  <a:pt x="2554922" y="35386"/>
                  <a:pt x="2854833" y="0"/>
                </a:cubicBezTo>
                <a:cubicBezTo>
                  <a:pt x="3154744" y="-35386"/>
                  <a:pt x="3132900" y="30988"/>
                  <a:pt x="3281934" y="0"/>
                </a:cubicBezTo>
                <a:cubicBezTo>
                  <a:pt x="3430968" y="-30988"/>
                  <a:pt x="3528724" y="49659"/>
                  <a:pt x="3709035" y="0"/>
                </a:cubicBezTo>
                <a:cubicBezTo>
                  <a:pt x="3889346" y="-49659"/>
                  <a:pt x="4109245" y="27008"/>
                  <a:pt x="4495800" y="0"/>
                </a:cubicBezTo>
                <a:cubicBezTo>
                  <a:pt x="4553877" y="173653"/>
                  <a:pt x="4452898" y="325024"/>
                  <a:pt x="4495800" y="525580"/>
                </a:cubicBezTo>
                <a:cubicBezTo>
                  <a:pt x="4538702" y="726136"/>
                  <a:pt x="4455281" y="926379"/>
                  <a:pt x="4495800" y="1118255"/>
                </a:cubicBezTo>
                <a:cubicBezTo>
                  <a:pt x="4357632" y="1148300"/>
                  <a:pt x="4152655" y="1077224"/>
                  <a:pt x="3888867" y="1118255"/>
                </a:cubicBezTo>
                <a:cubicBezTo>
                  <a:pt x="3625079" y="1159286"/>
                  <a:pt x="3487946" y="1066437"/>
                  <a:pt x="3281934" y="1118255"/>
                </a:cubicBezTo>
                <a:cubicBezTo>
                  <a:pt x="3075922" y="1170073"/>
                  <a:pt x="2834170" y="1117206"/>
                  <a:pt x="2675001" y="1118255"/>
                </a:cubicBezTo>
                <a:cubicBezTo>
                  <a:pt x="2515832" y="1119304"/>
                  <a:pt x="2223313" y="1113810"/>
                  <a:pt x="2023110" y="1118255"/>
                </a:cubicBezTo>
                <a:cubicBezTo>
                  <a:pt x="1822907" y="1122700"/>
                  <a:pt x="1762059" y="1113289"/>
                  <a:pt x="1551051" y="1118255"/>
                </a:cubicBezTo>
                <a:cubicBezTo>
                  <a:pt x="1340043" y="1123221"/>
                  <a:pt x="1176506" y="1096446"/>
                  <a:pt x="1034034" y="1118255"/>
                </a:cubicBezTo>
                <a:cubicBezTo>
                  <a:pt x="891562" y="1140064"/>
                  <a:pt x="373109" y="1113059"/>
                  <a:pt x="0" y="1118255"/>
                </a:cubicBezTo>
                <a:cubicBezTo>
                  <a:pt x="-16659" y="855486"/>
                  <a:pt x="15297" y="684071"/>
                  <a:pt x="0" y="559128"/>
                </a:cubicBezTo>
                <a:cubicBezTo>
                  <a:pt x="-15297" y="434185"/>
                  <a:pt x="28161" y="145762"/>
                  <a:pt x="0" y="0"/>
                </a:cubicBezTo>
                <a:close/>
              </a:path>
              <a:path w="4495800" h="1118255" stroke="0" extrusionOk="0">
                <a:moveTo>
                  <a:pt x="0" y="0"/>
                </a:moveTo>
                <a:cubicBezTo>
                  <a:pt x="298620" y="-59453"/>
                  <a:pt x="318550" y="59514"/>
                  <a:pt x="606933" y="0"/>
                </a:cubicBezTo>
                <a:cubicBezTo>
                  <a:pt x="895316" y="-59514"/>
                  <a:pt x="881657" y="18410"/>
                  <a:pt x="1034034" y="0"/>
                </a:cubicBezTo>
                <a:cubicBezTo>
                  <a:pt x="1186411" y="-18410"/>
                  <a:pt x="1301657" y="43109"/>
                  <a:pt x="1551051" y="0"/>
                </a:cubicBezTo>
                <a:cubicBezTo>
                  <a:pt x="1800445" y="-43109"/>
                  <a:pt x="1917409" y="65280"/>
                  <a:pt x="2157984" y="0"/>
                </a:cubicBezTo>
                <a:cubicBezTo>
                  <a:pt x="2398559" y="-65280"/>
                  <a:pt x="2421363" y="33282"/>
                  <a:pt x="2585085" y="0"/>
                </a:cubicBezTo>
                <a:cubicBezTo>
                  <a:pt x="2748807" y="-33282"/>
                  <a:pt x="2997575" y="67807"/>
                  <a:pt x="3192018" y="0"/>
                </a:cubicBezTo>
                <a:cubicBezTo>
                  <a:pt x="3386461" y="-67807"/>
                  <a:pt x="3573394" y="22493"/>
                  <a:pt x="3753993" y="0"/>
                </a:cubicBezTo>
                <a:cubicBezTo>
                  <a:pt x="3934593" y="-22493"/>
                  <a:pt x="4259487" y="74684"/>
                  <a:pt x="4495800" y="0"/>
                </a:cubicBezTo>
                <a:cubicBezTo>
                  <a:pt x="4552352" y="128859"/>
                  <a:pt x="4447097" y="386407"/>
                  <a:pt x="4495800" y="536762"/>
                </a:cubicBezTo>
                <a:cubicBezTo>
                  <a:pt x="4544503" y="687117"/>
                  <a:pt x="4494179" y="961673"/>
                  <a:pt x="4495800" y="1118255"/>
                </a:cubicBezTo>
                <a:cubicBezTo>
                  <a:pt x="4284597" y="1171581"/>
                  <a:pt x="4091849" y="1101472"/>
                  <a:pt x="3888867" y="1118255"/>
                </a:cubicBezTo>
                <a:cubicBezTo>
                  <a:pt x="3685885" y="1135038"/>
                  <a:pt x="3392991" y="1048390"/>
                  <a:pt x="3236976" y="1118255"/>
                </a:cubicBezTo>
                <a:cubicBezTo>
                  <a:pt x="3080961" y="1188120"/>
                  <a:pt x="2883003" y="1079333"/>
                  <a:pt x="2630043" y="1118255"/>
                </a:cubicBezTo>
                <a:cubicBezTo>
                  <a:pt x="2377083" y="1157177"/>
                  <a:pt x="2289013" y="1065733"/>
                  <a:pt x="2157984" y="1118255"/>
                </a:cubicBezTo>
                <a:cubicBezTo>
                  <a:pt x="2026955" y="1170777"/>
                  <a:pt x="1783249" y="1065335"/>
                  <a:pt x="1506093" y="1118255"/>
                </a:cubicBezTo>
                <a:cubicBezTo>
                  <a:pt x="1228937" y="1171175"/>
                  <a:pt x="1014389" y="1085107"/>
                  <a:pt x="854202" y="1118255"/>
                </a:cubicBezTo>
                <a:cubicBezTo>
                  <a:pt x="694015" y="1151403"/>
                  <a:pt x="363633" y="1062520"/>
                  <a:pt x="0" y="1118255"/>
                </a:cubicBezTo>
                <a:cubicBezTo>
                  <a:pt x="-52810" y="969146"/>
                  <a:pt x="63152" y="685786"/>
                  <a:pt x="0" y="570310"/>
                </a:cubicBezTo>
                <a:cubicBezTo>
                  <a:pt x="-63152" y="454834"/>
                  <a:pt x="54030" y="137629"/>
                  <a:pt x="0" y="0"/>
                </a:cubicBezTo>
                <a:close/>
              </a:path>
            </a:pathLst>
          </a:custGeom>
          <a:ln w="9525">
            <a:solidFill>
              <a:srgbClr val="00B9F1"/>
            </a:solidFill>
            <a:extLst>
              <a:ext uri="{C807C97D-BFC1-408E-A445-0C87EB9F89A2}">
                <ask:lineSketchStyleProps xmlns:ask="http://schemas.microsoft.com/office/drawing/2018/sketchyshapes" sd="23040726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wrap="square" lIns="0" tIns="40640" rIns="0" bIns="0" rtlCol="0">
            <a:spAutoFit/>
          </a:bodyPr>
          <a:lstStyle/>
          <a:p>
            <a:pPr marL="378460" marR="156845" indent="-287020">
              <a:lnSpc>
                <a:spcPct val="100000"/>
              </a:lnSpc>
              <a:spcBef>
                <a:spcPts val="320"/>
              </a:spcBef>
              <a:buFont typeface="Wingdings"/>
              <a:buChar char=""/>
              <a:tabLst>
                <a:tab pos="378460" algn="l"/>
                <a:tab pos="379095" algn="l"/>
              </a:tabLst>
            </a:pPr>
            <a:r>
              <a:rPr sz="1400" spc="-10" dirty="0">
                <a:latin typeface="Caladea"/>
                <a:cs typeface="Caladea"/>
              </a:rPr>
              <a:t>Facebook </a:t>
            </a:r>
            <a:r>
              <a:rPr sz="1400" spc="-5" dirty="0">
                <a:latin typeface="Caladea"/>
                <a:cs typeface="Caladea"/>
              </a:rPr>
              <a:t>users </a:t>
            </a:r>
            <a:r>
              <a:rPr sz="1400" dirty="0">
                <a:latin typeface="Caladea"/>
                <a:cs typeface="Caladea"/>
              </a:rPr>
              <a:t>count </a:t>
            </a:r>
            <a:r>
              <a:rPr sz="1400" spc="-5" dirty="0">
                <a:latin typeface="Caladea"/>
                <a:cs typeface="Caladea"/>
              </a:rPr>
              <a:t>increases </a:t>
            </a:r>
            <a:r>
              <a:rPr sz="1400" spc="-10" dirty="0">
                <a:latin typeface="Caladea"/>
                <a:cs typeface="Caladea"/>
              </a:rPr>
              <a:t>gradually for </a:t>
            </a:r>
            <a:r>
              <a:rPr sz="1400" spc="-5" dirty="0">
                <a:latin typeface="Caladea"/>
                <a:cs typeface="Caladea"/>
              </a:rPr>
              <a:t>people  born </a:t>
            </a:r>
            <a:r>
              <a:rPr sz="1400" dirty="0">
                <a:latin typeface="Caladea"/>
                <a:cs typeface="Caladea"/>
              </a:rPr>
              <a:t>in </a:t>
            </a:r>
            <a:r>
              <a:rPr sz="1400" spc="-5" dirty="0">
                <a:latin typeface="Caladea"/>
                <a:cs typeface="Caladea"/>
              </a:rPr>
              <a:t>year </a:t>
            </a:r>
            <a:r>
              <a:rPr sz="1400" dirty="0">
                <a:latin typeface="Caladea"/>
                <a:cs typeface="Caladea"/>
              </a:rPr>
              <a:t>1921 </a:t>
            </a:r>
            <a:r>
              <a:rPr sz="1400" spc="-5" dirty="0">
                <a:latin typeface="Caladea"/>
                <a:cs typeface="Caladea"/>
              </a:rPr>
              <a:t>and</a:t>
            </a:r>
            <a:r>
              <a:rPr sz="1400" spc="-15" dirty="0">
                <a:latin typeface="Caladea"/>
                <a:cs typeface="Caladea"/>
              </a:rPr>
              <a:t> onwards</a:t>
            </a:r>
            <a:endParaRPr sz="1400" dirty="0">
              <a:latin typeface="Caladea"/>
              <a:cs typeface="Caladea"/>
            </a:endParaRPr>
          </a:p>
          <a:p>
            <a:pPr marL="378460" marR="146050" indent="-287020">
              <a:lnSpc>
                <a:spcPct val="100000"/>
              </a:lnSpc>
              <a:buFont typeface="Wingdings"/>
              <a:buChar char=""/>
              <a:tabLst>
                <a:tab pos="378460" algn="l"/>
                <a:tab pos="379095" algn="l"/>
              </a:tabLst>
            </a:pPr>
            <a:r>
              <a:rPr sz="1400" b="1" spc="-5" dirty="0">
                <a:latin typeface="Caladea"/>
                <a:cs typeface="Caladea"/>
              </a:rPr>
              <a:t>Maximum </a:t>
            </a:r>
            <a:r>
              <a:rPr sz="1400" b="1" dirty="0">
                <a:latin typeface="Caladea"/>
                <a:cs typeface="Caladea"/>
              </a:rPr>
              <a:t>users </a:t>
            </a:r>
            <a:r>
              <a:rPr sz="1400" spc="-10" dirty="0">
                <a:latin typeface="Caladea"/>
                <a:cs typeface="Caladea"/>
              </a:rPr>
              <a:t>given </a:t>
            </a:r>
            <a:r>
              <a:rPr sz="1400" dirty="0">
                <a:latin typeface="Caladea"/>
                <a:cs typeface="Caladea"/>
              </a:rPr>
              <a:t>in our dataset </a:t>
            </a:r>
            <a:r>
              <a:rPr sz="1400" spc="-10" dirty="0">
                <a:latin typeface="Caladea"/>
                <a:cs typeface="Caladea"/>
              </a:rPr>
              <a:t>are </a:t>
            </a:r>
            <a:r>
              <a:rPr sz="1400" spc="-5" dirty="0">
                <a:latin typeface="Caladea"/>
                <a:cs typeface="Caladea"/>
              </a:rPr>
              <a:t>born  between </a:t>
            </a:r>
            <a:r>
              <a:rPr sz="1400" b="1" spc="-5" dirty="0">
                <a:latin typeface="Caladea"/>
                <a:cs typeface="Caladea"/>
              </a:rPr>
              <a:t>1981-2000</a:t>
            </a:r>
            <a:r>
              <a:rPr sz="1400" spc="-5" dirty="0">
                <a:latin typeface="Caladea"/>
                <a:cs typeface="Caladea"/>
              </a:rPr>
              <a:t>, </a:t>
            </a:r>
            <a:r>
              <a:rPr sz="1400" spc="-10" dirty="0">
                <a:latin typeface="Caladea"/>
                <a:cs typeface="Caladea"/>
              </a:rPr>
              <a:t>however </a:t>
            </a:r>
            <a:r>
              <a:rPr sz="1400" spc="-5" dirty="0">
                <a:latin typeface="Caladea"/>
                <a:cs typeface="Caladea"/>
              </a:rPr>
              <a:t>we </a:t>
            </a:r>
            <a:r>
              <a:rPr sz="1400" dirty="0">
                <a:latin typeface="Caladea"/>
                <a:cs typeface="Caladea"/>
              </a:rPr>
              <a:t>see </a:t>
            </a:r>
            <a:r>
              <a:rPr sz="1400" spc="-10" dirty="0">
                <a:latin typeface="Caladea"/>
                <a:cs typeface="Caladea"/>
              </a:rPr>
              <a:t>more </a:t>
            </a:r>
            <a:r>
              <a:rPr sz="1400" spc="-5" dirty="0">
                <a:latin typeface="Caladea"/>
                <a:cs typeface="Caladea"/>
              </a:rPr>
              <a:t>number  </a:t>
            </a:r>
            <a:r>
              <a:rPr sz="1400" dirty="0">
                <a:latin typeface="Caladea"/>
                <a:cs typeface="Caladea"/>
              </a:rPr>
              <a:t>of users in </a:t>
            </a:r>
            <a:r>
              <a:rPr sz="1400" spc="-5" dirty="0">
                <a:latin typeface="Caladea"/>
                <a:cs typeface="Caladea"/>
              </a:rPr>
              <a:t>year </a:t>
            </a:r>
            <a:r>
              <a:rPr sz="1400" spc="-10" dirty="0">
                <a:latin typeface="Caladea"/>
                <a:cs typeface="Caladea"/>
              </a:rPr>
              <a:t>range </a:t>
            </a:r>
            <a:r>
              <a:rPr sz="1400" dirty="0">
                <a:latin typeface="Caladea"/>
                <a:cs typeface="Caladea"/>
              </a:rPr>
              <a:t>1900-1910 </a:t>
            </a:r>
            <a:r>
              <a:rPr sz="1400" spc="-5" dirty="0">
                <a:latin typeface="Caladea"/>
                <a:cs typeface="Caladea"/>
              </a:rPr>
              <a:t>compared to</a:t>
            </a:r>
            <a:r>
              <a:rPr sz="1400" spc="-95" dirty="0">
                <a:latin typeface="Caladea"/>
                <a:cs typeface="Caladea"/>
              </a:rPr>
              <a:t> </a:t>
            </a:r>
            <a:r>
              <a:rPr sz="1400" dirty="0">
                <a:latin typeface="Caladea"/>
                <a:cs typeface="Caladea"/>
              </a:rPr>
              <a:t>1911</a:t>
            </a:r>
          </a:p>
        </p:txBody>
      </p:sp>
    </p:spTree>
    <p:extLst>
      <p:ext uri="{BB962C8B-B14F-4D97-AF65-F5344CB8AC3E}">
        <p14:creationId xmlns:p14="http://schemas.microsoft.com/office/powerpoint/2010/main" val="20760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HPgXoNFRxKU_NrV3lnl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9HDdf9F8fKJi8diWmn8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9HDdf9F8fKJi8diWmn8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9HDdf9F8fKJi8diWmn8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9HDdf9F8fKJi8diWmn8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HPgXoNFRxKU_NrV3lnl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9HDdf9F8fKJi8diWmn8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9HDdf9F8fKJi8diWmn8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9HDdf9F8fKJi8diWmn8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9HDdf9F8fKJi8diWmn8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9HDdf9F8fKJi8diWmn8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EBim7GWPkRmqWryvCv9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EBim7GWPkRmqWryvCv9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EBim7GWPkRmqWryvCv9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EBim7GWPkRmqWryvCv9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EBim7GWPkRmqWryvCv9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HPgXoNFRxKU_NrV3lnl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ZmJoIhIG.ofBOgBxwra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DwKSSSHR.q3fomJPlF_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RB Corporate Template 2020">
  <a:themeElements>
    <a:clrScheme name="RB - New">
      <a:dk1>
        <a:srgbClr val="000000"/>
      </a:dk1>
      <a:lt1>
        <a:srgbClr val="FFFFFF"/>
      </a:lt1>
      <a:dk2>
        <a:srgbClr val="415A6C"/>
      </a:dk2>
      <a:lt2>
        <a:srgbClr val="EDEDED"/>
      </a:lt2>
      <a:accent1>
        <a:srgbClr val="EA3492"/>
      </a:accent1>
      <a:accent2>
        <a:srgbClr val="FADFED"/>
      </a:accent2>
      <a:accent3>
        <a:srgbClr val="000000"/>
      </a:accent3>
      <a:accent4>
        <a:srgbClr val="706F6F"/>
      </a:accent4>
      <a:accent5>
        <a:srgbClr val="B2B2B2"/>
      </a:accent5>
      <a:accent6>
        <a:srgbClr val="D0D0D0"/>
      </a:accent6>
      <a:hlink>
        <a:srgbClr val="000000"/>
      </a:hlink>
      <a:folHlink>
        <a:srgbClr val="000000"/>
      </a:folHlink>
    </a:clrScheme>
    <a:fontScheme name="RB">
      <a:majorFont>
        <a:latin typeface="Kite Display"/>
        <a:ea typeface=""/>
        <a:cs typeface=""/>
      </a:majorFont>
      <a:minorFont>
        <a:latin typeface="Kite Display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Cyan">
      <a:srgbClr val="00B9F1"/>
    </a:custClr>
    <a:custClr name="Green">
      <a:srgbClr val="09845B"/>
    </a:custClr>
    <a:custClr name="Health highlight">
      <a:srgbClr val="D0EBFC"/>
    </a:custClr>
    <a:custClr name="Lime">
      <a:srgbClr val="96D22C"/>
    </a:custClr>
    <a:custClr name="Yellow">
      <a:srgbClr val="FFD602"/>
    </a:custClr>
    <a:custClr name="Hygiene highlight">
      <a:srgbClr val="E9F1D5"/>
    </a:custClr>
    <a:custClr name="Purple">
      <a:srgbClr val="5A186B"/>
    </a:custClr>
    <a:custClr name="Aqua">
      <a:srgbClr val="00ABBD"/>
    </a:custClr>
    <a:custClr name="Nutrition highlight">
      <a:srgbClr val="DED4E1"/>
    </a:custClr>
  </a:custClrLst>
  <a:extLst>
    <a:ext uri="{05A4C25C-085E-4340-85A3-A5531E510DB2}">
      <thm15:themeFamily xmlns:thm15="http://schemas.microsoft.com/office/thememl/2012/main" name="RB-Template-Mar-2020_v2.pptx" id="{E3613F6D-C238-445F-9AD2-667FBA7C029C}" vid="{8838A501-39DE-43EA-AB16-BB4A2AD3597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F97BD0A2F6CE4DA47442BED3985964" ma:contentTypeVersion="13" ma:contentTypeDescription="Create a new document." ma:contentTypeScope="" ma:versionID="f077e70fbd45179dc3c2816cf75c84cd">
  <xsd:schema xmlns:xsd="http://www.w3.org/2001/XMLSchema" xmlns:xs="http://www.w3.org/2001/XMLSchema" xmlns:p="http://schemas.microsoft.com/office/2006/metadata/properties" xmlns:ns3="3cd1fdb5-fab3-4c54-a7aa-57261845fb0e" xmlns:ns4="3ca3391f-8c9c-4977-8f2a-c3cd0fcac819" targetNamespace="http://schemas.microsoft.com/office/2006/metadata/properties" ma:root="true" ma:fieldsID="ce54e037084ac1d1685a63c2df56aef4" ns3:_="" ns4:_="">
    <xsd:import namespace="3cd1fdb5-fab3-4c54-a7aa-57261845fb0e"/>
    <xsd:import namespace="3ca3391f-8c9c-4977-8f2a-c3cd0fcac8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1fdb5-fab3-4c54-a7aa-57261845fb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a3391f-8c9c-4977-8f2a-c3cd0fcac81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0913DA-6E89-4187-87B2-4730AA79523F}">
  <ds:schemaRefs>
    <ds:schemaRef ds:uri="http://schemas.microsoft.com/office/2006/documentManagement/types"/>
    <ds:schemaRef ds:uri="http://schemas.microsoft.com/office/2006/metadata/properties"/>
    <ds:schemaRef ds:uri="3cd1fdb5-fab3-4c54-a7aa-57261845fb0e"/>
    <ds:schemaRef ds:uri="http://purl.org/dc/elements/1.1/"/>
    <ds:schemaRef ds:uri="http://purl.org/dc/terms/"/>
    <ds:schemaRef ds:uri="http://schemas.openxmlformats.org/package/2006/metadata/core-properties"/>
    <ds:schemaRef ds:uri="3ca3391f-8c9c-4977-8f2a-c3cd0fcac819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FC36B65-A7E0-49E1-B55F-C1B4CE8B34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13BE74-4D05-4E58-B9F0-5784FF41D6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d1fdb5-fab3-4c54-a7aa-57261845fb0e"/>
    <ds:schemaRef ds:uri="3ca3391f-8c9c-4977-8f2a-c3cd0fcac8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{CA6994C2-EC51-4F9D-9EE0-B78125DCBBFF}tf56160789_win32</Template>
  <TotalTime>225</TotalTime>
  <Words>2031</Words>
  <Application>Microsoft Office PowerPoint</Application>
  <PresentationFormat>Widescreen</PresentationFormat>
  <Paragraphs>169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Bookman Old Style</vt:lpstr>
      <vt:lpstr>Caladea</vt:lpstr>
      <vt:lpstr>Calibri</vt:lpstr>
      <vt:lpstr>Carlito</vt:lpstr>
      <vt:lpstr>Courier New</vt:lpstr>
      <vt:lpstr>Franklin Gothic Book</vt:lpstr>
      <vt:lpstr>Kite Display</vt:lpstr>
      <vt:lpstr>Kite Display Light</vt:lpstr>
      <vt:lpstr>Wingdings</vt:lpstr>
      <vt:lpstr>1_RetrospectVTI</vt:lpstr>
      <vt:lpstr>RB Corporate Template 2020</vt:lpstr>
      <vt:lpstr>think-cell Slide</vt:lpstr>
      <vt:lpstr>Exploratory Data Analysis on Facebook </vt:lpstr>
      <vt:lpstr>Agenda</vt:lpstr>
      <vt:lpstr> Problem Statement</vt:lpstr>
      <vt:lpstr>Dataset information</vt:lpstr>
      <vt:lpstr>Data Acquisition </vt:lpstr>
      <vt:lpstr>Insights on Data </vt:lpstr>
      <vt:lpstr>Pandas Profiling </vt:lpstr>
      <vt:lpstr>Handling Missing data</vt:lpstr>
      <vt:lpstr>Data grouping on Age and birth year</vt:lpstr>
      <vt:lpstr>Correlation Matrix</vt:lpstr>
      <vt:lpstr>Exploratory Data Analysis</vt:lpstr>
      <vt:lpstr>Gender and age group analysis</vt:lpstr>
      <vt:lpstr>Gender wise friends analysis</vt:lpstr>
      <vt:lpstr>Age group friends analysis</vt:lpstr>
      <vt:lpstr>Age group initiated friends analysis</vt:lpstr>
      <vt:lpstr>Highest likes received -Age group </vt:lpstr>
      <vt:lpstr>Highest likes received – Gender wise</vt:lpstr>
      <vt:lpstr>Platform wise user – web or mobile ?</vt:lpstr>
      <vt:lpstr>Platform usage by Gender and age wise </vt:lpstr>
      <vt:lpstr>Year wise evaluation of FB</vt:lpstr>
      <vt:lpstr>In Glance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Facebook</dc:title>
  <dc:creator>Kameswara D. Sarma</dc:creator>
  <cp:lastModifiedBy>Kameswara D. Sarma</cp:lastModifiedBy>
  <cp:revision>4</cp:revision>
  <dcterms:created xsi:type="dcterms:W3CDTF">2021-01-27T14:48:10Z</dcterms:created>
  <dcterms:modified xsi:type="dcterms:W3CDTF">2021-01-28T13:07:04Z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0x010100CEF97BD0A2F6CE4DA47442BED3985964</vt:lpwstr>
  </property>
</Properties>
</file>