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EB Garamond SemiBold"/>
      <p:regular r:id="rId39"/>
      <p:bold r:id="rId40"/>
      <p:italic r:id="rId41"/>
      <p:boldItalic r:id="rId42"/>
    </p:embeddedFont>
    <p:embeddedFont>
      <p:font typeface="EB Garamond"/>
      <p:regular r:id="rId43"/>
      <p:bold r:id="rId44"/>
      <p:italic r:id="rId45"/>
      <p:boldItalic r:id="rId46"/>
    </p:embeddedFont>
    <p:embeddedFont>
      <p:font typeface="EB Garamond ExtraBold"/>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2D0793-6635-47A7-85EC-371FA0CA5BCA}">
  <a:tblStyle styleId="{412D0793-6635-47A7-85EC-371FA0CA5B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SemiBold-bold.fntdata"/><Relationship Id="rId20" Type="http://schemas.openxmlformats.org/officeDocument/2006/relationships/slide" Target="slides/slide13.xml"/><Relationship Id="rId42" Type="http://schemas.openxmlformats.org/officeDocument/2006/relationships/font" Target="fonts/EBGaramondSemiBold-boldItalic.fntdata"/><Relationship Id="rId41" Type="http://schemas.openxmlformats.org/officeDocument/2006/relationships/font" Target="fonts/EBGaramondSemiBold-italic.fntdata"/><Relationship Id="rId22" Type="http://schemas.openxmlformats.org/officeDocument/2006/relationships/slide" Target="slides/slide15.xml"/><Relationship Id="rId44" Type="http://schemas.openxmlformats.org/officeDocument/2006/relationships/font" Target="fonts/EBGaramond-bold.fntdata"/><Relationship Id="rId21" Type="http://schemas.openxmlformats.org/officeDocument/2006/relationships/slide" Target="slides/slide14.xml"/><Relationship Id="rId43" Type="http://schemas.openxmlformats.org/officeDocument/2006/relationships/font" Target="fonts/EBGaramond-regular.fntdata"/><Relationship Id="rId24" Type="http://schemas.openxmlformats.org/officeDocument/2006/relationships/slide" Target="slides/slide17.xml"/><Relationship Id="rId46" Type="http://schemas.openxmlformats.org/officeDocument/2006/relationships/font" Target="fonts/EBGaramond-boldItalic.fntdata"/><Relationship Id="rId23" Type="http://schemas.openxmlformats.org/officeDocument/2006/relationships/slide" Target="slides/slide16.xml"/><Relationship Id="rId45"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EBGaramondExtraBold-boldItalic.fntdata"/><Relationship Id="rId25" Type="http://schemas.openxmlformats.org/officeDocument/2006/relationships/slide" Target="slides/slide18.xml"/><Relationship Id="rId47" Type="http://schemas.openxmlformats.org/officeDocument/2006/relationships/font" Target="fonts/EBGaramondExtraBold-bold.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EBGaramondSemiBold-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f0e51b1d2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4f0e51b1d2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f0e51b1d2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4f0e51b1d2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f0e51b1d2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4f0e51b1d2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f0e51b1d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4f0e51b1d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f0e51b1d2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4f0e51b1d2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f0e51b1d2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4f0e51b1d2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f0e51b1d2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4f0e51b1d2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d445128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d445128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f0e51b1d2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4f0e51b1d2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f0e51b1d2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4f0e51b1d2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f0e51b1d2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4f0e51b1d2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f0e51b1d2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4f0e51b1d2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Persistent Pulmonary Hypertension of the Newborn (PPHN) is a condition that is prominent in infants, characterized by pulmonary vascular resistance. In infants, this can cause blood shunting and hypoxemia affecting multiple organs (</a:t>
            </a:r>
            <a:r>
              <a:rPr lang="en" sz="1200">
                <a:solidFill>
                  <a:srgbClr val="1B1B1B"/>
                </a:solidFill>
                <a:highlight>
                  <a:srgbClr val="FFFFFF"/>
                </a:highlight>
                <a:latin typeface="Times New Roman"/>
                <a:ea typeface="Times New Roman"/>
                <a:cs typeface="Times New Roman"/>
                <a:sym typeface="Times New Roman"/>
              </a:rPr>
              <a:t>Lakshminrusimha &amp; Keszler, 2015</a:t>
            </a:r>
            <a:r>
              <a:rPr lang="en" sz="1200">
                <a:solidFill>
                  <a:schemeClr val="dk1"/>
                </a:solidFill>
                <a:latin typeface="Times New Roman"/>
                <a:ea typeface="Times New Roman"/>
                <a:cs typeface="Times New Roman"/>
                <a:sym typeface="Times New Roman"/>
              </a:rPr>
              <a:t>). Combined, these factors can result in decreased oxygen availability which presents as cyanosis, increased work of breathing, acidosis, brain damage, and possible death if not treated early enough (Tauber, 2024). For this project, the target population for early diagnosis of PPHN is term and late preterm infants (gestational ages 37-44 weeks).  Looking at early intervention, PPHN can be detected in neonates through analysis of their pre- and postductal oxygen saturation measurements (Tauber, 2024).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f0e51b1d2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4f0e51b1d2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f0e51b1d2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4f0e51b1d2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f0e51b1d2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4f0e51b1d2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f0e51b1d2_0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4f0e51b1d2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f0e51b1d2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4f0e51b1d2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d6ba3cb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d6ba3cb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d4451288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4d445128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d4451288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d4451288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f0e51b1d2_0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4f0e51b1d2_0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d4451288c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4d4451288c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f0e51b1d2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4f0e51b1d2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4f0e51b1d2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34f0e51b1d2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101600" lvl="0" marL="17145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d4a2b83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d4a2b83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f0e51b1d2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4f0e51b1d2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f0e51b1d2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4f0e51b1d2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PPHN happens when the transition from fetal circulation to extrauterine circulation fails. For a fetus in utero, the lungs are full of fluid and there is a steady state of hypertension within the lungs because the placenta is responsible for oxygenation of the fetus. This is maintained by certain valves within the heart called the ductus arteriosus and foramen ovalle. Once the fetus is born, the pressure gradient within the circulatory system shifts; the valves close and the lungs expand and begin oxygenating the baby. If this fails and the valves fail to close, PPHN can occur.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f0e51b1d2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4f0e51b1d2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two types of PPHN, Primary and acquired. Primary PPHN is developed directly after birth due to a failure in transitioning from fetal to neonatal circulation. Acquired PPHN can be caused later in life by complications such as meconium aspiration, prolonged respiratory distress, or increased pulmonary pressure due to prolonged mechanical ventilation.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While there are no severity levels of PPHN, the risk of PPHN can be </a:t>
            </a:r>
            <a:r>
              <a:rPr lang="en"/>
              <a:t>measured</a:t>
            </a:r>
            <a:r>
              <a:rPr lang="en"/>
              <a:t> as mild, moderate or severe risk for acquiring PPHN based on factors such as maternal and fetal history, APGAR scores, presence of meconium-stained fluid and so 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f0e51b1d2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4f0e51b1d2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proposed model would provide significant support in clinical settings such as Pediatric and Neonatal Intensive Care Units. PPHN typically develops and presents within the first 12 hours following birth (Nandula &amp; Shah, 2023). Due to the presentation period of this complication, most diagnoses happen within the NICU and treatment may be escalated to neonatal or pediatric cardiology. When an infant is born, the entire circulatory system is rerouted in order to transition from placental oxygenation to pulmonary oxygenation. When an issue with this transition occurs, PPHN can develop. Given the severity of the condition, patients who are stabilized at birth will still require continuous monitoring. Depending on the development of the model, there is the potential for remote patient monitoring to provide long-term early intervention.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d4451288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4d4451288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f0e51b1d2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4f0e51b1d2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3" name="Google Shape;83;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4" name="Google Shape;8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pmc.ncbi.nlm.nih.gov/articles/PMC3858931/#:~:text=Results" TargetMode="External"/><Relationship Id="rId4" Type="http://schemas.openxmlformats.org/officeDocument/2006/relationships/hyperlink" Target="https://pmc.ncbi.nlm.nih.gov/articles/PMC3858931/#:~:text=Resul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doi.org/10.1542/peds.2016-1165" TargetMode="External"/><Relationship Id="rId4" Type="http://schemas.openxmlformats.org/officeDocument/2006/relationships/hyperlink" Target="https://emedicine.medscape.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3"/>
          <p:cNvSpPr txBox="1"/>
          <p:nvPr>
            <p:ph type="ctrTitle"/>
          </p:nvPr>
        </p:nvSpPr>
        <p:spPr>
          <a:xfrm>
            <a:off x="4684129" y="896975"/>
            <a:ext cx="4200600" cy="20526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SzPts val="1100"/>
              <a:buNone/>
            </a:pPr>
            <a:r>
              <a:rPr b="1" lang="en" sz="2100">
                <a:latin typeface="Times New Roman"/>
                <a:ea typeface="Times New Roman"/>
                <a:cs typeface="Times New Roman"/>
                <a:sym typeface="Times New Roman"/>
              </a:rPr>
              <a:t>Assisted Early Diagnosis of Persistent Pulmonary Hypertension (PPHN) in Term and Late Preterm Infants </a:t>
            </a:r>
            <a:endParaRPr sz="3200">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SzPts val="5200"/>
              <a:buNone/>
            </a:pPr>
            <a:r>
              <a:t/>
            </a:r>
            <a:endParaRPr sz="3200">
              <a:latin typeface="EB Garamond ExtraBold"/>
              <a:ea typeface="EB Garamond ExtraBold"/>
              <a:cs typeface="EB Garamond ExtraBold"/>
              <a:sym typeface="EB Garamond ExtraBold"/>
            </a:endParaRPr>
          </a:p>
        </p:txBody>
      </p:sp>
      <p:sp>
        <p:nvSpPr>
          <p:cNvPr id="92" name="Google Shape;92;p23"/>
          <p:cNvSpPr txBox="1"/>
          <p:nvPr>
            <p:ph idx="1" type="subTitle"/>
          </p:nvPr>
        </p:nvSpPr>
        <p:spPr>
          <a:xfrm>
            <a:off x="4619400" y="2949575"/>
            <a:ext cx="4524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000">
                <a:solidFill>
                  <a:schemeClr val="dk1"/>
                </a:solidFill>
                <a:latin typeface="EB Garamond ExtraBold"/>
                <a:ea typeface="EB Garamond ExtraBold"/>
                <a:cs typeface="EB Garamond ExtraBold"/>
                <a:sym typeface="EB Garamond ExtraBold"/>
              </a:rPr>
              <a:t>Ananya Kamath and Kameron Chung</a:t>
            </a:r>
            <a:endParaRPr sz="20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SzPts val="2800"/>
              <a:buNone/>
            </a:pPr>
            <a:r>
              <a:rPr lang="en" sz="2000">
                <a:solidFill>
                  <a:schemeClr val="dk1"/>
                </a:solidFill>
                <a:latin typeface="EB Garamond ExtraBold"/>
                <a:ea typeface="EB Garamond ExtraBold"/>
                <a:cs typeface="EB Garamond ExtraBold"/>
                <a:sym typeface="EB Garamond ExtraBold"/>
              </a:rPr>
              <a:t>Group 5</a:t>
            </a:r>
            <a:endParaRPr sz="2000">
              <a:solidFill>
                <a:schemeClr val="dk1"/>
              </a:solidFill>
              <a:latin typeface="EB Garamond ExtraBold"/>
              <a:ea typeface="EB Garamond ExtraBold"/>
              <a:cs typeface="EB Garamond ExtraBold"/>
              <a:sym typeface="EB Garamond ExtraBold"/>
            </a:endParaRPr>
          </a:p>
        </p:txBody>
      </p:sp>
      <p:pic>
        <p:nvPicPr>
          <p:cNvPr id="93" name="Google Shape;93;p23"/>
          <p:cNvPicPr preferRelativeResize="0"/>
          <p:nvPr/>
        </p:nvPicPr>
        <p:blipFill rotWithShape="1">
          <a:blip r:embed="rId3">
            <a:alphaModFix/>
          </a:blip>
          <a:srcRect b="1080" l="31072" r="28245" t="18848"/>
          <a:stretch/>
        </p:blipFill>
        <p:spPr>
          <a:xfrm>
            <a:off x="0" y="0"/>
            <a:ext cx="4524601" cy="501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105475" y="91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Methodology</a:t>
            </a:r>
            <a:endParaRPr b="1">
              <a:latin typeface="EB Garamond"/>
              <a:ea typeface="EB Garamond"/>
              <a:cs typeface="EB Garamond"/>
              <a:sym typeface="EB Garamond"/>
            </a:endParaRPr>
          </a:p>
        </p:txBody>
      </p:sp>
      <p:sp>
        <p:nvSpPr>
          <p:cNvPr id="154" name="Google Shape;154;p32"/>
          <p:cNvSpPr txBox="1"/>
          <p:nvPr/>
        </p:nvSpPr>
        <p:spPr>
          <a:xfrm>
            <a:off x="101850" y="664225"/>
            <a:ext cx="3812700" cy="32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700" u="none" cap="none" strike="noStrike">
                <a:solidFill>
                  <a:srgbClr val="000000"/>
                </a:solidFill>
                <a:latin typeface="EB Garamond"/>
                <a:ea typeface="EB Garamond"/>
                <a:cs typeface="EB Garamond"/>
                <a:sym typeface="EB Garamond"/>
              </a:rPr>
              <a:t>Input Layer</a:t>
            </a:r>
            <a:endParaRPr b="1" i="0" sz="1700" u="none" cap="none" strike="noStrike">
              <a:solidFill>
                <a:srgbClr val="000000"/>
              </a:solidFill>
              <a:latin typeface="EB Garamond"/>
              <a:ea typeface="EB Garamond"/>
              <a:cs typeface="EB Garamond"/>
              <a:sym typeface="EB Garamond"/>
            </a:endParaRPr>
          </a:p>
          <a:p>
            <a:pPr indent="0" lvl="0" marL="0" rtl="0" algn="l">
              <a:lnSpc>
                <a:spcPct val="150000"/>
              </a:lnSpc>
              <a:spcBef>
                <a:spcPts val="900"/>
              </a:spcBef>
              <a:spcAft>
                <a:spcPts val="0"/>
              </a:spcAft>
              <a:buClr>
                <a:schemeClr val="dk1"/>
              </a:buClr>
              <a:buSzPts val="1100"/>
              <a:buFont typeface="Arial"/>
              <a:buNone/>
            </a:pPr>
            <a:r>
              <a:rPr lang="en" sz="1700">
                <a:solidFill>
                  <a:schemeClr val="dk1"/>
                </a:solidFill>
                <a:latin typeface="EB Garamond"/>
                <a:ea typeface="EB Garamond"/>
                <a:cs typeface="EB Garamond"/>
                <a:sym typeface="EB Garamond"/>
              </a:rPr>
              <a:t>In all, these are the elements the physician will enter into the model:</a:t>
            </a:r>
            <a:endParaRPr sz="1700">
              <a:solidFill>
                <a:schemeClr val="dk1"/>
              </a:solidFill>
              <a:latin typeface="EB Garamond"/>
              <a:ea typeface="EB Garamond"/>
              <a:cs typeface="EB Garamond"/>
              <a:sym typeface="EB Garamond"/>
            </a:endParaRPr>
          </a:p>
          <a:p>
            <a:pPr indent="-336550" lvl="0" marL="457200" rtl="0" algn="l">
              <a:lnSpc>
                <a:spcPct val="150000"/>
              </a:lnSpc>
              <a:spcBef>
                <a:spcPts val="900"/>
              </a:spcBef>
              <a:spcAft>
                <a:spcPts val="0"/>
              </a:spcAft>
              <a:buClr>
                <a:srgbClr val="000000"/>
              </a:buClr>
              <a:buSzPts val="1700"/>
              <a:buFont typeface="EB Garamond"/>
              <a:buChar char="-"/>
            </a:pPr>
            <a:r>
              <a:rPr b="1" lang="en" sz="1700">
                <a:solidFill>
                  <a:schemeClr val="dk1"/>
                </a:solidFill>
                <a:latin typeface="EB Garamond"/>
                <a:ea typeface="EB Garamond"/>
                <a:cs typeface="EB Garamond"/>
                <a:sym typeface="EB Garamond"/>
              </a:rPr>
              <a:t>Gestational Age</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Gender</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Delivery Mode</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Presence of Key Conditions</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Respiratory Support</a:t>
            </a:r>
            <a:endParaRPr b="1" sz="1700">
              <a:solidFill>
                <a:schemeClr val="dk1"/>
              </a:solidFill>
              <a:latin typeface="EB Garamond"/>
              <a:ea typeface="EB Garamond"/>
              <a:cs typeface="EB Garamond"/>
              <a:sym typeface="EB Garamond"/>
            </a:endParaRPr>
          </a:p>
        </p:txBody>
      </p:sp>
      <p:sp>
        <p:nvSpPr>
          <p:cNvPr id="155" name="Google Shape;155;p32"/>
          <p:cNvSpPr txBox="1"/>
          <p:nvPr/>
        </p:nvSpPr>
        <p:spPr>
          <a:xfrm>
            <a:off x="3914550" y="664225"/>
            <a:ext cx="5127600" cy="290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 sz="1700">
                <a:latin typeface="EB Garamond"/>
                <a:ea typeface="EB Garamond"/>
                <a:cs typeface="EB Garamond"/>
                <a:sym typeface="EB Garamond"/>
              </a:rPr>
              <a:t>Output</a:t>
            </a:r>
            <a:r>
              <a:rPr b="1" i="0" lang="en" sz="1700" u="none" cap="none" strike="noStrike">
                <a:solidFill>
                  <a:srgbClr val="000000"/>
                </a:solidFill>
                <a:latin typeface="EB Garamond"/>
                <a:ea typeface="EB Garamond"/>
                <a:cs typeface="EB Garamond"/>
                <a:sym typeface="EB Garamond"/>
              </a:rPr>
              <a:t> Layer</a:t>
            </a:r>
            <a:endParaRPr b="1" i="0" sz="1700" u="none" cap="none" strike="noStrike">
              <a:solidFill>
                <a:srgbClr val="000000"/>
              </a:solidFill>
              <a:latin typeface="EB Garamond"/>
              <a:ea typeface="EB Garamond"/>
              <a:cs typeface="EB Garamond"/>
              <a:sym typeface="EB Garamond"/>
            </a:endParaRPr>
          </a:p>
          <a:p>
            <a:pPr indent="0" lvl="0" marL="0" rtl="0" algn="l">
              <a:lnSpc>
                <a:spcPct val="150000"/>
              </a:lnSpc>
              <a:spcBef>
                <a:spcPts val="900"/>
              </a:spcBef>
              <a:spcAft>
                <a:spcPts val="0"/>
              </a:spcAft>
              <a:buClr>
                <a:schemeClr val="dk1"/>
              </a:buClr>
              <a:buSzPts val="1100"/>
              <a:buFont typeface="Arial"/>
              <a:buNone/>
            </a:pPr>
            <a:r>
              <a:rPr lang="en" sz="1700">
                <a:solidFill>
                  <a:schemeClr val="dk1"/>
                </a:solidFill>
                <a:latin typeface="EB Garamond"/>
                <a:ea typeface="EB Garamond"/>
                <a:cs typeface="EB Garamond"/>
                <a:sym typeface="EB Garamond"/>
              </a:rPr>
              <a:t>In all, these are the elements the model  will provide</a:t>
            </a:r>
            <a:endParaRPr sz="1700">
              <a:solidFill>
                <a:schemeClr val="dk1"/>
              </a:solidFill>
              <a:latin typeface="EB Garamond"/>
              <a:ea typeface="EB Garamond"/>
              <a:cs typeface="EB Garamond"/>
              <a:sym typeface="EB Garamond"/>
            </a:endParaRPr>
          </a:p>
          <a:p>
            <a:pPr indent="-336550" lvl="0" marL="457200" rtl="0" algn="l">
              <a:lnSpc>
                <a:spcPct val="150000"/>
              </a:lnSpc>
              <a:spcBef>
                <a:spcPts val="90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PPHN Severity</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Mortality Risk %</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Recommended Action Items / Treatment Plans</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Remote Symptom Tracking</a:t>
            </a:r>
            <a:endParaRPr b="1" sz="1700">
              <a:solidFill>
                <a:schemeClr val="dk1"/>
              </a:solidFill>
              <a:latin typeface="EB Garamond"/>
              <a:ea typeface="EB Garamond"/>
              <a:cs typeface="EB Garamond"/>
              <a:sym typeface="EB Garamond"/>
            </a:endParaRPr>
          </a:p>
          <a:p>
            <a:pPr indent="-336550" lvl="0" marL="457200" rtl="0" algn="l">
              <a:lnSpc>
                <a:spcPct val="150000"/>
              </a:lnSpc>
              <a:spcBef>
                <a:spcPts val="0"/>
              </a:spcBef>
              <a:spcAft>
                <a:spcPts val="0"/>
              </a:spcAft>
              <a:buClr>
                <a:schemeClr val="dk1"/>
              </a:buClr>
              <a:buSzPts val="1700"/>
              <a:buFont typeface="EB Garamond"/>
              <a:buChar char="-"/>
            </a:pPr>
            <a:r>
              <a:rPr b="1" lang="en" sz="1700">
                <a:solidFill>
                  <a:schemeClr val="dk1"/>
                </a:solidFill>
                <a:latin typeface="EB Garamond"/>
                <a:ea typeface="EB Garamond"/>
                <a:cs typeface="EB Garamond"/>
                <a:sym typeface="EB Garamond"/>
              </a:rPr>
              <a:t>Disease Summary</a:t>
            </a:r>
            <a:endParaRPr b="1" sz="1700">
              <a:solidFill>
                <a:schemeClr val="dk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105475" y="111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PPHN</a:t>
            </a:r>
            <a:r>
              <a:rPr b="1" lang="en">
                <a:latin typeface="EB Garamond"/>
                <a:ea typeface="EB Garamond"/>
                <a:cs typeface="EB Garamond"/>
                <a:sym typeface="EB Garamond"/>
              </a:rPr>
              <a:t> Dataset</a:t>
            </a:r>
            <a:endParaRPr b="1" baseline="-25000">
              <a:latin typeface="EB Garamond"/>
              <a:ea typeface="EB Garamond"/>
              <a:cs typeface="EB Garamond"/>
              <a:sym typeface="EB Garamond"/>
            </a:endParaRPr>
          </a:p>
        </p:txBody>
      </p:sp>
      <p:sp>
        <p:nvSpPr>
          <p:cNvPr id="161" name="Google Shape;161;p33"/>
          <p:cNvSpPr txBox="1"/>
          <p:nvPr/>
        </p:nvSpPr>
        <p:spPr>
          <a:xfrm>
            <a:off x="6435600" y="1055550"/>
            <a:ext cx="27084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EB Garamond"/>
                <a:ea typeface="EB Garamond"/>
                <a:cs typeface="EB Garamond"/>
                <a:sym typeface="EB Garamond"/>
              </a:rPr>
              <a:t>Key Points - </a:t>
            </a:r>
            <a:endParaRPr b="1" sz="1600">
              <a:solidFill>
                <a:schemeClr val="dk1"/>
              </a:solidFill>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Char char="-"/>
            </a:pPr>
            <a:r>
              <a:rPr lang="en" sz="1600">
                <a:solidFill>
                  <a:schemeClr val="dk1"/>
                </a:solidFill>
                <a:latin typeface="EB Garamond"/>
                <a:ea typeface="EB Garamond"/>
                <a:cs typeface="EB Garamond"/>
                <a:sym typeface="EB Garamond"/>
              </a:rPr>
              <a:t>Defining feature importance (via RR)</a:t>
            </a:r>
            <a:endParaRPr sz="1600">
              <a:solidFill>
                <a:schemeClr val="dk1"/>
              </a:solidFill>
              <a:latin typeface="EB Garamond"/>
              <a:ea typeface="EB Garamond"/>
              <a:cs typeface="EB Garamond"/>
              <a:sym typeface="EB Garamond"/>
            </a:endParaRPr>
          </a:p>
          <a:p>
            <a:pPr indent="-330200" lvl="0" marL="457200" rtl="0" algn="l">
              <a:spcBef>
                <a:spcPts val="1000"/>
              </a:spcBef>
              <a:spcAft>
                <a:spcPts val="0"/>
              </a:spcAft>
              <a:buClr>
                <a:schemeClr val="dk1"/>
              </a:buClr>
              <a:buSzPts val="1600"/>
              <a:buFont typeface="EB Garamond"/>
              <a:buChar char="-"/>
            </a:pPr>
            <a:r>
              <a:rPr lang="en" sz="1600">
                <a:solidFill>
                  <a:schemeClr val="dk1"/>
                </a:solidFill>
                <a:latin typeface="EB Garamond"/>
                <a:ea typeface="EB Garamond"/>
                <a:cs typeface="EB Garamond"/>
                <a:sym typeface="EB Garamond"/>
              </a:rPr>
              <a:t>Modeling patient outcomes</a:t>
            </a:r>
            <a:endParaRPr sz="1600">
              <a:solidFill>
                <a:schemeClr val="dk1"/>
              </a:solidFill>
              <a:latin typeface="EB Garamond"/>
              <a:ea typeface="EB Garamond"/>
              <a:cs typeface="EB Garamond"/>
              <a:sym typeface="EB Garamond"/>
            </a:endParaRPr>
          </a:p>
          <a:p>
            <a:pPr indent="-330200" lvl="0" marL="457200" rtl="0" algn="l">
              <a:spcBef>
                <a:spcPts val="1000"/>
              </a:spcBef>
              <a:spcAft>
                <a:spcPts val="0"/>
              </a:spcAft>
              <a:buClr>
                <a:schemeClr val="dk1"/>
              </a:buClr>
              <a:buSzPts val="1600"/>
              <a:buFont typeface="EB Garamond"/>
              <a:buChar char="-"/>
            </a:pPr>
            <a:r>
              <a:rPr lang="en" sz="1600">
                <a:solidFill>
                  <a:schemeClr val="dk1"/>
                </a:solidFill>
                <a:latin typeface="EB Garamond"/>
                <a:ea typeface="EB Garamond"/>
                <a:cs typeface="EB Garamond"/>
                <a:sym typeface="EB Garamond"/>
              </a:rPr>
              <a:t>Creating clinical guidelines for follow-up</a:t>
            </a:r>
            <a:endParaRPr sz="1600">
              <a:solidFill>
                <a:schemeClr val="dk1"/>
              </a:solidFill>
              <a:latin typeface="EB Garamond"/>
              <a:ea typeface="EB Garamond"/>
              <a:cs typeface="EB Garamond"/>
              <a:sym typeface="EB Garamond"/>
            </a:endParaRPr>
          </a:p>
          <a:p>
            <a:pPr indent="-330200" lvl="0" marL="457200" rtl="0" algn="l">
              <a:spcBef>
                <a:spcPts val="1000"/>
              </a:spcBef>
              <a:spcAft>
                <a:spcPts val="1000"/>
              </a:spcAft>
              <a:buClr>
                <a:schemeClr val="dk1"/>
              </a:buClr>
              <a:buSzPts val="1600"/>
              <a:buFont typeface="EB Garamond"/>
              <a:buChar char="-"/>
            </a:pPr>
            <a:r>
              <a:rPr lang="en" sz="1600">
                <a:solidFill>
                  <a:schemeClr val="dk1"/>
                </a:solidFill>
                <a:latin typeface="EB Garamond"/>
                <a:ea typeface="EB Garamond"/>
                <a:cs typeface="EB Garamond"/>
                <a:sym typeface="EB Garamond"/>
              </a:rPr>
              <a:t>No PII used – dataset is anonymized and based on published summary data</a:t>
            </a:r>
            <a:endParaRPr sz="1600">
              <a:solidFill>
                <a:schemeClr val="dk1"/>
              </a:solidFill>
              <a:latin typeface="EB Garamond"/>
              <a:ea typeface="EB Garamond"/>
              <a:cs typeface="EB Garamond"/>
              <a:sym typeface="EB Garamond"/>
            </a:endParaRPr>
          </a:p>
        </p:txBody>
      </p:sp>
      <p:pic>
        <p:nvPicPr>
          <p:cNvPr id="162" name="Google Shape;162;p33" title="Screenshot 2025-04-17 at 7.50.11 PM.png"/>
          <p:cNvPicPr preferRelativeResize="0"/>
          <p:nvPr/>
        </p:nvPicPr>
        <p:blipFill rotWithShape="1">
          <a:blip r:embed="rId3">
            <a:alphaModFix/>
          </a:blip>
          <a:srcRect b="42495" l="0" r="0" t="0"/>
          <a:stretch/>
        </p:blipFill>
        <p:spPr>
          <a:xfrm>
            <a:off x="147400" y="1824175"/>
            <a:ext cx="3061326" cy="3147924"/>
          </a:xfrm>
          <a:prstGeom prst="rect">
            <a:avLst/>
          </a:prstGeom>
          <a:noFill/>
          <a:ln>
            <a:noFill/>
          </a:ln>
        </p:spPr>
      </p:pic>
      <p:pic>
        <p:nvPicPr>
          <p:cNvPr id="163" name="Google Shape;163;p33" title="Screenshot 2025-04-17 at 7.51.58 PM.png"/>
          <p:cNvPicPr preferRelativeResize="0"/>
          <p:nvPr/>
        </p:nvPicPr>
        <p:blipFill rotWithShape="1">
          <a:blip r:embed="rId4">
            <a:alphaModFix/>
          </a:blip>
          <a:srcRect b="30723" l="0" r="0" t="0"/>
          <a:stretch/>
        </p:blipFill>
        <p:spPr>
          <a:xfrm>
            <a:off x="3219350" y="1824163"/>
            <a:ext cx="3282326" cy="3147925"/>
          </a:xfrm>
          <a:prstGeom prst="rect">
            <a:avLst/>
          </a:prstGeom>
          <a:noFill/>
          <a:ln>
            <a:noFill/>
          </a:ln>
        </p:spPr>
      </p:pic>
      <p:sp>
        <p:nvSpPr>
          <p:cNvPr id="164" name="Google Shape;164;p33"/>
          <p:cNvSpPr txBox="1"/>
          <p:nvPr/>
        </p:nvSpPr>
        <p:spPr>
          <a:xfrm>
            <a:off x="147391" y="683850"/>
            <a:ext cx="620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EB Garamond"/>
                <a:ea typeface="EB Garamond"/>
                <a:cs typeface="EB Garamond"/>
                <a:sym typeface="EB Garamond"/>
              </a:rPr>
              <a:t>This was an observational study conducted at The Children’s Hospital &amp; the Institute of Child Health, Multan, Pakistan, from July 2011 to June 2012.</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All admitted babies who had respiratory distress, cyanosis and evidence of hypoxia on ABG,s were diagnosed</a:t>
            </a:r>
            <a:endParaRPr>
              <a:solidFill>
                <a:schemeClr val="dk1"/>
              </a:solidFill>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nvSpPr>
        <p:spPr>
          <a:xfrm>
            <a:off x="133675" y="109725"/>
            <a:ext cx="8877900" cy="3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EB Garamond"/>
                <a:ea typeface="EB Garamond"/>
                <a:cs typeface="EB Garamond"/>
                <a:sym typeface="EB Garamond"/>
              </a:rPr>
              <a:t>A </a:t>
            </a:r>
            <a:r>
              <a:rPr b="1" lang="en" sz="1800">
                <a:solidFill>
                  <a:schemeClr val="dk1"/>
                </a:solidFill>
                <a:latin typeface="EB Garamond"/>
                <a:ea typeface="EB Garamond"/>
                <a:cs typeface="EB Garamond"/>
                <a:sym typeface="EB Garamond"/>
              </a:rPr>
              <a:t>Simple Linear Regression</a:t>
            </a:r>
            <a:r>
              <a:rPr lang="en" sz="1800">
                <a:solidFill>
                  <a:schemeClr val="dk1"/>
                </a:solidFill>
                <a:latin typeface="EB Garamond"/>
                <a:ea typeface="EB Garamond"/>
                <a:cs typeface="EB Garamond"/>
                <a:sym typeface="EB Garamond"/>
              </a:rPr>
              <a:t> to calculate mortality risk based on weighted risk factors was used</a:t>
            </a:r>
            <a:endParaRPr sz="1800">
              <a:solidFill>
                <a:schemeClr val="dk1"/>
              </a:solidFill>
              <a:latin typeface="EB Garamond"/>
              <a:ea typeface="EB Garamond"/>
              <a:cs typeface="EB Garamond"/>
              <a:sym typeface="EB Garamond"/>
            </a:endParaRPr>
          </a:p>
          <a:p>
            <a:pPr indent="0" lvl="0" marL="0" rtl="0" algn="l">
              <a:lnSpc>
                <a:spcPct val="115000"/>
              </a:lnSpc>
              <a:spcBef>
                <a:spcPts val="1200"/>
              </a:spcBef>
              <a:spcAft>
                <a:spcPts val="0"/>
              </a:spcAft>
              <a:buNone/>
            </a:pPr>
            <a:r>
              <a:rPr lang="en" sz="1800">
                <a:solidFill>
                  <a:schemeClr val="dk1"/>
                </a:solidFill>
                <a:latin typeface="EB Garamond"/>
                <a:ea typeface="EB Garamond"/>
                <a:cs typeface="EB Garamond"/>
                <a:sym typeface="EB Garamond"/>
              </a:rPr>
              <a:t>Why?</a:t>
            </a:r>
            <a:endParaRPr sz="1800">
              <a:solidFill>
                <a:schemeClr val="dk1"/>
              </a:solidFill>
              <a:latin typeface="EB Garamond"/>
              <a:ea typeface="EB Garamond"/>
              <a:cs typeface="EB Garamond"/>
              <a:sym typeface="EB Garamond"/>
            </a:endParaRPr>
          </a:p>
          <a:p>
            <a:pPr indent="-342900" lvl="0" marL="457200" rtl="0" algn="l">
              <a:lnSpc>
                <a:spcPct val="115000"/>
              </a:lnSpc>
              <a:spcBef>
                <a:spcPts val="1200"/>
              </a:spcBef>
              <a:spcAft>
                <a:spcPts val="0"/>
              </a:spcAft>
              <a:buClr>
                <a:schemeClr val="dk1"/>
              </a:buClr>
              <a:buSzPts val="1800"/>
              <a:buFont typeface="EB Garamond"/>
              <a:buChar char="-"/>
            </a:pPr>
            <a:r>
              <a:rPr lang="en" sz="1800">
                <a:solidFill>
                  <a:schemeClr val="dk1"/>
                </a:solidFill>
                <a:latin typeface="EB Garamond"/>
                <a:ea typeface="EB Garamond"/>
                <a:cs typeface="EB Garamond"/>
                <a:sym typeface="EB Garamond"/>
              </a:rPr>
              <a:t>Transparent and explainable in clinical settings</a:t>
            </a:r>
            <a:endParaRPr sz="1800">
              <a:solidFill>
                <a:schemeClr val="dk1"/>
              </a:solidFill>
              <a:latin typeface="EB Garamond"/>
              <a:ea typeface="EB Garamond"/>
              <a:cs typeface="EB Garamond"/>
              <a:sym typeface="EB Garamond"/>
            </a:endParaRPr>
          </a:p>
          <a:p>
            <a:pPr indent="-342900" lvl="0" marL="457200" rtl="0" algn="l">
              <a:lnSpc>
                <a:spcPct val="115000"/>
              </a:lnSpc>
              <a:spcBef>
                <a:spcPts val="0"/>
              </a:spcBef>
              <a:spcAft>
                <a:spcPts val="0"/>
              </a:spcAft>
              <a:buClr>
                <a:schemeClr val="dk1"/>
              </a:buClr>
              <a:buSzPts val="1800"/>
              <a:buFont typeface="EB Garamond"/>
              <a:buChar char="-"/>
            </a:pPr>
            <a:r>
              <a:rPr lang="en" sz="1800">
                <a:solidFill>
                  <a:schemeClr val="dk1"/>
                </a:solidFill>
                <a:latin typeface="EB Garamond"/>
                <a:ea typeface="EB Garamond"/>
                <a:cs typeface="EB Garamond"/>
                <a:sym typeface="EB Garamond"/>
              </a:rPr>
              <a:t>-Good alignment with small, tabular, non-time series datasets</a:t>
            </a:r>
            <a:endParaRPr sz="1800">
              <a:solidFill>
                <a:schemeClr val="dk1"/>
              </a:solidFill>
              <a:latin typeface="EB Garamond"/>
              <a:ea typeface="EB Garamond"/>
              <a:cs typeface="EB Garamond"/>
              <a:sym typeface="EB Garamond"/>
            </a:endParaRPr>
          </a:p>
          <a:p>
            <a:pPr indent="0" lvl="0" marL="0" rtl="0" algn="l">
              <a:lnSpc>
                <a:spcPct val="115000"/>
              </a:lnSpc>
              <a:spcBef>
                <a:spcPts val="1200"/>
              </a:spcBef>
              <a:spcAft>
                <a:spcPts val="0"/>
              </a:spcAft>
              <a:buNone/>
            </a:pPr>
            <a:r>
              <a:rPr lang="en" sz="1800">
                <a:solidFill>
                  <a:schemeClr val="dk1"/>
                </a:solidFill>
                <a:latin typeface="EB Garamond"/>
                <a:ea typeface="EB Garamond"/>
                <a:cs typeface="EB Garamond"/>
                <a:sym typeface="EB Garamond"/>
              </a:rPr>
              <a:t>Usage within model:</a:t>
            </a:r>
            <a:endParaRPr sz="1800">
              <a:solidFill>
                <a:schemeClr val="dk1"/>
              </a:solidFill>
              <a:latin typeface="EB Garamond"/>
              <a:ea typeface="EB Garamond"/>
              <a:cs typeface="EB Garamond"/>
              <a:sym typeface="EB Garamond"/>
            </a:endParaRPr>
          </a:p>
          <a:p>
            <a:pPr indent="-342900" lvl="0" marL="457200" rtl="0" algn="l">
              <a:lnSpc>
                <a:spcPct val="115000"/>
              </a:lnSpc>
              <a:spcBef>
                <a:spcPts val="1200"/>
              </a:spcBef>
              <a:spcAft>
                <a:spcPts val="0"/>
              </a:spcAft>
              <a:buClr>
                <a:schemeClr val="dk1"/>
              </a:buClr>
              <a:buSzPts val="1800"/>
              <a:buFont typeface="EB Garamond"/>
              <a:buChar char="●"/>
            </a:pPr>
            <a:r>
              <a:rPr lang="en" sz="1800">
                <a:solidFill>
                  <a:schemeClr val="dk1"/>
                </a:solidFill>
                <a:latin typeface="EB Garamond"/>
                <a:ea typeface="EB Garamond"/>
                <a:cs typeface="EB Garamond"/>
                <a:sym typeface="EB Garamond"/>
              </a:rPr>
              <a:t>Each risk factor has a relative risk (RR)</a:t>
            </a:r>
            <a:endParaRPr sz="1800">
              <a:solidFill>
                <a:schemeClr val="dk1"/>
              </a:solidFill>
              <a:latin typeface="EB Garamond"/>
              <a:ea typeface="EB Garamond"/>
              <a:cs typeface="EB Garamond"/>
              <a:sym typeface="EB Garamond"/>
            </a:endParaRPr>
          </a:p>
          <a:p>
            <a:pPr indent="-342900" lvl="0" marL="457200" rtl="0" algn="l">
              <a:lnSpc>
                <a:spcPct val="115000"/>
              </a:lnSpc>
              <a:spcBef>
                <a:spcPts val="0"/>
              </a:spcBef>
              <a:spcAft>
                <a:spcPts val="0"/>
              </a:spcAft>
              <a:buClr>
                <a:schemeClr val="dk1"/>
              </a:buClr>
              <a:buSzPts val="1800"/>
              <a:buFont typeface="EB Garamond"/>
              <a:buChar char="●"/>
            </a:pPr>
            <a:r>
              <a:rPr lang="en" sz="1800">
                <a:solidFill>
                  <a:schemeClr val="dk1"/>
                </a:solidFill>
                <a:latin typeface="EB Garamond"/>
                <a:ea typeface="EB Garamond"/>
                <a:cs typeface="EB Garamond"/>
                <a:sym typeface="EB Garamond"/>
              </a:rPr>
              <a:t>Combined into a weighted mortality score</a:t>
            </a:r>
            <a:endParaRPr sz="1800">
              <a:solidFill>
                <a:schemeClr val="dk1"/>
              </a:solidFill>
              <a:latin typeface="EB Garamond"/>
              <a:ea typeface="EB Garamond"/>
              <a:cs typeface="EB Garamond"/>
              <a:sym typeface="EB Garamond"/>
            </a:endParaRPr>
          </a:p>
          <a:p>
            <a:pPr indent="-342900" lvl="0" marL="457200" rtl="0" algn="l">
              <a:lnSpc>
                <a:spcPct val="115000"/>
              </a:lnSpc>
              <a:spcBef>
                <a:spcPts val="0"/>
              </a:spcBef>
              <a:spcAft>
                <a:spcPts val="0"/>
              </a:spcAft>
              <a:buClr>
                <a:schemeClr val="dk1"/>
              </a:buClr>
              <a:buSzPts val="1800"/>
              <a:buFont typeface="EB Garamond"/>
              <a:buChar char="●"/>
            </a:pPr>
            <a:r>
              <a:rPr lang="en" sz="1800">
                <a:solidFill>
                  <a:schemeClr val="dk1"/>
                </a:solidFill>
                <a:latin typeface="EB Garamond"/>
                <a:ea typeface="EB Garamond"/>
                <a:cs typeface="EB Garamond"/>
                <a:sym typeface="EB Garamond"/>
              </a:rPr>
              <a:t>Plotted against a simulated population of patient outcomes</a:t>
            </a:r>
            <a:endParaRPr sz="1800">
              <a:solidFill>
                <a:schemeClr val="dk1"/>
              </a:solidFill>
              <a:latin typeface="EB Garamond"/>
              <a:ea typeface="EB Garamond"/>
              <a:cs typeface="EB Garamond"/>
              <a:sym typeface="EB Garamond"/>
            </a:endParaRPr>
          </a:p>
        </p:txBody>
      </p:sp>
      <p:sp>
        <p:nvSpPr>
          <p:cNvPr id="170" name="Google Shape;170;p34"/>
          <p:cNvSpPr txBox="1"/>
          <p:nvPr/>
        </p:nvSpPr>
        <p:spPr>
          <a:xfrm>
            <a:off x="186625" y="3446475"/>
            <a:ext cx="8772000" cy="158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latin typeface="EB Garamond"/>
                <a:ea typeface="EB Garamond"/>
                <a:cs typeface="EB Garamond"/>
                <a:sym typeface="EB Garamond"/>
              </a:rPr>
              <a:t>ICD checker, monitoring schedule, and symptom tracking use </a:t>
            </a:r>
            <a:r>
              <a:rPr b="1" lang="en" sz="1600">
                <a:solidFill>
                  <a:schemeClr val="dk1"/>
                </a:solidFill>
                <a:latin typeface="EB Garamond"/>
                <a:ea typeface="EB Garamond"/>
                <a:cs typeface="EB Garamond"/>
                <a:sym typeface="EB Garamond"/>
              </a:rPr>
              <a:t>rules-based logic</a:t>
            </a:r>
            <a:r>
              <a:rPr lang="en" sz="1600">
                <a:solidFill>
                  <a:schemeClr val="dk1"/>
                </a:solidFill>
                <a:latin typeface="EB Garamond"/>
                <a:ea typeface="EB Garamond"/>
                <a:cs typeface="EB Garamond"/>
                <a:sym typeface="EB Garamond"/>
              </a:rPr>
              <a:t> — deterministic and interpretable.</a:t>
            </a:r>
            <a:endParaRPr sz="1600">
              <a:solidFill>
                <a:schemeClr val="dk1"/>
              </a:solidFill>
              <a:latin typeface="EB Garamond"/>
              <a:ea typeface="EB Garamond"/>
              <a:cs typeface="EB Garamond"/>
              <a:sym typeface="EB Garamond"/>
            </a:endParaRPr>
          </a:p>
          <a:p>
            <a:pPr indent="0" lvl="0" marL="0" rtl="0" algn="l">
              <a:lnSpc>
                <a:spcPct val="115000"/>
              </a:lnSpc>
              <a:spcBef>
                <a:spcPts val="1200"/>
              </a:spcBef>
              <a:spcAft>
                <a:spcPts val="0"/>
              </a:spcAft>
              <a:buNone/>
            </a:pPr>
            <a:r>
              <a:rPr lang="en" sz="1600">
                <a:solidFill>
                  <a:schemeClr val="dk1"/>
                </a:solidFill>
                <a:latin typeface="EB Garamond"/>
                <a:ea typeface="EB Garamond"/>
                <a:cs typeface="EB Garamond"/>
                <a:sym typeface="EB Garamond"/>
              </a:rPr>
              <a:t>Mortality risk is </a:t>
            </a:r>
            <a:r>
              <a:rPr b="1" lang="en" sz="1600">
                <a:solidFill>
                  <a:schemeClr val="dk1"/>
                </a:solidFill>
                <a:latin typeface="EB Garamond"/>
                <a:ea typeface="EB Garamond"/>
                <a:cs typeface="EB Garamond"/>
                <a:sym typeface="EB Garamond"/>
              </a:rPr>
              <a:t>data-driven (linear model)</a:t>
            </a:r>
            <a:r>
              <a:rPr lang="en" sz="1600">
                <a:solidFill>
                  <a:schemeClr val="dk1"/>
                </a:solidFill>
                <a:latin typeface="EB Garamond"/>
                <a:ea typeface="EB Garamond"/>
                <a:cs typeface="EB Garamond"/>
                <a:sym typeface="EB Garamond"/>
              </a:rPr>
              <a:t>, leveraging relative risks and raw outcome data.</a:t>
            </a:r>
            <a:endParaRPr sz="1600">
              <a:solidFill>
                <a:schemeClr val="dk1"/>
              </a:solidFill>
              <a:latin typeface="EB Garamond"/>
              <a:ea typeface="EB Garamond"/>
              <a:cs typeface="EB Garamond"/>
              <a:sym typeface="EB Garamond"/>
            </a:endParaRPr>
          </a:p>
          <a:p>
            <a:pPr indent="457200" lvl="0" marL="0" rtl="0" algn="l">
              <a:lnSpc>
                <a:spcPct val="115000"/>
              </a:lnSpc>
              <a:spcBef>
                <a:spcPts val="1200"/>
              </a:spcBef>
              <a:spcAft>
                <a:spcPts val="1200"/>
              </a:spcAft>
              <a:buNone/>
            </a:pPr>
            <a:r>
              <a:rPr lang="en" sz="1600">
                <a:solidFill>
                  <a:schemeClr val="dk1"/>
                </a:solidFill>
                <a:latin typeface="EB Garamond"/>
                <a:ea typeface="EB Garamond"/>
                <a:cs typeface="EB Garamond"/>
                <a:sym typeface="EB Garamond"/>
              </a:rPr>
              <a:t>This hybrid approach ensures both clinical reliability and scalability.</a:t>
            </a:r>
            <a:endParaRPr sz="1600">
              <a:solidFill>
                <a:schemeClr val="dk1"/>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ctrTitle"/>
          </p:nvPr>
        </p:nvSpPr>
        <p:spPr>
          <a:xfrm>
            <a:off x="1711950" y="2159700"/>
            <a:ext cx="5720100" cy="824100"/>
          </a:xfrm>
          <a:prstGeom prst="rect">
            <a:avLst/>
          </a:prstGeom>
          <a:solidFill>
            <a:srgbClr val="C0D7B6"/>
          </a:solid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EB Garamond"/>
                <a:ea typeface="EB Garamond"/>
                <a:cs typeface="EB Garamond"/>
                <a:sym typeface="EB Garamond"/>
              </a:rPr>
              <a:t>Code Review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ctrTitle"/>
          </p:nvPr>
        </p:nvSpPr>
        <p:spPr>
          <a:xfrm>
            <a:off x="1514329" y="429176"/>
            <a:ext cx="61206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ICD Code Checker</a:t>
            </a:r>
            <a:endParaRPr b="1">
              <a:latin typeface="EB Garamond"/>
              <a:ea typeface="EB Garamond"/>
              <a:cs typeface="EB Garamond"/>
              <a:sym typeface="EB Garamond"/>
            </a:endParaRPr>
          </a:p>
        </p:txBody>
      </p:sp>
      <p:sp>
        <p:nvSpPr>
          <p:cNvPr id="181" name="Google Shape;181;p36"/>
          <p:cNvSpPr/>
          <p:nvPr/>
        </p:nvSpPr>
        <p:spPr>
          <a:xfrm>
            <a:off x="0" y="4581825"/>
            <a:ext cx="9144000" cy="572700"/>
          </a:xfrm>
          <a:prstGeom prst="rect">
            <a:avLst/>
          </a:prstGeom>
          <a:solidFill>
            <a:srgbClr val="F5E9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7" title="Screenshot 2025-04-17 at 8.32.37 PM.png"/>
          <p:cNvPicPr preferRelativeResize="0"/>
          <p:nvPr/>
        </p:nvPicPr>
        <p:blipFill>
          <a:blip r:embed="rId3">
            <a:alphaModFix/>
          </a:blip>
          <a:stretch>
            <a:fillRect/>
          </a:stretch>
        </p:blipFill>
        <p:spPr>
          <a:xfrm>
            <a:off x="89750" y="152400"/>
            <a:ext cx="7266661"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8" title="Screenshot 2025-04-17 at 8.32.46 PM.png"/>
          <p:cNvPicPr preferRelativeResize="0"/>
          <p:nvPr/>
        </p:nvPicPr>
        <p:blipFill>
          <a:blip r:embed="rId3">
            <a:alphaModFix/>
          </a:blip>
          <a:stretch>
            <a:fillRect/>
          </a:stretch>
        </p:blipFill>
        <p:spPr>
          <a:xfrm>
            <a:off x="0" y="1389125"/>
            <a:ext cx="9144000" cy="2365248"/>
          </a:xfrm>
          <a:prstGeom prst="rect">
            <a:avLst/>
          </a:prstGeom>
          <a:noFill/>
          <a:ln>
            <a:noFill/>
          </a:ln>
        </p:spPr>
      </p:pic>
      <p:sp>
        <p:nvSpPr>
          <p:cNvPr id="192" name="Google Shape;192;p38"/>
          <p:cNvSpPr txBox="1"/>
          <p:nvPr>
            <p:ph type="title"/>
          </p:nvPr>
        </p:nvSpPr>
        <p:spPr>
          <a:xfrm>
            <a:off x="105475" y="111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Output</a:t>
            </a:r>
            <a:endParaRPr b="1" baseline="-25000">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ctrTitle"/>
          </p:nvPr>
        </p:nvSpPr>
        <p:spPr>
          <a:xfrm>
            <a:off x="1514329" y="429176"/>
            <a:ext cx="61206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APGAR Score Calculator</a:t>
            </a:r>
            <a:endParaRPr/>
          </a:p>
        </p:txBody>
      </p:sp>
      <p:sp>
        <p:nvSpPr>
          <p:cNvPr id="198" name="Google Shape;198;p39"/>
          <p:cNvSpPr/>
          <p:nvPr/>
        </p:nvSpPr>
        <p:spPr>
          <a:xfrm>
            <a:off x="0" y="4581825"/>
            <a:ext cx="9144000" cy="572700"/>
          </a:xfrm>
          <a:prstGeom prst="rect">
            <a:avLst/>
          </a:prstGeom>
          <a:solidFill>
            <a:srgbClr val="C7D8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0" title="Screenshot 2025-04-17 at 8.34.08 PM.png"/>
          <p:cNvPicPr preferRelativeResize="0"/>
          <p:nvPr/>
        </p:nvPicPr>
        <p:blipFill>
          <a:blip r:embed="rId3">
            <a:alphaModFix/>
          </a:blip>
          <a:stretch>
            <a:fillRect/>
          </a:stretch>
        </p:blipFill>
        <p:spPr>
          <a:xfrm>
            <a:off x="152400" y="152400"/>
            <a:ext cx="3578429" cy="4838698"/>
          </a:xfrm>
          <a:prstGeom prst="rect">
            <a:avLst/>
          </a:prstGeom>
          <a:noFill/>
          <a:ln>
            <a:noFill/>
          </a:ln>
        </p:spPr>
      </p:pic>
      <p:pic>
        <p:nvPicPr>
          <p:cNvPr id="204" name="Google Shape;204;p40" title="Screenshot 2025-04-17 at 8.37.00 PM.png"/>
          <p:cNvPicPr preferRelativeResize="0"/>
          <p:nvPr/>
        </p:nvPicPr>
        <p:blipFill>
          <a:blip r:embed="rId4">
            <a:alphaModFix/>
          </a:blip>
          <a:stretch>
            <a:fillRect/>
          </a:stretch>
        </p:blipFill>
        <p:spPr>
          <a:xfrm>
            <a:off x="3820579" y="152400"/>
            <a:ext cx="5108373" cy="38596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ctrTitle"/>
          </p:nvPr>
        </p:nvSpPr>
        <p:spPr>
          <a:xfrm>
            <a:off x="707820" y="461223"/>
            <a:ext cx="77337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PPHN NICU </a:t>
            </a:r>
            <a:endParaRPr b="1">
              <a:latin typeface="EB Garamond"/>
              <a:ea typeface="EB Garamond"/>
              <a:cs typeface="EB Garamond"/>
              <a:sym typeface="EB Garamond"/>
            </a:endParaRPr>
          </a:p>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Assessment Tool</a:t>
            </a:r>
            <a:endParaRPr/>
          </a:p>
        </p:txBody>
      </p:sp>
      <p:sp>
        <p:nvSpPr>
          <p:cNvPr id="210" name="Google Shape;210;p41"/>
          <p:cNvSpPr/>
          <p:nvPr/>
        </p:nvSpPr>
        <p:spPr>
          <a:xfrm>
            <a:off x="0" y="4581825"/>
            <a:ext cx="9144000" cy="572700"/>
          </a:xfrm>
          <a:prstGeom prst="rect">
            <a:avLst/>
          </a:prstGeom>
          <a:solidFill>
            <a:srgbClr val="C0D7B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4"/>
          <p:cNvSpPr txBox="1"/>
          <p:nvPr>
            <p:ph type="ctrTitle"/>
          </p:nvPr>
        </p:nvSpPr>
        <p:spPr>
          <a:xfrm>
            <a:off x="2579550" y="2159700"/>
            <a:ext cx="3984900" cy="824100"/>
          </a:xfrm>
          <a:prstGeom prst="rect">
            <a:avLst/>
          </a:prstGeom>
          <a:solidFill>
            <a:srgbClr val="C0D7B6"/>
          </a:solid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EB Garamond"/>
                <a:ea typeface="EB Garamond"/>
                <a:cs typeface="EB Garamond"/>
                <a:sym typeface="EB Garamond"/>
              </a:rPr>
              <a:t>Introduction</a:t>
            </a:r>
            <a:endParaRPr b="1">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85850" y="101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Example inputs</a:t>
            </a:r>
            <a:endParaRPr/>
          </a:p>
        </p:txBody>
      </p:sp>
      <p:pic>
        <p:nvPicPr>
          <p:cNvPr id="216" name="Google Shape;216;p42" title="Screenshot 2025-04-17 at 8.39.03 PM.png"/>
          <p:cNvPicPr preferRelativeResize="0"/>
          <p:nvPr/>
        </p:nvPicPr>
        <p:blipFill>
          <a:blip r:embed="rId3">
            <a:alphaModFix/>
          </a:blip>
          <a:stretch>
            <a:fillRect/>
          </a:stretch>
        </p:blipFill>
        <p:spPr>
          <a:xfrm>
            <a:off x="152400" y="826450"/>
            <a:ext cx="8839201" cy="34637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ctrTitle"/>
          </p:nvPr>
        </p:nvSpPr>
        <p:spPr>
          <a:xfrm>
            <a:off x="1664104" y="1273051"/>
            <a:ext cx="61206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NICU PPHN Mortality Risk Predictor</a:t>
            </a:r>
            <a:endParaRPr b="1">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4" title="Screenshot 2025-04-17 at 8.41.28 PM.png"/>
          <p:cNvPicPr preferRelativeResize="0"/>
          <p:nvPr/>
        </p:nvPicPr>
        <p:blipFill rotWithShape="1">
          <a:blip r:embed="rId3">
            <a:alphaModFix/>
          </a:blip>
          <a:srcRect b="0" l="0" r="0" t="43858"/>
          <a:stretch/>
        </p:blipFill>
        <p:spPr>
          <a:xfrm>
            <a:off x="3966950" y="1098725"/>
            <a:ext cx="4944375" cy="2802026"/>
          </a:xfrm>
          <a:prstGeom prst="rect">
            <a:avLst/>
          </a:prstGeom>
          <a:noFill/>
          <a:ln>
            <a:noFill/>
          </a:ln>
        </p:spPr>
      </p:pic>
      <p:pic>
        <p:nvPicPr>
          <p:cNvPr id="227" name="Google Shape;227;p44" title="Screenshot 2025-04-17 at 8.48.32 PM.png"/>
          <p:cNvPicPr preferRelativeResize="0"/>
          <p:nvPr/>
        </p:nvPicPr>
        <p:blipFill>
          <a:blip r:embed="rId4">
            <a:alphaModFix/>
          </a:blip>
          <a:stretch>
            <a:fillRect/>
          </a:stretch>
        </p:blipFill>
        <p:spPr>
          <a:xfrm>
            <a:off x="327850" y="673875"/>
            <a:ext cx="3737324" cy="36517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type="ctrTitle"/>
          </p:nvPr>
        </p:nvSpPr>
        <p:spPr>
          <a:xfrm>
            <a:off x="900101" y="461223"/>
            <a:ext cx="73491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solidFill>
                  <a:srgbClr val="000000"/>
                </a:solidFill>
                <a:latin typeface="EB Garamond"/>
                <a:ea typeface="EB Garamond"/>
                <a:cs typeface="EB Garamond"/>
                <a:sym typeface="EB Garamond"/>
              </a:rPr>
              <a:t>Treatment Plan Support </a:t>
            </a:r>
            <a:endParaRPr/>
          </a:p>
        </p:txBody>
      </p:sp>
      <p:sp>
        <p:nvSpPr>
          <p:cNvPr id="233" name="Google Shape;233;p45"/>
          <p:cNvSpPr/>
          <p:nvPr/>
        </p:nvSpPr>
        <p:spPr>
          <a:xfrm>
            <a:off x="0" y="4581825"/>
            <a:ext cx="9144000" cy="572700"/>
          </a:xfrm>
          <a:prstGeom prst="rect">
            <a:avLst/>
          </a:prstGeom>
          <a:solidFill>
            <a:srgbClr val="F5E9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p:nvPr/>
        </p:nvSpPr>
        <p:spPr>
          <a:xfrm>
            <a:off x="0" y="4581825"/>
            <a:ext cx="9144000" cy="572700"/>
          </a:xfrm>
          <a:prstGeom prst="rect">
            <a:avLst/>
          </a:prstGeom>
          <a:solidFill>
            <a:srgbClr val="C0D7B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46" title="Screenshot 2025-04-17 at 8.43.06 PM.png"/>
          <p:cNvPicPr preferRelativeResize="0"/>
          <p:nvPr/>
        </p:nvPicPr>
        <p:blipFill>
          <a:blip r:embed="rId3">
            <a:alphaModFix/>
          </a:blip>
          <a:stretch>
            <a:fillRect/>
          </a:stretch>
        </p:blipFill>
        <p:spPr>
          <a:xfrm>
            <a:off x="139875" y="179950"/>
            <a:ext cx="4725994" cy="4277025"/>
          </a:xfrm>
          <a:prstGeom prst="rect">
            <a:avLst/>
          </a:prstGeom>
          <a:noFill/>
          <a:ln>
            <a:noFill/>
          </a:ln>
        </p:spPr>
      </p:pic>
      <p:pic>
        <p:nvPicPr>
          <p:cNvPr id="240" name="Google Shape;240;p46" title="Screenshot 2025-04-17 at 8.44.11 PM.png"/>
          <p:cNvPicPr preferRelativeResize="0"/>
          <p:nvPr/>
        </p:nvPicPr>
        <p:blipFill>
          <a:blip r:embed="rId4">
            <a:alphaModFix/>
          </a:blip>
          <a:stretch>
            <a:fillRect/>
          </a:stretch>
        </p:blipFill>
        <p:spPr>
          <a:xfrm>
            <a:off x="4572000" y="152400"/>
            <a:ext cx="4668924" cy="433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46" name="Google Shape;246;p4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47" name="Google Shape;247;p47" title="Screenshot 2025-04-18 at 4.04.15 PM.png"/>
          <p:cNvPicPr preferRelativeResize="0"/>
          <p:nvPr/>
        </p:nvPicPr>
        <p:blipFill>
          <a:blip r:embed="rId3">
            <a:alphaModFix/>
          </a:blip>
          <a:stretch>
            <a:fillRect/>
          </a:stretch>
        </p:blipFill>
        <p:spPr>
          <a:xfrm>
            <a:off x="-44175" y="554500"/>
            <a:ext cx="9143999" cy="337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ctrTitle"/>
          </p:nvPr>
        </p:nvSpPr>
        <p:spPr>
          <a:xfrm>
            <a:off x="1514329" y="429176"/>
            <a:ext cx="6120600" cy="25974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EB Garamond"/>
                <a:ea typeface="EB Garamond"/>
                <a:cs typeface="EB Garamond"/>
                <a:sym typeface="EB Garamond"/>
              </a:rPr>
              <a:t>Performance Metrics</a:t>
            </a:r>
            <a:endParaRPr/>
          </a:p>
        </p:txBody>
      </p:sp>
      <p:sp>
        <p:nvSpPr>
          <p:cNvPr id="253" name="Google Shape;253;p48"/>
          <p:cNvSpPr/>
          <p:nvPr/>
        </p:nvSpPr>
        <p:spPr>
          <a:xfrm>
            <a:off x="0" y="4581825"/>
            <a:ext cx="9144000" cy="572700"/>
          </a:xfrm>
          <a:prstGeom prst="rect">
            <a:avLst/>
          </a:prstGeom>
          <a:solidFill>
            <a:srgbClr val="C7D8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9" title="Screenshot 2025-04-17 at 8.45.28 PM.png"/>
          <p:cNvPicPr preferRelativeResize="0"/>
          <p:nvPr/>
        </p:nvPicPr>
        <p:blipFill>
          <a:blip r:embed="rId3">
            <a:alphaModFix/>
          </a:blip>
          <a:stretch>
            <a:fillRect/>
          </a:stretch>
        </p:blipFill>
        <p:spPr>
          <a:xfrm>
            <a:off x="567094" y="0"/>
            <a:ext cx="8009812"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type="ctrTitle"/>
          </p:nvPr>
        </p:nvSpPr>
        <p:spPr>
          <a:xfrm>
            <a:off x="1711950" y="2159700"/>
            <a:ext cx="5720100" cy="824100"/>
          </a:xfrm>
          <a:prstGeom prst="rect">
            <a:avLst/>
          </a:prstGeom>
          <a:solidFill>
            <a:srgbClr val="C0D7B6"/>
          </a:solid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EB Garamond"/>
                <a:ea typeface="EB Garamond"/>
                <a:cs typeface="EB Garamond"/>
                <a:sym typeface="EB Garamond"/>
              </a:rPr>
              <a:t>Closing Thoughts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ph type="title"/>
          </p:nvPr>
        </p:nvSpPr>
        <p:spPr>
          <a:xfrm>
            <a:off x="311700" y="3199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1900">
                <a:latin typeface="EB Garamond"/>
                <a:ea typeface="EB Garamond"/>
                <a:cs typeface="EB Garamond"/>
                <a:sym typeface="EB Garamond"/>
              </a:rPr>
              <a:t>Data Challenges</a:t>
            </a:r>
            <a:endParaRPr sz="1900"/>
          </a:p>
        </p:txBody>
      </p:sp>
      <p:sp>
        <p:nvSpPr>
          <p:cNvPr id="269" name="Google Shape;269;p51"/>
          <p:cNvSpPr txBox="1"/>
          <p:nvPr/>
        </p:nvSpPr>
        <p:spPr>
          <a:xfrm>
            <a:off x="404550" y="739775"/>
            <a:ext cx="8468400" cy="1638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The original dataset was too large for the functionality of Google Colab</a:t>
            </a:r>
            <a:endParaRPr sz="1900">
              <a:solidFill>
                <a:schemeClr val="dk1"/>
              </a:solidFill>
              <a:latin typeface="EB Garamond"/>
              <a:ea typeface="EB Garamond"/>
              <a:cs typeface="EB Garamond"/>
              <a:sym typeface="EB Garamond"/>
            </a:endParaRPr>
          </a:p>
          <a:p>
            <a:pPr indent="-349250" lvl="0" marL="457200" rtl="0" algn="l">
              <a:spcBef>
                <a:spcPts val="100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Additionally, the data was unlabelled and unstructured which made it difficult to integrate into the model</a:t>
            </a:r>
            <a:endParaRPr sz="1900">
              <a:solidFill>
                <a:schemeClr val="dk1"/>
              </a:solidFill>
              <a:latin typeface="EB Garamond"/>
              <a:ea typeface="EB Garamond"/>
              <a:cs typeface="EB Garamond"/>
              <a:sym typeface="EB Garamond"/>
            </a:endParaRPr>
          </a:p>
          <a:p>
            <a:pPr indent="-349250" lvl="0" marL="457200" rtl="0" algn="l">
              <a:spcBef>
                <a:spcPts val="1000"/>
              </a:spcBef>
              <a:spcAft>
                <a:spcPts val="1000"/>
              </a:spcAft>
              <a:buClr>
                <a:schemeClr val="dk1"/>
              </a:buClr>
              <a:buSzPts val="1900"/>
              <a:buFont typeface="EB Garamond"/>
              <a:buChar char="-"/>
            </a:pPr>
            <a:r>
              <a:rPr lang="en" sz="1900">
                <a:solidFill>
                  <a:schemeClr val="dk1"/>
                </a:solidFill>
                <a:latin typeface="EB Garamond"/>
                <a:ea typeface="EB Garamond"/>
                <a:cs typeface="EB Garamond"/>
                <a:sym typeface="EB Garamond"/>
              </a:rPr>
              <a:t>There is extremely limited labelled data on patients with PPHN </a:t>
            </a:r>
            <a:endParaRPr sz="1900">
              <a:solidFill>
                <a:schemeClr val="dk1"/>
              </a:solidFill>
              <a:latin typeface="EB Garamond"/>
              <a:ea typeface="EB Garamond"/>
              <a:cs typeface="EB Garamond"/>
              <a:sym typeface="EB Garamond"/>
            </a:endParaRPr>
          </a:p>
        </p:txBody>
      </p:sp>
      <p:sp>
        <p:nvSpPr>
          <p:cNvPr id="270" name="Google Shape;270;p51"/>
          <p:cNvSpPr txBox="1"/>
          <p:nvPr>
            <p:ph type="title"/>
          </p:nvPr>
        </p:nvSpPr>
        <p:spPr>
          <a:xfrm>
            <a:off x="404550" y="2378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b="1" lang="en" sz="1900">
                <a:latin typeface="EB Garamond"/>
                <a:ea typeface="EB Garamond"/>
                <a:cs typeface="EB Garamond"/>
                <a:sym typeface="EB Garamond"/>
              </a:rPr>
              <a:t>Future Recommendations</a:t>
            </a:r>
            <a:endParaRPr b="1" sz="1900">
              <a:latin typeface="EB Garamond"/>
              <a:ea typeface="EB Garamond"/>
              <a:cs typeface="EB Garamond"/>
              <a:sym typeface="EB Garamond"/>
            </a:endParaRPr>
          </a:p>
          <a:p>
            <a:pPr indent="-349250" lvl="0" marL="457200" rtl="0" algn="l">
              <a:lnSpc>
                <a:spcPct val="100000"/>
              </a:lnSpc>
              <a:spcBef>
                <a:spcPts val="0"/>
              </a:spcBef>
              <a:spcAft>
                <a:spcPts val="0"/>
              </a:spcAft>
              <a:buSzPts val="1900"/>
              <a:buFont typeface="EB Garamond"/>
              <a:buChar char="-"/>
            </a:pPr>
            <a:r>
              <a:rPr lang="en" sz="1900">
                <a:latin typeface="EB Garamond"/>
                <a:ea typeface="EB Garamond"/>
                <a:cs typeface="EB Garamond"/>
                <a:sym typeface="EB Garamond"/>
              </a:rPr>
              <a:t>During future use this model should be trained with real data as opposed to synthetic data</a:t>
            </a:r>
            <a:endParaRPr sz="1900">
              <a:latin typeface="EB Garamond"/>
              <a:ea typeface="EB Garamond"/>
              <a:cs typeface="EB Garamond"/>
              <a:sym typeface="EB Garamond"/>
            </a:endParaRPr>
          </a:p>
          <a:p>
            <a:pPr indent="-349250" lvl="0" marL="457200" rtl="0" algn="l">
              <a:lnSpc>
                <a:spcPct val="100000"/>
              </a:lnSpc>
              <a:spcBef>
                <a:spcPts val="0"/>
              </a:spcBef>
              <a:spcAft>
                <a:spcPts val="0"/>
              </a:spcAft>
              <a:buSzPts val="1900"/>
              <a:buFont typeface="EB Garamond"/>
              <a:buChar char="-"/>
            </a:pPr>
            <a:r>
              <a:rPr lang="en" sz="1900">
                <a:latin typeface="EB Garamond"/>
                <a:ea typeface="EB Garamond"/>
                <a:cs typeface="EB Garamond"/>
                <a:sym typeface="EB Garamond"/>
              </a:rPr>
              <a:t>A large sample size of labelled data is essential to providing accuracy to this model</a:t>
            </a:r>
            <a:endParaRPr sz="1900">
              <a:latin typeface="EB Garamond"/>
              <a:ea typeface="EB Garamond"/>
              <a:cs typeface="EB Garamond"/>
              <a:sym typeface="EB Garamond"/>
            </a:endParaRPr>
          </a:p>
        </p:txBody>
      </p:sp>
      <p:sp>
        <p:nvSpPr>
          <p:cNvPr id="271" name="Google Shape;271;p51"/>
          <p:cNvSpPr txBox="1"/>
          <p:nvPr/>
        </p:nvSpPr>
        <p:spPr>
          <a:xfrm>
            <a:off x="404550" y="3620050"/>
            <a:ext cx="83349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EB Garamond"/>
                <a:ea typeface="EB Garamond"/>
                <a:cs typeface="EB Garamond"/>
                <a:sym typeface="EB Garamond"/>
              </a:rPr>
              <a:t>Future use:</a:t>
            </a:r>
            <a:endParaRPr b="1" sz="1900">
              <a:solidFill>
                <a:schemeClr val="dk1"/>
              </a:solidFill>
              <a:latin typeface="EB Garamond"/>
              <a:ea typeface="EB Garamond"/>
              <a:cs typeface="EB Garamond"/>
              <a:sym typeface="EB Garamond"/>
            </a:endParaRPr>
          </a:p>
          <a:p>
            <a:pPr indent="-349250" lvl="0" marL="457200" rtl="0" algn="l">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Facilities with limited resources and specialists </a:t>
            </a:r>
            <a:endParaRPr sz="1900">
              <a:solidFill>
                <a:schemeClr val="dk1"/>
              </a:solidFill>
              <a:latin typeface="EB Garamond"/>
              <a:ea typeface="EB Garamond"/>
              <a:cs typeface="EB Garamond"/>
              <a:sym typeface="EB Garamond"/>
            </a:endParaRPr>
          </a:p>
          <a:p>
            <a:pPr indent="-349250" lvl="0" marL="457200" rtl="0" algn="l">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NICU’s experiencing role strain</a:t>
            </a:r>
            <a:endParaRPr sz="1900">
              <a:solidFill>
                <a:schemeClr val="dk1"/>
              </a:solidFill>
              <a:latin typeface="EB Garamond"/>
              <a:ea typeface="EB Garamond"/>
              <a:cs typeface="EB Garamond"/>
              <a:sym typeface="EB Garamond"/>
            </a:endParaRPr>
          </a:p>
          <a:p>
            <a:pPr indent="-349250" lvl="0" marL="457200" rtl="0" algn="l">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Individuals dealing with a diagnosis of PPHN</a:t>
            </a:r>
            <a:endParaRPr sz="1900">
              <a:solidFill>
                <a:schemeClr val="dk1"/>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title"/>
          </p:nvPr>
        </p:nvSpPr>
        <p:spPr>
          <a:xfrm>
            <a:off x="78775" y="718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b="1" lang="en">
                <a:latin typeface="EB Garamond"/>
                <a:ea typeface="EB Garamond"/>
                <a:cs typeface="EB Garamond"/>
                <a:sym typeface="EB Garamond"/>
              </a:rPr>
              <a:t>Persistent Pulmonary Hypertension (PPHN)</a:t>
            </a:r>
            <a:endParaRPr b="1" baseline="-25000">
              <a:latin typeface="EB Garamond"/>
              <a:ea typeface="EB Garamond"/>
              <a:cs typeface="EB Garamond"/>
              <a:sym typeface="EB Garamond"/>
            </a:endParaRPr>
          </a:p>
        </p:txBody>
      </p:sp>
      <p:sp>
        <p:nvSpPr>
          <p:cNvPr id="104" name="Google Shape;104;p25"/>
          <p:cNvSpPr txBox="1"/>
          <p:nvPr>
            <p:ph idx="1" type="body"/>
          </p:nvPr>
        </p:nvSpPr>
        <p:spPr>
          <a:xfrm>
            <a:off x="252925" y="644575"/>
            <a:ext cx="5971800" cy="36693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2000">
                <a:solidFill>
                  <a:schemeClr val="dk1"/>
                </a:solidFill>
                <a:highlight>
                  <a:srgbClr val="FFFFFF"/>
                </a:highlight>
                <a:latin typeface="EB Garamond SemiBold"/>
                <a:ea typeface="EB Garamond SemiBold"/>
                <a:cs typeface="EB Garamond SemiBold"/>
                <a:sym typeface="EB Garamond SemiBold"/>
              </a:rPr>
              <a:t>What is PPHN?</a:t>
            </a:r>
            <a:endParaRPr sz="2000">
              <a:solidFill>
                <a:schemeClr val="dk1"/>
              </a:solidFill>
              <a:highlight>
                <a:srgbClr val="FFFFFF"/>
              </a:highlight>
              <a:latin typeface="EB Garamond SemiBold"/>
              <a:ea typeface="EB Garamond SemiBold"/>
              <a:cs typeface="EB Garamond SemiBold"/>
              <a:sym typeface="EB Garamond SemiBol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Syndrome </a:t>
            </a:r>
            <a:r>
              <a:rPr lang="en" sz="1700">
                <a:solidFill>
                  <a:schemeClr val="dk1"/>
                </a:solidFill>
                <a:latin typeface="EB Garamond"/>
                <a:ea typeface="EB Garamond"/>
                <a:cs typeface="EB Garamond"/>
                <a:sym typeface="EB Garamond"/>
              </a:rPr>
              <a:t>characterized by pulmonary vascular resistance</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C</a:t>
            </a:r>
            <a:r>
              <a:rPr lang="en" sz="1700">
                <a:solidFill>
                  <a:schemeClr val="dk1"/>
                </a:solidFill>
                <a:latin typeface="EB Garamond"/>
                <a:ea typeface="EB Garamond"/>
                <a:cs typeface="EB Garamond"/>
                <a:sym typeface="EB Garamond"/>
              </a:rPr>
              <a:t>an cause blood shunting and lack of oxygenated blood in the body</a:t>
            </a:r>
            <a:endParaRPr sz="1700">
              <a:solidFill>
                <a:schemeClr val="dk1"/>
              </a:solidFill>
              <a:latin typeface="EB Garamond"/>
              <a:ea typeface="EB Garamond"/>
              <a:cs typeface="EB Garamond"/>
              <a:sym typeface="EB Garamond"/>
            </a:endParaRPr>
          </a:p>
          <a:p>
            <a:pPr indent="0" lvl="0" marL="0" rtl="0" algn="l">
              <a:lnSpc>
                <a:spcPct val="137500"/>
              </a:lnSpc>
              <a:spcBef>
                <a:spcPts val="0"/>
              </a:spcBef>
              <a:spcAft>
                <a:spcPts val="0"/>
              </a:spcAft>
              <a:buNone/>
            </a:pPr>
            <a:r>
              <a:t/>
            </a:r>
            <a:endParaRPr sz="1700">
              <a:solidFill>
                <a:schemeClr val="dk1"/>
              </a:solidFill>
              <a:latin typeface="EB Garamond"/>
              <a:ea typeface="EB Garamond"/>
              <a:cs typeface="EB Garamond"/>
              <a:sym typeface="EB Garamond"/>
            </a:endParaRPr>
          </a:p>
          <a:p>
            <a:pPr indent="0" lvl="0" marL="0" rtl="0" algn="l">
              <a:lnSpc>
                <a:spcPct val="137500"/>
              </a:lnSpc>
              <a:spcBef>
                <a:spcPts val="0"/>
              </a:spcBef>
              <a:spcAft>
                <a:spcPts val="0"/>
              </a:spcAft>
              <a:buNone/>
            </a:pPr>
            <a:r>
              <a:rPr lang="en" sz="2000">
                <a:solidFill>
                  <a:schemeClr val="dk1"/>
                </a:solidFill>
                <a:highlight>
                  <a:srgbClr val="FFFFFF"/>
                </a:highlight>
                <a:latin typeface="EB Garamond SemiBold"/>
                <a:ea typeface="EB Garamond SemiBold"/>
                <a:cs typeface="EB Garamond SemiBold"/>
                <a:sym typeface="EB Garamond SemiBold"/>
              </a:rPr>
              <a:t>Symptoms</a:t>
            </a:r>
            <a:endParaRPr sz="2000">
              <a:solidFill>
                <a:schemeClr val="dk1"/>
              </a:solidFill>
              <a:highlight>
                <a:srgbClr val="FFFFFF"/>
              </a:highlight>
              <a:latin typeface="EB Garamond SemiBold"/>
              <a:ea typeface="EB Garamond SemiBold"/>
              <a:cs typeface="EB Garamond SemiBold"/>
              <a:sym typeface="EB Garamond SemiBol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C</a:t>
            </a:r>
            <a:r>
              <a:rPr lang="en" sz="1700">
                <a:solidFill>
                  <a:schemeClr val="dk1"/>
                </a:solidFill>
                <a:latin typeface="EB Garamond"/>
                <a:ea typeface="EB Garamond"/>
                <a:cs typeface="EB Garamond"/>
                <a:sym typeface="EB Garamond"/>
              </a:rPr>
              <a:t>yanosis</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increased work of breathing</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Acidosis</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Respiratory distress</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Low APGAR score</a:t>
            </a:r>
            <a:endParaRPr sz="1700">
              <a:solidFill>
                <a:schemeClr val="dk1"/>
              </a:solidFill>
              <a:latin typeface="EB Garamond"/>
              <a:ea typeface="EB Garamond"/>
              <a:cs typeface="EB Garamond"/>
              <a:sym typeface="EB Garamond"/>
            </a:endParaRPr>
          </a:p>
          <a:p>
            <a:pPr indent="-336550" lvl="0" marL="457200" rtl="0" algn="l">
              <a:spcBef>
                <a:spcPts val="0"/>
              </a:spcBef>
              <a:spcAft>
                <a:spcPts val="0"/>
              </a:spcAft>
              <a:buClr>
                <a:schemeClr val="dk1"/>
              </a:buClr>
              <a:buSzPts val="1700"/>
              <a:buFont typeface="EB Garamond"/>
              <a:buChar char="●"/>
            </a:pPr>
            <a:r>
              <a:rPr lang="en" sz="1700">
                <a:solidFill>
                  <a:schemeClr val="dk1"/>
                </a:solidFill>
                <a:latin typeface="EB Garamond"/>
                <a:ea typeface="EB Garamond"/>
                <a:cs typeface="EB Garamond"/>
                <a:sym typeface="EB Garamond"/>
              </a:rPr>
              <a:t>Meconium staining</a:t>
            </a:r>
            <a:endParaRPr sz="17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1"/>
                </a:solidFill>
                <a:latin typeface="EB Garamond"/>
                <a:ea typeface="EB Garamond"/>
                <a:cs typeface="EB Garamond"/>
                <a:sym typeface="EB Garamond"/>
              </a:rPr>
              <a:t>(Tauber, 2024)</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7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700">
              <a:solidFill>
                <a:schemeClr val="dk1"/>
              </a:solidFill>
              <a:latin typeface="EB Garamond"/>
              <a:ea typeface="EB Garamond"/>
              <a:cs typeface="EB Garamond"/>
              <a:sym typeface="EB Garamond"/>
            </a:endParaRPr>
          </a:p>
        </p:txBody>
      </p:sp>
      <p:pic>
        <p:nvPicPr>
          <p:cNvPr id="105" name="Google Shape;105;p25"/>
          <p:cNvPicPr preferRelativeResize="0"/>
          <p:nvPr/>
        </p:nvPicPr>
        <p:blipFill>
          <a:blip r:embed="rId3">
            <a:alphaModFix/>
          </a:blip>
          <a:stretch>
            <a:fillRect/>
          </a:stretch>
        </p:blipFill>
        <p:spPr>
          <a:xfrm>
            <a:off x="4355475" y="1797163"/>
            <a:ext cx="4243899" cy="2795975"/>
          </a:xfrm>
          <a:prstGeom prst="rect">
            <a:avLst/>
          </a:prstGeom>
          <a:noFill/>
          <a:ln>
            <a:noFill/>
          </a:ln>
        </p:spPr>
      </p:pic>
      <p:sp>
        <p:nvSpPr>
          <p:cNvPr id="106" name="Google Shape;106;p25"/>
          <p:cNvSpPr txBox="1"/>
          <p:nvPr/>
        </p:nvSpPr>
        <p:spPr>
          <a:xfrm>
            <a:off x="4355525" y="4593150"/>
            <a:ext cx="424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https://www.researchgate.net/figure/Pathophysiology-of-persistent-pulmonary-hypertension-of-newborn-PPHN-Acute-pulmonary_fig2_325145916</a:t>
            </a:r>
            <a:endParaRPr sz="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References</a:t>
            </a:r>
            <a:endParaRPr b="1">
              <a:latin typeface="EB Garamond"/>
              <a:ea typeface="EB Garamond"/>
              <a:cs typeface="EB Garamond"/>
              <a:sym typeface="EB Garamond"/>
            </a:endParaRPr>
          </a:p>
        </p:txBody>
      </p:sp>
      <p:sp>
        <p:nvSpPr>
          <p:cNvPr id="277" name="Google Shape;277;p52"/>
          <p:cNvSpPr txBox="1"/>
          <p:nvPr/>
        </p:nvSpPr>
        <p:spPr>
          <a:xfrm>
            <a:off x="581200" y="1153500"/>
            <a:ext cx="7541400" cy="37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1B1B1B"/>
                </a:solidFill>
                <a:highlight>
                  <a:srgbClr val="FFFFFF"/>
                </a:highlight>
                <a:latin typeface="Times New Roman"/>
                <a:ea typeface="Times New Roman"/>
                <a:cs typeface="Times New Roman"/>
                <a:sym typeface="Times New Roman"/>
              </a:rPr>
              <a:t>Lakshminrusimha S, Keszler M. Persistent Pulmonary Hypertension of the Newborn. </a:t>
            </a:r>
            <a:endParaRPr sz="1200">
              <a:solidFill>
                <a:srgbClr val="1B1B1B"/>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solidFill>
                  <a:srgbClr val="1B1B1B"/>
                </a:solidFill>
                <a:highlight>
                  <a:srgbClr val="FFFFFF"/>
                </a:highlight>
                <a:latin typeface="Times New Roman"/>
                <a:ea typeface="Times New Roman"/>
                <a:cs typeface="Times New Roman"/>
                <a:sym typeface="Times New Roman"/>
              </a:rPr>
              <a:t>Neoreviews. 2015 Dec;16(12):e680-e692. doi: 10.1542/neo.16-12-e680. PMID: </a:t>
            </a:r>
            <a:endParaRPr sz="1200">
              <a:solidFill>
                <a:srgbClr val="1B1B1B"/>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solidFill>
                  <a:srgbClr val="1B1B1B"/>
                </a:solidFill>
                <a:highlight>
                  <a:srgbClr val="FFFFFF"/>
                </a:highlight>
                <a:latin typeface="Times New Roman"/>
                <a:ea typeface="Times New Roman"/>
                <a:cs typeface="Times New Roman"/>
                <a:sym typeface="Times New Roman"/>
              </a:rPr>
              <a:t>26783388; PMCID: PMC4714607.</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Nandula PS, Shah SD. Persistent Pulmonary Hypertension of the Newborn. [Updated 2023 Jul </a:t>
            </a:r>
            <a:endParaRPr sz="1200">
              <a:solidFill>
                <a:srgbClr val="2222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31]. In: StatPearls [Internet]. Treasure Island (FL): StatPearls Publishing; 2025 Jan-. </a:t>
            </a:r>
            <a:endParaRPr sz="1200">
              <a:solidFill>
                <a:srgbClr val="2222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Available from: https://www.ncbi.nlm.nih.gov/books/NBK585100/</a:t>
            </a:r>
            <a:endParaRPr sz="1200">
              <a:solidFill>
                <a:srgbClr val="1B1B1B"/>
              </a:solidFill>
              <a:highlight>
                <a:srgbClr val="FFFFFF"/>
              </a:highlight>
              <a:latin typeface="Times New Roman"/>
              <a:ea typeface="Times New Roman"/>
              <a:cs typeface="Times New Roman"/>
              <a:sym typeface="Times New Roman"/>
            </a:endParaRPr>
          </a:p>
          <a:p>
            <a:pPr indent="0" lvl="0" marL="0" rtl="0" algn="l">
              <a:lnSpc>
                <a:spcPct val="140000"/>
              </a:lnSpc>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Razzaq, A., Iqbal Quddusi, A., &amp; Nizami, N. (2013, September). </a:t>
            </a:r>
            <a:r>
              <a:rPr i="1" lang="en" sz="1200">
                <a:solidFill>
                  <a:srgbClr val="222222"/>
                </a:solidFill>
                <a:highlight>
                  <a:srgbClr val="FFFFFF"/>
                </a:highlight>
                <a:latin typeface="Times New Roman"/>
                <a:ea typeface="Times New Roman"/>
                <a:cs typeface="Times New Roman"/>
                <a:sym typeface="Times New Roman"/>
              </a:rPr>
              <a:t>Risk factors and mortality among newborns with </a:t>
            </a:r>
            <a:endParaRPr i="1" sz="1200">
              <a:solidFill>
                <a:srgbClr val="222222"/>
              </a:solidFill>
              <a:highlight>
                <a:srgbClr val="FFFFFF"/>
              </a:highlight>
              <a:latin typeface="Times New Roman"/>
              <a:ea typeface="Times New Roman"/>
              <a:cs typeface="Times New Roman"/>
              <a:sym typeface="Times New Roman"/>
            </a:endParaRPr>
          </a:p>
          <a:p>
            <a:pPr indent="457200" lvl="0" marL="0" rtl="0" algn="l">
              <a:lnSpc>
                <a:spcPct val="140000"/>
              </a:lnSpc>
              <a:spcBef>
                <a:spcPts val="1200"/>
              </a:spcBef>
              <a:spcAft>
                <a:spcPts val="0"/>
              </a:spcAft>
              <a:buNone/>
            </a:pPr>
            <a:r>
              <a:rPr i="1" lang="en" sz="1200">
                <a:solidFill>
                  <a:srgbClr val="222222"/>
                </a:solidFill>
                <a:highlight>
                  <a:srgbClr val="FFFFFF"/>
                </a:highlight>
                <a:latin typeface="Times New Roman"/>
                <a:ea typeface="Times New Roman"/>
                <a:cs typeface="Times New Roman"/>
                <a:sym typeface="Times New Roman"/>
              </a:rPr>
              <a:t>persistent pulmonary hypertension</a:t>
            </a:r>
            <a:r>
              <a:rPr lang="en" sz="1200">
                <a:solidFill>
                  <a:srgbClr val="222222"/>
                </a:solidFill>
                <a:highlight>
                  <a:srgbClr val="FFFFFF"/>
                </a:highlight>
                <a:latin typeface="Times New Roman"/>
                <a:ea typeface="Times New Roman"/>
                <a:cs typeface="Times New Roman"/>
                <a:sym typeface="Times New Roman"/>
              </a:rPr>
              <a:t>. Pakistan journal of medical sciences. </a:t>
            </a:r>
            <a:r>
              <a:rPr lang="en" sz="12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https://pmc.ncbi.nlm.nih.gov/a</a:t>
            </a:r>
            <a:endParaRPr/>
          </a:p>
          <a:p>
            <a:pPr indent="457200" lvl="0" marL="0" rtl="0" algn="l">
              <a:lnSpc>
                <a:spcPct val="140000"/>
              </a:lnSpc>
              <a:spcBef>
                <a:spcPts val="1200"/>
              </a:spcBef>
              <a:spcAft>
                <a:spcPts val="0"/>
              </a:spcAft>
              <a:buNone/>
            </a:pPr>
            <a:r>
              <a:rPr lang="en"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rticles/PMC3858931/#:~:text=Results</a:t>
            </a:r>
            <a:r>
              <a:rPr lang="en" sz="1200">
                <a:solidFill>
                  <a:srgbClr val="222222"/>
                </a:solidFill>
                <a:highlight>
                  <a:srgbClr val="FFFFFF"/>
                </a:highlight>
                <a:latin typeface="Times New Roman"/>
                <a:ea typeface="Times New Roman"/>
                <a:cs typeface="Times New Roman"/>
                <a:sym typeface="Times New Roman"/>
              </a:rPr>
              <a:t>:%20There%20were%2079%20patients,term%20and%20post%20term%2</a:t>
            </a:r>
            <a:endParaRPr sz="1200">
              <a:solidFill>
                <a:srgbClr val="222222"/>
              </a:solidFill>
              <a:highlight>
                <a:srgbClr val="FFFFFF"/>
              </a:highlight>
              <a:latin typeface="Times New Roman"/>
              <a:ea typeface="Times New Roman"/>
              <a:cs typeface="Times New Roman"/>
              <a:sym typeface="Times New Roman"/>
            </a:endParaRPr>
          </a:p>
          <a:p>
            <a:pPr indent="0" lvl="0" marL="457200" rtl="0" algn="l">
              <a:lnSpc>
                <a:spcPct val="140000"/>
              </a:lnSpc>
              <a:spcBef>
                <a:spcPts val="1200"/>
              </a:spcBef>
              <a:spcAft>
                <a:spcPts val="1200"/>
              </a:spcAft>
              <a:buClr>
                <a:schemeClr val="dk1"/>
              </a:buClr>
              <a:buSzPts val="770"/>
              <a:buFont typeface="Arial"/>
              <a:buNone/>
            </a:pPr>
            <a:r>
              <a:rPr lang="en" sz="1200">
                <a:solidFill>
                  <a:srgbClr val="222222"/>
                </a:solidFill>
                <a:highlight>
                  <a:srgbClr val="FFFFFF"/>
                </a:highlight>
                <a:latin typeface="Times New Roman"/>
                <a:ea typeface="Times New Roman"/>
                <a:cs typeface="Times New Roman"/>
                <a:sym typeface="Times New Roman"/>
              </a:rPr>
              <a:t>0infants </a:t>
            </a:r>
            <a:endParaRPr sz="12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en">
                <a:latin typeface="EB Garamond"/>
                <a:ea typeface="EB Garamond"/>
                <a:cs typeface="EB Garamond"/>
                <a:sym typeface="EB Garamond"/>
              </a:rPr>
              <a:t>References cont.</a:t>
            </a:r>
            <a:endParaRPr/>
          </a:p>
        </p:txBody>
      </p:sp>
      <p:sp>
        <p:nvSpPr>
          <p:cNvPr id="283" name="Google Shape;28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770"/>
              <a:buNone/>
            </a:pPr>
            <a:r>
              <a:rPr lang="en" sz="1200">
                <a:solidFill>
                  <a:srgbClr val="1B1B1B"/>
                </a:solidFill>
                <a:highlight>
                  <a:srgbClr val="FFFFFF"/>
                </a:highlight>
                <a:latin typeface="Times New Roman"/>
                <a:ea typeface="Times New Roman"/>
                <a:cs typeface="Times New Roman"/>
                <a:sym typeface="Times New Roman"/>
              </a:rPr>
              <a:t>Singh, Y., &amp; Lakshminrusimha, S. (2021). Pathophysiology and Management of Persistent Pulmonary Hypertension of the Newborn. </a:t>
            </a:r>
            <a:endParaRPr sz="1200">
              <a:solidFill>
                <a:srgbClr val="1B1B1B"/>
              </a:solidFill>
              <a:highlight>
                <a:srgbClr val="FFFFFF"/>
              </a:highlight>
              <a:latin typeface="Times New Roman"/>
              <a:ea typeface="Times New Roman"/>
              <a:cs typeface="Times New Roman"/>
              <a:sym typeface="Times New Roman"/>
            </a:endParaRPr>
          </a:p>
          <a:p>
            <a:pPr indent="457200" lvl="0" marL="0" rtl="0" algn="l">
              <a:lnSpc>
                <a:spcPct val="140000"/>
              </a:lnSpc>
              <a:spcBef>
                <a:spcPts val="1200"/>
              </a:spcBef>
              <a:spcAft>
                <a:spcPts val="0"/>
              </a:spcAft>
              <a:buSzPts val="770"/>
              <a:buNone/>
            </a:pPr>
            <a:r>
              <a:rPr i="1" lang="en" sz="1200">
                <a:solidFill>
                  <a:srgbClr val="1B1B1B"/>
                </a:solidFill>
                <a:highlight>
                  <a:srgbClr val="FFFFFF"/>
                </a:highlight>
                <a:latin typeface="Times New Roman"/>
                <a:ea typeface="Times New Roman"/>
                <a:cs typeface="Times New Roman"/>
                <a:sym typeface="Times New Roman"/>
              </a:rPr>
              <a:t>Clinics in perinatology</a:t>
            </a:r>
            <a:r>
              <a:rPr lang="en" sz="1200">
                <a:solidFill>
                  <a:srgbClr val="1B1B1B"/>
                </a:solidFill>
                <a:highlight>
                  <a:srgbClr val="FFFFFF"/>
                </a:highlight>
                <a:latin typeface="Times New Roman"/>
                <a:ea typeface="Times New Roman"/>
                <a:cs typeface="Times New Roman"/>
                <a:sym typeface="Times New Roman"/>
              </a:rPr>
              <a:t>, </a:t>
            </a:r>
            <a:r>
              <a:rPr i="1" lang="en" sz="1200">
                <a:solidFill>
                  <a:srgbClr val="1B1B1B"/>
                </a:solidFill>
                <a:highlight>
                  <a:srgbClr val="FFFFFF"/>
                </a:highlight>
                <a:latin typeface="Times New Roman"/>
                <a:ea typeface="Times New Roman"/>
                <a:cs typeface="Times New Roman"/>
                <a:sym typeface="Times New Roman"/>
              </a:rPr>
              <a:t>48</a:t>
            </a:r>
            <a:r>
              <a:rPr lang="en" sz="1200">
                <a:solidFill>
                  <a:srgbClr val="1B1B1B"/>
                </a:solidFill>
                <a:highlight>
                  <a:srgbClr val="FFFFFF"/>
                </a:highlight>
                <a:latin typeface="Times New Roman"/>
                <a:ea typeface="Times New Roman"/>
                <a:cs typeface="Times New Roman"/>
                <a:sym typeface="Times New Roman"/>
              </a:rPr>
              <a:t>(3), 595–618. https://doi.org/10.1016/j.clp.2021.05.009</a:t>
            </a:r>
            <a:endParaRPr sz="1240">
              <a:solidFill>
                <a:schemeClr val="accent2"/>
              </a:solidFill>
              <a:highlight>
                <a:srgbClr val="FFFFFF"/>
              </a:highlight>
              <a:latin typeface="Times New Roman"/>
              <a:ea typeface="Times New Roman"/>
              <a:cs typeface="Times New Roman"/>
              <a:sym typeface="Times New Roman"/>
            </a:endParaRPr>
          </a:p>
          <a:p>
            <a:pPr indent="0" lvl="0" marL="0" rtl="0" algn="l">
              <a:lnSpc>
                <a:spcPct val="140000"/>
              </a:lnSpc>
              <a:spcBef>
                <a:spcPts val="1200"/>
              </a:spcBef>
              <a:spcAft>
                <a:spcPts val="0"/>
              </a:spcAft>
              <a:buSzPts val="770"/>
              <a:buNone/>
            </a:pPr>
            <a:r>
              <a:rPr lang="en" sz="1240">
                <a:solidFill>
                  <a:schemeClr val="accent2"/>
                </a:solidFill>
                <a:highlight>
                  <a:srgbClr val="FFFFFF"/>
                </a:highlight>
                <a:latin typeface="Times New Roman"/>
                <a:ea typeface="Times New Roman"/>
                <a:cs typeface="Times New Roman"/>
                <a:sym typeface="Times New Roman"/>
              </a:rPr>
              <a:t>Steurer, M. A., Jelliffe-Pawlowski, L. L., Baer, R. J., Partridge, J. C., Rogers, E. E., &amp; Keller, R. L. (2017). Persistent Pulmonary </a:t>
            </a:r>
            <a:endParaRPr sz="1240">
              <a:solidFill>
                <a:schemeClr val="accent2"/>
              </a:solidFill>
              <a:highlight>
                <a:srgbClr val="FFFFFF"/>
              </a:highlight>
              <a:latin typeface="Times New Roman"/>
              <a:ea typeface="Times New Roman"/>
              <a:cs typeface="Times New Roman"/>
              <a:sym typeface="Times New Roman"/>
            </a:endParaRPr>
          </a:p>
          <a:p>
            <a:pPr indent="0" lvl="0" marL="457200" rtl="0" algn="l">
              <a:lnSpc>
                <a:spcPct val="140000"/>
              </a:lnSpc>
              <a:spcBef>
                <a:spcPts val="1200"/>
              </a:spcBef>
              <a:spcAft>
                <a:spcPts val="0"/>
              </a:spcAft>
              <a:buClr>
                <a:schemeClr val="dk1"/>
              </a:buClr>
              <a:buSzPts val="770"/>
              <a:buFont typeface="Arial"/>
              <a:buNone/>
            </a:pPr>
            <a:r>
              <a:rPr lang="en" sz="1240">
                <a:solidFill>
                  <a:schemeClr val="accent2"/>
                </a:solidFill>
                <a:highlight>
                  <a:srgbClr val="FFFFFF"/>
                </a:highlight>
                <a:latin typeface="Times New Roman"/>
                <a:ea typeface="Times New Roman"/>
                <a:cs typeface="Times New Roman"/>
                <a:sym typeface="Times New Roman"/>
              </a:rPr>
              <a:t>Hypertension of the Newborn in Late Preterm and Term Infants in California. </a:t>
            </a:r>
            <a:r>
              <a:rPr i="1" lang="en" sz="1240">
                <a:solidFill>
                  <a:schemeClr val="accent2"/>
                </a:solidFill>
                <a:highlight>
                  <a:srgbClr val="FFFFFF"/>
                </a:highlight>
                <a:latin typeface="Times New Roman"/>
                <a:ea typeface="Times New Roman"/>
                <a:cs typeface="Times New Roman"/>
                <a:sym typeface="Times New Roman"/>
              </a:rPr>
              <a:t>Pediatrics</a:t>
            </a:r>
            <a:r>
              <a:rPr lang="en" sz="1240">
                <a:solidFill>
                  <a:schemeClr val="accent2"/>
                </a:solidFill>
                <a:highlight>
                  <a:srgbClr val="FFFFFF"/>
                </a:highlight>
                <a:latin typeface="Times New Roman"/>
                <a:ea typeface="Times New Roman"/>
                <a:cs typeface="Times New Roman"/>
                <a:sym typeface="Times New Roman"/>
              </a:rPr>
              <a:t>, </a:t>
            </a:r>
            <a:r>
              <a:rPr i="1" lang="en" sz="1240">
                <a:solidFill>
                  <a:schemeClr val="accent2"/>
                </a:solidFill>
                <a:highlight>
                  <a:srgbClr val="FFFFFF"/>
                </a:highlight>
                <a:latin typeface="Times New Roman"/>
                <a:ea typeface="Times New Roman"/>
                <a:cs typeface="Times New Roman"/>
                <a:sym typeface="Times New Roman"/>
              </a:rPr>
              <a:t>139</a:t>
            </a:r>
            <a:r>
              <a:rPr lang="en" sz="1240">
                <a:solidFill>
                  <a:schemeClr val="accent2"/>
                </a:solidFill>
                <a:highlight>
                  <a:srgbClr val="FFFFFF"/>
                </a:highlight>
                <a:latin typeface="Times New Roman"/>
                <a:ea typeface="Times New Roman"/>
                <a:cs typeface="Times New Roman"/>
                <a:sym typeface="Times New Roman"/>
              </a:rPr>
              <a:t>(1), e20161165.</a:t>
            </a:r>
            <a:r>
              <a:rPr lang="en" sz="124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https://doi.org/10.1542/peds.2016-1165</a:t>
            </a:r>
            <a:endParaRPr sz="1240">
              <a:solidFill>
                <a:schemeClr val="accent2"/>
              </a:solidFill>
              <a:highlight>
                <a:srgbClr val="FFFFFF"/>
              </a:highlight>
              <a:latin typeface="Times New Roman"/>
              <a:ea typeface="Times New Roman"/>
              <a:cs typeface="Times New Roman"/>
              <a:sym typeface="Times New Roman"/>
            </a:endParaRPr>
          </a:p>
          <a:p>
            <a:pPr indent="0" lvl="0" marL="0" rtl="0" algn="l">
              <a:lnSpc>
                <a:spcPct val="140000"/>
              </a:lnSpc>
              <a:spcBef>
                <a:spcPts val="1200"/>
              </a:spcBef>
              <a:spcAft>
                <a:spcPts val="0"/>
              </a:spcAft>
              <a:buSzPts val="770"/>
              <a:buNone/>
            </a:pPr>
            <a:r>
              <a:rPr lang="en" sz="1240">
                <a:solidFill>
                  <a:srgbClr val="222222"/>
                </a:solidFill>
                <a:highlight>
                  <a:srgbClr val="FFFFFF"/>
                </a:highlight>
                <a:latin typeface="Times New Roman"/>
                <a:ea typeface="Times New Roman"/>
                <a:cs typeface="Times New Roman"/>
                <a:sym typeface="Times New Roman"/>
              </a:rPr>
              <a:t>Tauber, K. A. (2024, October 29). </a:t>
            </a:r>
            <a:r>
              <a:rPr i="1" lang="en" sz="1240">
                <a:solidFill>
                  <a:srgbClr val="222222"/>
                </a:solidFill>
                <a:highlight>
                  <a:srgbClr val="FFFFFF"/>
                </a:highlight>
                <a:latin typeface="Times New Roman"/>
                <a:ea typeface="Times New Roman"/>
                <a:cs typeface="Times New Roman"/>
                <a:sym typeface="Times New Roman"/>
              </a:rPr>
              <a:t>Persistent pulmonary hypertension of the newborn (PPHN)</a:t>
            </a:r>
            <a:r>
              <a:rPr lang="en" sz="1240">
                <a:solidFill>
                  <a:srgbClr val="222222"/>
                </a:solidFill>
                <a:highlight>
                  <a:srgbClr val="FFFFFF"/>
                </a:highlight>
                <a:latin typeface="Times New Roman"/>
                <a:ea typeface="Times New Roman"/>
                <a:cs typeface="Times New Roman"/>
                <a:sym typeface="Times New Roman"/>
              </a:rPr>
              <a:t>. Practice Essentials, Background, </a:t>
            </a:r>
            <a:endParaRPr sz="1240">
              <a:solidFill>
                <a:srgbClr val="222222"/>
              </a:solidFill>
              <a:highlight>
                <a:srgbClr val="FFFFFF"/>
              </a:highlight>
              <a:latin typeface="Times New Roman"/>
              <a:ea typeface="Times New Roman"/>
              <a:cs typeface="Times New Roman"/>
              <a:sym typeface="Times New Roman"/>
            </a:endParaRPr>
          </a:p>
          <a:p>
            <a:pPr indent="457200" lvl="0" marL="0" rtl="0" algn="l">
              <a:lnSpc>
                <a:spcPct val="140000"/>
              </a:lnSpc>
              <a:spcBef>
                <a:spcPts val="0"/>
              </a:spcBef>
              <a:spcAft>
                <a:spcPts val="0"/>
              </a:spcAft>
              <a:buSzPts val="770"/>
              <a:buNone/>
            </a:pPr>
            <a:r>
              <a:rPr lang="en" sz="1240">
                <a:solidFill>
                  <a:srgbClr val="222222"/>
                </a:solidFill>
                <a:highlight>
                  <a:srgbClr val="FFFFFF"/>
                </a:highlight>
                <a:latin typeface="Times New Roman"/>
                <a:ea typeface="Times New Roman"/>
                <a:cs typeface="Times New Roman"/>
                <a:sym typeface="Times New Roman"/>
              </a:rPr>
              <a:t>Etiology. </a:t>
            </a:r>
            <a:r>
              <a:rPr lang="en" sz="124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https://emedicine.medscape.co</a:t>
            </a:r>
            <a:r>
              <a:rPr lang="en" sz="1240">
                <a:solidFill>
                  <a:srgbClr val="222222"/>
                </a:solidFill>
                <a:highlight>
                  <a:srgbClr val="FFFFFF"/>
                </a:highlight>
                <a:latin typeface="Times New Roman"/>
                <a:ea typeface="Times New Roman"/>
                <a:cs typeface="Times New Roman"/>
                <a:sym typeface="Times New Roman"/>
              </a:rPr>
              <a:t>m/article/898437-overview#:~:text=Failure%20of%20circulato</a:t>
            </a:r>
            <a:endParaRPr sz="1240">
              <a:solidFill>
                <a:srgbClr val="222222"/>
              </a:solidFill>
              <a:highlight>
                <a:srgbClr val="FFFFFF"/>
              </a:highlight>
              <a:latin typeface="Times New Roman"/>
              <a:ea typeface="Times New Roman"/>
              <a:cs typeface="Times New Roman"/>
              <a:sym typeface="Times New Roman"/>
            </a:endParaRPr>
          </a:p>
          <a:p>
            <a:pPr indent="457200" lvl="0" marL="0" rtl="0" algn="l">
              <a:lnSpc>
                <a:spcPct val="140000"/>
              </a:lnSpc>
              <a:spcBef>
                <a:spcPts val="0"/>
              </a:spcBef>
              <a:spcAft>
                <a:spcPts val="0"/>
              </a:spcAft>
              <a:buClr>
                <a:schemeClr val="dk1"/>
              </a:buClr>
              <a:buSzPts val="770"/>
              <a:buFont typeface="Arial"/>
              <a:buNone/>
            </a:pPr>
            <a:r>
              <a:rPr lang="en" sz="1240">
                <a:solidFill>
                  <a:srgbClr val="222222"/>
                </a:solidFill>
                <a:highlight>
                  <a:srgbClr val="FFFFFF"/>
                </a:highlight>
                <a:latin typeface="Times New Roman"/>
                <a:ea typeface="Times New Roman"/>
                <a:cs typeface="Times New Roman"/>
                <a:sym typeface="Times New Roman"/>
              </a:rPr>
              <a:t>ry%20transition,or%20at%20the%20 foramen%20 ovale </a:t>
            </a:r>
            <a:endParaRPr sz="1240">
              <a:solidFill>
                <a:schemeClr val="accent2"/>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2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134950" y="101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Importance of Treating and Understanding PPHN</a:t>
            </a:r>
            <a:endParaRPr/>
          </a:p>
        </p:txBody>
      </p:sp>
      <p:sp>
        <p:nvSpPr>
          <p:cNvPr id="112" name="Google Shape;112;p26"/>
          <p:cNvSpPr txBox="1"/>
          <p:nvPr>
            <p:ph idx="1" type="body"/>
          </p:nvPr>
        </p:nvSpPr>
        <p:spPr>
          <a:xfrm>
            <a:off x="335075" y="941350"/>
            <a:ext cx="4236900" cy="404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118"/>
              <a:buNone/>
            </a:pPr>
            <a:r>
              <a:rPr b="1" lang="en" sz="2000">
                <a:solidFill>
                  <a:schemeClr val="dk1"/>
                </a:solidFill>
                <a:latin typeface="EB Garamond"/>
                <a:ea typeface="EB Garamond"/>
                <a:cs typeface="EB Garamond"/>
                <a:sym typeface="EB Garamond"/>
              </a:rPr>
              <a:t>Prevalence and Impact - </a:t>
            </a:r>
            <a:endParaRPr b="1" sz="2000">
              <a:solidFill>
                <a:schemeClr val="dk1"/>
              </a:solidFill>
              <a:latin typeface="EB Garamond"/>
              <a:ea typeface="EB Garamond"/>
              <a:cs typeface="EB Garamond"/>
              <a:sym typeface="EB Garamond"/>
            </a:endParaRPr>
          </a:p>
          <a:p>
            <a:pPr indent="-355600" lvl="0" marL="457200" rtl="0" algn="l">
              <a:lnSpc>
                <a:spcPct val="115000"/>
              </a:lnSpc>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0.2% of term infants</a:t>
            </a:r>
            <a:endParaRPr sz="2000">
              <a:solidFill>
                <a:schemeClr val="dk1"/>
              </a:solidFill>
              <a:latin typeface="EB Garamond"/>
              <a:ea typeface="EB Garamond"/>
              <a:cs typeface="EB Garamond"/>
              <a:sym typeface="EB Garamond"/>
            </a:endParaRPr>
          </a:p>
          <a:p>
            <a:pPr indent="-355600" lvl="0" marL="457200" rtl="0" algn="l">
              <a:lnSpc>
                <a:spcPct val="115000"/>
              </a:lnSpc>
              <a:spcBef>
                <a:spcPts val="100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2% in preterm infants</a:t>
            </a:r>
            <a:endParaRPr sz="2000">
              <a:solidFill>
                <a:schemeClr val="dk1"/>
              </a:solidFill>
              <a:latin typeface="EB Garamond"/>
              <a:ea typeface="EB Garamond"/>
              <a:cs typeface="EB Garamond"/>
              <a:sym typeface="EB Garamond"/>
            </a:endParaRPr>
          </a:p>
          <a:p>
            <a:pPr indent="-355600" lvl="0" marL="457200" rtl="0" algn="l">
              <a:lnSpc>
                <a:spcPct val="115000"/>
              </a:lnSpc>
              <a:spcBef>
                <a:spcPts val="100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Increased risk of mortality</a:t>
            </a:r>
            <a:endParaRPr sz="2000">
              <a:solidFill>
                <a:schemeClr val="dk1"/>
              </a:solidFill>
              <a:latin typeface="EB Garamond"/>
              <a:ea typeface="EB Garamond"/>
              <a:cs typeface="EB Garamond"/>
              <a:sym typeface="EB Garamond"/>
            </a:endParaRPr>
          </a:p>
          <a:p>
            <a:pPr indent="0" lvl="0" marL="0" rtl="0" algn="l">
              <a:lnSpc>
                <a:spcPct val="115000"/>
              </a:lnSpc>
              <a:spcBef>
                <a:spcPts val="1200"/>
              </a:spcBef>
              <a:spcAft>
                <a:spcPts val="0"/>
              </a:spcAft>
              <a:buSzPts val="2118"/>
              <a:buNone/>
            </a:pPr>
            <a:r>
              <a:rPr b="1" lang="en" sz="2000">
                <a:solidFill>
                  <a:schemeClr val="dk1"/>
                </a:solidFill>
                <a:latin typeface="EB Garamond"/>
                <a:ea typeface="EB Garamond"/>
                <a:cs typeface="EB Garamond"/>
                <a:sym typeface="EB Garamond"/>
              </a:rPr>
              <a:t>Long Term Consequences - </a:t>
            </a:r>
            <a:endParaRPr b="1" sz="2000">
              <a:solidFill>
                <a:schemeClr val="dk1"/>
              </a:solidFill>
              <a:latin typeface="EB Garamond"/>
              <a:ea typeface="EB Garamond"/>
              <a:cs typeface="EB Garamond"/>
              <a:sym typeface="EB Garamond"/>
            </a:endParaRPr>
          </a:p>
          <a:p>
            <a:pPr indent="-355600" lvl="0" marL="457200" rtl="0" algn="l">
              <a:lnSpc>
                <a:spcPct val="115000"/>
              </a:lnSpc>
              <a:spcBef>
                <a:spcPts val="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Neurodevelopmental </a:t>
            </a:r>
            <a:r>
              <a:rPr lang="en" sz="2000">
                <a:solidFill>
                  <a:schemeClr val="dk1"/>
                </a:solidFill>
                <a:latin typeface="EB Garamond"/>
                <a:ea typeface="EB Garamond"/>
                <a:cs typeface="EB Garamond"/>
                <a:sym typeface="EB Garamond"/>
              </a:rPr>
              <a:t>delays</a:t>
            </a:r>
            <a:endParaRPr sz="2000">
              <a:solidFill>
                <a:schemeClr val="dk1"/>
              </a:solidFill>
              <a:latin typeface="EB Garamond"/>
              <a:ea typeface="EB Garamond"/>
              <a:cs typeface="EB Garamond"/>
              <a:sym typeface="EB Garamond"/>
            </a:endParaRPr>
          </a:p>
          <a:p>
            <a:pPr indent="-355600" lvl="0" marL="457200" rtl="0" algn="l">
              <a:lnSpc>
                <a:spcPct val="115000"/>
              </a:lnSpc>
              <a:spcBef>
                <a:spcPts val="100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Cognitive delays</a:t>
            </a:r>
            <a:endParaRPr sz="2000">
              <a:solidFill>
                <a:schemeClr val="dk1"/>
              </a:solidFill>
              <a:latin typeface="EB Garamond"/>
              <a:ea typeface="EB Garamond"/>
              <a:cs typeface="EB Garamond"/>
              <a:sym typeface="EB Garamond"/>
            </a:endParaRPr>
          </a:p>
          <a:p>
            <a:pPr indent="-355600" lvl="0" marL="457200" rtl="0" algn="l">
              <a:lnSpc>
                <a:spcPct val="115000"/>
              </a:lnSpc>
              <a:spcBef>
                <a:spcPts val="1000"/>
              </a:spcBef>
              <a:spcAft>
                <a:spcPts val="0"/>
              </a:spcAft>
              <a:buClr>
                <a:schemeClr val="dk1"/>
              </a:buClr>
              <a:buSzPts val="2000"/>
              <a:buFont typeface="EB Garamond"/>
              <a:buChar char="●"/>
            </a:pPr>
            <a:r>
              <a:rPr lang="en" sz="2000">
                <a:solidFill>
                  <a:schemeClr val="dk1"/>
                </a:solidFill>
                <a:latin typeface="EB Garamond"/>
                <a:ea typeface="EB Garamond"/>
                <a:cs typeface="EB Garamond"/>
                <a:sym typeface="EB Garamond"/>
              </a:rPr>
              <a:t>Hearing impairment</a:t>
            </a:r>
            <a:endParaRPr sz="2000">
              <a:solidFill>
                <a:schemeClr val="dk1"/>
              </a:solidFill>
              <a:latin typeface="EB Garamond"/>
              <a:ea typeface="EB Garamond"/>
              <a:cs typeface="EB Garamond"/>
              <a:sym typeface="EB Garamond"/>
            </a:endParaRPr>
          </a:p>
          <a:p>
            <a:pPr indent="0" lvl="0" marL="0" rtl="0" algn="l">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a:t>
            </a:r>
            <a:r>
              <a:rPr lang="en" sz="1200">
                <a:solidFill>
                  <a:srgbClr val="1B1B1B"/>
                </a:solidFill>
                <a:highlight>
                  <a:srgbClr val="FFFFFF"/>
                </a:highlight>
                <a:latin typeface="Times New Roman"/>
                <a:ea typeface="Times New Roman"/>
                <a:cs typeface="Times New Roman"/>
                <a:sym typeface="Times New Roman"/>
              </a:rPr>
              <a:t>Lakshminrusimha &amp; Keszler, 2015</a:t>
            </a:r>
            <a:r>
              <a:rPr lang="en" sz="1200">
                <a:solidFill>
                  <a:schemeClr val="dk1"/>
                </a:solidFill>
                <a:latin typeface="Times New Roman"/>
                <a:ea typeface="Times New Roman"/>
                <a:cs typeface="Times New Roman"/>
                <a:sym typeface="Times New Roman"/>
              </a:rPr>
              <a:t>)</a:t>
            </a:r>
            <a:endParaRPr sz="2000">
              <a:solidFill>
                <a:schemeClr val="dk1"/>
              </a:solidFill>
              <a:latin typeface="EB Garamond"/>
              <a:ea typeface="EB Garamond"/>
              <a:cs typeface="EB Garamond"/>
              <a:sym typeface="EB Garamond"/>
            </a:endParaRPr>
          </a:p>
        </p:txBody>
      </p:sp>
      <p:pic>
        <p:nvPicPr>
          <p:cNvPr id="113" name="Google Shape;113;p26"/>
          <p:cNvPicPr preferRelativeResize="0"/>
          <p:nvPr/>
        </p:nvPicPr>
        <p:blipFill>
          <a:blip r:embed="rId3">
            <a:alphaModFix/>
          </a:blip>
          <a:stretch>
            <a:fillRect/>
          </a:stretch>
        </p:blipFill>
        <p:spPr>
          <a:xfrm>
            <a:off x="4571999" y="941350"/>
            <a:ext cx="4394676" cy="404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76500" y="111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Causes and Risk Factors</a:t>
            </a:r>
            <a:endParaRPr b="1" baseline="-25000">
              <a:latin typeface="EB Garamond"/>
              <a:ea typeface="EB Garamond"/>
              <a:cs typeface="EB Garamond"/>
              <a:sym typeface="EB Garamond"/>
            </a:endParaRPr>
          </a:p>
        </p:txBody>
      </p:sp>
      <p:sp>
        <p:nvSpPr>
          <p:cNvPr id="119" name="Google Shape;119;p27"/>
          <p:cNvSpPr txBox="1"/>
          <p:nvPr>
            <p:ph idx="1" type="body"/>
          </p:nvPr>
        </p:nvSpPr>
        <p:spPr>
          <a:xfrm>
            <a:off x="546900" y="1091575"/>
            <a:ext cx="3826200" cy="2184900"/>
          </a:xfrm>
          <a:prstGeom prst="rect">
            <a:avLst/>
          </a:prstGeom>
          <a:noFill/>
          <a:ln cap="flat" cmpd="sng" w="9525">
            <a:solidFill>
              <a:srgbClr val="DDF7F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b="1" lang="en" sz="2200">
                <a:solidFill>
                  <a:schemeClr val="accent1"/>
                </a:solidFill>
                <a:latin typeface="EB Garamond"/>
                <a:ea typeface="EB Garamond"/>
                <a:cs typeface="EB Garamond"/>
                <a:sym typeface="EB Garamond"/>
              </a:rPr>
              <a:t>Causes</a:t>
            </a:r>
            <a:r>
              <a:rPr lang="en" sz="2200">
                <a:solidFill>
                  <a:srgbClr val="B06350"/>
                </a:solidFill>
                <a:latin typeface="EB Garamond"/>
                <a:ea typeface="EB Garamond"/>
                <a:cs typeface="EB Garamond"/>
                <a:sym typeface="EB Garamond"/>
              </a:rPr>
              <a:t> </a:t>
            </a:r>
            <a:endParaRPr sz="2200">
              <a:solidFill>
                <a:srgbClr val="B06350"/>
              </a:solidFill>
              <a:latin typeface="EB Garamond"/>
              <a:ea typeface="EB Garamond"/>
              <a:cs typeface="EB Garamond"/>
              <a:sym typeface="EB Garamond"/>
            </a:endParaRPr>
          </a:p>
          <a:p>
            <a:pPr indent="-368300" lvl="0" marL="457200" rtl="0" algn="l">
              <a:lnSpc>
                <a:spcPct val="115000"/>
              </a:lnSpc>
              <a:spcBef>
                <a:spcPts val="0"/>
              </a:spcBef>
              <a:spcAft>
                <a:spcPts val="0"/>
              </a:spcAft>
              <a:buClr>
                <a:schemeClr val="dk1"/>
              </a:buClr>
              <a:buSzPts val="2200"/>
              <a:buFont typeface="EB Garamond"/>
              <a:buChar char="-"/>
            </a:pPr>
            <a:r>
              <a:rPr lang="en" sz="2200">
                <a:solidFill>
                  <a:schemeClr val="dk1"/>
                </a:solidFill>
                <a:latin typeface="EB Garamond"/>
                <a:ea typeface="EB Garamond"/>
                <a:cs typeface="EB Garamond"/>
                <a:sym typeface="EB Garamond"/>
              </a:rPr>
              <a:t>Transition from fetal circulation to extrauterine circulation fails</a:t>
            </a:r>
            <a:endParaRPr sz="2200">
              <a:solidFill>
                <a:schemeClr val="dk1"/>
              </a:solidFill>
              <a:latin typeface="EB Garamond"/>
              <a:ea typeface="EB Garamond"/>
              <a:cs typeface="EB Garamond"/>
              <a:sym typeface="EB Garamond"/>
            </a:endParaRPr>
          </a:p>
        </p:txBody>
      </p:sp>
      <p:sp>
        <p:nvSpPr>
          <p:cNvPr id="120" name="Google Shape;120;p27"/>
          <p:cNvSpPr txBox="1"/>
          <p:nvPr>
            <p:ph idx="1" type="body"/>
          </p:nvPr>
        </p:nvSpPr>
        <p:spPr>
          <a:xfrm>
            <a:off x="4572000" y="1091575"/>
            <a:ext cx="4025100" cy="22635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lnSpc>
                <a:spcPct val="115000"/>
              </a:lnSpc>
              <a:spcBef>
                <a:spcPts val="0"/>
              </a:spcBef>
              <a:spcAft>
                <a:spcPts val="0"/>
              </a:spcAft>
              <a:buSzPct val="81818"/>
              <a:buNone/>
            </a:pPr>
            <a:r>
              <a:rPr b="1" lang="en" sz="2200">
                <a:solidFill>
                  <a:schemeClr val="accent1"/>
                </a:solidFill>
                <a:latin typeface="EB Garamond"/>
                <a:ea typeface="EB Garamond"/>
                <a:cs typeface="EB Garamond"/>
                <a:sym typeface="EB Garamond"/>
              </a:rPr>
              <a:t>Risk Factors  </a:t>
            </a:r>
            <a:endParaRPr b="1" sz="2200">
              <a:solidFill>
                <a:schemeClr val="accent1"/>
              </a:solidFill>
              <a:latin typeface="EB Garamond"/>
              <a:ea typeface="EB Garamond"/>
              <a:cs typeface="EB Garamond"/>
              <a:sym typeface="EB Garamond"/>
            </a:endParaRPr>
          </a:p>
          <a:p>
            <a:pPr indent="-357822" lvl="0" marL="457200" rtl="0" algn="l">
              <a:lnSpc>
                <a:spcPct val="115000"/>
              </a:lnSpc>
              <a:spcBef>
                <a:spcPts val="0"/>
              </a:spcBef>
              <a:spcAft>
                <a:spcPts val="0"/>
              </a:spcAft>
              <a:buClr>
                <a:schemeClr val="dk1"/>
              </a:buClr>
              <a:buSzPct val="100000"/>
              <a:buFont typeface="EB Garamond"/>
              <a:buChar char="-"/>
            </a:pPr>
            <a:r>
              <a:rPr lang="en" sz="2200">
                <a:solidFill>
                  <a:schemeClr val="dk1"/>
                </a:solidFill>
                <a:latin typeface="EB Garamond"/>
                <a:ea typeface="EB Garamond"/>
                <a:cs typeface="EB Garamond"/>
                <a:sym typeface="EB Garamond"/>
              </a:rPr>
              <a:t>Distress at birth</a:t>
            </a:r>
            <a:endParaRPr sz="2200">
              <a:solidFill>
                <a:schemeClr val="dk1"/>
              </a:solidFill>
              <a:latin typeface="EB Garamond"/>
              <a:ea typeface="EB Garamond"/>
              <a:cs typeface="EB Garamond"/>
              <a:sym typeface="EB Garamond"/>
            </a:endParaRPr>
          </a:p>
          <a:p>
            <a:pPr indent="-357822" lvl="0" marL="457200" rtl="0" algn="l">
              <a:lnSpc>
                <a:spcPct val="115000"/>
              </a:lnSpc>
              <a:spcBef>
                <a:spcPts val="0"/>
              </a:spcBef>
              <a:spcAft>
                <a:spcPts val="0"/>
              </a:spcAft>
              <a:buClr>
                <a:schemeClr val="dk1"/>
              </a:buClr>
              <a:buSzPct val="100000"/>
              <a:buFont typeface="EB Garamond"/>
              <a:buChar char="-"/>
            </a:pPr>
            <a:r>
              <a:rPr lang="en" sz="2200">
                <a:solidFill>
                  <a:schemeClr val="dk1"/>
                </a:solidFill>
                <a:latin typeface="EB Garamond"/>
                <a:ea typeface="EB Garamond"/>
                <a:cs typeface="EB Garamond"/>
                <a:sym typeface="EB Garamond"/>
              </a:rPr>
              <a:t>Meconium aspiration</a:t>
            </a:r>
            <a:endParaRPr sz="2200">
              <a:solidFill>
                <a:schemeClr val="dk1"/>
              </a:solidFill>
              <a:latin typeface="EB Garamond"/>
              <a:ea typeface="EB Garamond"/>
              <a:cs typeface="EB Garamond"/>
              <a:sym typeface="EB Garamond"/>
            </a:endParaRPr>
          </a:p>
          <a:p>
            <a:pPr indent="-357822" lvl="0" marL="457200" rtl="0" algn="l">
              <a:lnSpc>
                <a:spcPct val="115000"/>
              </a:lnSpc>
              <a:spcBef>
                <a:spcPts val="0"/>
              </a:spcBef>
              <a:spcAft>
                <a:spcPts val="0"/>
              </a:spcAft>
              <a:buClr>
                <a:schemeClr val="dk1"/>
              </a:buClr>
              <a:buSzPct val="100000"/>
              <a:buFont typeface="EB Garamond"/>
              <a:buChar char="-"/>
            </a:pPr>
            <a:r>
              <a:rPr lang="en" sz="2200">
                <a:solidFill>
                  <a:schemeClr val="dk1"/>
                </a:solidFill>
                <a:latin typeface="EB Garamond"/>
                <a:ea typeface="EB Garamond"/>
                <a:cs typeface="EB Garamond"/>
                <a:sym typeface="EB Garamond"/>
              </a:rPr>
              <a:t>Respiratory Distress Syndrome </a:t>
            </a:r>
            <a:endParaRPr sz="2200">
              <a:solidFill>
                <a:schemeClr val="dk1"/>
              </a:solidFill>
              <a:latin typeface="EB Garamond"/>
              <a:ea typeface="EB Garamond"/>
              <a:cs typeface="EB Garamond"/>
              <a:sym typeface="EB Garamond"/>
            </a:endParaRPr>
          </a:p>
          <a:p>
            <a:pPr indent="-357822" lvl="0" marL="457200" rtl="0" algn="l">
              <a:lnSpc>
                <a:spcPct val="115000"/>
              </a:lnSpc>
              <a:spcBef>
                <a:spcPts val="0"/>
              </a:spcBef>
              <a:spcAft>
                <a:spcPts val="0"/>
              </a:spcAft>
              <a:buClr>
                <a:schemeClr val="dk1"/>
              </a:buClr>
              <a:buSzPct val="100000"/>
              <a:buFont typeface="EB Garamond"/>
              <a:buChar char="-"/>
            </a:pPr>
            <a:r>
              <a:rPr lang="en" sz="2200">
                <a:solidFill>
                  <a:schemeClr val="dk1"/>
                </a:solidFill>
                <a:latin typeface="EB Garamond"/>
                <a:ea typeface="EB Garamond"/>
                <a:cs typeface="EB Garamond"/>
                <a:sym typeface="EB Garamond"/>
              </a:rPr>
              <a:t>Maternal hypertension</a:t>
            </a:r>
            <a:endParaRPr sz="2200">
              <a:solidFill>
                <a:schemeClr val="dk1"/>
              </a:solidFill>
              <a:latin typeface="EB Garamond"/>
              <a:ea typeface="EB Garamond"/>
              <a:cs typeface="EB Garamond"/>
              <a:sym typeface="EB Garamond"/>
            </a:endParaRPr>
          </a:p>
          <a:p>
            <a:pPr indent="-357822" lvl="0" marL="457200" rtl="0" algn="l">
              <a:lnSpc>
                <a:spcPct val="115000"/>
              </a:lnSpc>
              <a:spcBef>
                <a:spcPts val="0"/>
              </a:spcBef>
              <a:spcAft>
                <a:spcPts val="0"/>
              </a:spcAft>
              <a:buClr>
                <a:schemeClr val="dk1"/>
              </a:buClr>
              <a:buSzPct val="100000"/>
              <a:buFont typeface="EB Garamond"/>
              <a:buChar char="-"/>
            </a:pPr>
            <a:r>
              <a:rPr lang="en" sz="2200">
                <a:solidFill>
                  <a:schemeClr val="dk1"/>
                </a:solidFill>
                <a:latin typeface="EB Garamond"/>
                <a:ea typeface="EB Garamond"/>
                <a:cs typeface="EB Garamond"/>
                <a:sym typeface="EB Garamond"/>
              </a:rPr>
              <a:t>Congenital abnormalities</a:t>
            </a:r>
            <a:endParaRPr sz="2200">
              <a:solidFill>
                <a:schemeClr val="dk1"/>
              </a:solidFill>
              <a:latin typeface="EB Garamond"/>
              <a:ea typeface="EB Garamond"/>
              <a:cs typeface="EB Garamond"/>
              <a:sym typeface="EB Garamond"/>
            </a:endParaRPr>
          </a:p>
          <a:p>
            <a:pPr indent="0" lvl="0" marL="0" rtl="0" algn="r">
              <a:lnSpc>
                <a:spcPct val="115000"/>
              </a:lnSpc>
              <a:spcBef>
                <a:spcPts val="0"/>
              </a:spcBef>
              <a:spcAft>
                <a:spcPts val="0"/>
              </a:spcAft>
              <a:buNone/>
            </a:pPr>
            <a:r>
              <a:rPr lang="en" sz="1300">
                <a:solidFill>
                  <a:schemeClr val="dk1"/>
                </a:solidFill>
                <a:latin typeface="EB Garamond"/>
                <a:ea typeface="EB Garamond"/>
                <a:cs typeface="EB Garamond"/>
                <a:sym typeface="EB Garamond"/>
              </a:rPr>
              <a:t>(Razzaq et. al., 2013)</a:t>
            </a:r>
            <a:endParaRPr sz="1300">
              <a:solidFill>
                <a:schemeClr val="dk1"/>
              </a:solidFill>
              <a:latin typeface="EB Garamond"/>
              <a:ea typeface="EB Garamond"/>
              <a:cs typeface="EB Garamond"/>
              <a:sym typeface="EB Garamond"/>
            </a:endParaRPr>
          </a:p>
        </p:txBody>
      </p:sp>
      <p:sp>
        <p:nvSpPr>
          <p:cNvPr id="121" name="Google Shape;121;p27"/>
          <p:cNvSpPr/>
          <p:nvPr/>
        </p:nvSpPr>
        <p:spPr>
          <a:xfrm>
            <a:off x="0" y="4581825"/>
            <a:ext cx="9144000" cy="572700"/>
          </a:xfrm>
          <a:prstGeom prst="rect">
            <a:avLst/>
          </a:prstGeom>
          <a:solidFill>
            <a:srgbClr val="C7D8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105475" y="111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Types of PPHN</a:t>
            </a:r>
            <a:endParaRPr b="1" baseline="-25000">
              <a:latin typeface="EB Garamond"/>
              <a:ea typeface="EB Garamond"/>
              <a:cs typeface="EB Garamond"/>
              <a:sym typeface="EB Garamond"/>
            </a:endParaRPr>
          </a:p>
        </p:txBody>
      </p:sp>
      <p:sp>
        <p:nvSpPr>
          <p:cNvPr id="127" name="Google Shape;127;p28"/>
          <p:cNvSpPr txBox="1"/>
          <p:nvPr>
            <p:ph idx="1" type="body"/>
          </p:nvPr>
        </p:nvSpPr>
        <p:spPr>
          <a:xfrm>
            <a:off x="186000" y="672300"/>
            <a:ext cx="4584300" cy="379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Font typeface="EB Garamond SemiBold"/>
              <a:buAutoNum type="arabicPeriod"/>
            </a:pPr>
            <a:r>
              <a:rPr lang="en">
                <a:solidFill>
                  <a:schemeClr val="accent1"/>
                </a:solidFill>
                <a:latin typeface="EB Garamond SemiBold"/>
                <a:ea typeface="EB Garamond SemiBold"/>
                <a:cs typeface="EB Garamond SemiBold"/>
                <a:sym typeface="EB Garamond SemiBold"/>
              </a:rPr>
              <a:t>Primary</a:t>
            </a:r>
            <a:endParaRPr>
              <a:solidFill>
                <a:schemeClr val="accent1"/>
              </a:solidFill>
              <a:latin typeface="EB Garamond SemiBold"/>
              <a:ea typeface="EB Garamond SemiBold"/>
              <a:cs typeface="EB Garamond SemiBold"/>
              <a:sym typeface="EB Garamond SemiBold"/>
            </a:endParaRPr>
          </a:p>
          <a:p>
            <a:pPr indent="-330200" lvl="1" marL="914400" rtl="0" algn="l">
              <a:lnSpc>
                <a:spcPct val="115000"/>
              </a:lnSpc>
              <a:spcBef>
                <a:spcPts val="0"/>
              </a:spcBef>
              <a:spcAft>
                <a:spcPts val="0"/>
              </a:spcAft>
              <a:buClr>
                <a:schemeClr val="dk1"/>
              </a:buClr>
              <a:buSzPts val="1600"/>
              <a:buFont typeface="EB Garamond SemiBold"/>
              <a:buAutoNum type="alphaLcPeriod"/>
            </a:pPr>
            <a:r>
              <a:rPr lang="en" sz="1600">
                <a:solidFill>
                  <a:schemeClr val="dk1"/>
                </a:solidFill>
                <a:latin typeface="EB Garamond SemiBold"/>
                <a:ea typeface="EB Garamond SemiBold"/>
                <a:cs typeface="EB Garamond SemiBold"/>
                <a:sym typeface="EB Garamond SemiBold"/>
              </a:rPr>
              <a:t>Failed transition</a:t>
            </a:r>
            <a:endParaRPr sz="1600">
              <a:solidFill>
                <a:schemeClr val="dk1"/>
              </a:solidFill>
              <a:latin typeface="EB Garamond SemiBold"/>
              <a:ea typeface="EB Garamond SemiBold"/>
              <a:cs typeface="EB Garamond SemiBold"/>
              <a:sym typeface="EB Garamond SemiBold"/>
            </a:endParaRPr>
          </a:p>
          <a:p>
            <a:pPr indent="-342900" lvl="0" marL="457200" rtl="0" algn="l">
              <a:lnSpc>
                <a:spcPct val="115000"/>
              </a:lnSpc>
              <a:spcBef>
                <a:spcPts val="0"/>
              </a:spcBef>
              <a:spcAft>
                <a:spcPts val="0"/>
              </a:spcAft>
              <a:buClr>
                <a:schemeClr val="accent1"/>
              </a:buClr>
              <a:buSzPts val="1800"/>
              <a:buFont typeface="EB Garamond SemiBold"/>
              <a:buAutoNum type="arabicPeriod"/>
            </a:pPr>
            <a:r>
              <a:rPr lang="en">
                <a:solidFill>
                  <a:schemeClr val="accent1"/>
                </a:solidFill>
                <a:latin typeface="EB Garamond SemiBold"/>
                <a:ea typeface="EB Garamond SemiBold"/>
                <a:cs typeface="EB Garamond SemiBold"/>
                <a:sym typeface="EB Garamond SemiBold"/>
              </a:rPr>
              <a:t>Acquired</a:t>
            </a:r>
            <a:endParaRPr>
              <a:solidFill>
                <a:schemeClr val="accent1"/>
              </a:solidFill>
              <a:latin typeface="EB Garamond SemiBold"/>
              <a:ea typeface="EB Garamond SemiBold"/>
              <a:cs typeface="EB Garamond SemiBold"/>
              <a:sym typeface="EB Garamond SemiBold"/>
            </a:endParaRPr>
          </a:p>
          <a:p>
            <a:pPr indent="-330200" lvl="1" marL="914400" rtl="0" algn="l">
              <a:lnSpc>
                <a:spcPct val="115000"/>
              </a:lnSpc>
              <a:spcBef>
                <a:spcPts val="0"/>
              </a:spcBef>
              <a:spcAft>
                <a:spcPts val="0"/>
              </a:spcAft>
              <a:buClr>
                <a:schemeClr val="dk1"/>
              </a:buClr>
              <a:buSzPts val="1600"/>
              <a:buFont typeface="EB Garamond"/>
              <a:buAutoNum type="alphaLcPeriod"/>
            </a:pPr>
            <a:r>
              <a:rPr b="1" lang="en" sz="1600">
                <a:solidFill>
                  <a:schemeClr val="dk1"/>
                </a:solidFill>
                <a:latin typeface="EB Garamond"/>
                <a:ea typeface="EB Garamond"/>
                <a:cs typeface="EB Garamond"/>
                <a:sym typeface="EB Garamond"/>
              </a:rPr>
              <a:t>Prolonged mechanical ventilation</a:t>
            </a:r>
            <a:endParaRPr b="1" sz="1600">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1200">
                <a:solidFill>
                  <a:srgbClr val="1B1B1B"/>
                </a:solidFill>
                <a:highlight>
                  <a:srgbClr val="FFFFFF"/>
                </a:highlight>
                <a:latin typeface="Times New Roman"/>
                <a:ea typeface="Times New Roman"/>
                <a:cs typeface="Times New Roman"/>
                <a:sym typeface="Times New Roman"/>
              </a:rPr>
              <a:t>(Singh &amp; Lakshminrusimha, 2021)</a:t>
            </a:r>
            <a:endParaRPr>
              <a:solidFill>
                <a:srgbClr val="1155CC"/>
              </a:solidFill>
              <a:latin typeface="EB Garamond SemiBold"/>
              <a:ea typeface="EB Garamond SemiBold"/>
              <a:cs typeface="EB Garamond SemiBold"/>
              <a:sym typeface="EB Garamond SemiBold"/>
            </a:endParaRPr>
          </a:p>
          <a:p>
            <a:pPr indent="0" lvl="0" marL="0" rtl="0" algn="l">
              <a:lnSpc>
                <a:spcPct val="115000"/>
              </a:lnSpc>
              <a:spcBef>
                <a:spcPts val="1200"/>
              </a:spcBef>
              <a:spcAft>
                <a:spcPts val="0"/>
              </a:spcAft>
              <a:buSzPts val="1800"/>
              <a:buNone/>
            </a:pPr>
            <a:r>
              <a:rPr lang="en">
                <a:solidFill>
                  <a:schemeClr val="dk1"/>
                </a:solidFill>
                <a:latin typeface="EB Garamond SemiBold"/>
                <a:ea typeface="EB Garamond SemiBold"/>
                <a:cs typeface="EB Garamond SemiBold"/>
                <a:sym typeface="EB Garamond SemiBold"/>
              </a:rPr>
              <a:t>Risk severity - </a:t>
            </a:r>
            <a:endParaRPr>
              <a:solidFill>
                <a:schemeClr val="dk1"/>
              </a:solidFill>
              <a:latin typeface="EB Garamond SemiBold"/>
              <a:ea typeface="EB Garamond SemiBold"/>
              <a:cs typeface="EB Garamond SemiBold"/>
              <a:sym typeface="EB Garamond SemiBold"/>
            </a:endParaRPr>
          </a:p>
          <a:p>
            <a:pPr indent="0" lvl="0" marL="0" rtl="0" algn="l">
              <a:lnSpc>
                <a:spcPct val="115000"/>
              </a:lnSpc>
              <a:spcBef>
                <a:spcPts val="1200"/>
              </a:spcBef>
              <a:spcAft>
                <a:spcPts val="0"/>
              </a:spcAft>
              <a:buSzPts val="1800"/>
              <a:buNone/>
            </a:pPr>
            <a:r>
              <a:rPr i="1" lang="en">
                <a:solidFill>
                  <a:schemeClr val="dk1"/>
                </a:solidFill>
                <a:latin typeface="EB Garamond SemiBold"/>
                <a:ea typeface="EB Garamond SemiBold"/>
                <a:cs typeface="EB Garamond SemiBold"/>
                <a:sym typeface="EB Garamond SemiBold"/>
              </a:rPr>
              <a:t>In this case relates to the type of treatment intervention needed and future mortality risk</a:t>
            </a:r>
            <a:endParaRPr i="1">
              <a:solidFill>
                <a:schemeClr val="dk1"/>
              </a:solidFill>
              <a:latin typeface="EB Garamond SemiBold"/>
              <a:ea typeface="EB Garamond SemiBold"/>
              <a:cs typeface="EB Garamond SemiBold"/>
              <a:sym typeface="EB Garamond SemiBold"/>
            </a:endParaRPr>
          </a:p>
          <a:p>
            <a:pPr indent="-342900" lvl="0" marL="457200" rtl="0" algn="l">
              <a:lnSpc>
                <a:spcPct val="115000"/>
              </a:lnSpc>
              <a:spcBef>
                <a:spcPts val="120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Mild </a:t>
            </a:r>
            <a:endParaRPr>
              <a:solidFill>
                <a:schemeClr val="dk1"/>
              </a:solidFill>
              <a:latin typeface="EB Garamond SemiBold"/>
              <a:ea typeface="EB Garamond SemiBold"/>
              <a:cs typeface="EB Garamond SemiBold"/>
              <a:sym typeface="EB Garamond SemiBold"/>
            </a:endParaRPr>
          </a:p>
          <a:p>
            <a:pPr indent="-342900" lvl="0" marL="457200" rtl="0" algn="l">
              <a:lnSpc>
                <a:spcPct val="115000"/>
              </a:lnSpc>
              <a:spcBef>
                <a:spcPts val="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Moderate</a:t>
            </a:r>
            <a:endParaRPr>
              <a:solidFill>
                <a:schemeClr val="dk1"/>
              </a:solidFill>
              <a:latin typeface="EB Garamond SemiBold"/>
              <a:ea typeface="EB Garamond SemiBold"/>
              <a:cs typeface="EB Garamond SemiBold"/>
              <a:sym typeface="EB Garamond SemiBold"/>
            </a:endParaRPr>
          </a:p>
          <a:p>
            <a:pPr indent="-342900" lvl="0" marL="457200" rtl="0" algn="l">
              <a:lnSpc>
                <a:spcPct val="115000"/>
              </a:lnSpc>
              <a:spcBef>
                <a:spcPts val="0"/>
              </a:spcBef>
              <a:spcAft>
                <a:spcPts val="0"/>
              </a:spcAft>
              <a:buClr>
                <a:schemeClr val="dk1"/>
              </a:buClr>
              <a:buSzPts val="1800"/>
              <a:buFont typeface="EB Garamond SemiBold"/>
              <a:buChar char="-"/>
            </a:pPr>
            <a:r>
              <a:rPr lang="en">
                <a:solidFill>
                  <a:schemeClr val="dk1"/>
                </a:solidFill>
                <a:latin typeface="EB Garamond SemiBold"/>
                <a:ea typeface="EB Garamond SemiBold"/>
                <a:cs typeface="EB Garamond SemiBold"/>
                <a:sym typeface="EB Garamond SemiBold"/>
              </a:rPr>
              <a:t>Severe</a:t>
            </a:r>
            <a:endParaRPr>
              <a:solidFill>
                <a:schemeClr val="dk1"/>
              </a:solidFill>
              <a:latin typeface="EB Garamond SemiBold"/>
              <a:ea typeface="EB Garamond SemiBold"/>
              <a:cs typeface="EB Garamond SemiBold"/>
              <a:sym typeface="EB Garamond SemiBold"/>
            </a:endParaRPr>
          </a:p>
        </p:txBody>
      </p:sp>
      <p:pic>
        <p:nvPicPr>
          <p:cNvPr id="128" name="Google Shape;128;p28"/>
          <p:cNvPicPr preferRelativeResize="0"/>
          <p:nvPr/>
        </p:nvPicPr>
        <p:blipFill>
          <a:blip r:embed="rId3">
            <a:alphaModFix/>
          </a:blip>
          <a:stretch>
            <a:fillRect/>
          </a:stretch>
        </p:blipFill>
        <p:spPr>
          <a:xfrm>
            <a:off x="4770300" y="982400"/>
            <a:ext cx="4054075" cy="317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ctrTitle"/>
          </p:nvPr>
        </p:nvSpPr>
        <p:spPr>
          <a:xfrm>
            <a:off x="1711950" y="2159700"/>
            <a:ext cx="5720100" cy="824100"/>
          </a:xfrm>
          <a:prstGeom prst="rect">
            <a:avLst/>
          </a:prstGeom>
          <a:solidFill>
            <a:srgbClr val="C0D7B6"/>
          </a:solid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EB Garamond"/>
                <a:ea typeface="EB Garamond"/>
                <a:cs typeface="EB Garamond"/>
                <a:sym typeface="EB Garamond"/>
              </a:rPr>
              <a:t>Proposed AI Model</a:t>
            </a:r>
            <a:endParaRPr b="1">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p:nvPr/>
        </p:nvSpPr>
        <p:spPr>
          <a:xfrm>
            <a:off x="0" y="4581825"/>
            <a:ext cx="9144000" cy="572700"/>
          </a:xfrm>
          <a:prstGeom prst="rect">
            <a:avLst/>
          </a:prstGeom>
          <a:solidFill>
            <a:srgbClr val="C7D8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0"/>
          <p:cNvSpPr txBox="1"/>
          <p:nvPr/>
        </p:nvSpPr>
        <p:spPr>
          <a:xfrm>
            <a:off x="224400" y="1017150"/>
            <a:ext cx="86952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900">
                <a:solidFill>
                  <a:schemeClr val="dk1"/>
                </a:solidFill>
                <a:latin typeface="EB Garamond"/>
                <a:ea typeface="EB Garamond"/>
                <a:cs typeface="EB Garamond"/>
                <a:sym typeface="EB Garamond"/>
              </a:rPr>
              <a:t>Objective: </a:t>
            </a:r>
            <a:r>
              <a:rPr lang="en" sz="1900">
                <a:solidFill>
                  <a:schemeClr val="dk1"/>
                </a:solidFill>
                <a:latin typeface="EB Garamond"/>
                <a:ea typeface="EB Garamond"/>
                <a:cs typeface="EB Garamond"/>
                <a:sym typeface="EB Garamond"/>
              </a:rPr>
              <a:t>Providing NICU physicians with assisted early diagnosis of Persistent Pulmonary Hypertension (PPHN) in Term and Late Preterm Infants by dynamically </a:t>
            </a:r>
            <a:r>
              <a:rPr lang="en" sz="1900">
                <a:solidFill>
                  <a:schemeClr val="dk1"/>
                </a:solidFill>
                <a:latin typeface="EB Garamond"/>
                <a:ea typeface="EB Garamond"/>
                <a:cs typeface="EB Garamond"/>
                <a:sym typeface="EB Garamond"/>
              </a:rPr>
              <a:t>assessing</a:t>
            </a:r>
            <a:r>
              <a:rPr lang="en" sz="1900">
                <a:solidFill>
                  <a:schemeClr val="dk1"/>
                </a:solidFill>
                <a:latin typeface="EB Garamond"/>
                <a:ea typeface="EB Garamond"/>
                <a:cs typeface="EB Garamond"/>
                <a:sym typeface="EB Garamond"/>
              </a:rPr>
              <a:t> the severity and mortality risk </a:t>
            </a:r>
            <a:endParaRPr sz="1900">
              <a:solidFill>
                <a:schemeClr val="dk1"/>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200"/>
              <a:buFont typeface="Arial"/>
              <a:buNone/>
            </a:pPr>
            <a:r>
              <a:t/>
            </a:r>
            <a:endParaRPr sz="1900">
              <a:solidFill>
                <a:schemeClr val="dk1"/>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200"/>
              <a:buFont typeface="Arial"/>
              <a:buNone/>
            </a:pPr>
            <a:r>
              <a:rPr b="1" lang="en" sz="1900">
                <a:solidFill>
                  <a:schemeClr val="dk1"/>
                </a:solidFill>
                <a:latin typeface="EB Garamond"/>
                <a:ea typeface="EB Garamond"/>
                <a:cs typeface="EB Garamond"/>
                <a:sym typeface="EB Garamond"/>
              </a:rPr>
              <a:t>Key Features: </a:t>
            </a:r>
            <a:endParaRPr b="1" sz="1900">
              <a:solidFill>
                <a:schemeClr val="dk1"/>
              </a:solidFill>
              <a:latin typeface="EB Garamond"/>
              <a:ea typeface="EB Garamond"/>
              <a:cs typeface="EB Garamond"/>
              <a:sym typeface="EB Garamond"/>
            </a:endParaRPr>
          </a:p>
          <a:p>
            <a:pPr indent="-349250" lvl="0" marL="457200" marR="0" rtl="0" algn="l">
              <a:lnSpc>
                <a:spcPct val="100000"/>
              </a:lnSpc>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ICD-10 code checker</a:t>
            </a:r>
            <a:endParaRPr sz="1900">
              <a:solidFill>
                <a:schemeClr val="dk1"/>
              </a:solidFill>
              <a:latin typeface="EB Garamond"/>
              <a:ea typeface="EB Garamond"/>
              <a:cs typeface="EB Garamond"/>
              <a:sym typeface="EB Garamond"/>
            </a:endParaRPr>
          </a:p>
          <a:p>
            <a:pPr indent="-349250" lvl="0" marL="457200" marR="0" rtl="0" algn="l">
              <a:lnSpc>
                <a:spcPct val="100000"/>
              </a:lnSpc>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Patient </a:t>
            </a:r>
            <a:r>
              <a:rPr lang="en" sz="1900">
                <a:solidFill>
                  <a:schemeClr val="dk1"/>
                </a:solidFill>
                <a:latin typeface="EB Garamond"/>
                <a:ea typeface="EB Garamond"/>
                <a:cs typeface="EB Garamond"/>
                <a:sym typeface="EB Garamond"/>
              </a:rPr>
              <a:t>specific</a:t>
            </a:r>
            <a:r>
              <a:rPr lang="en" sz="1900">
                <a:solidFill>
                  <a:schemeClr val="dk1"/>
                </a:solidFill>
                <a:latin typeface="EB Garamond"/>
                <a:ea typeface="EB Garamond"/>
                <a:cs typeface="EB Garamond"/>
                <a:sym typeface="EB Garamond"/>
              </a:rPr>
              <a:t> input and integration</a:t>
            </a:r>
            <a:endParaRPr sz="1900">
              <a:solidFill>
                <a:schemeClr val="dk1"/>
              </a:solidFill>
              <a:latin typeface="EB Garamond"/>
              <a:ea typeface="EB Garamond"/>
              <a:cs typeface="EB Garamond"/>
              <a:sym typeface="EB Garamond"/>
            </a:endParaRPr>
          </a:p>
          <a:p>
            <a:pPr indent="-349250" lvl="0" marL="457200" marR="0" rtl="0" algn="l">
              <a:lnSpc>
                <a:spcPct val="100000"/>
              </a:lnSpc>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Mortality risk calculation</a:t>
            </a:r>
            <a:endParaRPr sz="1900">
              <a:solidFill>
                <a:schemeClr val="dk1"/>
              </a:solidFill>
              <a:latin typeface="EB Garamond"/>
              <a:ea typeface="EB Garamond"/>
              <a:cs typeface="EB Garamond"/>
              <a:sym typeface="EB Garamond"/>
            </a:endParaRPr>
          </a:p>
          <a:p>
            <a:pPr indent="-349250" lvl="0" marL="457200" marR="0" rtl="0" algn="l">
              <a:lnSpc>
                <a:spcPct val="100000"/>
              </a:lnSpc>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Remote Symptom Monitoring</a:t>
            </a:r>
            <a:endParaRPr sz="1900">
              <a:solidFill>
                <a:schemeClr val="dk1"/>
              </a:solidFill>
              <a:latin typeface="EB Garamond"/>
              <a:ea typeface="EB Garamond"/>
              <a:cs typeface="EB Garamond"/>
              <a:sym typeface="EB Garamond"/>
            </a:endParaRPr>
          </a:p>
          <a:p>
            <a:pPr indent="-349250" lvl="0" marL="457200" marR="0" rtl="0" algn="l">
              <a:lnSpc>
                <a:spcPct val="100000"/>
              </a:lnSpc>
              <a:spcBef>
                <a:spcPts val="0"/>
              </a:spcBef>
              <a:spcAft>
                <a:spcPts val="0"/>
              </a:spcAft>
              <a:buClr>
                <a:schemeClr val="dk1"/>
              </a:buClr>
              <a:buSzPts val="1900"/>
              <a:buFont typeface="EB Garamond"/>
              <a:buChar char="-"/>
            </a:pPr>
            <a:r>
              <a:rPr lang="en" sz="1900">
                <a:solidFill>
                  <a:schemeClr val="dk1"/>
                </a:solidFill>
                <a:latin typeface="EB Garamond"/>
                <a:ea typeface="EB Garamond"/>
                <a:cs typeface="EB Garamond"/>
                <a:sym typeface="EB Garamond"/>
              </a:rPr>
              <a:t>Treatment Plan Recommendations</a:t>
            </a:r>
            <a:endParaRPr sz="1900">
              <a:solidFill>
                <a:schemeClr val="dk1"/>
              </a:solidFill>
              <a:latin typeface="EB Garamond"/>
              <a:ea typeface="EB Garamond"/>
              <a:cs typeface="EB Garamond"/>
              <a:sym typeface="EB Garamond"/>
            </a:endParaRPr>
          </a:p>
        </p:txBody>
      </p:sp>
      <p:sp>
        <p:nvSpPr>
          <p:cNvPr id="140" name="Google Shape;140;p30"/>
          <p:cNvSpPr/>
          <p:nvPr/>
        </p:nvSpPr>
        <p:spPr>
          <a:xfrm>
            <a:off x="0" y="0"/>
            <a:ext cx="9144000" cy="572700"/>
          </a:xfrm>
          <a:prstGeom prst="rect">
            <a:avLst/>
          </a:prstGeom>
          <a:solidFill>
            <a:srgbClr val="C7D8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105500" y="101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EB Garamond"/>
                <a:ea typeface="EB Garamond"/>
                <a:cs typeface="EB Garamond"/>
                <a:sym typeface="EB Garamond"/>
              </a:rPr>
              <a:t>Methodology</a:t>
            </a:r>
            <a:endParaRPr b="1" baseline="-25000">
              <a:latin typeface="EB Garamond"/>
              <a:ea typeface="EB Garamond"/>
              <a:cs typeface="EB Garamond"/>
              <a:sym typeface="EB Garamond"/>
            </a:endParaRPr>
          </a:p>
        </p:txBody>
      </p:sp>
      <p:sp>
        <p:nvSpPr>
          <p:cNvPr id="146" name="Google Shape;146;p31"/>
          <p:cNvSpPr txBox="1"/>
          <p:nvPr>
            <p:ph idx="1" type="body"/>
          </p:nvPr>
        </p:nvSpPr>
        <p:spPr>
          <a:xfrm>
            <a:off x="105500" y="581513"/>
            <a:ext cx="1861500" cy="478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SzPts val="1800"/>
              <a:buNone/>
            </a:pPr>
            <a:r>
              <a:rPr b="1" lang="en">
                <a:solidFill>
                  <a:srgbClr val="8E7CC3"/>
                </a:solidFill>
                <a:highlight>
                  <a:srgbClr val="FFFFFF"/>
                </a:highlight>
                <a:latin typeface="EB Garamond"/>
                <a:ea typeface="EB Garamond"/>
                <a:cs typeface="EB Garamond"/>
                <a:sym typeface="EB Garamond"/>
              </a:rPr>
              <a:t>ICD Codes </a:t>
            </a:r>
            <a:endParaRPr b="1">
              <a:solidFill>
                <a:srgbClr val="8E7CC3"/>
              </a:solidFill>
              <a:highlight>
                <a:srgbClr val="FFFFFF"/>
              </a:highlight>
              <a:latin typeface="EB Garamond"/>
              <a:ea typeface="EB Garamond"/>
              <a:cs typeface="EB Garamond"/>
              <a:sym typeface="EB Garamond"/>
            </a:endParaRPr>
          </a:p>
        </p:txBody>
      </p:sp>
      <p:graphicFrame>
        <p:nvGraphicFramePr>
          <p:cNvPr id="147" name="Google Shape;147;p31"/>
          <p:cNvGraphicFramePr/>
          <p:nvPr/>
        </p:nvGraphicFramePr>
        <p:xfrm>
          <a:off x="1845175" y="1060025"/>
          <a:ext cx="3000000" cy="3000000"/>
        </p:xfrm>
        <a:graphic>
          <a:graphicData uri="http://schemas.openxmlformats.org/drawingml/2006/table">
            <a:tbl>
              <a:tblPr>
                <a:noFill/>
                <a:tableStyleId>{412D0793-6635-47A7-85EC-371FA0CA5BCA}</a:tableStyleId>
              </a:tblPr>
              <a:tblGrid>
                <a:gridCol w="1323700"/>
                <a:gridCol w="4129950"/>
              </a:tblGrid>
              <a:tr h="359400">
                <a:tc>
                  <a:txBody>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ICD Code</a:t>
                      </a:r>
                      <a:endParaRPr b="1" sz="18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4A7D6"/>
                    </a:solidFill>
                  </a:tcPr>
                </a:tc>
                <a:tc>
                  <a:txBody>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Diagnosis</a:t>
                      </a:r>
                      <a:endParaRPr b="1" sz="18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4A7D6"/>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P29.3</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Persistent pulmonary hypertension of the newborn</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P28.5</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Respiratory failure of newborn</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P22.0</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Respiratory distress syndrome of newborn</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P28.4</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Other apnea of newborn</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P24.0</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Meconium aspiration syndrome</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r h="414700">
                <a:tc>
                  <a:txBody>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P36.0</a:t>
                      </a:r>
                      <a:endParaRPr sz="20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lang="en" sz="1600">
                          <a:latin typeface="Times New Roman"/>
                          <a:ea typeface="Times New Roman"/>
                          <a:cs typeface="Times New Roman"/>
                          <a:sym typeface="Times New Roman"/>
                        </a:rPr>
                        <a:t>Sepsis of newborn</a:t>
                      </a:r>
                      <a:endParaRPr sz="1600">
                        <a:latin typeface="Times New Roman"/>
                        <a:ea typeface="Times New Roman"/>
                        <a:cs typeface="Times New Roman"/>
                        <a:sym typeface="Times New Roman"/>
                      </a:endParaRPr>
                    </a:p>
                  </a:txBody>
                  <a:tcPr marT="19050" marB="19050" marR="28575" marL="2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9D2E9"/>
                    </a:solidFill>
                  </a:tcPr>
                </a:tc>
              </a:tr>
            </a:tbl>
          </a:graphicData>
        </a:graphic>
      </p:graphicFrame>
      <p:sp>
        <p:nvSpPr>
          <p:cNvPr id="148" name="Google Shape;148;p31"/>
          <p:cNvSpPr txBox="1"/>
          <p:nvPr/>
        </p:nvSpPr>
        <p:spPr>
          <a:xfrm>
            <a:off x="1082600" y="4268225"/>
            <a:ext cx="75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EB Garamond"/>
                <a:ea typeface="EB Garamond"/>
                <a:cs typeface="EB Garamond"/>
                <a:sym typeface="EB Garamond"/>
              </a:rPr>
              <a:t>ICD-10 codes relevant to the model and to the treatment/diagnosis of PPHN</a:t>
            </a:r>
            <a:endParaRPr b="1" sz="1800">
              <a:solidFill>
                <a:schemeClr val="dk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