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8"/>
    <p:restoredTop sz="87229" autoAdjust="0"/>
  </p:normalViewPr>
  <p:slideViewPr>
    <p:cSldViewPr snapToGrid="0" snapToObjects="1">
      <p:cViewPr varScale="1">
        <p:scale>
          <a:sx n="61" d="100"/>
          <a:sy n="61" d="100"/>
        </p:scale>
        <p:origin x="736" y="72"/>
      </p:cViewPr>
      <p:guideLst/>
    </p:cSldViewPr>
  </p:slideViewPr>
  <p:notesTextViewPr>
    <p:cViewPr>
      <p:scale>
        <a:sx n="1" d="1"/>
        <a:sy n="1" d="1"/>
      </p:scale>
      <p:origin x="0" y="-68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40242-8B47-FF4D-A62D-15F3AC0C6E96}" type="datetimeFigureOut">
              <a:rPr lang="en-US" smtClean="0"/>
              <a:t>2/16/2017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E9D2B4-C471-274C-953C-25F8DBF57D00}" type="slidenum">
              <a:rPr lang="en-US" smtClean="0"/>
              <a:t>‹#›</a:t>
            </a:fld>
            <a:endParaRPr lang="en-US"/>
          </a:p>
        </p:txBody>
      </p:sp>
    </p:spTree>
    <p:extLst>
      <p:ext uri="{BB962C8B-B14F-4D97-AF65-F5344CB8AC3E}">
        <p14:creationId xmlns:p14="http://schemas.microsoft.com/office/powerpoint/2010/main" val="1159723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Do species in</a:t>
            </a:r>
            <a:r>
              <a:rPr lang="en-US" baseline="0" dirty="0" smtClean="0"/>
              <a:t> BCI co-occur with each other or conspecifics more than randomly expected? Do highly abundant species in BCI co-occur with other highly abundant species?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Background</a:t>
            </a:r>
            <a:r>
              <a:rPr lang="en-US" smtClean="0"/>
              <a:t>: </a:t>
            </a:r>
            <a:r>
              <a:rPr lang="en-US" sz="1200" b="0" i="0" kern="1200" smtClean="0">
                <a:solidFill>
                  <a:schemeClr val="tx1"/>
                </a:solidFill>
                <a:effectLst/>
                <a:latin typeface="+mn-lt"/>
                <a:ea typeface="+mn-ea"/>
                <a:cs typeface="+mn-cs"/>
              </a:rPr>
              <a:t>Hubbell (2001) developed the unified Neutral Theory of Biodiversity to explain the diversity and abundances of species in ecological communities by assuming per capita </a:t>
            </a:r>
            <a:r>
              <a:rPr lang="en-US" sz="1200" b="0" i="0" u="sng" kern="1200" smtClean="0">
                <a:solidFill>
                  <a:schemeClr val="tx1"/>
                </a:solidFill>
                <a:effectLst/>
                <a:latin typeface="+mn-lt"/>
                <a:ea typeface="+mn-ea"/>
                <a:cs typeface="+mn-cs"/>
              </a:rPr>
              <a:t>ecological equivalence</a:t>
            </a:r>
            <a:r>
              <a:rPr lang="en-US" sz="1200" b="0" i="0" kern="1200" smtClean="0">
                <a:solidFill>
                  <a:schemeClr val="tx1"/>
                </a:solidFill>
                <a:effectLst/>
                <a:latin typeface="+mn-lt"/>
                <a:ea typeface="+mn-ea"/>
                <a:cs typeface="+mn-cs"/>
              </a:rPr>
              <a:t> among all individuals of every species in the same trophic level. </a:t>
            </a:r>
            <a:r>
              <a:rPr lang="en-US" sz="1200" b="0" i="0" u="sng" kern="1200" dirty="0" smtClean="0">
                <a:solidFill>
                  <a:schemeClr val="tx1"/>
                </a:solidFill>
                <a:effectLst/>
                <a:latin typeface="+mn-lt"/>
                <a:ea typeface="+mn-ea"/>
                <a:cs typeface="+mn-cs"/>
              </a:rPr>
              <a:t>NT acts as a null hypothesis for niche-theory </a:t>
            </a:r>
            <a:r>
              <a:rPr lang="en-US" sz="1200" b="0" i="0" kern="1200" dirty="0" smtClean="0">
                <a:solidFill>
                  <a:schemeClr val="tx1"/>
                </a:solidFill>
                <a:effectLst/>
                <a:latin typeface="+mn-lt"/>
                <a:ea typeface="+mn-ea"/>
                <a:cs typeface="+mn-cs"/>
              </a:rPr>
              <a:t>by stripping away the complexity and asking: How much of the patterns of ecological communities assembly is explained by species similarity rather than differences? Hubbell (2006) argues that ecological equivalence is thought to easily evolve in high diversity, dispersal and recruitment limited communities, like BCI. In a highly complex environment, species do not evolve or evolves slowly due to low pairwise encounters frequencies between any two species (Hubbell 2006). </a:t>
            </a:r>
            <a:r>
              <a:rPr lang="en-US" sz="1200" b="0" i="0" kern="1200" smtClean="0">
                <a:solidFill>
                  <a:schemeClr val="tx1"/>
                </a:solidFill>
                <a:effectLst/>
                <a:latin typeface="+mn-lt"/>
                <a:ea typeface="+mn-ea"/>
                <a:cs typeface="+mn-cs"/>
              </a:rPr>
              <a:t>So this idea of species co-occurrence is central to the fundamental assumptions of NT and we aim to explore if indeed this co-occurrences between species on BCI is just by random change. </a:t>
            </a:r>
          </a:p>
          <a:p>
            <a:endParaRPr lang="en-US" dirty="0"/>
          </a:p>
        </p:txBody>
      </p:sp>
      <p:sp>
        <p:nvSpPr>
          <p:cNvPr id="4" name="Slide Number Placeholder 3"/>
          <p:cNvSpPr>
            <a:spLocks noGrp="1"/>
          </p:cNvSpPr>
          <p:nvPr>
            <p:ph type="sldNum" sz="quarter" idx="10"/>
          </p:nvPr>
        </p:nvSpPr>
        <p:spPr/>
        <p:txBody>
          <a:bodyPr/>
          <a:lstStyle/>
          <a:p>
            <a:fld id="{1AE9D2B4-C471-274C-953C-25F8DBF57D00}" type="slidenum">
              <a:rPr lang="en-US" smtClean="0"/>
              <a:t>1</a:t>
            </a:fld>
            <a:endParaRPr lang="en-US"/>
          </a:p>
        </p:txBody>
      </p:sp>
    </p:spTree>
    <p:extLst>
      <p:ext uri="{BB962C8B-B14F-4D97-AF65-F5344CB8AC3E}">
        <p14:creationId xmlns:p14="http://schemas.microsoft.com/office/powerpoint/2010/main" val="91367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4F6DE3-A9F1-D148-AFC5-5D32C9033920}"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99013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4F6DE3-A9F1-D148-AFC5-5D32C9033920}"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711667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4F6DE3-A9F1-D148-AFC5-5D32C9033920}"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30404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4F6DE3-A9F1-D148-AFC5-5D32C9033920}"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97524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4F6DE3-A9F1-D148-AFC5-5D32C9033920}"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6575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4F6DE3-A9F1-D148-AFC5-5D32C9033920}"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36664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4F6DE3-A9F1-D148-AFC5-5D32C9033920}" type="datetimeFigureOut">
              <a:rPr lang="en-US" smtClean="0"/>
              <a:t>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93050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4F6DE3-A9F1-D148-AFC5-5D32C9033920}" type="datetimeFigureOut">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86595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6DE3-A9F1-D148-AFC5-5D32C9033920}" type="datetimeFigureOut">
              <a:rPr lang="en-US" smtClean="0"/>
              <a:t>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45771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4F6DE3-A9F1-D148-AFC5-5D32C9033920}"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40442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4F6DE3-A9F1-D148-AFC5-5D32C9033920}"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A5CCD-377B-A146-9A6C-BDEF535AE15B}" type="slidenum">
              <a:rPr lang="en-US" smtClean="0"/>
              <a:t>‹#›</a:t>
            </a:fld>
            <a:endParaRPr lang="en-US"/>
          </a:p>
        </p:txBody>
      </p:sp>
    </p:spTree>
    <p:extLst>
      <p:ext uri="{BB962C8B-B14F-4D97-AF65-F5344CB8AC3E}">
        <p14:creationId xmlns:p14="http://schemas.microsoft.com/office/powerpoint/2010/main" val="121049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F6DE3-A9F1-D148-AFC5-5D32C9033920}" type="datetimeFigureOut">
              <a:rPr lang="en-US" smtClean="0"/>
              <a:t>2/16/2017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A5CCD-377B-A146-9A6C-BDEF535AE15B}" type="slidenum">
              <a:rPr lang="en-US" smtClean="0"/>
              <a:t>‹#›</a:t>
            </a:fld>
            <a:endParaRPr lang="en-US"/>
          </a:p>
        </p:txBody>
      </p:sp>
    </p:spTree>
    <p:extLst>
      <p:ext uri="{BB962C8B-B14F-4D97-AF65-F5344CB8AC3E}">
        <p14:creationId xmlns:p14="http://schemas.microsoft.com/office/powerpoint/2010/main" val="468550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0"/>
            <a:ext cx="12056012" cy="646331"/>
          </a:xfrm>
          <a:prstGeom prst="rect">
            <a:avLst/>
          </a:prstGeom>
          <a:noFill/>
        </p:spPr>
        <p:txBody>
          <a:bodyPr wrap="square" rtlCol="0">
            <a:spAutoFit/>
          </a:bodyPr>
          <a:lstStyle/>
          <a:p>
            <a:pPr algn="ctr"/>
            <a:r>
              <a:rPr lang="en-US" sz="3600" b="1" dirty="0" smtClean="0">
                <a:solidFill>
                  <a:schemeClr val="bg1"/>
                </a:solidFill>
                <a:latin typeface="Baskerville Old Face" charset="0"/>
                <a:ea typeface="Baskerville Old Face" charset="0"/>
                <a:cs typeface="Baskerville Old Face" charset="0"/>
              </a:rPr>
              <a:t>Co-occurrence of tree species in a small tropical island setting</a:t>
            </a:r>
            <a:endParaRPr lang="en-US" sz="3600" b="1" dirty="0">
              <a:solidFill>
                <a:schemeClr val="bg1"/>
              </a:solidFill>
              <a:latin typeface="Baskerville Old Face" charset="0"/>
              <a:ea typeface="Baskerville Old Face" charset="0"/>
              <a:cs typeface="Baskerville Old Face"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41" y="3520767"/>
            <a:ext cx="3824848" cy="3250420"/>
          </a:xfrm>
          <a:prstGeom prst="rect">
            <a:avLst/>
          </a:prstGeom>
        </p:spPr>
      </p:pic>
      <p:sp>
        <p:nvSpPr>
          <p:cNvPr id="7" name="TextBox 6"/>
          <p:cNvSpPr txBox="1"/>
          <p:nvPr/>
        </p:nvSpPr>
        <p:spPr>
          <a:xfrm>
            <a:off x="1213644" y="5946196"/>
            <a:ext cx="2815186" cy="523220"/>
          </a:xfrm>
          <a:prstGeom prst="rect">
            <a:avLst/>
          </a:prstGeom>
          <a:noFill/>
        </p:spPr>
        <p:txBody>
          <a:bodyPr wrap="square" rtlCol="0">
            <a:spAutoFit/>
          </a:bodyPr>
          <a:lstStyle/>
          <a:p>
            <a:pPr algn="ctr"/>
            <a:r>
              <a:rPr lang="en-US" sz="2800" b="1" dirty="0" smtClean="0">
                <a:solidFill>
                  <a:schemeClr val="bg1"/>
                </a:solidFill>
                <a:latin typeface="Baskerville Old Face" charset="0"/>
                <a:ea typeface="Baskerville Old Face" charset="0"/>
                <a:cs typeface="Baskerville Old Face" charset="0"/>
              </a:rPr>
              <a:t>Neutral Theory</a:t>
            </a:r>
            <a:endParaRPr lang="en-US" sz="2800" b="1" dirty="0">
              <a:solidFill>
                <a:schemeClr val="bg1"/>
              </a:solidFill>
              <a:latin typeface="Baskerville Old Face" charset="0"/>
              <a:ea typeface="Baskerville Old Face" charset="0"/>
              <a:cs typeface="Baskerville Old Face"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1" y="645865"/>
            <a:ext cx="3861349" cy="3000821"/>
          </a:xfrm>
          <a:prstGeom prst="rect">
            <a:avLst/>
          </a:prstGeom>
        </p:spPr>
      </p:pic>
      <p:sp>
        <p:nvSpPr>
          <p:cNvPr id="10" name="TextBox 9"/>
          <p:cNvSpPr txBox="1"/>
          <p:nvPr/>
        </p:nvSpPr>
        <p:spPr>
          <a:xfrm>
            <a:off x="4028830" y="645865"/>
            <a:ext cx="2502094" cy="3000821"/>
          </a:xfrm>
          <a:prstGeom prst="rect">
            <a:avLst/>
          </a:prstGeom>
          <a:solidFill>
            <a:schemeClr val="bg2">
              <a:lumMod val="25000"/>
            </a:schemeClr>
          </a:solidFill>
        </p:spPr>
        <p:txBody>
          <a:bodyPr wrap="square" rtlCol="0" anchor="ctr">
            <a:spAutoFit/>
          </a:bodyPr>
          <a:lstStyle/>
          <a:p>
            <a:pPr>
              <a:lnSpc>
                <a:spcPct val="150000"/>
              </a:lnSpc>
            </a:pPr>
            <a:r>
              <a:rPr lang="en-US" b="1" dirty="0" smtClean="0">
                <a:solidFill>
                  <a:schemeClr val="bg1"/>
                </a:solidFill>
                <a:latin typeface="Baskerville Old Face" charset="0"/>
                <a:ea typeface="Baskerville Old Face" charset="0"/>
                <a:cs typeface="Baskerville Old Face" charset="0"/>
              </a:rPr>
              <a:t>BCI, Panama</a:t>
            </a:r>
          </a:p>
          <a:p>
            <a:pPr>
              <a:lnSpc>
                <a:spcPct val="150000"/>
              </a:lnSpc>
            </a:pPr>
            <a:r>
              <a:rPr lang="en-US" b="1" dirty="0" smtClean="0">
                <a:solidFill>
                  <a:schemeClr val="bg1"/>
                </a:solidFill>
                <a:latin typeface="Baskerville Old Face" charset="0"/>
                <a:ea typeface="Baskerville Old Face" charset="0"/>
                <a:cs typeface="Baskerville Old Face" charset="0"/>
              </a:rPr>
              <a:t>Census year 2010</a:t>
            </a:r>
          </a:p>
          <a:p>
            <a:pPr>
              <a:lnSpc>
                <a:spcPct val="150000"/>
              </a:lnSpc>
            </a:pPr>
            <a:r>
              <a:rPr lang="en-US" b="1" dirty="0" smtClean="0">
                <a:solidFill>
                  <a:schemeClr val="bg1"/>
                </a:solidFill>
                <a:latin typeface="Baskerville Old Face" charset="0"/>
                <a:ea typeface="Baskerville Old Face" charset="0"/>
                <a:cs typeface="Baskerville Old Face" charset="0"/>
              </a:rPr>
              <a:t># Species: 297 </a:t>
            </a:r>
          </a:p>
          <a:p>
            <a:pPr>
              <a:lnSpc>
                <a:spcPct val="150000"/>
              </a:lnSpc>
            </a:pPr>
            <a:r>
              <a:rPr lang="en-US" b="1" dirty="0" smtClean="0">
                <a:solidFill>
                  <a:schemeClr val="bg1"/>
                </a:solidFill>
                <a:latin typeface="Baskerville Old Face" charset="0"/>
                <a:ea typeface="Baskerville Old Face" charset="0"/>
                <a:cs typeface="Baskerville Old Face" charset="0"/>
              </a:rPr>
              <a:t>Extent: 50 hectares</a:t>
            </a:r>
          </a:p>
          <a:p>
            <a:pPr>
              <a:lnSpc>
                <a:spcPct val="150000"/>
              </a:lnSpc>
            </a:pPr>
            <a:r>
              <a:rPr lang="en-US" b="1" dirty="0" smtClean="0">
                <a:solidFill>
                  <a:schemeClr val="bg1"/>
                </a:solidFill>
                <a:latin typeface="Baskerville Old Face" charset="0"/>
                <a:ea typeface="Baskerville Old Face" charset="0"/>
                <a:cs typeface="Baskerville Old Face" charset="0"/>
              </a:rPr>
              <a:t>Grain: 20 X 20 meters</a:t>
            </a:r>
          </a:p>
          <a:p>
            <a:pPr>
              <a:lnSpc>
                <a:spcPct val="150000"/>
              </a:lnSpc>
            </a:pPr>
            <a:r>
              <a:rPr lang="en-US" b="1" dirty="0" smtClean="0">
                <a:solidFill>
                  <a:schemeClr val="bg1"/>
                </a:solidFill>
                <a:latin typeface="Baskerville Old Face" charset="0"/>
                <a:ea typeface="Baskerville Old Face" charset="0"/>
                <a:cs typeface="Baskerville Old Face" charset="0"/>
              </a:rPr>
              <a:t># of </a:t>
            </a:r>
            <a:r>
              <a:rPr lang="en-US" b="1" dirty="0" smtClean="0">
                <a:solidFill>
                  <a:schemeClr val="bg1"/>
                </a:solidFill>
                <a:latin typeface="Baskerville Old Face" charset="0"/>
                <a:ea typeface="Baskerville Old Face" charset="0"/>
                <a:cs typeface="Baskerville Old Face" charset="0"/>
              </a:rPr>
              <a:t>Quadrats: </a:t>
            </a:r>
            <a:r>
              <a:rPr lang="en-US" b="1" dirty="0" smtClean="0">
                <a:solidFill>
                  <a:schemeClr val="bg1"/>
                </a:solidFill>
                <a:latin typeface="Baskerville Old Face" charset="0"/>
                <a:ea typeface="Baskerville Old Face" charset="0"/>
                <a:cs typeface="Baskerville Old Face" charset="0"/>
              </a:rPr>
              <a:t>1250</a:t>
            </a:r>
          </a:p>
          <a:p>
            <a:pPr>
              <a:lnSpc>
                <a:spcPct val="150000"/>
              </a:lnSpc>
            </a:pPr>
            <a:r>
              <a:rPr lang="en-US" b="1" dirty="0" smtClean="0">
                <a:solidFill>
                  <a:schemeClr val="bg1"/>
                </a:solidFill>
                <a:latin typeface="Baskerville Old Face" charset="0"/>
                <a:ea typeface="Baskerville Old Face" charset="0"/>
                <a:cs typeface="Baskerville Old Face" charset="0"/>
              </a:rPr>
              <a:t>Coverage: 0.75 – 0.99</a:t>
            </a:r>
          </a:p>
        </p:txBody>
      </p:sp>
      <p:sp>
        <p:nvSpPr>
          <p:cNvPr id="11" name="TextBox 10"/>
          <p:cNvSpPr txBox="1"/>
          <p:nvPr/>
        </p:nvSpPr>
        <p:spPr>
          <a:xfrm>
            <a:off x="4028829" y="4084148"/>
            <a:ext cx="2502094" cy="2123658"/>
          </a:xfrm>
          <a:prstGeom prst="rect">
            <a:avLst/>
          </a:prstGeom>
          <a:solidFill>
            <a:schemeClr val="bg2">
              <a:lumMod val="25000"/>
            </a:schemeClr>
          </a:solidFill>
        </p:spPr>
        <p:txBody>
          <a:bodyPr wrap="square" rtlCol="0" anchor="ctr">
            <a:spAutoFit/>
          </a:bodyPr>
          <a:lstStyle/>
          <a:p>
            <a:pPr>
              <a:lnSpc>
                <a:spcPct val="150000"/>
              </a:lnSpc>
            </a:pPr>
            <a:r>
              <a:rPr lang="en-US" sz="1600" b="1" dirty="0" smtClean="0">
                <a:solidFill>
                  <a:schemeClr val="bg1"/>
                </a:solidFill>
                <a:latin typeface="Baskerville Old Face" charset="0"/>
                <a:ea typeface="Baskerville Old Face" charset="0"/>
                <a:cs typeface="Baskerville Old Face" charset="0"/>
              </a:rPr>
              <a:t>Top four abundant species:</a:t>
            </a:r>
          </a:p>
          <a:p>
            <a:pPr>
              <a:lnSpc>
                <a:spcPct val="150000"/>
              </a:lnSpc>
            </a:pPr>
            <a:r>
              <a:rPr lang="en-US" b="1" i="1" dirty="0" smtClean="0">
                <a:solidFill>
                  <a:schemeClr val="bg1"/>
                </a:solidFill>
                <a:latin typeface="Baskerville Old Face" charset="0"/>
                <a:ea typeface="Baskerville Old Face" charset="0"/>
                <a:cs typeface="Baskerville Old Face" charset="0"/>
              </a:rPr>
              <a:t>H. </a:t>
            </a:r>
            <a:r>
              <a:rPr lang="en-US" b="1" i="1" dirty="0" err="1" smtClean="0">
                <a:solidFill>
                  <a:schemeClr val="bg1"/>
                </a:solidFill>
                <a:latin typeface="Baskerville Old Face" charset="0"/>
                <a:ea typeface="Baskerville Old Face" charset="0"/>
                <a:cs typeface="Baskerville Old Face" charset="0"/>
              </a:rPr>
              <a:t>prunifolius</a:t>
            </a:r>
            <a:r>
              <a:rPr lang="en-US" b="1" i="1" dirty="0" smtClean="0">
                <a:solidFill>
                  <a:schemeClr val="bg1"/>
                </a:solidFill>
                <a:latin typeface="Baskerville Old Face" charset="0"/>
                <a:ea typeface="Baskerville Old Face" charset="0"/>
                <a:cs typeface="Baskerville Old Face" charset="0"/>
              </a:rPr>
              <a:t> </a:t>
            </a:r>
            <a:r>
              <a:rPr lang="en-US" b="1" dirty="0" smtClean="0">
                <a:solidFill>
                  <a:schemeClr val="bg1"/>
                </a:solidFill>
                <a:latin typeface="Baskerville Old Face" charset="0"/>
                <a:ea typeface="Baskerville Old Face" charset="0"/>
                <a:cs typeface="Baskerville Old Face" charset="0"/>
              </a:rPr>
              <a:t>= 37,077</a:t>
            </a:r>
          </a:p>
          <a:p>
            <a:pPr>
              <a:lnSpc>
                <a:spcPct val="150000"/>
              </a:lnSpc>
            </a:pPr>
            <a:r>
              <a:rPr lang="en-US" b="1" i="1" dirty="0" smtClean="0">
                <a:solidFill>
                  <a:schemeClr val="bg1"/>
                </a:solidFill>
                <a:latin typeface="Baskerville Old Face" charset="0"/>
                <a:ea typeface="Baskerville Old Face" charset="0"/>
                <a:cs typeface="Baskerville Old Face" charset="0"/>
              </a:rPr>
              <a:t>F. </a:t>
            </a:r>
            <a:r>
              <a:rPr lang="en-US" b="1" i="1" dirty="0" err="1" smtClean="0">
                <a:solidFill>
                  <a:schemeClr val="bg1"/>
                </a:solidFill>
                <a:latin typeface="Baskerville Old Face" charset="0"/>
                <a:ea typeface="Baskerville Old Face" charset="0"/>
                <a:cs typeface="Baskerville Old Face" charset="0"/>
              </a:rPr>
              <a:t>occidentalis</a:t>
            </a:r>
            <a:r>
              <a:rPr lang="en-US" b="1" i="1" dirty="0" smtClean="0">
                <a:solidFill>
                  <a:schemeClr val="bg1"/>
                </a:solidFill>
                <a:latin typeface="Baskerville Old Face" charset="0"/>
                <a:ea typeface="Baskerville Old Face" charset="0"/>
                <a:cs typeface="Baskerville Old Face" charset="0"/>
              </a:rPr>
              <a:t> </a:t>
            </a:r>
            <a:r>
              <a:rPr lang="en-US" b="1" dirty="0" smtClean="0">
                <a:solidFill>
                  <a:schemeClr val="bg1"/>
                </a:solidFill>
                <a:latin typeface="Baskerville Old Face" charset="0"/>
                <a:ea typeface="Baskerville Old Face" charset="0"/>
                <a:cs typeface="Baskerville Old Face" charset="0"/>
              </a:rPr>
              <a:t>= 27,467</a:t>
            </a:r>
          </a:p>
          <a:p>
            <a:pPr>
              <a:lnSpc>
                <a:spcPct val="150000"/>
              </a:lnSpc>
            </a:pPr>
            <a:r>
              <a:rPr lang="en-US" b="1" i="1" dirty="0" smtClean="0">
                <a:solidFill>
                  <a:schemeClr val="bg1"/>
                </a:solidFill>
                <a:latin typeface="Baskerville Old Face" charset="0"/>
                <a:ea typeface="Baskerville Old Face" charset="0"/>
                <a:cs typeface="Baskerville Old Face" charset="0"/>
              </a:rPr>
              <a:t>D. </a:t>
            </a:r>
            <a:r>
              <a:rPr lang="en-US" b="1" i="1" dirty="0" err="1" smtClean="0">
                <a:solidFill>
                  <a:schemeClr val="bg1"/>
                </a:solidFill>
                <a:latin typeface="Baskerville Old Face" charset="0"/>
                <a:ea typeface="Baskerville Old Face" charset="0"/>
                <a:cs typeface="Baskerville Old Face" charset="0"/>
              </a:rPr>
              <a:t>panamensis</a:t>
            </a:r>
            <a:r>
              <a:rPr lang="en-US" b="1" i="1" dirty="0" smtClean="0">
                <a:solidFill>
                  <a:schemeClr val="bg1"/>
                </a:solidFill>
                <a:latin typeface="Baskerville Old Face" charset="0"/>
                <a:ea typeface="Baskerville Old Face" charset="0"/>
                <a:cs typeface="Baskerville Old Face" charset="0"/>
              </a:rPr>
              <a:t> </a:t>
            </a:r>
            <a:r>
              <a:rPr lang="en-US" b="1" dirty="0" smtClean="0">
                <a:solidFill>
                  <a:schemeClr val="bg1"/>
                </a:solidFill>
                <a:latin typeface="Baskerville Old Face" charset="0"/>
                <a:ea typeface="Baskerville Old Face" charset="0"/>
                <a:cs typeface="Baskerville Old Face" charset="0"/>
              </a:rPr>
              <a:t>= 12,911</a:t>
            </a:r>
          </a:p>
          <a:p>
            <a:pPr>
              <a:lnSpc>
                <a:spcPct val="150000"/>
              </a:lnSpc>
            </a:pPr>
            <a:r>
              <a:rPr lang="en-US" b="1" i="1" dirty="0" smtClean="0">
                <a:solidFill>
                  <a:schemeClr val="bg1"/>
                </a:solidFill>
                <a:latin typeface="Baskerville Old Face" charset="0"/>
                <a:ea typeface="Baskerville Old Face" charset="0"/>
                <a:cs typeface="Baskerville Old Face" charset="0"/>
              </a:rPr>
              <a:t>T. </a:t>
            </a:r>
            <a:r>
              <a:rPr lang="en-US" b="1" i="1" dirty="0" err="1">
                <a:solidFill>
                  <a:schemeClr val="bg1"/>
                </a:solidFill>
                <a:latin typeface="Baskerville Old Face" charset="0"/>
                <a:ea typeface="Baskerville Old Face" charset="0"/>
                <a:cs typeface="Baskerville Old Face" charset="0"/>
              </a:rPr>
              <a:t>t</a:t>
            </a:r>
            <a:r>
              <a:rPr lang="en-US" b="1" i="1" dirty="0" err="1" smtClean="0">
                <a:solidFill>
                  <a:schemeClr val="bg1"/>
                </a:solidFill>
                <a:latin typeface="Baskerville Old Face" charset="0"/>
                <a:ea typeface="Baskerville Old Face" charset="0"/>
                <a:cs typeface="Baskerville Old Face" charset="0"/>
              </a:rPr>
              <a:t>uberculata</a:t>
            </a:r>
            <a:r>
              <a:rPr lang="en-US" b="1" i="1" dirty="0" smtClean="0">
                <a:solidFill>
                  <a:schemeClr val="bg1"/>
                </a:solidFill>
                <a:latin typeface="Baskerville Old Face" charset="0"/>
                <a:ea typeface="Baskerville Old Face" charset="0"/>
                <a:cs typeface="Baskerville Old Face" charset="0"/>
              </a:rPr>
              <a:t> </a:t>
            </a:r>
            <a:r>
              <a:rPr lang="en-US" b="1" dirty="0" smtClean="0">
                <a:solidFill>
                  <a:schemeClr val="bg1"/>
                </a:solidFill>
                <a:latin typeface="Baskerville Old Face" charset="0"/>
                <a:ea typeface="Baskerville Old Face" charset="0"/>
                <a:cs typeface="Baskerville Old Face" charset="0"/>
              </a:rPr>
              <a:t>= 12,266</a:t>
            </a:r>
          </a:p>
        </p:txBody>
      </p:sp>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t="8950" r="2386"/>
          <a:stretch/>
        </p:blipFill>
        <p:spPr>
          <a:xfrm>
            <a:off x="6632914" y="645866"/>
            <a:ext cx="5423098" cy="300082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136682363"/>
              </p:ext>
            </p:extLst>
          </p:nvPr>
        </p:nvGraphicFramePr>
        <p:xfrm>
          <a:off x="7015046" y="3945850"/>
          <a:ext cx="5040966" cy="2400254"/>
        </p:xfrm>
        <a:graphic>
          <a:graphicData uri="http://schemas.openxmlformats.org/drawingml/2006/table">
            <a:tbl>
              <a:tblPr>
                <a:tableStyleId>{5C22544A-7EE6-4342-B048-85BDC9FD1C3A}</a:tableStyleId>
              </a:tblPr>
              <a:tblGrid>
                <a:gridCol w="712210"/>
                <a:gridCol w="1220931"/>
                <a:gridCol w="443975"/>
                <a:gridCol w="443975"/>
                <a:gridCol w="443975"/>
                <a:gridCol w="443975"/>
                <a:gridCol w="443975"/>
                <a:gridCol w="443975"/>
                <a:gridCol w="443975"/>
              </a:tblGrid>
              <a:tr h="398994">
                <a:tc>
                  <a:txBody>
                    <a:bodyPr/>
                    <a:lstStyle/>
                    <a:p>
                      <a:pPr algn="l" fontAlgn="b"/>
                      <a:r>
                        <a:rPr lang="en-US" sz="1100" u="none" strike="noStrike">
                          <a:effectLst/>
                        </a:rPr>
                        <a:t>Species 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Species 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Emp.co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Exp.co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&gt;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&lt;/=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p-value</a:t>
                      </a:r>
                      <a:endParaRPr lang="en-US" sz="1100" b="0" i="0" u="none" strike="noStrike">
                        <a:solidFill>
                          <a:srgbClr val="000000"/>
                        </a:solidFill>
                        <a:effectLst/>
                        <a:latin typeface="Calibri" panose="020F0502020204030204" pitchFamily="34" charset="0"/>
                      </a:endParaRPr>
                    </a:p>
                  </a:txBody>
                  <a:tcPr marL="6350" marR="6350" marT="6350" marB="0" anchor="b"/>
                </a:tc>
              </a:tr>
              <a:tr h="398994">
                <a:tc>
                  <a:txBody>
                    <a:bodyPr/>
                    <a:lstStyle/>
                    <a:p>
                      <a:pPr algn="l" fontAlgn="b"/>
                      <a:r>
                        <a:rPr lang="en-US" sz="1100" u="none" strike="noStrike">
                          <a:effectLst/>
                        </a:rPr>
                        <a:t>Adelia triloba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Adelia triloba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999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0.001</a:t>
                      </a:r>
                      <a:endParaRPr lang="en-US" sz="1100" b="0" i="0" u="none" strike="noStrike">
                        <a:solidFill>
                          <a:srgbClr val="000000"/>
                        </a:solidFill>
                        <a:effectLst/>
                        <a:latin typeface="Calibri" panose="020F0502020204030204" pitchFamily="34" charset="0"/>
                      </a:endParaRPr>
                    </a:p>
                  </a:txBody>
                  <a:tcPr marL="6350" marR="6350" marT="6350" marB="0" anchor="b"/>
                </a:tc>
              </a:tr>
              <a:tr h="398994">
                <a:tc>
                  <a:txBody>
                    <a:bodyPr/>
                    <a:lstStyle/>
                    <a:p>
                      <a:pPr algn="l" fontAlgn="b"/>
                      <a:r>
                        <a:rPr lang="en-US" sz="1100" u="none" strike="noStrike">
                          <a:effectLst/>
                        </a:rPr>
                        <a:t>Adelia triloba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Alseis blackiana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NS</a:t>
                      </a:r>
                      <a:endParaRPr lang="en-US" sz="1100" b="0" i="0" u="none" strike="noStrike">
                        <a:solidFill>
                          <a:srgbClr val="000000"/>
                        </a:solidFill>
                        <a:effectLst/>
                        <a:latin typeface="Calibri" panose="020F0502020204030204" pitchFamily="34" charset="0"/>
                      </a:endParaRPr>
                    </a:p>
                  </a:txBody>
                  <a:tcPr marL="6350" marR="6350" marT="6350" marB="0" anchor="b"/>
                </a:tc>
              </a:tr>
              <a:tr h="402139">
                <a:tc>
                  <a:txBody>
                    <a:bodyPr/>
                    <a:lstStyle/>
                    <a:p>
                      <a:pPr algn="l" fontAlgn="b"/>
                      <a:r>
                        <a:rPr lang="en-US" sz="1100" u="none" strike="noStrike">
                          <a:effectLst/>
                        </a:rPr>
                        <a:t>Adelia triloba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Aspidosperma spruceanum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999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0.001</a:t>
                      </a:r>
                      <a:endParaRPr lang="en-US" sz="1100" b="0" i="0" u="none" strike="noStrike">
                        <a:solidFill>
                          <a:srgbClr val="000000"/>
                        </a:solidFill>
                        <a:effectLst/>
                        <a:latin typeface="Calibri" panose="020F0502020204030204" pitchFamily="34" charset="0"/>
                      </a:endParaRPr>
                    </a:p>
                  </a:txBody>
                  <a:tcPr marL="6350" marR="6350" marT="6350" marB="0" anchor="b"/>
                </a:tc>
              </a:tr>
              <a:tr h="402139">
                <a:tc>
                  <a:txBody>
                    <a:bodyPr/>
                    <a:lstStyle/>
                    <a:p>
                      <a:pPr algn="l" fontAlgn="b"/>
                      <a:r>
                        <a:rPr lang="en-US" sz="1100" u="none" strike="noStrike">
                          <a:effectLst/>
                        </a:rPr>
                        <a:t>Alseis blackiana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Calophyllum longifolium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650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6350" marR="6350" marT="6350" marB="0" anchor="b"/>
                </a:tc>
              </a:tr>
              <a:tr h="398994">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gridSpan="4">
                  <a:txBody>
                    <a:bodyPr/>
                    <a:lstStyle/>
                    <a:p>
                      <a:pPr algn="l" fontAlgn="b"/>
                      <a:r>
                        <a:rPr lang="en-US" sz="1100" u="none" strike="noStrike">
                          <a:effectLst/>
                        </a:rPr>
                        <a:t>* generated from 999 simulations</a:t>
                      </a:r>
                      <a:endParaRPr lang="en-US"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r>
            </a:tbl>
          </a:graphicData>
        </a:graphic>
      </p:graphicFrame>
    </p:spTree>
    <p:extLst>
      <p:ext uri="{BB962C8B-B14F-4D97-AF65-F5344CB8AC3E}">
        <p14:creationId xmlns:p14="http://schemas.microsoft.com/office/powerpoint/2010/main" val="1274517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1352</TotalTime>
  <Words>186</Words>
  <Application>Microsoft Office PowerPoint</Application>
  <PresentationFormat>Widescreen</PresentationFormat>
  <Paragraphs>63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Baskerville Old Face</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Venus Kuo</cp:lastModifiedBy>
  <cp:revision>11</cp:revision>
  <dcterms:created xsi:type="dcterms:W3CDTF">2017-02-16T00:07:20Z</dcterms:created>
  <dcterms:modified xsi:type="dcterms:W3CDTF">2017-02-16T23:23:38Z</dcterms:modified>
</cp:coreProperties>
</file>