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E31B-4B50-F30C-E5FE-61CCB0B61C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59458E7-C27E-4AA3-0A86-8B717258E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0F5654C-B721-7813-5F35-0C90790DACA8}"/>
              </a:ext>
            </a:extLst>
          </p:cNvPr>
          <p:cNvSpPr>
            <a:spLocks noGrp="1"/>
          </p:cNvSpPr>
          <p:nvPr>
            <p:ph type="dt" sz="half" idx="10"/>
          </p:nvPr>
        </p:nvSpPr>
        <p:spPr/>
        <p:txBody>
          <a:bodyPr/>
          <a:lstStyle/>
          <a:p>
            <a:fld id="{0407AF34-A686-4EC9-BEDC-E6CC3CDF3542}" type="datetimeFigureOut">
              <a:rPr lang="en-SG" smtClean="0"/>
              <a:t>16/6/2023</a:t>
            </a:fld>
            <a:endParaRPr lang="en-SG"/>
          </a:p>
        </p:txBody>
      </p:sp>
      <p:sp>
        <p:nvSpPr>
          <p:cNvPr id="5" name="Footer Placeholder 4">
            <a:extLst>
              <a:ext uri="{FF2B5EF4-FFF2-40B4-BE49-F238E27FC236}">
                <a16:creationId xmlns:a16="http://schemas.microsoft.com/office/drawing/2014/main" id="{EF9B5122-6723-2B10-7F86-83291484E94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07CEA42-84FE-9DF4-DCB5-AD703A8CF855}"/>
              </a:ext>
            </a:extLst>
          </p:cNvPr>
          <p:cNvSpPr>
            <a:spLocks noGrp="1"/>
          </p:cNvSpPr>
          <p:nvPr>
            <p:ph type="sldNum" sz="quarter" idx="12"/>
          </p:nvPr>
        </p:nvSpPr>
        <p:spPr/>
        <p:txBody>
          <a:bodyPr/>
          <a:lstStyle/>
          <a:p>
            <a:fld id="{BF505E66-B980-47BD-BE1A-62BFD43AE7C0}" type="slidenum">
              <a:rPr lang="en-SG" smtClean="0"/>
              <a:t>‹#›</a:t>
            </a:fld>
            <a:endParaRPr lang="en-SG"/>
          </a:p>
        </p:txBody>
      </p:sp>
    </p:spTree>
    <p:extLst>
      <p:ext uri="{BB962C8B-B14F-4D97-AF65-F5344CB8AC3E}">
        <p14:creationId xmlns:p14="http://schemas.microsoft.com/office/powerpoint/2010/main" val="38205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6505-8509-96AE-AFCE-465C4571B13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1547FC6-4280-2BA1-3CC0-B486F062B2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1E67E8A-DB67-3174-0321-187B6F393ABA}"/>
              </a:ext>
            </a:extLst>
          </p:cNvPr>
          <p:cNvSpPr>
            <a:spLocks noGrp="1"/>
          </p:cNvSpPr>
          <p:nvPr>
            <p:ph type="dt" sz="half" idx="10"/>
          </p:nvPr>
        </p:nvSpPr>
        <p:spPr/>
        <p:txBody>
          <a:bodyPr/>
          <a:lstStyle/>
          <a:p>
            <a:fld id="{0407AF34-A686-4EC9-BEDC-E6CC3CDF3542}" type="datetimeFigureOut">
              <a:rPr lang="en-SG" smtClean="0"/>
              <a:t>16/6/2023</a:t>
            </a:fld>
            <a:endParaRPr lang="en-SG"/>
          </a:p>
        </p:txBody>
      </p:sp>
      <p:sp>
        <p:nvSpPr>
          <p:cNvPr id="5" name="Footer Placeholder 4">
            <a:extLst>
              <a:ext uri="{FF2B5EF4-FFF2-40B4-BE49-F238E27FC236}">
                <a16:creationId xmlns:a16="http://schemas.microsoft.com/office/drawing/2014/main" id="{2C462EA1-B242-013A-FDFC-7DD48503C81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2EDC727-1DAA-B384-25B9-37075BADA742}"/>
              </a:ext>
            </a:extLst>
          </p:cNvPr>
          <p:cNvSpPr>
            <a:spLocks noGrp="1"/>
          </p:cNvSpPr>
          <p:nvPr>
            <p:ph type="sldNum" sz="quarter" idx="12"/>
          </p:nvPr>
        </p:nvSpPr>
        <p:spPr/>
        <p:txBody>
          <a:bodyPr/>
          <a:lstStyle/>
          <a:p>
            <a:fld id="{BF505E66-B980-47BD-BE1A-62BFD43AE7C0}" type="slidenum">
              <a:rPr lang="en-SG" smtClean="0"/>
              <a:t>‹#›</a:t>
            </a:fld>
            <a:endParaRPr lang="en-SG"/>
          </a:p>
        </p:txBody>
      </p:sp>
    </p:spTree>
    <p:extLst>
      <p:ext uri="{BB962C8B-B14F-4D97-AF65-F5344CB8AC3E}">
        <p14:creationId xmlns:p14="http://schemas.microsoft.com/office/powerpoint/2010/main" val="2154714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28B586-CF79-7AEC-9D6A-7310544793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92B8259-AD36-5CF6-9C59-9C32D53431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5FB0F5D-E0DC-2C50-6BB7-46A30E71F8F1}"/>
              </a:ext>
            </a:extLst>
          </p:cNvPr>
          <p:cNvSpPr>
            <a:spLocks noGrp="1"/>
          </p:cNvSpPr>
          <p:nvPr>
            <p:ph type="dt" sz="half" idx="10"/>
          </p:nvPr>
        </p:nvSpPr>
        <p:spPr/>
        <p:txBody>
          <a:bodyPr/>
          <a:lstStyle/>
          <a:p>
            <a:fld id="{0407AF34-A686-4EC9-BEDC-E6CC3CDF3542}" type="datetimeFigureOut">
              <a:rPr lang="en-SG" smtClean="0"/>
              <a:t>16/6/2023</a:t>
            </a:fld>
            <a:endParaRPr lang="en-SG"/>
          </a:p>
        </p:txBody>
      </p:sp>
      <p:sp>
        <p:nvSpPr>
          <p:cNvPr id="5" name="Footer Placeholder 4">
            <a:extLst>
              <a:ext uri="{FF2B5EF4-FFF2-40B4-BE49-F238E27FC236}">
                <a16:creationId xmlns:a16="http://schemas.microsoft.com/office/drawing/2014/main" id="{BBEC8486-E07D-7B15-82F6-D57645DAA4D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6A04654-08E4-B550-FE33-E9E34CA8BEB9}"/>
              </a:ext>
            </a:extLst>
          </p:cNvPr>
          <p:cNvSpPr>
            <a:spLocks noGrp="1"/>
          </p:cNvSpPr>
          <p:nvPr>
            <p:ph type="sldNum" sz="quarter" idx="12"/>
          </p:nvPr>
        </p:nvSpPr>
        <p:spPr/>
        <p:txBody>
          <a:bodyPr/>
          <a:lstStyle/>
          <a:p>
            <a:fld id="{BF505E66-B980-47BD-BE1A-62BFD43AE7C0}" type="slidenum">
              <a:rPr lang="en-SG" smtClean="0"/>
              <a:t>‹#›</a:t>
            </a:fld>
            <a:endParaRPr lang="en-SG"/>
          </a:p>
        </p:txBody>
      </p:sp>
    </p:spTree>
    <p:extLst>
      <p:ext uri="{BB962C8B-B14F-4D97-AF65-F5344CB8AC3E}">
        <p14:creationId xmlns:p14="http://schemas.microsoft.com/office/powerpoint/2010/main" val="37769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F424-A997-8122-6C26-C2AF11FC6C4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891109B-E475-23CF-2D78-BAF291648E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1961855-6C7B-1761-D216-BDEF5A47B66B}"/>
              </a:ext>
            </a:extLst>
          </p:cNvPr>
          <p:cNvSpPr>
            <a:spLocks noGrp="1"/>
          </p:cNvSpPr>
          <p:nvPr>
            <p:ph type="dt" sz="half" idx="10"/>
          </p:nvPr>
        </p:nvSpPr>
        <p:spPr/>
        <p:txBody>
          <a:bodyPr/>
          <a:lstStyle/>
          <a:p>
            <a:fld id="{0407AF34-A686-4EC9-BEDC-E6CC3CDF3542}" type="datetimeFigureOut">
              <a:rPr lang="en-SG" smtClean="0"/>
              <a:t>16/6/2023</a:t>
            </a:fld>
            <a:endParaRPr lang="en-SG"/>
          </a:p>
        </p:txBody>
      </p:sp>
      <p:sp>
        <p:nvSpPr>
          <p:cNvPr id="5" name="Footer Placeholder 4">
            <a:extLst>
              <a:ext uri="{FF2B5EF4-FFF2-40B4-BE49-F238E27FC236}">
                <a16:creationId xmlns:a16="http://schemas.microsoft.com/office/drawing/2014/main" id="{9EF26216-92BC-69EF-7F25-B58887F4847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F29D2AF-372C-91A7-D3D7-CB6A9D6E543F}"/>
              </a:ext>
            </a:extLst>
          </p:cNvPr>
          <p:cNvSpPr>
            <a:spLocks noGrp="1"/>
          </p:cNvSpPr>
          <p:nvPr>
            <p:ph type="sldNum" sz="quarter" idx="12"/>
          </p:nvPr>
        </p:nvSpPr>
        <p:spPr/>
        <p:txBody>
          <a:bodyPr/>
          <a:lstStyle/>
          <a:p>
            <a:fld id="{BF505E66-B980-47BD-BE1A-62BFD43AE7C0}" type="slidenum">
              <a:rPr lang="en-SG" smtClean="0"/>
              <a:t>‹#›</a:t>
            </a:fld>
            <a:endParaRPr lang="en-SG"/>
          </a:p>
        </p:txBody>
      </p:sp>
    </p:spTree>
    <p:extLst>
      <p:ext uri="{BB962C8B-B14F-4D97-AF65-F5344CB8AC3E}">
        <p14:creationId xmlns:p14="http://schemas.microsoft.com/office/powerpoint/2010/main" val="99035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8934-2566-20D7-BE95-EBB025DB95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3FFCBF8-EFEE-E5CB-6733-EA5897160B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EE9065-3A02-9594-B11F-9F70AE6A99D1}"/>
              </a:ext>
            </a:extLst>
          </p:cNvPr>
          <p:cNvSpPr>
            <a:spLocks noGrp="1"/>
          </p:cNvSpPr>
          <p:nvPr>
            <p:ph type="dt" sz="half" idx="10"/>
          </p:nvPr>
        </p:nvSpPr>
        <p:spPr/>
        <p:txBody>
          <a:bodyPr/>
          <a:lstStyle/>
          <a:p>
            <a:fld id="{0407AF34-A686-4EC9-BEDC-E6CC3CDF3542}" type="datetimeFigureOut">
              <a:rPr lang="en-SG" smtClean="0"/>
              <a:t>16/6/2023</a:t>
            </a:fld>
            <a:endParaRPr lang="en-SG"/>
          </a:p>
        </p:txBody>
      </p:sp>
      <p:sp>
        <p:nvSpPr>
          <p:cNvPr id="5" name="Footer Placeholder 4">
            <a:extLst>
              <a:ext uri="{FF2B5EF4-FFF2-40B4-BE49-F238E27FC236}">
                <a16:creationId xmlns:a16="http://schemas.microsoft.com/office/drawing/2014/main" id="{F6A7B93E-DBA4-4C52-4815-2AFBE60B630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E911283-DECB-F1E9-BFF3-3D560B65910B}"/>
              </a:ext>
            </a:extLst>
          </p:cNvPr>
          <p:cNvSpPr>
            <a:spLocks noGrp="1"/>
          </p:cNvSpPr>
          <p:nvPr>
            <p:ph type="sldNum" sz="quarter" idx="12"/>
          </p:nvPr>
        </p:nvSpPr>
        <p:spPr/>
        <p:txBody>
          <a:bodyPr/>
          <a:lstStyle/>
          <a:p>
            <a:fld id="{BF505E66-B980-47BD-BE1A-62BFD43AE7C0}" type="slidenum">
              <a:rPr lang="en-SG" smtClean="0"/>
              <a:t>‹#›</a:t>
            </a:fld>
            <a:endParaRPr lang="en-SG"/>
          </a:p>
        </p:txBody>
      </p:sp>
    </p:spTree>
    <p:extLst>
      <p:ext uri="{BB962C8B-B14F-4D97-AF65-F5344CB8AC3E}">
        <p14:creationId xmlns:p14="http://schemas.microsoft.com/office/powerpoint/2010/main" val="232945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9A1B-2700-9604-8330-2730B71B36B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DD1BAB0-99E8-24D6-A150-AC68DE001E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BFB2395-71C0-1E2D-D7B7-3E89293E5B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5D3732D-7A6D-3BE5-EE6D-92D0CE5281EA}"/>
              </a:ext>
            </a:extLst>
          </p:cNvPr>
          <p:cNvSpPr>
            <a:spLocks noGrp="1"/>
          </p:cNvSpPr>
          <p:nvPr>
            <p:ph type="dt" sz="half" idx="10"/>
          </p:nvPr>
        </p:nvSpPr>
        <p:spPr/>
        <p:txBody>
          <a:bodyPr/>
          <a:lstStyle/>
          <a:p>
            <a:fld id="{0407AF34-A686-4EC9-BEDC-E6CC3CDF3542}" type="datetimeFigureOut">
              <a:rPr lang="en-SG" smtClean="0"/>
              <a:t>16/6/2023</a:t>
            </a:fld>
            <a:endParaRPr lang="en-SG"/>
          </a:p>
        </p:txBody>
      </p:sp>
      <p:sp>
        <p:nvSpPr>
          <p:cNvPr id="6" name="Footer Placeholder 5">
            <a:extLst>
              <a:ext uri="{FF2B5EF4-FFF2-40B4-BE49-F238E27FC236}">
                <a16:creationId xmlns:a16="http://schemas.microsoft.com/office/drawing/2014/main" id="{36914FD5-1B6C-8D61-04C5-608DE2885AB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CDE7DDD-DD41-182B-6F09-643C7B3AE62A}"/>
              </a:ext>
            </a:extLst>
          </p:cNvPr>
          <p:cNvSpPr>
            <a:spLocks noGrp="1"/>
          </p:cNvSpPr>
          <p:nvPr>
            <p:ph type="sldNum" sz="quarter" idx="12"/>
          </p:nvPr>
        </p:nvSpPr>
        <p:spPr/>
        <p:txBody>
          <a:bodyPr/>
          <a:lstStyle/>
          <a:p>
            <a:fld id="{BF505E66-B980-47BD-BE1A-62BFD43AE7C0}" type="slidenum">
              <a:rPr lang="en-SG" smtClean="0"/>
              <a:t>‹#›</a:t>
            </a:fld>
            <a:endParaRPr lang="en-SG"/>
          </a:p>
        </p:txBody>
      </p:sp>
    </p:spTree>
    <p:extLst>
      <p:ext uri="{BB962C8B-B14F-4D97-AF65-F5344CB8AC3E}">
        <p14:creationId xmlns:p14="http://schemas.microsoft.com/office/powerpoint/2010/main" val="820284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9343-AF5C-8A2D-B9F2-8E3AA3EF795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C83837E-B12B-431D-AAF6-BA4AC31A87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C0068-D7D4-06BA-9864-4625E0A9A1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892C3BC-42B6-CF26-F160-48439746C8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181A19-3E9B-EB17-76EC-12CB02DF5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9D0B034-3542-E8F8-41CB-9C4D5FD87AA5}"/>
              </a:ext>
            </a:extLst>
          </p:cNvPr>
          <p:cNvSpPr>
            <a:spLocks noGrp="1"/>
          </p:cNvSpPr>
          <p:nvPr>
            <p:ph type="dt" sz="half" idx="10"/>
          </p:nvPr>
        </p:nvSpPr>
        <p:spPr/>
        <p:txBody>
          <a:bodyPr/>
          <a:lstStyle/>
          <a:p>
            <a:fld id="{0407AF34-A686-4EC9-BEDC-E6CC3CDF3542}" type="datetimeFigureOut">
              <a:rPr lang="en-SG" smtClean="0"/>
              <a:t>16/6/2023</a:t>
            </a:fld>
            <a:endParaRPr lang="en-SG"/>
          </a:p>
        </p:txBody>
      </p:sp>
      <p:sp>
        <p:nvSpPr>
          <p:cNvPr id="8" name="Footer Placeholder 7">
            <a:extLst>
              <a:ext uri="{FF2B5EF4-FFF2-40B4-BE49-F238E27FC236}">
                <a16:creationId xmlns:a16="http://schemas.microsoft.com/office/drawing/2014/main" id="{2C346933-3597-7AC0-DFC3-88B6CBF0931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9E2405F-958E-EE5D-501E-3D387E63D2F1}"/>
              </a:ext>
            </a:extLst>
          </p:cNvPr>
          <p:cNvSpPr>
            <a:spLocks noGrp="1"/>
          </p:cNvSpPr>
          <p:nvPr>
            <p:ph type="sldNum" sz="quarter" idx="12"/>
          </p:nvPr>
        </p:nvSpPr>
        <p:spPr/>
        <p:txBody>
          <a:bodyPr/>
          <a:lstStyle/>
          <a:p>
            <a:fld id="{BF505E66-B980-47BD-BE1A-62BFD43AE7C0}" type="slidenum">
              <a:rPr lang="en-SG" smtClean="0"/>
              <a:t>‹#›</a:t>
            </a:fld>
            <a:endParaRPr lang="en-SG"/>
          </a:p>
        </p:txBody>
      </p:sp>
    </p:spTree>
    <p:extLst>
      <p:ext uri="{BB962C8B-B14F-4D97-AF65-F5344CB8AC3E}">
        <p14:creationId xmlns:p14="http://schemas.microsoft.com/office/powerpoint/2010/main" val="173627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B737-F58F-2C33-4B3A-5104DA66D6B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D727103-D109-9A22-E769-B83AD9AC1BB8}"/>
              </a:ext>
            </a:extLst>
          </p:cNvPr>
          <p:cNvSpPr>
            <a:spLocks noGrp="1"/>
          </p:cNvSpPr>
          <p:nvPr>
            <p:ph type="dt" sz="half" idx="10"/>
          </p:nvPr>
        </p:nvSpPr>
        <p:spPr/>
        <p:txBody>
          <a:bodyPr/>
          <a:lstStyle/>
          <a:p>
            <a:fld id="{0407AF34-A686-4EC9-BEDC-E6CC3CDF3542}" type="datetimeFigureOut">
              <a:rPr lang="en-SG" smtClean="0"/>
              <a:t>16/6/2023</a:t>
            </a:fld>
            <a:endParaRPr lang="en-SG"/>
          </a:p>
        </p:txBody>
      </p:sp>
      <p:sp>
        <p:nvSpPr>
          <p:cNvPr id="4" name="Footer Placeholder 3">
            <a:extLst>
              <a:ext uri="{FF2B5EF4-FFF2-40B4-BE49-F238E27FC236}">
                <a16:creationId xmlns:a16="http://schemas.microsoft.com/office/drawing/2014/main" id="{3E92C324-D90D-C815-D5B6-AA3D278AEF3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54A0BC8-F053-AB93-BE49-17ECCFF892A2}"/>
              </a:ext>
            </a:extLst>
          </p:cNvPr>
          <p:cNvSpPr>
            <a:spLocks noGrp="1"/>
          </p:cNvSpPr>
          <p:nvPr>
            <p:ph type="sldNum" sz="quarter" idx="12"/>
          </p:nvPr>
        </p:nvSpPr>
        <p:spPr/>
        <p:txBody>
          <a:bodyPr/>
          <a:lstStyle/>
          <a:p>
            <a:fld id="{BF505E66-B980-47BD-BE1A-62BFD43AE7C0}" type="slidenum">
              <a:rPr lang="en-SG" smtClean="0"/>
              <a:t>‹#›</a:t>
            </a:fld>
            <a:endParaRPr lang="en-SG"/>
          </a:p>
        </p:txBody>
      </p:sp>
    </p:spTree>
    <p:extLst>
      <p:ext uri="{BB962C8B-B14F-4D97-AF65-F5344CB8AC3E}">
        <p14:creationId xmlns:p14="http://schemas.microsoft.com/office/powerpoint/2010/main" val="2410148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1AD02-0307-35BB-DD84-F06640AB9152}"/>
              </a:ext>
            </a:extLst>
          </p:cNvPr>
          <p:cNvSpPr>
            <a:spLocks noGrp="1"/>
          </p:cNvSpPr>
          <p:nvPr>
            <p:ph type="dt" sz="half" idx="10"/>
          </p:nvPr>
        </p:nvSpPr>
        <p:spPr/>
        <p:txBody>
          <a:bodyPr/>
          <a:lstStyle/>
          <a:p>
            <a:fld id="{0407AF34-A686-4EC9-BEDC-E6CC3CDF3542}" type="datetimeFigureOut">
              <a:rPr lang="en-SG" smtClean="0"/>
              <a:t>16/6/2023</a:t>
            </a:fld>
            <a:endParaRPr lang="en-SG"/>
          </a:p>
        </p:txBody>
      </p:sp>
      <p:sp>
        <p:nvSpPr>
          <p:cNvPr id="3" name="Footer Placeholder 2">
            <a:extLst>
              <a:ext uri="{FF2B5EF4-FFF2-40B4-BE49-F238E27FC236}">
                <a16:creationId xmlns:a16="http://schemas.microsoft.com/office/drawing/2014/main" id="{A78830CD-7A0D-6021-35C4-56AD7719483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DA739C5-EC39-4FEC-4450-E639BC88D0E9}"/>
              </a:ext>
            </a:extLst>
          </p:cNvPr>
          <p:cNvSpPr>
            <a:spLocks noGrp="1"/>
          </p:cNvSpPr>
          <p:nvPr>
            <p:ph type="sldNum" sz="quarter" idx="12"/>
          </p:nvPr>
        </p:nvSpPr>
        <p:spPr/>
        <p:txBody>
          <a:bodyPr/>
          <a:lstStyle/>
          <a:p>
            <a:fld id="{BF505E66-B980-47BD-BE1A-62BFD43AE7C0}" type="slidenum">
              <a:rPr lang="en-SG" smtClean="0"/>
              <a:t>‹#›</a:t>
            </a:fld>
            <a:endParaRPr lang="en-SG"/>
          </a:p>
        </p:txBody>
      </p:sp>
    </p:spTree>
    <p:extLst>
      <p:ext uri="{BB962C8B-B14F-4D97-AF65-F5344CB8AC3E}">
        <p14:creationId xmlns:p14="http://schemas.microsoft.com/office/powerpoint/2010/main" val="365135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93B2-FF9E-5048-61AA-4165EEC3D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00DB43E-8FCA-57E3-2005-760323D28B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8479C80-008E-9FCB-FA8A-2D635D205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854DD-C061-9B83-7B55-3C118F3C58E7}"/>
              </a:ext>
            </a:extLst>
          </p:cNvPr>
          <p:cNvSpPr>
            <a:spLocks noGrp="1"/>
          </p:cNvSpPr>
          <p:nvPr>
            <p:ph type="dt" sz="half" idx="10"/>
          </p:nvPr>
        </p:nvSpPr>
        <p:spPr/>
        <p:txBody>
          <a:bodyPr/>
          <a:lstStyle/>
          <a:p>
            <a:fld id="{0407AF34-A686-4EC9-BEDC-E6CC3CDF3542}" type="datetimeFigureOut">
              <a:rPr lang="en-SG" smtClean="0"/>
              <a:t>16/6/2023</a:t>
            </a:fld>
            <a:endParaRPr lang="en-SG"/>
          </a:p>
        </p:txBody>
      </p:sp>
      <p:sp>
        <p:nvSpPr>
          <p:cNvPr id="6" name="Footer Placeholder 5">
            <a:extLst>
              <a:ext uri="{FF2B5EF4-FFF2-40B4-BE49-F238E27FC236}">
                <a16:creationId xmlns:a16="http://schemas.microsoft.com/office/drawing/2014/main" id="{659EEE96-94A8-E3BB-8B00-9003B2635B7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E4761E2-9E5C-7367-71A5-2E37C4C20A6F}"/>
              </a:ext>
            </a:extLst>
          </p:cNvPr>
          <p:cNvSpPr>
            <a:spLocks noGrp="1"/>
          </p:cNvSpPr>
          <p:nvPr>
            <p:ph type="sldNum" sz="quarter" idx="12"/>
          </p:nvPr>
        </p:nvSpPr>
        <p:spPr/>
        <p:txBody>
          <a:bodyPr/>
          <a:lstStyle/>
          <a:p>
            <a:fld id="{BF505E66-B980-47BD-BE1A-62BFD43AE7C0}" type="slidenum">
              <a:rPr lang="en-SG" smtClean="0"/>
              <a:t>‹#›</a:t>
            </a:fld>
            <a:endParaRPr lang="en-SG"/>
          </a:p>
        </p:txBody>
      </p:sp>
    </p:spTree>
    <p:extLst>
      <p:ext uri="{BB962C8B-B14F-4D97-AF65-F5344CB8AC3E}">
        <p14:creationId xmlns:p14="http://schemas.microsoft.com/office/powerpoint/2010/main" val="207005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9101-C3D3-F6D1-7AE0-85EA7A03C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D196091-FB19-C8DA-CAFF-A166A5431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AED318C9-827A-7214-13AA-6A104EB0C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26E82-30A4-485C-1160-33D9B607AA25}"/>
              </a:ext>
            </a:extLst>
          </p:cNvPr>
          <p:cNvSpPr>
            <a:spLocks noGrp="1"/>
          </p:cNvSpPr>
          <p:nvPr>
            <p:ph type="dt" sz="half" idx="10"/>
          </p:nvPr>
        </p:nvSpPr>
        <p:spPr/>
        <p:txBody>
          <a:bodyPr/>
          <a:lstStyle/>
          <a:p>
            <a:fld id="{0407AF34-A686-4EC9-BEDC-E6CC3CDF3542}" type="datetimeFigureOut">
              <a:rPr lang="en-SG" smtClean="0"/>
              <a:t>16/6/2023</a:t>
            </a:fld>
            <a:endParaRPr lang="en-SG"/>
          </a:p>
        </p:txBody>
      </p:sp>
      <p:sp>
        <p:nvSpPr>
          <p:cNvPr id="6" name="Footer Placeholder 5">
            <a:extLst>
              <a:ext uri="{FF2B5EF4-FFF2-40B4-BE49-F238E27FC236}">
                <a16:creationId xmlns:a16="http://schemas.microsoft.com/office/drawing/2014/main" id="{A513AB3F-3B94-9D09-C486-A9B77EFF5A4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F35BE99-EF50-E924-D4EE-C4EFADE257BA}"/>
              </a:ext>
            </a:extLst>
          </p:cNvPr>
          <p:cNvSpPr>
            <a:spLocks noGrp="1"/>
          </p:cNvSpPr>
          <p:nvPr>
            <p:ph type="sldNum" sz="quarter" idx="12"/>
          </p:nvPr>
        </p:nvSpPr>
        <p:spPr/>
        <p:txBody>
          <a:bodyPr/>
          <a:lstStyle/>
          <a:p>
            <a:fld id="{BF505E66-B980-47BD-BE1A-62BFD43AE7C0}" type="slidenum">
              <a:rPr lang="en-SG" smtClean="0"/>
              <a:t>‹#›</a:t>
            </a:fld>
            <a:endParaRPr lang="en-SG"/>
          </a:p>
        </p:txBody>
      </p:sp>
    </p:spTree>
    <p:extLst>
      <p:ext uri="{BB962C8B-B14F-4D97-AF65-F5344CB8AC3E}">
        <p14:creationId xmlns:p14="http://schemas.microsoft.com/office/powerpoint/2010/main" val="3278989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70BF4-AB84-9E73-AAED-6F216EE0DF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FC24E56-0BE1-FAD5-004F-0959ADCFE7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3D08394-E805-675F-FCF4-BCD3CDBEF1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7AF34-A686-4EC9-BEDC-E6CC3CDF3542}" type="datetimeFigureOut">
              <a:rPr lang="en-SG" smtClean="0"/>
              <a:t>16/6/2023</a:t>
            </a:fld>
            <a:endParaRPr lang="en-SG"/>
          </a:p>
        </p:txBody>
      </p:sp>
      <p:sp>
        <p:nvSpPr>
          <p:cNvPr id="5" name="Footer Placeholder 4">
            <a:extLst>
              <a:ext uri="{FF2B5EF4-FFF2-40B4-BE49-F238E27FC236}">
                <a16:creationId xmlns:a16="http://schemas.microsoft.com/office/drawing/2014/main" id="{6EA8A554-5BD2-A806-54F5-F43808C264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D1496DA0-0426-092D-3A0C-FFB1AC4BC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505E66-B980-47BD-BE1A-62BFD43AE7C0}" type="slidenum">
              <a:rPr lang="en-SG" smtClean="0"/>
              <a:t>‹#›</a:t>
            </a:fld>
            <a:endParaRPr lang="en-SG"/>
          </a:p>
        </p:txBody>
      </p:sp>
    </p:spTree>
    <p:extLst>
      <p:ext uri="{BB962C8B-B14F-4D97-AF65-F5344CB8AC3E}">
        <p14:creationId xmlns:p14="http://schemas.microsoft.com/office/powerpoint/2010/main" val="505395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0EFE28E-03F0-6ECB-3E53-76EB00F9ACEF}"/>
              </a:ext>
            </a:extLst>
          </p:cNvPr>
          <p:cNvSpPr>
            <a:spLocks noGrp="1"/>
          </p:cNvSpPr>
          <p:nvPr>
            <p:ph type="ctrTitle"/>
          </p:nvPr>
        </p:nvSpPr>
        <p:spPr>
          <a:xfrm>
            <a:off x="1314824" y="735106"/>
            <a:ext cx="10053763" cy="2928470"/>
          </a:xfrm>
        </p:spPr>
        <p:txBody>
          <a:bodyPr anchor="b">
            <a:normAutofit/>
          </a:bodyPr>
          <a:lstStyle/>
          <a:p>
            <a:pPr algn="l"/>
            <a:r>
              <a:rPr lang="en-SG" sz="4800">
                <a:solidFill>
                  <a:srgbClr val="FFFFFF"/>
                </a:solidFill>
              </a:rPr>
              <a:t>SP AI Applied ML CA1</a:t>
            </a:r>
          </a:p>
        </p:txBody>
      </p:sp>
      <p:sp>
        <p:nvSpPr>
          <p:cNvPr id="3" name="Subtitle 2">
            <a:extLst>
              <a:ext uri="{FF2B5EF4-FFF2-40B4-BE49-F238E27FC236}">
                <a16:creationId xmlns:a16="http://schemas.microsoft.com/office/drawing/2014/main" id="{3D4F0853-B866-CD1D-4418-572F554A2A50}"/>
              </a:ext>
            </a:extLst>
          </p:cNvPr>
          <p:cNvSpPr>
            <a:spLocks noGrp="1"/>
          </p:cNvSpPr>
          <p:nvPr>
            <p:ph type="subTitle" idx="1"/>
          </p:nvPr>
        </p:nvSpPr>
        <p:spPr>
          <a:xfrm>
            <a:off x="1350682" y="4870824"/>
            <a:ext cx="10005951" cy="1458258"/>
          </a:xfrm>
        </p:spPr>
        <p:txBody>
          <a:bodyPr anchor="ctr">
            <a:normAutofit/>
          </a:bodyPr>
          <a:lstStyle/>
          <a:p>
            <a:pPr algn="l"/>
            <a:r>
              <a:rPr lang="en-SG" dirty="0"/>
              <a:t>Kami Cheung</a:t>
            </a:r>
            <a:endParaRPr lang="en-SG"/>
          </a:p>
        </p:txBody>
      </p:sp>
    </p:spTree>
    <p:extLst>
      <p:ext uri="{BB962C8B-B14F-4D97-AF65-F5344CB8AC3E}">
        <p14:creationId xmlns:p14="http://schemas.microsoft.com/office/powerpoint/2010/main" val="374194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81EBE-4160-E85B-9394-AA461801306C}"/>
              </a:ext>
            </a:extLst>
          </p:cNvPr>
          <p:cNvSpPr>
            <a:spLocks noGrp="1"/>
          </p:cNvSpPr>
          <p:nvPr>
            <p:ph type="title"/>
          </p:nvPr>
        </p:nvSpPr>
        <p:spPr>
          <a:xfrm>
            <a:off x="838200" y="365125"/>
            <a:ext cx="10515600" cy="816403"/>
          </a:xfrm>
        </p:spPr>
        <p:txBody>
          <a:bodyPr anchor="t"/>
          <a:lstStyle/>
          <a:p>
            <a:r>
              <a:rPr lang="en-SG" dirty="0"/>
              <a:t>Results</a:t>
            </a:r>
          </a:p>
        </p:txBody>
      </p:sp>
      <p:pic>
        <p:nvPicPr>
          <p:cNvPr id="4" name="Picture 3">
            <a:extLst>
              <a:ext uri="{FF2B5EF4-FFF2-40B4-BE49-F238E27FC236}">
                <a16:creationId xmlns:a16="http://schemas.microsoft.com/office/drawing/2014/main" id="{DECE0B70-664B-5F7B-1D54-99274C5D7711}"/>
              </a:ext>
            </a:extLst>
          </p:cNvPr>
          <p:cNvPicPr>
            <a:picLocks noChangeAspect="1"/>
          </p:cNvPicPr>
          <p:nvPr/>
        </p:nvPicPr>
        <p:blipFill>
          <a:blip r:embed="rId2"/>
          <a:stretch>
            <a:fillRect/>
          </a:stretch>
        </p:blipFill>
        <p:spPr>
          <a:xfrm>
            <a:off x="838200" y="1368319"/>
            <a:ext cx="9303228" cy="4121362"/>
          </a:xfrm>
          <a:prstGeom prst="rect">
            <a:avLst/>
          </a:prstGeom>
        </p:spPr>
      </p:pic>
    </p:spTree>
    <p:extLst>
      <p:ext uri="{BB962C8B-B14F-4D97-AF65-F5344CB8AC3E}">
        <p14:creationId xmlns:p14="http://schemas.microsoft.com/office/powerpoint/2010/main" val="161104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81EBE-4160-E85B-9394-AA461801306C}"/>
              </a:ext>
            </a:extLst>
          </p:cNvPr>
          <p:cNvSpPr>
            <a:spLocks noGrp="1"/>
          </p:cNvSpPr>
          <p:nvPr>
            <p:ph type="title"/>
          </p:nvPr>
        </p:nvSpPr>
        <p:spPr>
          <a:xfrm>
            <a:off x="838200" y="365125"/>
            <a:ext cx="10515600" cy="816403"/>
          </a:xfrm>
        </p:spPr>
        <p:txBody>
          <a:bodyPr anchor="t"/>
          <a:lstStyle/>
          <a:p>
            <a:r>
              <a:rPr lang="en-SG" dirty="0"/>
              <a:t>Conclusion</a:t>
            </a:r>
          </a:p>
        </p:txBody>
      </p:sp>
      <p:sp>
        <p:nvSpPr>
          <p:cNvPr id="6" name="TextBox 5">
            <a:extLst>
              <a:ext uri="{FF2B5EF4-FFF2-40B4-BE49-F238E27FC236}">
                <a16:creationId xmlns:a16="http://schemas.microsoft.com/office/drawing/2014/main" id="{F52E68BE-61F1-7186-510E-D2358B70EBBF}"/>
              </a:ext>
            </a:extLst>
          </p:cNvPr>
          <p:cNvSpPr txBox="1"/>
          <p:nvPr/>
        </p:nvSpPr>
        <p:spPr>
          <a:xfrm>
            <a:off x="934949" y="1097666"/>
            <a:ext cx="10068674" cy="5139869"/>
          </a:xfrm>
          <a:prstGeom prst="rect">
            <a:avLst/>
          </a:prstGeom>
          <a:noFill/>
        </p:spPr>
        <p:txBody>
          <a:bodyPr wrap="square" rtlCol="0">
            <a:spAutoFit/>
          </a:bodyPr>
          <a:lstStyle/>
          <a:p>
            <a:pPr marL="285750" indent="-285750">
              <a:buFont typeface="Arial" panose="020B0604020202020204" pitchFamily="34" charset="0"/>
              <a:buChar char="•"/>
            </a:pPr>
            <a:r>
              <a:rPr lang="en-SG" sz="1600" b="1" dirty="0"/>
              <a:t>Accuracy: </a:t>
            </a:r>
            <a:r>
              <a:rPr lang="en-SG" sz="1600" dirty="0"/>
              <a:t>the accuracy score is 0.832, which means that the model correctly predicted the survival status of 83.2% of the passengers in the validation set.</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Confusion matrix: </a:t>
            </a:r>
            <a:r>
              <a:rPr lang="en-SG" sz="1600" dirty="0"/>
              <a:t>the model correctly predicted that 90 passengers did not survive and 59 passengers did survive, but it incorrectly predicted that 15 passengers did not survive when they actually did, and 15 passengers did survive when they actually did not.</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Classification report: </a:t>
            </a:r>
            <a:r>
              <a:rPr lang="en-SG" sz="1600" dirty="0"/>
              <a:t>The precision represents the percentage of correct positive predictions made by the model, while the recall represents the percentage of actual positive cases that were correctly identified by the model. The F1 score is the harmonic mean of precision and recall. In this case, the precision and recall for the 'not survived' class (0) are both 0.86, while the precision and recall for the 'survived' class (1) are both 0.80, respectively. The weighted average F1 score is 0.83, which means that the model has a good balance between precision and recall for both classes.</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Overall, the results show </a:t>
            </a:r>
            <a:r>
              <a:rPr lang="en-SG" sz="1600" dirty="0"/>
              <a:t>that the logistic regression model with the best hyperparameters has an accuracy score of 0.832, which means that it correctly predicted the survival status of 83.2% of the passengers in the validation set.</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With feature engineering and </a:t>
            </a:r>
            <a:r>
              <a:rPr lang="en-SG" sz="1600" b="1" dirty="0" err="1"/>
              <a:t>hypertuning</a:t>
            </a:r>
            <a:r>
              <a:rPr lang="en-SG" sz="1600" b="1" dirty="0"/>
              <a:t>, there was a 3.35% accuracy improvement from baseline model</a:t>
            </a:r>
            <a:r>
              <a:rPr lang="en-SG" sz="1600" dirty="0"/>
              <a:t>, however there was a 5% improvement for F1 for people who did survive which is a good improvement of performance as majority of people did not.</a:t>
            </a:r>
          </a:p>
        </p:txBody>
      </p:sp>
    </p:spTree>
    <p:extLst>
      <p:ext uri="{BB962C8B-B14F-4D97-AF65-F5344CB8AC3E}">
        <p14:creationId xmlns:p14="http://schemas.microsoft.com/office/powerpoint/2010/main" val="75255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367E0-9AF1-F7B0-5F99-D8A6996F0F1D}"/>
              </a:ext>
            </a:extLst>
          </p:cNvPr>
          <p:cNvSpPr>
            <a:spLocks noGrp="1"/>
          </p:cNvSpPr>
          <p:nvPr>
            <p:ph type="title"/>
          </p:nvPr>
        </p:nvSpPr>
        <p:spPr>
          <a:xfrm>
            <a:off x="656823" y="962166"/>
            <a:ext cx="3103808" cy="4421876"/>
          </a:xfrm>
        </p:spPr>
        <p:txBody>
          <a:bodyPr anchor="ctr">
            <a:normAutofit/>
          </a:bodyPr>
          <a:lstStyle/>
          <a:p>
            <a:pPr algn="r"/>
            <a:r>
              <a:rPr lang="en-SG" sz="3600" dirty="0"/>
              <a:t>B. </a:t>
            </a:r>
            <a:br>
              <a:rPr lang="en-SG" sz="3600" dirty="0"/>
            </a:br>
            <a:r>
              <a:rPr lang="en-SG" sz="3600" dirty="0"/>
              <a:t>Regression, Titanic dataset</a:t>
            </a:r>
          </a:p>
        </p:txBody>
      </p:sp>
      <p:sp>
        <p:nvSpPr>
          <p:cNvPr id="3" name="Content Placeholder 2">
            <a:extLst>
              <a:ext uri="{FF2B5EF4-FFF2-40B4-BE49-F238E27FC236}">
                <a16:creationId xmlns:a16="http://schemas.microsoft.com/office/drawing/2014/main" id="{62323833-DA22-7593-0760-67D173F3F366}"/>
              </a:ext>
            </a:extLst>
          </p:cNvPr>
          <p:cNvSpPr>
            <a:spLocks noGrp="1"/>
          </p:cNvSpPr>
          <p:nvPr>
            <p:ph idx="1"/>
          </p:nvPr>
        </p:nvSpPr>
        <p:spPr>
          <a:xfrm>
            <a:off x="4088929" y="962167"/>
            <a:ext cx="6858113" cy="4743174"/>
          </a:xfrm>
        </p:spPr>
        <p:txBody>
          <a:bodyPr anchor="ctr">
            <a:normAutofit/>
          </a:bodyPr>
          <a:lstStyle/>
          <a:p>
            <a:pPr marL="0" indent="0">
              <a:buNone/>
            </a:pPr>
            <a:r>
              <a:rPr lang="en-SG" sz="2000" dirty="0"/>
              <a:t>Data exploration, data cleaning, feature engineering, and model building and evaluation. Write your conclusions.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51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7DD27179-121E-E8F7-5BC6-375BEEDC3AF5}"/>
              </a:ext>
            </a:extLst>
          </p:cNvPr>
          <p:cNvSpPr>
            <a:spLocks noGrp="1"/>
          </p:cNvSpPr>
          <p:nvPr>
            <p:ph type="title"/>
          </p:nvPr>
        </p:nvSpPr>
        <p:spPr>
          <a:xfrm>
            <a:off x="838200" y="365125"/>
            <a:ext cx="10515600" cy="816403"/>
          </a:xfrm>
        </p:spPr>
        <p:txBody>
          <a:bodyPr anchor="t"/>
          <a:lstStyle/>
          <a:p>
            <a:r>
              <a:rPr lang="en-SG" dirty="0"/>
              <a:t>D</a:t>
            </a:r>
            <a:r>
              <a:rPr lang="en-SG" sz="4400" dirty="0"/>
              <a:t>ata exploration</a:t>
            </a:r>
            <a:endParaRPr lang="en-SG" dirty="0"/>
          </a:p>
        </p:txBody>
      </p:sp>
      <p:pic>
        <p:nvPicPr>
          <p:cNvPr id="3" name="Picture 2">
            <a:extLst>
              <a:ext uri="{FF2B5EF4-FFF2-40B4-BE49-F238E27FC236}">
                <a16:creationId xmlns:a16="http://schemas.microsoft.com/office/drawing/2014/main" id="{39CF0800-F610-A338-F372-3F0C094DD6D3}"/>
              </a:ext>
            </a:extLst>
          </p:cNvPr>
          <p:cNvPicPr>
            <a:picLocks noChangeAspect="1"/>
          </p:cNvPicPr>
          <p:nvPr/>
        </p:nvPicPr>
        <p:blipFill>
          <a:blip r:embed="rId2"/>
          <a:stretch>
            <a:fillRect/>
          </a:stretch>
        </p:blipFill>
        <p:spPr>
          <a:xfrm>
            <a:off x="507685" y="1302361"/>
            <a:ext cx="11176629" cy="4685995"/>
          </a:xfrm>
          <a:prstGeom prst="rect">
            <a:avLst/>
          </a:prstGeom>
        </p:spPr>
      </p:pic>
    </p:spTree>
    <p:extLst>
      <p:ext uri="{BB962C8B-B14F-4D97-AF65-F5344CB8AC3E}">
        <p14:creationId xmlns:p14="http://schemas.microsoft.com/office/powerpoint/2010/main" val="3657996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81EBE-4160-E85B-9394-AA461801306C}"/>
              </a:ext>
            </a:extLst>
          </p:cNvPr>
          <p:cNvSpPr>
            <a:spLocks noGrp="1"/>
          </p:cNvSpPr>
          <p:nvPr>
            <p:ph type="title"/>
          </p:nvPr>
        </p:nvSpPr>
        <p:spPr>
          <a:xfrm>
            <a:off x="838200" y="365125"/>
            <a:ext cx="10515600" cy="816403"/>
          </a:xfrm>
        </p:spPr>
        <p:txBody>
          <a:bodyPr anchor="t"/>
          <a:lstStyle/>
          <a:p>
            <a:r>
              <a:rPr lang="en-SG" dirty="0"/>
              <a:t>D</a:t>
            </a:r>
            <a:r>
              <a:rPr lang="en-SG" sz="4400" dirty="0"/>
              <a:t>ata processing</a:t>
            </a:r>
            <a:endParaRPr lang="en-SG" dirty="0"/>
          </a:p>
        </p:txBody>
      </p:sp>
      <p:pic>
        <p:nvPicPr>
          <p:cNvPr id="5" name="Picture 4">
            <a:extLst>
              <a:ext uri="{FF2B5EF4-FFF2-40B4-BE49-F238E27FC236}">
                <a16:creationId xmlns:a16="http://schemas.microsoft.com/office/drawing/2014/main" id="{D64E94FF-6ACC-97F5-8079-CC02D5FCBDEB}"/>
              </a:ext>
            </a:extLst>
          </p:cNvPr>
          <p:cNvPicPr>
            <a:picLocks noChangeAspect="1"/>
          </p:cNvPicPr>
          <p:nvPr/>
        </p:nvPicPr>
        <p:blipFill rotWithShape="1">
          <a:blip r:embed="rId2"/>
          <a:srcRect t="10869"/>
          <a:stretch/>
        </p:blipFill>
        <p:spPr>
          <a:xfrm>
            <a:off x="919406" y="1694459"/>
            <a:ext cx="10353188" cy="3469081"/>
          </a:xfrm>
          <a:prstGeom prst="rect">
            <a:avLst/>
          </a:prstGeom>
        </p:spPr>
      </p:pic>
    </p:spTree>
    <p:extLst>
      <p:ext uri="{BB962C8B-B14F-4D97-AF65-F5344CB8AC3E}">
        <p14:creationId xmlns:p14="http://schemas.microsoft.com/office/powerpoint/2010/main" val="160739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81EBE-4160-E85B-9394-AA461801306C}"/>
              </a:ext>
            </a:extLst>
          </p:cNvPr>
          <p:cNvSpPr>
            <a:spLocks noGrp="1"/>
          </p:cNvSpPr>
          <p:nvPr>
            <p:ph type="title"/>
          </p:nvPr>
        </p:nvSpPr>
        <p:spPr>
          <a:xfrm>
            <a:off x="838200" y="365125"/>
            <a:ext cx="10515600" cy="816403"/>
          </a:xfrm>
        </p:spPr>
        <p:txBody>
          <a:bodyPr anchor="t"/>
          <a:lstStyle/>
          <a:p>
            <a:r>
              <a:rPr lang="en-SG" dirty="0"/>
              <a:t>EDA</a:t>
            </a:r>
          </a:p>
        </p:txBody>
      </p:sp>
      <p:pic>
        <p:nvPicPr>
          <p:cNvPr id="7" name="Picture 6">
            <a:extLst>
              <a:ext uri="{FF2B5EF4-FFF2-40B4-BE49-F238E27FC236}">
                <a16:creationId xmlns:a16="http://schemas.microsoft.com/office/drawing/2014/main" id="{E1F1E130-DDF1-EEE4-D08E-3E19148D5FD8}"/>
              </a:ext>
            </a:extLst>
          </p:cNvPr>
          <p:cNvPicPr>
            <a:picLocks noChangeAspect="1"/>
          </p:cNvPicPr>
          <p:nvPr/>
        </p:nvPicPr>
        <p:blipFill>
          <a:blip r:embed="rId2"/>
          <a:stretch>
            <a:fillRect/>
          </a:stretch>
        </p:blipFill>
        <p:spPr>
          <a:xfrm>
            <a:off x="613919" y="1181528"/>
            <a:ext cx="4644699" cy="4914784"/>
          </a:xfrm>
          <a:prstGeom prst="rect">
            <a:avLst/>
          </a:prstGeom>
        </p:spPr>
      </p:pic>
      <p:sp>
        <p:nvSpPr>
          <p:cNvPr id="9" name="TextBox 8">
            <a:extLst>
              <a:ext uri="{FF2B5EF4-FFF2-40B4-BE49-F238E27FC236}">
                <a16:creationId xmlns:a16="http://schemas.microsoft.com/office/drawing/2014/main" id="{A073A16C-98C7-32EF-A520-85F9B43DDB85}"/>
              </a:ext>
            </a:extLst>
          </p:cNvPr>
          <p:cNvSpPr txBox="1"/>
          <p:nvPr/>
        </p:nvSpPr>
        <p:spPr>
          <a:xfrm>
            <a:off x="5969285" y="1181528"/>
            <a:ext cx="5833077" cy="4770537"/>
          </a:xfrm>
          <a:prstGeom prst="rect">
            <a:avLst/>
          </a:prstGeom>
          <a:noFill/>
        </p:spPr>
        <p:txBody>
          <a:bodyPr wrap="square" rtlCol="0">
            <a:spAutoFit/>
          </a:bodyPr>
          <a:lstStyle/>
          <a:p>
            <a:r>
              <a:rPr lang="en-SG" sz="1600"/>
              <a:t>There are several features that are strongly correlated with the target variable 'price'. For example, the 'sqft_living' feature has a strong positive correlation with 'price', which means that as the square footage of the living area increases, the price of the house tends to increase as well. Similarly, the 'grade' feature has a strong positive correlation with 'price', which means that as the overall grade of the house increases, the price tends to increase as well.</a:t>
            </a:r>
          </a:p>
          <a:p>
            <a:endParaRPr lang="en-SG" sz="1600"/>
          </a:p>
          <a:p>
            <a:r>
              <a:rPr lang="en-SG" sz="1600"/>
              <a:t>On the other hand, there are also several features that are negatively correlated with 'price'. For example, the 'age' feature has a negative correlation with 'price', which means that as the age of the house increases, the price tends to decrease. Similarly, the 'condition' feature has a negative correlation with 'price', which means that as the overall condition of the house decreases, the price tends to decrease as well.</a:t>
            </a:r>
          </a:p>
          <a:p>
            <a:endParaRPr lang="en-SG" sz="1600"/>
          </a:p>
          <a:p>
            <a:r>
              <a:rPr lang="en-SG" sz="1600"/>
              <a:t>Overall, these strongly correlated features can help guide model prediction - and we should feature engineer from these columns to improve accuracy.</a:t>
            </a:r>
            <a:endParaRPr lang="en-SG" sz="1600" dirty="0"/>
          </a:p>
        </p:txBody>
      </p:sp>
    </p:spTree>
    <p:extLst>
      <p:ext uri="{BB962C8B-B14F-4D97-AF65-F5344CB8AC3E}">
        <p14:creationId xmlns:p14="http://schemas.microsoft.com/office/powerpoint/2010/main" val="3139356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81EBE-4160-E85B-9394-AA461801306C}"/>
              </a:ext>
            </a:extLst>
          </p:cNvPr>
          <p:cNvSpPr>
            <a:spLocks noGrp="1"/>
          </p:cNvSpPr>
          <p:nvPr>
            <p:ph type="title"/>
          </p:nvPr>
        </p:nvSpPr>
        <p:spPr>
          <a:xfrm>
            <a:off x="838200" y="365125"/>
            <a:ext cx="10515600" cy="816403"/>
          </a:xfrm>
        </p:spPr>
        <p:txBody>
          <a:bodyPr anchor="t"/>
          <a:lstStyle/>
          <a:p>
            <a:r>
              <a:rPr lang="en-SG" dirty="0"/>
              <a:t>Feature engineering</a:t>
            </a:r>
          </a:p>
        </p:txBody>
      </p:sp>
      <p:pic>
        <p:nvPicPr>
          <p:cNvPr id="5" name="Picture 4">
            <a:extLst>
              <a:ext uri="{FF2B5EF4-FFF2-40B4-BE49-F238E27FC236}">
                <a16:creationId xmlns:a16="http://schemas.microsoft.com/office/drawing/2014/main" id="{882E66A0-6756-1CCB-11C0-8E989B807666}"/>
              </a:ext>
            </a:extLst>
          </p:cNvPr>
          <p:cNvPicPr>
            <a:picLocks noChangeAspect="1"/>
          </p:cNvPicPr>
          <p:nvPr/>
        </p:nvPicPr>
        <p:blipFill>
          <a:blip r:embed="rId2"/>
          <a:stretch>
            <a:fillRect/>
          </a:stretch>
        </p:blipFill>
        <p:spPr>
          <a:xfrm>
            <a:off x="938345" y="1262456"/>
            <a:ext cx="9411184" cy="4826248"/>
          </a:xfrm>
          <a:prstGeom prst="rect">
            <a:avLst/>
          </a:prstGeom>
        </p:spPr>
      </p:pic>
    </p:spTree>
    <p:extLst>
      <p:ext uri="{BB962C8B-B14F-4D97-AF65-F5344CB8AC3E}">
        <p14:creationId xmlns:p14="http://schemas.microsoft.com/office/powerpoint/2010/main" val="3137864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81EBE-4160-E85B-9394-AA461801306C}"/>
              </a:ext>
            </a:extLst>
          </p:cNvPr>
          <p:cNvSpPr>
            <a:spLocks noGrp="1"/>
          </p:cNvSpPr>
          <p:nvPr>
            <p:ph type="title"/>
          </p:nvPr>
        </p:nvSpPr>
        <p:spPr>
          <a:xfrm>
            <a:off x="838200" y="365125"/>
            <a:ext cx="10515600" cy="816403"/>
          </a:xfrm>
        </p:spPr>
        <p:txBody>
          <a:bodyPr anchor="t"/>
          <a:lstStyle/>
          <a:p>
            <a:r>
              <a:rPr lang="en-SG" dirty="0"/>
              <a:t>Model selection: </a:t>
            </a:r>
            <a:r>
              <a:rPr lang="en-SG" dirty="0" err="1"/>
              <a:t>XGBoost</a:t>
            </a:r>
            <a:r>
              <a:rPr lang="en-SG" dirty="0"/>
              <a:t> does best</a:t>
            </a:r>
          </a:p>
        </p:txBody>
      </p:sp>
      <p:sp>
        <p:nvSpPr>
          <p:cNvPr id="3" name="TextBox 2">
            <a:extLst>
              <a:ext uri="{FF2B5EF4-FFF2-40B4-BE49-F238E27FC236}">
                <a16:creationId xmlns:a16="http://schemas.microsoft.com/office/drawing/2014/main" id="{A597258D-E194-34C7-5E1D-3028ADA080C7}"/>
              </a:ext>
            </a:extLst>
          </p:cNvPr>
          <p:cNvSpPr txBox="1"/>
          <p:nvPr/>
        </p:nvSpPr>
        <p:spPr>
          <a:xfrm>
            <a:off x="838200" y="1438381"/>
            <a:ext cx="4900773" cy="4278094"/>
          </a:xfrm>
          <a:prstGeom prst="rect">
            <a:avLst/>
          </a:prstGeom>
          <a:noFill/>
        </p:spPr>
        <p:txBody>
          <a:bodyPr wrap="square" rtlCol="0">
            <a:spAutoFit/>
          </a:bodyPr>
          <a:lstStyle/>
          <a:p>
            <a:r>
              <a:rPr lang="en-SG" sz="1600" dirty="0"/>
              <a:t>Linear Regression:</a:t>
            </a:r>
          </a:p>
          <a:p>
            <a:r>
              <a:rPr lang="en-SG" sz="1600" dirty="0"/>
              <a:t>Mean Squared Error: 22554059775.708694</a:t>
            </a:r>
          </a:p>
          <a:p>
            <a:r>
              <a:rPr lang="en-SG" sz="1600" dirty="0"/>
              <a:t>Root Mean Squared Error: 150180.09114296307</a:t>
            </a:r>
          </a:p>
          <a:p>
            <a:r>
              <a:rPr lang="en-SG" sz="1600" dirty="0"/>
              <a:t>Mean Absolute Percentage Error: 19.946037117265295</a:t>
            </a:r>
          </a:p>
          <a:p>
            <a:r>
              <a:rPr lang="en-SG" sz="1600" dirty="0"/>
              <a:t>R2 Score: 0.8103493937015573</a:t>
            </a:r>
          </a:p>
          <a:p>
            <a:endParaRPr lang="en-SG" sz="1600" dirty="0"/>
          </a:p>
          <a:p>
            <a:r>
              <a:rPr lang="en-SG" sz="1600" dirty="0"/>
              <a:t>SVM:</a:t>
            </a:r>
          </a:p>
          <a:p>
            <a:r>
              <a:rPr lang="en-SG" sz="1600" dirty="0"/>
              <a:t>Mean Squared Error: 124737616198.13356</a:t>
            </a:r>
          </a:p>
          <a:p>
            <a:r>
              <a:rPr lang="en-SG" sz="1600" dirty="0"/>
              <a:t>Root Mean Squared Error: 353182.1289336899</a:t>
            </a:r>
          </a:p>
          <a:p>
            <a:r>
              <a:rPr lang="en-SG" sz="1600" dirty="0"/>
              <a:t>Mean Absolute Percentage Error: 42.608619582671714</a:t>
            </a:r>
          </a:p>
          <a:p>
            <a:r>
              <a:rPr lang="en-SG" sz="1600" dirty="0"/>
              <a:t>R2 Score: -0.048882763256538286</a:t>
            </a:r>
          </a:p>
          <a:p>
            <a:endParaRPr lang="en-SG" sz="1600" dirty="0"/>
          </a:p>
          <a:p>
            <a:r>
              <a:rPr lang="en-SG" sz="1600" dirty="0"/>
              <a:t>Decision Tree:</a:t>
            </a:r>
          </a:p>
          <a:p>
            <a:r>
              <a:rPr lang="en-SG" sz="1600" dirty="0"/>
              <a:t>Mean Squared Error: 12531466921.310663</a:t>
            </a:r>
          </a:p>
          <a:p>
            <a:r>
              <a:rPr lang="en-SG" sz="1600" dirty="0"/>
              <a:t>Root Mean Squared Error: 111944.03477323239</a:t>
            </a:r>
          </a:p>
          <a:p>
            <a:r>
              <a:rPr lang="en-SG" sz="1600" dirty="0"/>
              <a:t>Mean Absolute Percentage Error: 8.693587962314744</a:t>
            </a:r>
          </a:p>
          <a:p>
            <a:r>
              <a:rPr lang="en-SG" sz="1600" dirty="0"/>
              <a:t>R2 Score: 0.8946264963793744</a:t>
            </a:r>
          </a:p>
        </p:txBody>
      </p:sp>
      <p:sp>
        <p:nvSpPr>
          <p:cNvPr id="9" name="TextBox 8">
            <a:extLst>
              <a:ext uri="{FF2B5EF4-FFF2-40B4-BE49-F238E27FC236}">
                <a16:creationId xmlns:a16="http://schemas.microsoft.com/office/drawing/2014/main" id="{6E432771-293F-19AE-5087-B0D1CFE654EE}"/>
              </a:ext>
            </a:extLst>
          </p:cNvPr>
          <p:cNvSpPr txBox="1"/>
          <p:nvPr/>
        </p:nvSpPr>
        <p:spPr>
          <a:xfrm>
            <a:off x="5930759" y="1438381"/>
            <a:ext cx="5274066" cy="4278094"/>
          </a:xfrm>
          <a:prstGeom prst="rect">
            <a:avLst/>
          </a:prstGeom>
          <a:noFill/>
        </p:spPr>
        <p:txBody>
          <a:bodyPr wrap="square" rtlCol="0">
            <a:spAutoFit/>
          </a:bodyPr>
          <a:lstStyle>
            <a:defPPr>
              <a:defRPr lang="en-US"/>
            </a:defPPr>
            <a:lvl1pPr>
              <a:defRPr sz="1600"/>
            </a:lvl1pPr>
          </a:lstStyle>
          <a:p>
            <a:r>
              <a:rPr lang="en-SG" dirty="0"/>
              <a:t>Random Forest:</a:t>
            </a:r>
          </a:p>
          <a:p>
            <a:r>
              <a:rPr lang="en-SG" dirty="0"/>
              <a:t>Mean Squared Error: 4631492719.259622</a:t>
            </a:r>
          </a:p>
          <a:p>
            <a:r>
              <a:rPr lang="en-SG" dirty="0"/>
              <a:t>Root Mean Squared Error: 68055.07122367606</a:t>
            </a:r>
          </a:p>
          <a:p>
            <a:r>
              <a:rPr lang="en-SG" dirty="0"/>
              <a:t>Mean Absolute Percentage Error: 5.800608327525877</a:t>
            </a:r>
          </a:p>
          <a:p>
            <a:r>
              <a:rPr lang="en-SG" dirty="0"/>
              <a:t>R2 Score: 0.9610551088802012</a:t>
            </a:r>
          </a:p>
          <a:p>
            <a:endParaRPr lang="en-SG" dirty="0"/>
          </a:p>
          <a:p>
            <a:r>
              <a:rPr lang="en-SG" dirty="0" err="1"/>
              <a:t>XGBoost</a:t>
            </a:r>
            <a:r>
              <a:rPr lang="en-SG" dirty="0"/>
              <a:t>:</a:t>
            </a:r>
          </a:p>
          <a:p>
            <a:r>
              <a:rPr lang="en-SG" dirty="0"/>
              <a:t>Mean Squared Error: 2882154237.539199</a:t>
            </a:r>
          </a:p>
          <a:p>
            <a:r>
              <a:rPr lang="en-SG" dirty="0"/>
              <a:t>Root Mean Squared Error: 53685.69863137853</a:t>
            </a:r>
          </a:p>
          <a:p>
            <a:r>
              <a:rPr lang="en-SG" dirty="0"/>
              <a:t>Mean Absolute Percentage Error: 6.017385259944897</a:t>
            </a:r>
          </a:p>
          <a:p>
            <a:r>
              <a:rPr lang="en-SG" dirty="0"/>
              <a:t>R2 Score: 0.9757647933883886</a:t>
            </a:r>
          </a:p>
          <a:p>
            <a:endParaRPr lang="en-SG" dirty="0"/>
          </a:p>
          <a:p>
            <a:r>
              <a:rPr lang="en-SG" dirty="0" err="1"/>
              <a:t>LightGBM</a:t>
            </a:r>
            <a:r>
              <a:rPr lang="en-SG" dirty="0"/>
              <a:t>:</a:t>
            </a:r>
          </a:p>
          <a:p>
            <a:r>
              <a:rPr lang="en-SG" dirty="0"/>
              <a:t>Mean Squared Error: 4569784202.009298</a:t>
            </a:r>
          </a:p>
          <a:p>
            <a:r>
              <a:rPr lang="en-SG" dirty="0"/>
              <a:t>Root Mean Squared Error: 67600.1790087075</a:t>
            </a:r>
          </a:p>
          <a:p>
            <a:r>
              <a:rPr lang="en-SG" dirty="0"/>
              <a:t>Mean Absolute Percentage Error: 8.107417783722784</a:t>
            </a:r>
          </a:p>
          <a:p>
            <a:r>
              <a:rPr lang="en-SG" dirty="0"/>
              <a:t>R2 Score: 0.9615739980658593</a:t>
            </a:r>
          </a:p>
        </p:txBody>
      </p:sp>
    </p:spTree>
    <p:extLst>
      <p:ext uri="{BB962C8B-B14F-4D97-AF65-F5344CB8AC3E}">
        <p14:creationId xmlns:p14="http://schemas.microsoft.com/office/powerpoint/2010/main" val="1163503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81EBE-4160-E85B-9394-AA461801306C}"/>
              </a:ext>
            </a:extLst>
          </p:cNvPr>
          <p:cNvSpPr>
            <a:spLocks noGrp="1"/>
          </p:cNvSpPr>
          <p:nvPr>
            <p:ph type="title"/>
          </p:nvPr>
        </p:nvSpPr>
        <p:spPr>
          <a:xfrm>
            <a:off x="838200" y="365125"/>
            <a:ext cx="10515600" cy="816403"/>
          </a:xfrm>
        </p:spPr>
        <p:txBody>
          <a:bodyPr anchor="t"/>
          <a:lstStyle/>
          <a:p>
            <a:r>
              <a:rPr lang="en-SG" dirty="0"/>
              <a:t>Hyper-parameter tuning</a:t>
            </a:r>
          </a:p>
        </p:txBody>
      </p:sp>
      <p:pic>
        <p:nvPicPr>
          <p:cNvPr id="4" name="Picture 3">
            <a:extLst>
              <a:ext uri="{FF2B5EF4-FFF2-40B4-BE49-F238E27FC236}">
                <a16:creationId xmlns:a16="http://schemas.microsoft.com/office/drawing/2014/main" id="{8B8348FB-AD57-53A2-370C-316C25747F90}"/>
              </a:ext>
            </a:extLst>
          </p:cNvPr>
          <p:cNvPicPr>
            <a:picLocks noChangeAspect="1"/>
          </p:cNvPicPr>
          <p:nvPr/>
        </p:nvPicPr>
        <p:blipFill>
          <a:blip r:embed="rId2"/>
          <a:stretch>
            <a:fillRect/>
          </a:stretch>
        </p:blipFill>
        <p:spPr>
          <a:xfrm>
            <a:off x="669548" y="1409151"/>
            <a:ext cx="10852904" cy="3632281"/>
          </a:xfrm>
          <a:prstGeom prst="rect">
            <a:avLst/>
          </a:prstGeom>
        </p:spPr>
      </p:pic>
    </p:spTree>
    <p:extLst>
      <p:ext uri="{BB962C8B-B14F-4D97-AF65-F5344CB8AC3E}">
        <p14:creationId xmlns:p14="http://schemas.microsoft.com/office/powerpoint/2010/main" val="4169630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81EBE-4160-E85B-9394-AA461801306C}"/>
              </a:ext>
            </a:extLst>
          </p:cNvPr>
          <p:cNvSpPr>
            <a:spLocks noGrp="1"/>
          </p:cNvSpPr>
          <p:nvPr>
            <p:ph type="title"/>
          </p:nvPr>
        </p:nvSpPr>
        <p:spPr>
          <a:xfrm>
            <a:off x="838200" y="365125"/>
            <a:ext cx="10515600" cy="816403"/>
          </a:xfrm>
        </p:spPr>
        <p:txBody>
          <a:bodyPr anchor="t"/>
          <a:lstStyle/>
          <a:p>
            <a:r>
              <a:rPr lang="en-SG" dirty="0"/>
              <a:t>Results</a:t>
            </a:r>
          </a:p>
        </p:txBody>
      </p:sp>
      <p:pic>
        <p:nvPicPr>
          <p:cNvPr id="5" name="Picture 4">
            <a:extLst>
              <a:ext uri="{FF2B5EF4-FFF2-40B4-BE49-F238E27FC236}">
                <a16:creationId xmlns:a16="http://schemas.microsoft.com/office/drawing/2014/main" id="{BA6EBE70-ADE8-FA5C-0839-5AF440B8D3EC}"/>
              </a:ext>
            </a:extLst>
          </p:cNvPr>
          <p:cNvPicPr>
            <a:picLocks noChangeAspect="1"/>
          </p:cNvPicPr>
          <p:nvPr/>
        </p:nvPicPr>
        <p:blipFill>
          <a:blip r:embed="rId2"/>
          <a:stretch>
            <a:fillRect/>
          </a:stretch>
        </p:blipFill>
        <p:spPr>
          <a:xfrm>
            <a:off x="609022" y="1546653"/>
            <a:ext cx="11205659" cy="3970569"/>
          </a:xfrm>
          <a:prstGeom prst="rect">
            <a:avLst/>
          </a:prstGeom>
        </p:spPr>
      </p:pic>
    </p:spTree>
    <p:extLst>
      <p:ext uri="{BB962C8B-B14F-4D97-AF65-F5344CB8AC3E}">
        <p14:creationId xmlns:p14="http://schemas.microsoft.com/office/powerpoint/2010/main" val="1479987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367E0-9AF1-F7B0-5F99-D8A6996F0F1D}"/>
              </a:ext>
            </a:extLst>
          </p:cNvPr>
          <p:cNvSpPr>
            <a:spLocks noGrp="1"/>
          </p:cNvSpPr>
          <p:nvPr>
            <p:ph type="title"/>
          </p:nvPr>
        </p:nvSpPr>
        <p:spPr>
          <a:xfrm>
            <a:off x="466722" y="586855"/>
            <a:ext cx="3201366" cy="3387497"/>
          </a:xfrm>
        </p:spPr>
        <p:txBody>
          <a:bodyPr anchor="b">
            <a:normAutofit/>
          </a:bodyPr>
          <a:lstStyle/>
          <a:p>
            <a:pPr algn="r"/>
            <a:r>
              <a:rPr lang="en-SG" sz="4000">
                <a:solidFill>
                  <a:srgbClr val="FFFFFF"/>
                </a:solidFill>
              </a:rPr>
              <a:t>Objective</a:t>
            </a:r>
          </a:p>
        </p:txBody>
      </p:sp>
      <p:sp>
        <p:nvSpPr>
          <p:cNvPr id="3" name="Content Placeholder 2">
            <a:extLst>
              <a:ext uri="{FF2B5EF4-FFF2-40B4-BE49-F238E27FC236}">
                <a16:creationId xmlns:a16="http://schemas.microsoft.com/office/drawing/2014/main" id="{62323833-DA22-7593-0760-67D173F3F366}"/>
              </a:ext>
            </a:extLst>
          </p:cNvPr>
          <p:cNvSpPr>
            <a:spLocks noGrp="1"/>
          </p:cNvSpPr>
          <p:nvPr>
            <p:ph idx="1"/>
          </p:nvPr>
        </p:nvSpPr>
        <p:spPr>
          <a:xfrm>
            <a:off x="4810259" y="649480"/>
            <a:ext cx="6555347" cy="5546047"/>
          </a:xfrm>
        </p:spPr>
        <p:txBody>
          <a:bodyPr anchor="ctr">
            <a:normAutofit/>
          </a:bodyPr>
          <a:lstStyle/>
          <a:p>
            <a:pPr marL="0" indent="0">
              <a:buNone/>
            </a:pPr>
            <a:r>
              <a:rPr lang="en-SG" sz="2000" dirty="0"/>
              <a:t>Create a set of slides with the highlights of your </a:t>
            </a:r>
            <a:r>
              <a:rPr lang="en-SG" sz="2000" dirty="0" err="1"/>
              <a:t>Jupyter</a:t>
            </a:r>
            <a:r>
              <a:rPr lang="en-SG" sz="2000" dirty="0"/>
              <a:t> notebook report. </a:t>
            </a:r>
          </a:p>
          <a:p>
            <a:pPr marL="0" indent="0">
              <a:buNone/>
            </a:pPr>
            <a:r>
              <a:rPr lang="en-SG" sz="2000" dirty="0"/>
              <a:t>Explain the entire machine learning process you went through, data exploration, data cleaning, feature engineering, and model building and evaluation. Write your conclusions.</a:t>
            </a:r>
          </a:p>
        </p:txBody>
      </p:sp>
    </p:spTree>
    <p:extLst>
      <p:ext uri="{BB962C8B-B14F-4D97-AF65-F5344CB8AC3E}">
        <p14:creationId xmlns:p14="http://schemas.microsoft.com/office/powerpoint/2010/main" val="652970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81EBE-4160-E85B-9394-AA461801306C}"/>
              </a:ext>
            </a:extLst>
          </p:cNvPr>
          <p:cNvSpPr>
            <a:spLocks noGrp="1"/>
          </p:cNvSpPr>
          <p:nvPr>
            <p:ph type="title"/>
          </p:nvPr>
        </p:nvSpPr>
        <p:spPr>
          <a:xfrm>
            <a:off x="838200" y="365125"/>
            <a:ext cx="10515600" cy="816403"/>
          </a:xfrm>
        </p:spPr>
        <p:txBody>
          <a:bodyPr anchor="t"/>
          <a:lstStyle/>
          <a:p>
            <a:r>
              <a:rPr lang="en-SG" dirty="0"/>
              <a:t>Conclusion</a:t>
            </a:r>
          </a:p>
        </p:txBody>
      </p:sp>
      <p:sp>
        <p:nvSpPr>
          <p:cNvPr id="6" name="TextBox 5">
            <a:extLst>
              <a:ext uri="{FF2B5EF4-FFF2-40B4-BE49-F238E27FC236}">
                <a16:creationId xmlns:a16="http://schemas.microsoft.com/office/drawing/2014/main" id="{F52E68BE-61F1-7186-510E-D2358B70EBBF}"/>
              </a:ext>
            </a:extLst>
          </p:cNvPr>
          <p:cNvSpPr txBox="1"/>
          <p:nvPr/>
        </p:nvSpPr>
        <p:spPr>
          <a:xfrm>
            <a:off x="934949" y="1344246"/>
            <a:ext cx="10068674" cy="3416320"/>
          </a:xfrm>
          <a:prstGeom prst="rect">
            <a:avLst/>
          </a:prstGeom>
          <a:noFill/>
        </p:spPr>
        <p:txBody>
          <a:bodyPr wrap="square" rtlCol="0">
            <a:spAutoFit/>
          </a:bodyPr>
          <a:lstStyle/>
          <a:p>
            <a:r>
              <a:rPr lang="en-SG" b="1" dirty="0" err="1"/>
              <a:t>XGBoost</a:t>
            </a:r>
            <a:r>
              <a:rPr lang="en-SG" b="1" dirty="0"/>
              <a:t> Final Performance:</a:t>
            </a:r>
          </a:p>
          <a:p>
            <a:r>
              <a:rPr lang="en-SG" dirty="0"/>
              <a:t>Mean Squared Error: 2224514831.1229553</a:t>
            </a:r>
          </a:p>
          <a:p>
            <a:r>
              <a:rPr lang="en-SG" dirty="0"/>
              <a:t>Root Mean Squared Error: 47164.76260009113</a:t>
            </a:r>
          </a:p>
          <a:p>
            <a:r>
              <a:rPr lang="en-SG" dirty="0"/>
              <a:t>Mean Absolute Percentage Error: 5.405126346398723</a:t>
            </a:r>
          </a:p>
          <a:p>
            <a:r>
              <a:rPr lang="en-SG" dirty="0"/>
              <a:t>R2 Score: 0.9812946941420843</a:t>
            </a:r>
          </a:p>
          <a:p>
            <a:pPr marL="285750" indent="-285750">
              <a:buFont typeface="Arial" panose="020B0604020202020204" pitchFamily="34" charset="0"/>
              <a:buChar char="•"/>
            </a:pPr>
            <a:endParaRPr lang="en-SG" dirty="0"/>
          </a:p>
          <a:p>
            <a:r>
              <a:rPr lang="en-SG" b="1" dirty="0"/>
              <a:t>Conclusion:</a:t>
            </a:r>
          </a:p>
          <a:p>
            <a:pPr marL="285750" indent="-285750">
              <a:buFont typeface="Arial" panose="020B0604020202020204" pitchFamily="34" charset="0"/>
              <a:buChar char="•"/>
            </a:pPr>
            <a:r>
              <a:rPr lang="en-SG" dirty="0"/>
              <a:t>Feature engineering and tuning brought </a:t>
            </a:r>
            <a:r>
              <a:rPr lang="en-SG" dirty="0" err="1"/>
              <a:t>xgboost</a:t>
            </a:r>
            <a:r>
              <a:rPr lang="en-SG" dirty="0"/>
              <a:t> metrics from </a:t>
            </a:r>
          </a:p>
          <a:p>
            <a:pPr marL="285750" indent="-285750">
              <a:buFont typeface="Arial" panose="020B0604020202020204" pitchFamily="34" charset="0"/>
              <a:buChar char="•"/>
            </a:pPr>
            <a:r>
              <a:rPr lang="en-SG" dirty="0"/>
              <a:t>MAPE 14% &amp; R2 85% to MAPE 5% &amp; R2 98%</a:t>
            </a:r>
          </a:p>
          <a:p>
            <a:pPr marL="285750" indent="-285750">
              <a:buFont typeface="Arial" panose="020B0604020202020204" pitchFamily="34" charset="0"/>
              <a:buChar char="•"/>
            </a:pPr>
            <a:r>
              <a:rPr lang="en-SG" dirty="0"/>
              <a:t>13% increase in R2 with almost 3x MAPE reduction; a significant improvement in performance</a:t>
            </a:r>
          </a:p>
          <a:p>
            <a:pPr marL="285750" indent="-285750">
              <a:buFont typeface="Arial" panose="020B0604020202020204" pitchFamily="34" charset="0"/>
              <a:buChar char="•"/>
            </a:pPr>
            <a:r>
              <a:rPr lang="en-SG" dirty="0"/>
              <a:t>We can say that this model is able to predict the house prices well on this given dataset due to our specific processing and building of stronger correlations within the data.</a:t>
            </a:r>
          </a:p>
        </p:txBody>
      </p:sp>
    </p:spTree>
    <p:extLst>
      <p:ext uri="{BB962C8B-B14F-4D97-AF65-F5344CB8AC3E}">
        <p14:creationId xmlns:p14="http://schemas.microsoft.com/office/powerpoint/2010/main" val="39595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367E0-9AF1-F7B0-5F99-D8A6996F0F1D}"/>
              </a:ext>
            </a:extLst>
          </p:cNvPr>
          <p:cNvSpPr>
            <a:spLocks noGrp="1"/>
          </p:cNvSpPr>
          <p:nvPr>
            <p:ph type="title"/>
          </p:nvPr>
        </p:nvSpPr>
        <p:spPr>
          <a:xfrm>
            <a:off x="656823" y="962166"/>
            <a:ext cx="3103808" cy="4421876"/>
          </a:xfrm>
        </p:spPr>
        <p:txBody>
          <a:bodyPr anchor="ctr">
            <a:normAutofit/>
          </a:bodyPr>
          <a:lstStyle/>
          <a:p>
            <a:pPr algn="r"/>
            <a:r>
              <a:rPr lang="en-SG" sz="3600" dirty="0"/>
              <a:t>A. Classification, Titanic dataset</a:t>
            </a:r>
          </a:p>
        </p:txBody>
      </p:sp>
      <p:sp>
        <p:nvSpPr>
          <p:cNvPr id="3" name="Content Placeholder 2">
            <a:extLst>
              <a:ext uri="{FF2B5EF4-FFF2-40B4-BE49-F238E27FC236}">
                <a16:creationId xmlns:a16="http://schemas.microsoft.com/office/drawing/2014/main" id="{62323833-DA22-7593-0760-67D173F3F366}"/>
              </a:ext>
            </a:extLst>
          </p:cNvPr>
          <p:cNvSpPr>
            <a:spLocks noGrp="1"/>
          </p:cNvSpPr>
          <p:nvPr>
            <p:ph idx="1"/>
          </p:nvPr>
        </p:nvSpPr>
        <p:spPr>
          <a:xfrm>
            <a:off x="4088929" y="962167"/>
            <a:ext cx="6858113" cy="4743174"/>
          </a:xfrm>
        </p:spPr>
        <p:txBody>
          <a:bodyPr anchor="ctr">
            <a:normAutofit/>
          </a:bodyPr>
          <a:lstStyle/>
          <a:p>
            <a:pPr marL="0" indent="0">
              <a:buNone/>
            </a:pPr>
            <a:r>
              <a:rPr lang="en-SG" sz="2000" dirty="0"/>
              <a:t>Data exploration, data cleaning, feature engineering, and model building and evaluation. Write your conclusions.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526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7DD27179-121E-E8F7-5BC6-375BEEDC3AF5}"/>
              </a:ext>
            </a:extLst>
          </p:cNvPr>
          <p:cNvSpPr>
            <a:spLocks noGrp="1"/>
          </p:cNvSpPr>
          <p:nvPr>
            <p:ph type="title"/>
          </p:nvPr>
        </p:nvSpPr>
        <p:spPr>
          <a:xfrm>
            <a:off x="838200" y="365125"/>
            <a:ext cx="10515600" cy="816403"/>
          </a:xfrm>
        </p:spPr>
        <p:txBody>
          <a:bodyPr anchor="t"/>
          <a:lstStyle/>
          <a:p>
            <a:r>
              <a:rPr lang="en-SG" dirty="0"/>
              <a:t>D</a:t>
            </a:r>
            <a:r>
              <a:rPr lang="en-SG" sz="4400" dirty="0"/>
              <a:t>ata exploration</a:t>
            </a:r>
            <a:endParaRPr lang="en-SG" dirty="0"/>
          </a:p>
        </p:txBody>
      </p:sp>
      <p:pic>
        <p:nvPicPr>
          <p:cNvPr id="15" name="Picture 14">
            <a:extLst>
              <a:ext uri="{FF2B5EF4-FFF2-40B4-BE49-F238E27FC236}">
                <a16:creationId xmlns:a16="http://schemas.microsoft.com/office/drawing/2014/main" id="{24E5B80C-BCC5-F5FD-8681-5B4AACA73B0B}"/>
              </a:ext>
            </a:extLst>
          </p:cNvPr>
          <p:cNvPicPr>
            <a:picLocks noChangeAspect="1"/>
          </p:cNvPicPr>
          <p:nvPr/>
        </p:nvPicPr>
        <p:blipFill>
          <a:blip r:embed="rId2"/>
          <a:stretch>
            <a:fillRect/>
          </a:stretch>
        </p:blipFill>
        <p:spPr>
          <a:xfrm>
            <a:off x="612168" y="1181528"/>
            <a:ext cx="7927895" cy="3422488"/>
          </a:xfrm>
          <a:prstGeom prst="rect">
            <a:avLst/>
          </a:prstGeom>
          <a:ln>
            <a:solidFill>
              <a:schemeClr val="tx1"/>
            </a:solidFill>
          </a:ln>
        </p:spPr>
      </p:pic>
      <p:pic>
        <p:nvPicPr>
          <p:cNvPr id="16" name="Picture 15">
            <a:extLst>
              <a:ext uri="{FF2B5EF4-FFF2-40B4-BE49-F238E27FC236}">
                <a16:creationId xmlns:a16="http://schemas.microsoft.com/office/drawing/2014/main" id="{FE818E80-CDDE-EA17-89EF-48B2276E8CDE}"/>
              </a:ext>
            </a:extLst>
          </p:cNvPr>
          <p:cNvPicPr>
            <a:picLocks noChangeAspect="1"/>
          </p:cNvPicPr>
          <p:nvPr/>
        </p:nvPicPr>
        <p:blipFill>
          <a:blip r:embed="rId3"/>
          <a:stretch>
            <a:fillRect/>
          </a:stretch>
        </p:blipFill>
        <p:spPr>
          <a:xfrm>
            <a:off x="5242042" y="3057754"/>
            <a:ext cx="6542680" cy="3169186"/>
          </a:xfrm>
          <a:prstGeom prst="rect">
            <a:avLst/>
          </a:prstGeom>
          <a:ln>
            <a:solidFill>
              <a:schemeClr val="tx1"/>
            </a:solidFill>
          </a:ln>
        </p:spPr>
      </p:pic>
    </p:spTree>
    <p:extLst>
      <p:ext uri="{BB962C8B-B14F-4D97-AF65-F5344CB8AC3E}">
        <p14:creationId xmlns:p14="http://schemas.microsoft.com/office/powerpoint/2010/main" val="209669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81EBE-4160-E85B-9394-AA461801306C}"/>
              </a:ext>
            </a:extLst>
          </p:cNvPr>
          <p:cNvSpPr>
            <a:spLocks noGrp="1"/>
          </p:cNvSpPr>
          <p:nvPr>
            <p:ph type="title"/>
          </p:nvPr>
        </p:nvSpPr>
        <p:spPr>
          <a:xfrm>
            <a:off x="838200" y="365125"/>
            <a:ext cx="10515600" cy="816403"/>
          </a:xfrm>
        </p:spPr>
        <p:txBody>
          <a:bodyPr anchor="t"/>
          <a:lstStyle/>
          <a:p>
            <a:r>
              <a:rPr lang="en-SG" dirty="0"/>
              <a:t>D</a:t>
            </a:r>
            <a:r>
              <a:rPr lang="en-SG" sz="4400" dirty="0"/>
              <a:t>ata processing</a:t>
            </a:r>
            <a:endParaRPr lang="en-SG" dirty="0"/>
          </a:p>
        </p:txBody>
      </p:sp>
      <p:pic>
        <p:nvPicPr>
          <p:cNvPr id="3" name="Picture 2">
            <a:extLst>
              <a:ext uri="{FF2B5EF4-FFF2-40B4-BE49-F238E27FC236}">
                <a16:creationId xmlns:a16="http://schemas.microsoft.com/office/drawing/2014/main" id="{0330CFB3-04E8-984E-55CC-43CB4B68D986}"/>
              </a:ext>
            </a:extLst>
          </p:cNvPr>
          <p:cNvPicPr>
            <a:picLocks noChangeAspect="1"/>
          </p:cNvPicPr>
          <p:nvPr/>
        </p:nvPicPr>
        <p:blipFill>
          <a:blip r:embed="rId2"/>
          <a:stretch>
            <a:fillRect/>
          </a:stretch>
        </p:blipFill>
        <p:spPr>
          <a:xfrm>
            <a:off x="942964" y="1510373"/>
            <a:ext cx="10772651" cy="3410948"/>
          </a:xfrm>
          <a:prstGeom prst="rect">
            <a:avLst/>
          </a:prstGeom>
        </p:spPr>
      </p:pic>
    </p:spTree>
    <p:extLst>
      <p:ext uri="{BB962C8B-B14F-4D97-AF65-F5344CB8AC3E}">
        <p14:creationId xmlns:p14="http://schemas.microsoft.com/office/powerpoint/2010/main" val="326979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81EBE-4160-E85B-9394-AA461801306C}"/>
              </a:ext>
            </a:extLst>
          </p:cNvPr>
          <p:cNvSpPr>
            <a:spLocks noGrp="1"/>
          </p:cNvSpPr>
          <p:nvPr>
            <p:ph type="title"/>
          </p:nvPr>
        </p:nvSpPr>
        <p:spPr>
          <a:xfrm>
            <a:off x="838200" y="365125"/>
            <a:ext cx="10515600" cy="816403"/>
          </a:xfrm>
        </p:spPr>
        <p:txBody>
          <a:bodyPr anchor="t"/>
          <a:lstStyle/>
          <a:p>
            <a:r>
              <a:rPr lang="en-SG" dirty="0"/>
              <a:t>EDA</a:t>
            </a:r>
          </a:p>
        </p:txBody>
      </p:sp>
      <p:pic>
        <p:nvPicPr>
          <p:cNvPr id="4" name="Picture 3">
            <a:extLst>
              <a:ext uri="{FF2B5EF4-FFF2-40B4-BE49-F238E27FC236}">
                <a16:creationId xmlns:a16="http://schemas.microsoft.com/office/drawing/2014/main" id="{D8243D9B-B3C9-454E-ADF4-869BC2481D56}"/>
              </a:ext>
            </a:extLst>
          </p:cNvPr>
          <p:cNvPicPr>
            <a:picLocks noChangeAspect="1"/>
          </p:cNvPicPr>
          <p:nvPr/>
        </p:nvPicPr>
        <p:blipFill>
          <a:blip r:embed="rId2"/>
          <a:stretch>
            <a:fillRect/>
          </a:stretch>
        </p:blipFill>
        <p:spPr>
          <a:xfrm>
            <a:off x="838200" y="1109609"/>
            <a:ext cx="5157355" cy="3429000"/>
          </a:xfrm>
          <a:prstGeom prst="rect">
            <a:avLst/>
          </a:prstGeom>
        </p:spPr>
      </p:pic>
      <p:pic>
        <p:nvPicPr>
          <p:cNvPr id="5" name="Picture 4">
            <a:extLst>
              <a:ext uri="{FF2B5EF4-FFF2-40B4-BE49-F238E27FC236}">
                <a16:creationId xmlns:a16="http://schemas.microsoft.com/office/drawing/2014/main" id="{24030412-9E2E-265B-6CA8-E8C7964909BB}"/>
              </a:ext>
            </a:extLst>
          </p:cNvPr>
          <p:cNvPicPr>
            <a:picLocks noChangeAspect="1"/>
          </p:cNvPicPr>
          <p:nvPr/>
        </p:nvPicPr>
        <p:blipFill>
          <a:blip r:embed="rId3"/>
          <a:stretch>
            <a:fillRect/>
          </a:stretch>
        </p:blipFill>
        <p:spPr>
          <a:xfrm>
            <a:off x="838200" y="4644568"/>
            <a:ext cx="6211936" cy="1454722"/>
          </a:xfrm>
          <a:prstGeom prst="rect">
            <a:avLst/>
          </a:prstGeom>
        </p:spPr>
      </p:pic>
      <p:pic>
        <p:nvPicPr>
          <p:cNvPr id="6" name="Picture 5">
            <a:extLst>
              <a:ext uri="{FF2B5EF4-FFF2-40B4-BE49-F238E27FC236}">
                <a16:creationId xmlns:a16="http://schemas.microsoft.com/office/drawing/2014/main" id="{A3CF094B-8422-44B8-5F13-474BE1EB8268}"/>
              </a:ext>
            </a:extLst>
          </p:cNvPr>
          <p:cNvPicPr>
            <a:picLocks noChangeAspect="1"/>
          </p:cNvPicPr>
          <p:nvPr/>
        </p:nvPicPr>
        <p:blipFill>
          <a:blip r:embed="rId4"/>
          <a:stretch>
            <a:fillRect/>
          </a:stretch>
        </p:blipFill>
        <p:spPr>
          <a:xfrm>
            <a:off x="6096000" y="1190748"/>
            <a:ext cx="5749553" cy="2480620"/>
          </a:xfrm>
          <a:prstGeom prst="rect">
            <a:avLst/>
          </a:prstGeom>
        </p:spPr>
      </p:pic>
    </p:spTree>
    <p:extLst>
      <p:ext uri="{BB962C8B-B14F-4D97-AF65-F5344CB8AC3E}">
        <p14:creationId xmlns:p14="http://schemas.microsoft.com/office/powerpoint/2010/main" val="387259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81EBE-4160-E85B-9394-AA461801306C}"/>
              </a:ext>
            </a:extLst>
          </p:cNvPr>
          <p:cNvSpPr>
            <a:spLocks noGrp="1"/>
          </p:cNvSpPr>
          <p:nvPr>
            <p:ph type="title"/>
          </p:nvPr>
        </p:nvSpPr>
        <p:spPr>
          <a:xfrm>
            <a:off x="838200" y="365125"/>
            <a:ext cx="10515600" cy="816403"/>
          </a:xfrm>
        </p:spPr>
        <p:txBody>
          <a:bodyPr anchor="t"/>
          <a:lstStyle/>
          <a:p>
            <a:r>
              <a:rPr lang="en-SG" dirty="0"/>
              <a:t>Feature engineering</a:t>
            </a:r>
          </a:p>
        </p:txBody>
      </p:sp>
      <p:pic>
        <p:nvPicPr>
          <p:cNvPr id="3" name="Picture 2">
            <a:extLst>
              <a:ext uri="{FF2B5EF4-FFF2-40B4-BE49-F238E27FC236}">
                <a16:creationId xmlns:a16="http://schemas.microsoft.com/office/drawing/2014/main" id="{E31FE6C4-85A1-EE17-B15D-00B273ACD553}"/>
              </a:ext>
            </a:extLst>
          </p:cNvPr>
          <p:cNvPicPr>
            <a:picLocks noChangeAspect="1"/>
          </p:cNvPicPr>
          <p:nvPr/>
        </p:nvPicPr>
        <p:blipFill>
          <a:blip r:embed="rId2"/>
          <a:stretch>
            <a:fillRect/>
          </a:stretch>
        </p:blipFill>
        <p:spPr>
          <a:xfrm>
            <a:off x="838200" y="1317543"/>
            <a:ext cx="9373082" cy="4572235"/>
          </a:xfrm>
          <a:prstGeom prst="rect">
            <a:avLst/>
          </a:prstGeom>
        </p:spPr>
      </p:pic>
    </p:spTree>
    <p:extLst>
      <p:ext uri="{BB962C8B-B14F-4D97-AF65-F5344CB8AC3E}">
        <p14:creationId xmlns:p14="http://schemas.microsoft.com/office/powerpoint/2010/main" val="4194176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81EBE-4160-E85B-9394-AA461801306C}"/>
              </a:ext>
            </a:extLst>
          </p:cNvPr>
          <p:cNvSpPr>
            <a:spLocks noGrp="1"/>
          </p:cNvSpPr>
          <p:nvPr>
            <p:ph type="title"/>
          </p:nvPr>
        </p:nvSpPr>
        <p:spPr>
          <a:xfrm>
            <a:off x="838200" y="365125"/>
            <a:ext cx="10515600" cy="816403"/>
          </a:xfrm>
        </p:spPr>
        <p:txBody>
          <a:bodyPr anchor="t"/>
          <a:lstStyle/>
          <a:p>
            <a:r>
              <a:rPr lang="en-SG" dirty="0"/>
              <a:t>Scaling and encoding</a:t>
            </a:r>
          </a:p>
        </p:txBody>
      </p:sp>
      <p:pic>
        <p:nvPicPr>
          <p:cNvPr id="4" name="Picture 3">
            <a:extLst>
              <a:ext uri="{FF2B5EF4-FFF2-40B4-BE49-F238E27FC236}">
                <a16:creationId xmlns:a16="http://schemas.microsoft.com/office/drawing/2014/main" id="{71E57CCE-4C6B-0291-8602-389433F151E0}"/>
              </a:ext>
            </a:extLst>
          </p:cNvPr>
          <p:cNvPicPr>
            <a:picLocks noChangeAspect="1"/>
          </p:cNvPicPr>
          <p:nvPr/>
        </p:nvPicPr>
        <p:blipFill>
          <a:blip r:embed="rId2"/>
          <a:stretch>
            <a:fillRect/>
          </a:stretch>
        </p:blipFill>
        <p:spPr>
          <a:xfrm>
            <a:off x="838200" y="1795173"/>
            <a:ext cx="10719078" cy="3475469"/>
          </a:xfrm>
          <a:prstGeom prst="rect">
            <a:avLst/>
          </a:prstGeom>
        </p:spPr>
      </p:pic>
    </p:spTree>
    <p:extLst>
      <p:ext uri="{BB962C8B-B14F-4D97-AF65-F5344CB8AC3E}">
        <p14:creationId xmlns:p14="http://schemas.microsoft.com/office/powerpoint/2010/main" val="184818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81EBE-4160-E85B-9394-AA461801306C}"/>
              </a:ext>
            </a:extLst>
          </p:cNvPr>
          <p:cNvSpPr>
            <a:spLocks noGrp="1"/>
          </p:cNvSpPr>
          <p:nvPr>
            <p:ph type="title"/>
          </p:nvPr>
        </p:nvSpPr>
        <p:spPr>
          <a:xfrm>
            <a:off x="838200" y="365125"/>
            <a:ext cx="10515600" cy="816403"/>
          </a:xfrm>
        </p:spPr>
        <p:txBody>
          <a:bodyPr anchor="t"/>
          <a:lstStyle/>
          <a:p>
            <a:r>
              <a:rPr lang="en-SG" dirty="0"/>
              <a:t>Hyper-parameter tuning</a:t>
            </a:r>
          </a:p>
        </p:txBody>
      </p:sp>
      <p:pic>
        <p:nvPicPr>
          <p:cNvPr id="5" name="Picture 4">
            <a:extLst>
              <a:ext uri="{FF2B5EF4-FFF2-40B4-BE49-F238E27FC236}">
                <a16:creationId xmlns:a16="http://schemas.microsoft.com/office/drawing/2014/main" id="{237D003C-3A70-577E-A84E-F183AFB99211}"/>
              </a:ext>
            </a:extLst>
          </p:cNvPr>
          <p:cNvPicPr>
            <a:picLocks noChangeAspect="1"/>
          </p:cNvPicPr>
          <p:nvPr/>
        </p:nvPicPr>
        <p:blipFill rotWithShape="1">
          <a:blip r:embed="rId2"/>
          <a:srcRect t="7910"/>
          <a:stretch/>
        </p:blipFill>
        <p:spPr>
          <a:xfrm>
            <a:off x="464945" y="1654336"/>
            <a:ext cx="11104614" cy="3253468"/>
          </a:xfrm>
          <a:prstGeom prst="rect">
            <a:avLst/>
          </a:prstGeom>
        </p:spPr>
      </p:pic>
    </p:spTree>
    <p:extLst>
      <p:ext uri="{BB962C8B-B14F-4D97-AF65-F5344CB8AC3E}">
        <p14:creationId xmlns:p14="http://schemas.microsoft.com/office/powerpoint/2010/main" val="3766534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839</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SP AI Applied ML CA1</vt:lpstr>
      <vt:lpstr>Objective</vt:lpstr>
      <vt:lpstr>A. Classification, Titanic dataset</vt:lpstr>
      <vt:lpstr>Data exploration</vt:lpstr>
      <vt:lpstr>Data processing</vt:lpstr>
      <vt:lpstr>EDA</vt:lpstr>
      <vt:lpstr>Feature engineering</vt:lpstr>
      <vt:lpstr>Scaling and encoding</vt:lpstr>
      <vt:lpstr>Hyper-parameter tuning</vt:lpstr>
      <vt:lpstr>Results</vt:lpstr>
      <vt:lpstr>Conclusion</vt:lpstr>
      <vt:lpstr>B.  Regression, Titanic dataset</vt:lpstr>
      <vt:lpstr>Data exploration</vt:lpstr>
      <vt:lpstr>Data processing</vt:lpstr>
      <vt:lpstr>EDA</vt:lpstr>
      <vt:lpstr>Feature engineering</vt:lpstr>
      <vt:lpstr>Model selection: XGBoost does best</vt:lpstr>
      <vt:lpstr>Hyper-parameter tuning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 AI Applied ML CA1</dc:title>
  <dc:creator>Kami Cheung</dc:creator>
  <cp:lastModifiedBy>Kami Cheung</cp:lastModifiedBy>
  <cp:revision>15</cp:revision>
  <dcterms:created xsi:type="dcterms:W3CDTF">2023-06-16T03:51:15Z</dcterms:created>
  <dcterms:modified xsi:type="dcterms:W3CDTF">2023-06-16T04:27:51Z</dcterms:modified>
</cp:coreProperties>
</file>