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6" r:id="rId7"/>
    <p:sldId id="302" r:id="rId8"/>
    <p:sldId id="308" r:id="rId9"/>
    <p:sldId id="309" r:id="rId10"/>
    <p:sldId id="303" r:id="rId11"/>
    <p:sldId id="310" r:id="rId12"/>
    <p:sldId id="311" r:id="rId13"/>
    <p:sldId id="304" r:id="rId14"/>
    <p:sldId id="307"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5" d="100"/>
          <a:sy n="75" d="100"/>
        </p:scale>
        <p:origin x="1146"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2022-05-26</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2022-05-26</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2022-05-26</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2022-05-26</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2022-05-26</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2022-05-26</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2022-05-26</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2022-05-26</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2022-05-26</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2022-05-26</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err="1">
                <a:solidFill>
                  <a:schemeClr val="tx1"/>
                </a:solidFill>
              </a:rPr>
              <a:t>StrongArm</a:t>
            </a:r>
            <a:r>
              <a:rPr lang="en-US" sz="4400" dirty="0">
                <a:solidFill>
                  <a:schemeClr val="tx1"/>
                </a:solidFill>
              </a:rPr>
              <a:t> Tech</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Take-Home</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fontScale="90000"/>
          </a:bodyPr>
          <a:lstStyle/>
          <a:p>
            <a:r>
              <a:rPr lang="en-US" dirty="0"/>
              <a:t>Accounting for changes in lift rates when estimating treatment effects</a:t>
            </a:r>
          </a:p>
        </p:txBody>
      </p:sp>
      <p:sp>
        <p:nvSpPr>
          <p:cNvPr id="4" name="TextBox 3">
            <a:extLst>
              <a:ext uri="{FF2B5EF4-FFF2-40B4-BE49-F238E27FC236}">
                <a16:creationId xmlns:a16="http://schemas.microsoft.com/office/drawing/2014/main" id="{67DF428B-362E-24FF-1498-E39FF5FE2BCC}"/>
              </a:ext>
            </a:extLst>
          </p:cNvPr>
          <p:cNvSpPr txBox="1"/>
          <p:nvPr/>
        </p:nvSpPr>
        <p:spPr>
          <a:xfrm>
            <a:off x="1190919" y="1984834"/>
            <a:ext cx="333028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We already control for individual effects by the nature of experiment design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there still may be changes in lift rates between baseline and intervention stages that may drive the safety scores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would be interesting to know if some haptic group settings are better even after controlling for lift rates</a:t>
            </a:r>
            <a:endParaRPr lang="en-US" sz="1400" dirty="0">
              <a:latin typeface="+mj-lt"/>
            </a:endParaRPr>
          </a:p>
        </p:txBody>
      </p:sp>
      <p:cxnSp>
        <p:nvCxnSpPr>
          <p:cNvPr id="5" name="Straight Connector 4">
            <a:extLst>
              <a:ext uri="{FF2B5EF4-FFF2-40B4-BE49-F238E27FC236}">
                <a16:creationId xmlns:a16="http://schemas.microsoft.com/office/drawing/2014/main" id="{C1098259-DA1B-5E9B-AC39-601DDB80ABB6}"/>
              </a:ext>
            </a:extLst>
          </p:cNvPr>
          <p:cNvCxnSpPr>
            <a:cxnSpLocks/>
          </p:cNvCxnSpPr>
          <p:nvPr/>
        </p:nvCxnSpPr>
        <p:spPr>
          <a:xfrm>
            <a:off x="5156200" y="3784600"/>
            <a:ext cx="59994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2B82B3-9445-1D44-2B92-1369FB640696}"/>
              </a:ext>
            </a:extLst>
          </p:cNvPr>
          <p:cNvCxnSpPr>
            <a:cxnSpLocks/>
          </p:cNvCxnSpPr>
          <p:nvPr/>
        </p:nvCxnSpPr>
        <p:spPr>
          <a:xfrm>
            <a:off x="5156200" y="1984834"/>
            <a:ext cx="0" cy="411116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FCE16DF-A400-FB14-50CB-3395CDE3D1A3}"/>
              </a:ext>
            </a:extLst>
          </p:cNvPr>
          <p:cNvSpPr txBox="1"/>
          <p:nvPr/>
        </p:nvSpPr>
        <p:spPr>
          <a:xfrm>
            <a:off x="5298439" y="2059798"/>
            <a:ext cx="2222500" cy="1354217"/>
          </a:xfrm>
          <a:prstGeom prst="rect">
            <a:avLst/>
          </a:prstGeom>
          <a:noFill/>
        </p:spPr>
        <p:txBody>
          <a:bodyPr wrap="square" rtlCol="0">
            <a:spAutoFit/>
          </a:bodyPr>
          <a:lstStyle/>
          <a:p>
            <a:r>
              <a:rPr lang="en-US" b="1" dirty="0"/>
              <a:t>Approach 1:</a:t>
            </a:r>
          </a:p>
          <a:p>
            <a:endParaRPr lang="en-US" dirty="0"/>
          </a:p>
          <a:p>
            <a:r>
              <a:rPr lang="en-US" dirty="0"/>
              <a:t>Regression:</a:t>
            </a:r>
          </a:p>
          <a:p>
            <a:r>
              <a:rPr lang="en-US" sz="1400" dirty="0"/>
              <a:t>Score ~ </a:t>
            </a:r>
            <a:r>
              <a:rPr lang="en-US" sz="1400" dirty="0" err="1"/>
              <a:t>lift_rate</a:t>
            </a:r>
            <a:r>
              <a:rPr lang="en-US" sz="1400" dirty="0"/>
              <a:t> + haptic group + </a:t>
            </a:r>
            <a:r>
              <a:rPr lang="en-US" sz="1400" dirty="0" err="1"/>
              <a:t>individual_effect</a:t>
            </a:r>
            <a:endParaRPr lang="en-US" sz="1400" dirty="0"/>
          </a:p>
        </p:txBody>
      </p:sp>
      <p:sp>
        <p:nvSpPr>
          <p:cNvPr id="12" name="Arrow: Right 11">
            <a:extLst>
              <a:ext uri="{FF2B5EF4-FFF2-40B4-BE49-F238E27FC236}">
                <a16:creationId xmlns:a16="http://schemas.microsoft.com/office/drawing/2014/main" id="{E117D6EB-E81A-9ABC-C0C7-9CC334B359A5}"/>
              </a:ext>
            </a:extLst>
          </p:cNvPr>
          <p:cNvSpPr/>
          <p:nvPr/>
        </p:nvSpPr>
        <p:spPr>
          <a:xfrm>
            <a:off x="8059419" y="2508307"/>
            <a:ext cx="314961" cy="457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E85E9C-DD46-5979-B449-BEF38345AB08}"/>
              </a:ext>
            </a:extLst>
          </p:cNvPr>
          <p:cNvSpPr txBox="1"/>
          <p:nvPr/>
        </p:nvSpPr>
        <p:spPr>
          <a:xfrm>
            <a:off x="8651241" y="2102359"/>
            <a:ext cx="2733039" cy="1477328"/>
          </a:xfrm>
          <a:prstGeom prst="rect">
            <a:avLst/>
          </a:prstGeom>
          <a:noFill/>
        </p:spPr>
        <p:txBody>
          <a:bodyPr wrap="square" rtlCol="0">
            <a:spAutoFit/>
          </a:bodyPr>
          <a:lstStyle/>
          <a:p>
            <a:r>
              <a:rPr lang="en-US" dirty="0"/>
              <a:t>2x5 the only haptic group with a significant impact </a:t>
            </a:r>
          </a:p>
          <a:p>
            <a:endParaRPr lang="en-US" dirty="0"/>
          </a:p>
          <a:p>
            <a:r>
              <a:rPr lang="en-US" dirty="0"/>
              <a:t>(0.88pt increase in safety scores)</a:t>
            </a:r>
          </a:p>
        </p:txBody>
      </p:sp>
      <p:sp>
        <p:nvSpPr>
          <p:cNvPr id="14" name="TextBox 13">
            <a:extLst>
              <a:ext uri="{FF2B5EF4-FFF2-40B4-BE49-F238E27FC236}">
                <a16:creationId xmlns:a16="http://schemas.microsoft.com/office/drawing/2014/main" id="{3D415DEA-3BCB-8F6B-7E8C-B452518BD03C}"/>
              </a:ext>
            </a:extLst>
          </p:cNvPr>
          <p:cNvSpPr txBox="1"/>
          <p:nvPr/>
        </p:nvSpPr>
        <p:spPr>
          <a:xfrm>
            <a:off x="5283195" y="3805539"/>
            <a:ext cx="2743201" cy="2492990"/>
          </a:xfrm>
          <a:prstGeom prst="rect">
            <a:avLst/>
          </a:prstGeom>
          <a:noFill/>
        </p:spPr>
        <p:txBody>
          <a:bodyPr wrap="square" rtlCol="0">
            <a:spAutoFit/>
          </a:bodyPr>
          <a:lstStyle/>
          <a:p>
            <a:r>
              <a:rPr lang="en-US" b="1" dirty="0"/>
              <a:t>Approach 2:</a:t>
            </a:r>
          </a:p>
          <a:p>
            <a:endParaRPr lang="en-US" dirty="0"/>
          </a:p>
          <a:p>
            <a:r>
              <a:rPr lang="en-US" dirty="0"/>
              <a:t>Bayesian “IV-like” model:</a:t>
            </a:r>
          </a:p>
          <a:p>
            <a:endParaRPr lang="en-US" dirty="0"/>
          </a:p>
          <a:p>
            <a:pPr marL="285750" indent="-285750">
              <a:buFont typeface="Arial" panose="020B0604020202020204" pitchFamily="34" charset="0"/>
              <a:buChar char="•"/>
            </a:pPr>
            <a:r>
              <a:rPr lang="en-US" sz="1400" dirty="0"/>
              <a:t>Account for haptic group impact on lift rate change</a:t>
            </a:r>
          </a:p>
          <a:p>
            <a:pPr marL="285750" indent="-285750">
              <a:buFont typeface="Arial" panose="020B0604020202020204" pitchFamily="34" charset="0"/>
              <a:buChar char="•"/>
            </a:pPr>
            <a:r>
              <a:rPr lang="en-US" sz="1400" dirty="0"/>
              <a:t>Use predicted lift changes as a covariate for scores</a:t>
            </a:r>
          </a:p>
          <a:p>
            <a:pPr marL="285750" indent="-285750">
              <a:buFont typeface="Arial" panose="020B0604020202020204" pitchFamily="34" charset="0"/>
              <a:buChar char="•"/>
            </a:pPr>
            <a:r>
              <a:rPr lang="en-US" sz="1400" dirty="0"/>
              <a:t>Include fixed effects at both stages</a:t>
            </a:r>
          </a:p>
        </p:txBody>
      </p:sp>
      <p:sp>
        <p:nvSpPr>
          <p:cNvPr id="15" name="Arrow: Right 14">
            <a:extLst>
              <a:ext uri="{FF2B5EF4-FFF2-40B4-BE49-F238E27FC236}">
                <a16:creationId xmlns:a16="http://schemas.microsoft.com/office/drawing/2014/main" id="{4DC532D2-AE00-44BB-1B7F-ABBFBC09C2DB}"/>
              </a:ext>
            </a:extLst>
          </p:cNvPr>
          <p:cNvSpPr/>
          <p:nvPr/>
        </p:nvSpPr>
        <p:spPr>
          <a:xfrm>
            <a:off x="8056876" y="4932063"/>
            <a:ext cx="314961" cy="457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80CD24B-0E65-4EE2-6546-9CB97C2A28EB}"/>
              </a:ext>
            </a:extLst>
          </p:cNvPr>
          <p:cNvSpPr txBox="1"/>
          <p:nvPr/>
        </p:nvSpPr>
        <p:spPr>
          <a:xfrm>
            <a:off x="8651241" y="4542140"/>
            <a:ext cx="2733039" cy="1754326"/>
          </a:xfrm>
          <a:prstGeom prst="rect">
            <a:avLst/>
          </a:prstGeom>
          <a:noFill/>
        </p:spPr>
        <p:txBody>
          <a:bodyPr wrap="square" rtlCol="0">
            <a:spAutoFit/>
          </a:bodyPr>
          <a:lstStyle/>
          <a:p>
            <a:r>
              <a:rPr lang="en-US" dirty="0"/>
              <a:t>2x5 the only haptic group with a significant impact </a:t>
            </a:r>
          </a:p>
          <a:p>
            <a:endParaRPr lang="en-US" dirty="0"/>
          </a:p>
          <a:p>
            <a:r>
              <a:rPr lang="en-US" dirty="0"/>
              <a:t>(0.85pt increase in safety </a:t>
            </a:r>
            <a:r>
              <a:rPr lang="en-US"/>
              <a:t>scores), best 72% of the time</a:t>
            </a:r>
            <a:endParaRPr lang="en-US" dirty="0"/>
          </a:p>
        </p:txBody>
      </p:sp>
    </p:spTree>
    <p:extLst>
      <p:ext uri="{BB962C8B-B14F-4D97-AF65-F5344CB8AC3E}">
        <p14:creationId xmlns:p14="http://schemas.microsoft.com/office/powerpoint/2010/main" val="220945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Caveats to the experiment</a:t>
            </a:r>
          </a:p>
        </p:txBody>
      </p:sp>
      <p:sp>
        <p:nvSpPr>
          <p:cNvPr id="7" name="TextBox 6">
            <a:extLst>
              <a:ext uri="{FF2B5EF4-FFF2-40B4-BE49-F238E27FC236}">
                <a16:creationId xmlns:a16="http://schemas.microsoft.com/office/drawing/2014/main" id="{47D2621B-036C-41C4-6B15-AFD0B274DBFE}"/>
              </a:ext>
            </a:extLst>
          </p:cNvPr>
          <p:cNvSpPr txBox="1"/>
          <p:nvPr/>
        </p:nvSpPr>
        <p:spPr>
          <a:xfrm>
            <a:off x="1237129" y="2214282"/>
            <a:ext cx="323327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Randomization assumptions are critical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better understanding drop-out / non-participation reasons may influence how the results should be interpreted</a:t>
            </a:r>
          </a:p>
        </p:txBody>
      </p:sp>
      <p:pic>
        <p:nvPicPr>
          <p:cNvPr id="4" name="Picture 3">
            <a:extLst>
              <a:ext uri="{FF2B5EF4-FFF2-40B4-BE49-F238E27FC236}">
                <a16:creationId xmlns:a16="http://schemas.microsoft.com/office/drawing/2014/main" id="{6838FC77-94B3-D4C2-F16E-A259E6F8FEC9}"/>
              </a:ext>
            </a:extLst>
          </p:cNvPr>
          <p:cNvPicPr>
            <a:picLocks noChangeAspect="1"/>
          </p:cNvPicPr>
          <p:nvPr/>
        </p:nvPicPr>
        <p:blipFill>
          <a:blip r:embed="rId3"/>
          <a:stretch>
            <a:fillRect/>
          </a:stretch>
        </p:blipFill>
        <p:spPr>
          <a:xfrm>
            <a:off x="6249716" y="2319754"/>
            <a:ext cx="4994888" cy="1450757"/>
          </a:xfrm>
          <a:prstGeom prst="rect">
            <a:avLst/>
          </a:prstGeom>
        </p:spPr>
      </p:pic>
      <p:pic>
        <p:nvPicPr>
          <p:cNvPr id="6" name="Picture 5">
            <a:extLst>
              <a:ext uri="{FF2B5EF4-FFF2-40B4-BE49-F238E27FC236}">
                <a16:creationId xmlns:a16="http://schemas.microsoft.com/office/drawing/2014/main" id="{505C5551-62FB-26B3-7D43-A348864C9B88}"/>
              </a:ext>
            </a:extLst>
          </p:cNvPr>
          <p:cNvPicPr>
            <a:picLocks noChangeAspect="1"/>
          </p:cNvPicPr>
          <p:nvPr/>
        </p:nvPicPr>
        <p:blipFill>
          <a:blip r:embed="rId4"/>
          <a:stretch>
            <a:fillRect/>
          </a:stretch>
        </p:blipFill>
        <p:spPr>
          <a:xfrm>
            <a:off x="6126480" y="4417811"/>
            <a:ext cx="5087060" cy="1409897"/>
          </a:xfrm>
          <a:prstGeom prst="rect">
            <a:avLst/>
          </a:prstGeom>
        </p:spPr>
      </p:pic>
      <p:sp>
        <p:nvSpPr>
          <p:cNvPr id="8" name="TextBox 7">
            <a:extLst>
              <a:ext uri="{FF2B5EF4-FFF2-40B4-BE49-F238E27FC236}">
                <a16:creationId xmlns:a16="http://schemas.microsoft.com/office/drawing/2014/main" id="{3417600E-64ED-FD62-3AB8-E47F5FD43645}"/>
              </a:ext>
            </a:extLst>
          </p:cNvPr>
          <p:cNvSpPr txBox="1"/>
          <p:nvPr/>
        </p:nvSpPr>
        <p:spPr>
          <a:xfrm>
            <a:off x="6157544" y="1981200"/>
            <a:ext cx="3608756" cy="338554"/>
          </a:xfrm>
          <a:prstGeom prst="rect">
            <a:avLst/>
          </a:prstGeom>
          <a:noFill/>
        </p:spPr>
        <p:txBody>
          <a:bodyPr wrap="square" rtlCol="0">
            <a:spAutoFit/>
          </a:bodyPr>
          <a:lstStyle/>
          <a:p>
            <a:r>
              <a:rPr lang="en-US" sz="1600" b="1" dirty="0"/>
              <a:t>Baseline Average Safety Scores</a:t>
            </a:r>
          </a:p>
        </p:txBody>
      </p:sp>
      <p:sp>
        <p:nvSpPr>
          <p:cNvPr id="9" name="TextBox 8">
            <a:extLst>
              <a:ext uri="{FF2B5EF4-FFF2-40B4-BE49-F238E27FC236}">
                <a16:creationId xmlns:a16="http://schemas.microsoft.com/office/drawing/2014/main" id="{F542B513-E017-05E0-0CA5-FBC7E56E5DC9}"/>
              </a:ext>
            </a:extLst>
          </p:cNvPr>
          <p:cNvSpPr txBox="1"/>
          <p:nvPr/>
        </p:nvSpPr>
        <p:spPr>
          <a:xfrm>
            <a:off x="6108700" y="4079257"/>
            <a:ext cx="3608756" cy="338554"/>
          </a:xfrm>
          <a:prstGeom prst="rect">
            <a:avLst/>
          </a:prstGeom>
          <a:noFill/>
        </p:spPr>
        <p:txBody>
          <a:bodyPr wrap="square" rtlCol="0">
            <a:spAutoFit/>
          </a:bodyPr>
          <a:lstStyle/>
          <a:p>
            <a:r>
              <a:rPr lang="en-US" sz="1600" b="1" dirty="0"/>
              <a:t>Intervention Average Safety Scores</a:t>
            </a:r>
          </a:p>
        </p:txBody>
      </p:sp>
      <p:sp>
        <p:nvSpPr>
          <p:cNvPr id="10" name="Oval 9">
            <a:extLst>
              <a:ext uri="{FF2B5EF4-FFF2-40B4-BE49-F238E27FC236}">
                <a16:creationId xmlns:a16="http://schemas.microsoft.com/office/drawing/2014/main" id="{3129E58E-D072-04D7-3755-D2998BD5174F}"/>
              </a:ext>
            </a:extLst>
          </p:cNvPr>
          <p:cNvSpPr/>
          <p:nvPr/>
        </p:nvSpPr>
        <p:spPr>
          <a:xfrm>
            <a:off x="9829240" y="5499100"/>
            <a:ext cx="1384300" cy="3286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76A61C5-E76A-0F99-CBF3-560BE7D6556D}"/>
              </a:ext>
            </a:extLst>
          </p:cNvPr>
          <p:cNvSpPr/>
          <p:nvPr/>
        </p:nvSpPr>
        <p:spPr>
          <a:xfrm>
            <a:off x="9860304" y="3100392"/>
            <a:ext cx="1384300" cy="3286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01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Summary and Next Steps</a:t>
            </a:r>
          </a:p>
        </p:txBody>
      </p:sp>
      <p:sp>
        <p:nvSpPr>
          <p:cNvPr id="7" name="TextBox 6">
            <a:extLst>
              <a:ext uri="{FF2B5EF4-FFF2-40B4-BE49-F238E27FC236}">
                <a16:creationId xmlns:a16="http://schemas.microsoft.com/office/drawing/2014/main" id="{47D2621B-036C-41C4-6B15-AFD0B274DBFE}"/>
              </a:ext>
            </a:extLst>
          </p:cNvPr>
          <p:cNvSpPr txBox="1"/>
          <p:nvPr/>
        </p:nvSpPr>
        <p:spPr>
          <a:xfrm>
            <a:off x="1249681" y="2069376"/>
            <a:ext cx="484632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Observational data indicates that workers over a half of the workers are at medium risk of injuries, with forward bends being the most unsafe, on average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randomized experiment shows that wearing </a:t>
            </a:r>
            <a:r>
              <a:rPr lang="en-US" dirty="0" err="1"/>
              <a:t>StrongArm</a:t>
            </a:r>
            <a:r>
              <a:rPr lang="en-US" dirty="0"/>
              <a:t> sensors that were calibrated to provide feedback upon unsafe forward bends reduces the risks with statistically significant certainty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Haptic setting 2x5 performed the best and appears to provide the most value despite having the highest impact on lift rates</a:t>
            </a:r>
          </a:p>
        </p:txBody>
      </p:sp>
      <p:sp>
        <p:nvSpPr>
          <p:cNvPr id="4" name="Arrow: Right 3">
            <a:extLst>
              <a:ext uri="{FF2B5EF4-FFF2-40B4-BE49-F238E27FC236}">
                <a16:creationId xmlns:a16="http://schemas.microsoft.com/office/drawing/2014/main" id="{51B2B586-0DEF-FA38-FED9-48C11CD766AE}"/>
              </a:ext>
            </a:extLst>
          </p:cNvPr>
          <p:cNvSpPr/>
          <p:nvPr/>
        </p:nvSpPr>
        <p:spPr>
          <a:xfrm>
            <a:off x="6446519" y="3625907"/>
            <a:ext cx="314961" cy="457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1F9F85F-D691-C5D3-2CA9-9418E1540D31}"/>
              </a:ext>
            </a:extLst>
          </p:cNvPr>
          <p:cNvSpPr txBox="1"/>
          <p:nvPr/>
        </p:nvSpPr>
        <p:spPr>
          <a:xfrm>
            <a:off x="7111998" y="2748744"/>
            <a:ext cx="4241801" cy="2585323"/>
          </a:xfrm>
          <a:prstGeom prst="rect">
            <a:avLst/>
          </a:prstGeom>
          <a:noFill/>
        </p:spPr>
        <p:txBody>
          <a:bodyPr wrap="square">
            <a:spAutoFit/>
          </a:bodyPr>
          <a:lstStyle/>
          <a:p>
            <a:pPr marL="285750" indent="-285750">
              <a:buFont typeface="Arial" panose="020B0604020202020204" pitchFamily="34" charset="0"/>
              <a:buChar char="•"/>
            </a:pPr>
            <a:r>
              <a:rPr lang="en-US" dirty="0"/>
              <a:t>Equip workers with sensors calibrated to the 2x5 frequency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 follow-up experiments to understand if the impact on lower lift rates is representative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Consider exploring haptic feedback for twist and tilt situations, too</a:t>
            </a:r>
          </a:p>
        </p:txBody>
      </p:sp>
    </p:spTree>
    <p:extLst>
      <p:ext uri="{BB962C8B-B14F-4D97-AF65-F5344CB8AC3E}">
        <p14:creationId xmlns:p14="http://schemas.microsoft.com/office/powerpoint/2010/main" val="322577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Project Background</a:t>
            </a:r>
          </a:p>
        </p:txBody>
      </p:sp>
      <p:sp>
        <p:nvSpPr>
          <p:cNvPr id="7" name="TextBox 6">
            <a:extLst>
              <a:ext uri="{FF2B5EF4-FFF2-40B4-BE49-F238E27FC236}">
                <a16:creationId xmlns:a16="http://schemas.microsoft.com/office/drawing/2014/main" id="{47D2621B-036C-41C4-6B15-AFD0B274DBFE}"/>
              </a:ext>
            </a:extLst>
          </p:cNvPr>
          <p:cNvSpPr txBox="1"/>
          <p:nvPr/>
        </p:nvSpPr>
        <p:spPr>
          <a:xfrm>
            <a:off x="1237129" y="2214282"/>
            <a:ext cx="5468471" cy="3416320"/>
          </a:xfrm>
          <a:prstGeom prst="rect">
            <a:avLst/>
          </a:prstGeom>
          <a:noFill/>
        </p:spPr>
        <p:txBody>
          <a:bodyPr wrap="square" rtlCol="0">
            <a:spAutoFit/>
          </a:bodyPr>
          <a:lstStyle/>
          <a:p>
            <a:r>
              <a:rPr lang="en-US" b="1" dirty="0"/>
              <a:t>An experiment at client’s warehouse in Albany</a:t>
            </a:r>
          </a:p>
          <a:p>
            <a:pPr marL="342900" indent="-342900">
              <a:buAutoNum type="arabicParenR"/>
            </a:pPr>
            <a:endParaRPr lang="en-US" dirty="0"/>
          </a:p>
          <a:p>
            <a:r>
              <a:rPr lang="en-US" b="1" dirty="0"/>
              <a:t>Job function:</a:t>
            </a:r>
            <a:r>
              <a:rPr lang="en-US" dirty="0"/>
              <a:t> Package Handlers</a:t>
            </a:r>
          </a:p>
          <a:p>
            <a:r>
              <a:rPr lang="en-US" b="1" dirty="0"/>
              <a:t>Number of participants:</a:t>
            </a:r>
            <a:r>
              <a:rPr lang="en-US" dirty="0"/>
              <a:t> 267 workers</a:t>
            </a:r>
          </a:p>
          <a:p>
            <a:r>
              <a:rPr lang="en-US" b="1" dirty="0"/>
              <a:t>Experimental Haptic Feedback settings:</a:t>
            </a:r>
            <a:r>
              <a:rPr lang="en-US" dirty="0"/>
              <a:t> 3</a:t>
            </a:r>
          </a:p>
          <a:p>
            <a:endParaRPr lang="en-US" dirty="0"/>
          </a:p>
          <a:p>
            <a:r>
              <a:rPr lang="en-US" b="1" dirty="0"/>
              <a:t>Tracking:</a:t>
            </a:r>
          </a:p>
          <a:p>
            <a:pPr marL="285750" indent="-285750">
              <a:buFont typeface="Arial" panose="020B0604020202020204" pitchFamily="34" charset="0"/>
              <a:buChar char="•"/>
            </a:pPr>
            <a:r>
              <a:rPr lang="en-US" dirty="0"/>
              <a:t>Forward bend behavior</a:t>
            </a:r>
          </a:p>
          <a:p>
            <a:pPr marL="285750" indent="-285750">
              <a:buFont typeface="Arial" panose="020B0604020202020204" pitchFamily="34" charset="0"/>
              <a:buChar char="•"/>
            </a:pPr>
            <a:r>
              <a:rPr lang="en-US" dirty="0"/>
              <a:t>Tilt (side-to-side bend) speeds</a:t>
            </a:r>
          </a:p>
          <a:p>
            <a:pPr marL="285750" indent="-285750">
              <a:buFont typeface="Arial" panose="020B0604020202020204" pitchFamily="34" charset="0"/>
              <a:buChar char="•"/>
            </a:pPr>
            <a:r>
              <a:rPr lang="en-US" dirty="0"/>
              <a:t>Torso twist speeds</a:t>
            </a:r>
          </a:p>
          <a:p>
            <a:pPr marL="285750" indent="-285750">
              <a:buFont typeface="Arial" panose="020B0604020202020204" pitchFamily="34" charset="0"/>
              <a:buChar char="•"/>
            </a:pPr>
            <a:r>
              <a:rPr lang="en-US" dirty="0"/>
              <a:t>Composite Safety Score</a:t>
            </a:r>
          </a:p>
          <a:p>
            <a:pPr marL="285750" indent="-285750">
              <a:buFont typeface="Arial" panose="020B0604020202020204" pitchFamily="34" charset="0"/>
              <a:buChar char="•"/>
            </a:pPr>
            <a:r>
              <a:rPr lang="en-US" dirty="0"/>
              <a:t>Lift rate (productivity)</a:t>
            </a:r>
          </a:p>
        </p:txBody>
      </p:sp>
      <p:pic>
        <p:nvPicPr>
          <p:cNvPr id="9" name="Picture 8">
            <a:extLst>
              <a:ext uri="{FF2B5EF4-FFF2-40B4-BE49-F238E27FC236}">
                <a16:creationId xmlns:a16="http://schemas.microsoft.com/office/drawing/2014/main" id="{2E723978-0EA5-9A38-6C7D-CD71F3F08242}"/>
              </a:ext>
            </a:extLst>
          </p:cNvPr>
          <p:cNvPicPr>
            <a:picLocks noChangeAspect="1"/>
          </p:cNvPicPr>
          <p:nvPr/>
        </p:nvPicPr>
        <p:blipFill>
          <a:blip r:embed="rId3"/>
          <a:stretch>
            <a:fillRect/>
          </a:stretch>
        </p:blipFill>
        <p:spPr>
          <a:xfrm>
            <a:off x="6642432" y="2214282"/>
            <a:ext cx="4513248" cy="2561122"/>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Experiment design</a:t>
            </a:r>
          </a:p>
        </p:txBody>
      </p:sp>
      <p:sp>
        <p:nvSpPr>
          <p:cNvPr id="4" name="TextBox 3">
            <a:extLst>
              <a:ext uri="{FF2B5EF4-FFF2-40B4-BE49-F238E27FC236}">
                <a16:creationId xmlns:a16="http://schemas.microsoft.com/office/drawing/2014/main" id="{37E82545-CAFB-C222-AF3A-6C997855EFF4}"/>
              </a:ext>
            </a:extLst>
          </p:cNvPr>
          <p:cNvSpPr txBox="1"/>
          <p:nvPr/>
        </p:nvSpPr>
        <p:spPr>
          <a:xfrm>
            <a:off x="1237130" y="2079811"/>
            <a:ext cx="4621928" cy="4308872"/>
          </a:xfrm>
          <a:prstGeom prst="rect">
            <a:avLst/>
          </a:prstGeom>
          <a:noFill/>
        </p:spPr>
        <p:txBody>
          <a:bodyPr wrap="square" rtlCol="0">
            <a:spAutoFit/>
          </a:bodyPr>
          <a:lstStyle/>
          <a:p>
            <a:r>
              <a:rPr lang="en-US" sz="1600" b="1" dirty="0"/>
              <a:t>Assignment to 1 of 3 Haptic Groups</a:t>
            </a:r>
          </a:p>
          <a:p>
            <a:endParaRPr lang="en-US" sz="1600" b="1" dirty="0"/>
          </a:p>
          <a:p>
            <a:r>
              <a:rPr lang="en-US" sz="1600" dirty="0"/>
              <a:t>Intervention upon reaching :</a:t>
            </a:r>
          </a:p>
          <a:p>
            <a:pPr marL="285750" indent="-285750">
              <a:buFont typeface="Arial" panose="020B0604020202020204" pitchFamily="34" charset="0"/>
              <a:buChar char="•"/>
            </a:pPr>
            <a:r>
              <a:rPr lang="en-US" sz="1600" dirty="0"/>
              <a:t>2 high-risk bends in 5-minute window</a:t>
            </a:r>
          </a:p>
          <a:p>
            <a:pPr marL="285750" indent="-285750">
              <a:buFont typeface="Arial" panose="020B0604020202020204" pitchFamily="34" charset="0"/>
              <a:buChar char="•"/>
            </a:pPr>
            <a:r>
              <a:rPr lang="en-US" sz="1600" dirty="0"/>
              <a:t>3 high-risk bends in 8-minute window</a:t>
            </a:r>
          </a:p>
          <a:p>
            <a:pPr marL="285750" indent="-285750">
              <a:buFont typeface="Arial" panose="020B0604020202020204" pitchFamily="34" charset="0"/>
              <a:buChar char="•"/>
            </a:pPr>
            <a:r>
              <a:rPr lang="de-DE" sz="1600" dirty="0"/>
              <a:t>2 </a:t>
            </a:r>
            <a:r>
              <a:rPr lang="en-US" sz="1600" dirty="0"/>
              <a:t>high-risk </a:t>
            </a:r>
            <a:r>
              <a:rPr lang="de-DE" sz="1600" dirty="0"/>
              <a:t>bends in 10-minute window</a:t>
            </a:r>
          </a:p>
          <a:p>
            <a:br>
              <a:rPr lang="de-DE" sz="1100" dirty="0"/>
            </a:br>
            <a:r>
              <a:rPr lang="de-DE" sz="1100" dirty="0"/>
              <a:t>(</a:t>
            </a:r>
            <a:r>
              <a:rPr lang="en-US" sz="1100" dirty="0"/>
              <a:t>high-risk</a:t>
            </a:r>
            <a:r>
              <a:rPr lang="de-DE" sz="1100" dirty="0"/>
              <a:t> = above 65 degrees)</a:t>
            </a:r>
          </a:p>
          <a:p>
            <a:endParaRPr lang="de-DE" sz="1200" dirty="0"/>
          </a:p>
          <a:p>
            <a:r>
              <a:rPr lang="de-DE" sz="1600" b="1" dirty="0"/>
              <a:t>Experiment design assumptions</a:t>
            </a:r>
            <a:br>
              <a:rPr lang="de-DE" sz="1600" b="1" dirty="0"/>
            </a:br>
            <a:endParaRPr lang="de-DE" sz="1600" b="1" dirty="0"/>
          </a:p>
          <a:p>
            <a:pPr marL="285750" indent="-285750">
              <a:buFont typeface="Arial" panose="020B0604020202020204" pitchFamily="34" charset="0"/>
              <a:buChar char="•"/>
            </a:pPr>
            <a:r>
              <a:rPr lang="de-DE" sz="1600" dirty="0"/>
              <a:t>Randomized assignment to individuals</a:t>
            </a:r>
          </a:p>
          <a:p>
            <a:pPr marL="285750" indent="-285750">
              <a:buFont typeface="Arial" panose="020B0604020202020204" pitchFamily="34" charset="0"/>
              <a:buChar char="•"/>
            </a:pPr>
            <a:r>
              <a:rPr lang="en-US" sz="1600" dirty="0"/>
              <a:t>Randomized baseline vs. intervention assignment (or otherwise controlled for changes in conditions)</a:t>
            </a:r>
          </a:p>
          <a:p>
            <a:pPr marL="285750" indent="-285750">
              <a:buFont typeface="Arial" panose="020B0604020202020204" pitchFamily="34" charset="0"/>
              <a:buChar char="•"/>
            </a:pPr>
            <a:r>
              <a:rPr lang="en-US" sz="1600" dirty="0"/>
              <a:t>Participants that did not participate in both changes can be treated as “missing at random”</a:t>
            </a:r>
          </a:p>
          <a:p>
            <a:pPr marL="285750" indent="-285750">
              <a:buFont typeface="Arial" panose="020B0604020202020204" pitchFamily="34" charset="0"/>
              <a:buChar char="•"/>
            </a:pPr>
            <a:endParaRPr lang="en-US" sz="1600" b="1" dirty="0"/>
          </a:p>
        </p:txBody>
      </p:sp>
      <p:pic>
        <p:nvPicPr>
          <p:cNvPr id="10" name="Picture 9">
            <a:extLst>
              <a:ext uri="{FF2B5EF4-FFF2-40B4-BE49-F238E27FC236}">
                <a16:creationId xmlns:a16="http://schemas.microsoft.com/office/drawing/2014/main" id="{CAE15B1C-8237-01BD-6A6D-EDECDEA4EAC1}"/>
              </a:ext>
            </a:extLst>
          </p:cNvPr>
          <p:cNvPicPr>
            <a:picLocks noChangeAspect="1"/>
          </p:cNvPicPr>
          <p:nvPr/>
        </p:nvPicPr>
        <p:blipFill>
          <a:blip r:embed="rId3"/>
          <a:stretch>
            <a:fillRect/>
          </a:stretch>
        </p:blipFill>
        <p:spPr>
          <a:xfrm>
            <a:off x="6332943" y="2200346"/>
            <a:ext cx="4887007" cy="1952898"/>
          </a:xfrm>
          <a:prstGeom prst="rect">
            <a:avLst/>
          </a:prstGeom>
        </p:spPr>
      </p:pic>
    </p:spTree>
    <p:extLst>
      <p:ext uri="{BB962C8B-B14F-4D97-AF65-F5344CB8AC3E}">
        <p14:creationId xmlns:p14="http://schemas.microsoft.com/office/powerpoint/2010/main" val="339594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D1042B2-3422-65C3-CC33-3420A332B6C1}"/>
              </a:ext>
            </a:extLst>
          </p:cNvPr>
          <p:cNvSpPr txBox="1"/>
          <p:nvPr/>
        </p:nvSpPr>
        <p:spPr>
          <a:xfrm>
            <a:off x="6239437" y="2236834"/>
            <a:ext cx="2563906" cy="3607951"/>
          </a:xfrm>
          <a:prstGeom prst="rect">
            <a:avLst/>
          </a:prstGeom>
          <a:solidFill>
            <a:schemeClr val="bg2"/>
          </a:solidFill>
        </p:spPr>
        <p:txBody>
          <a:bodyPr wrap="square" rtlCol="0" anchor="b">
            <a:noAutofit/>
          </a:bodyPr>
          <a:lstStyle>
            <a:defPPr>
              <a:defRPr lang="en-US"/>
            </a:defPPr>
            <a:lvl1pPr marL="285750" indent="-285750">
              <a:buFont typeface="Arial" panose="020B0604020202020204" pitchFamily="34" charset="0"/>
              <a:buChar char="•"/>
              <a:defRPr sz="1400"/>
            </a:lvl1pPr>
          </a:lstStyle>
          <a:p>
            <a:r>
              <a:rPr lang="en-US" sz="1200" dirty="0"/>
              <a:t>Side-to-side bend (tilt) speeds fall across the risk spectrum, with most individuals operating below high-risk levels</a:t>
            </a:r>
          </a:p>
          <a:p>
            <a:endParaRPr lang="en-US" sz="1200" dirty="0"/>
          </a:p>
          <a:p>
            <a:endParaRPr lang="en-US" sz="1200" dirty="0"/>
          </a:p>
        </p:txBody>
      </p:sp>
      <p:sp>
        <p:nvSpPr>
          <p:cNvPr id="21" name="TextBox 20">
            <a:extLst>
              <a:ext uri="{FF2B5EF4-FFF2-40B4-BE49-F238E27FC236}">
                <a16:creationId xmlns:a16="http://schemas.microsoft.com/office/drawing/2014/main" id="{D43C45FE-62E3-5716-FDBA-64380151B418}"/>
              </a:ext>
            </a:extLst>
          </p:cNvPr>
          <p:cNvSpPr txBox="1"/>
          <p:nvPr/>
        </p:nvSpPr>
        <p:spPr>
          <a:xfrm>
            <a:off x="8916300" y="2236833"/>
            <a:ext cx="2563906" cy="3607951"/>
          </a:xfrm>
          <a:prstGeom prst="rect">
            <a:avLst/>
          </a:prstGeom>
          <a:solidFill>
            <a:schemeClr val="bg2"/>
          </a:solidFill>
        </p:spPr>
        <p:txBody>
          <a:bodyPr wrap="square" rtlCol="0" anchor="b">
            <a:noAutofit/>
          </a:bodyPr>
          <a:lstStyle>
            <a:defPPr>
              <a:defRPr lang="en-US"/>
            </a:defPPr>
            <a:lvl1pPr marL="285750" indent="-285750">
              <a:buFont typeface="Arial" panose="020B0604020202020204" pitchFamily="34" charset="0"/>
              <a:buChar char="•"/>
              <a:defRPr sz="1400"/>
            </a:lvl1pPr>
          </a:lstStyle>
          <a:p>
            <a:r>
              <a:rPr lang="en-US" sz="1200" dirty="0"/>
              <a:t>Torso twist speeds also fall across the spectrum, though the share of high-risk actions is higher than for side-to-side bends</a:t>
            </a:r>
            <a:br>
              <a:rPr lang="en-US" sz="1200" dirty="0"/>
            </a:br>
            <a:endParaRPr lang="en-US" sz="1200" dirty="0"/>
          </a:p>
        </p:txBody>
      </p:sp>
      <p:sp>
        <p:nvSpPr>
          <p:cNvPr id="8" name="TextBox 7">
            <a:extLst>
              <a:ext uri="{FF2B5EF4-FFF2-40B4-BE49-F238E27FC236}">
                <a16:creationId xmlns:a16="http://schemas.microsoft.com/office/drawing/2014/main" id="{16D3CD80-68CD-EAA7-3B87-0C42AAB3B126}"/>
              </a:ext>
            </a:extLst>
          </p:cNvPr>
          <p:cNvSpPr txBox="1"/>
          <p:nvPr/>
        </p:nvSpPr>
        <p:spPr>
          <a:xfrm>
            <a:off x="3562574" y="2236835"/>
            <a:ext cx="2563906" cy="3607951"/>
          </a:xfrm>
          <a:prstGeom prst="rect">
            <a:avLst/>
          </a:prstGeom>
          <a:solidFill>
            <a:schemeClr val="accent2"/>
          </a:solidFill>
        </p:spPr>
        <p:txBody>
          <a:bodyPr wrap="square" rtlCol="0" anchor="b">
            <a:noAutofit/>
          </a:bodyPr>
          <a:lstStyle/>
          <a:p>
            <a:pPr marL="285750" indent="-285750">
              <a:buFont typeface="Arial" panose="020B0604020202020204" pitchFamily="34" charset="0"/>
              <a:buChar char="•"/>
            </a:pPr>
            <a:r>
              <a:rPr lang="en-US" sz="1200" dirty="0">
                <a:solidFill>
                  <a:schemeClr val="bg1"/>
                </a:solidFill>
              </a:rPr>
              <a:t>Most of the forward bends performed fall into the high-risk category</a:t>
            </a:r>
            <a:br>
              <a:rPr lang="en-US" sz="1200" dirty="0">
                <a:solidFill>
                  <a:schemeClr val="bg1"/>
                </a:solidFill>
              </a:rPr>
            </a:br>
            <a:endParaRPr lang="en-US" sz="1200" dirty="0">
              <a:solidFill>
                <a:schemeClr val="bg1"/>
              </a:solidFill>
            </a:endParaRP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endParaRPr lang="en-US" sz="1200" dirty="0">
              <a:solidFill>
                <a:schemeClr val="bg1"/>
              </a:solidFill>
            </a:endParaRPr>
          </a:p>
        </p:txBody>
      </p:sp>
      <p:sp>
        <p:nvSpPr>
          <p:cNvPr id="5" name="TextBox 4">
            <a:extLst>
              <a:ext uri="{FF2B5EF4-FFF2-40B4-BE49-F238E27FC236}">
                <a16:creationId xmlns:a16="http://schemas.microsoft.com/office/drawing/2014/main" id="{13927511-C246-030B-239C-95F7F7F943EE}"/>
              </a:ext>
            </a:extLst>
          </p:cNvPr>
          <p:cNvSpPr txBox="1"/>
          <p:nvPr/>
        </p:nvSpPr>
        <p:spPr>
          <a:xfrm>
            <a:off x="797859" y="2236835"/>
            <a:ext cx="2680446" cy="3607951"/>
          </a:xfrm>
          <a:prstGeom prst="rect">
            <a:avLst/>
          </a:prstGeom>
          <a:solidFill>
            <a:schemeClr val="bg2"/>
          </a:solidFill>
        </p:spPr>
        <p:txBody>
          <a:bodyPr wrap="square" rtlCol="0" anchor="b">
            <a:noAutofit/>
          </a:bodyPr>
          <a:lstStyle/>
          <a:p>
            <a:pPr marL="285750" indent="-285750">
              <a:buFont typeface="Arial" panose="020B0604020202020204" pitchFamily="34" charset="0"/>
              <a:buChar char="•"/>
            </a:pPr>
            <a:r>
              <a:rPr lang="en-US" sz="1200" dirty="0"/>
              <a:t>Lift  rates vary a lot between individuals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Average lift rate is ~ 102 forward bends per hour</a:t>
            </a:r>
            <a:br>
              <a:rPr lang="en-US" sz="1200" dirty="0"/>
            </a:br>
            <a:endParaRPr lang="en-US" sz="1200" dirty="0"/>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fontScale="90000"/>
          </a:bodyPr>
          <a:lstStyle/>
          <a:p>
            <a:r>
              <a:rPr lang="en-US" sz="3600" dirty="0"/>
              <a:t>Based on baseline measurements, workers are at the highest risk from unsafe forward bends</a:t>
            </a:r>
          </a:p>
        </p:txBody>
      </p:sp>
      <p:pic>
        <p:nvPicPr>
          <p:cNvPr id="4" name="Picture 3" descr="Chart, line chart&#10;&#10;Description automatically generated">
            <a:extLst>
              <a:ext uri="{FF2B5EF4-FFF2-40B4-BE49-F238E27FC236}">
                <a16:creationId xmlns:a16="http://schemas.microsoft.com/office/drawing/2014/main" id="{D0B8CDF9-0FE7-D9A9-8579-24519EC37E8D}"/>
              </a:ext>
            </a:extLst>
          </p:cNvPr>
          <p:cNvPicPr>
            <a:picLocks noChangeAspect="1"/>
          </p:cNvPicPr>
          <p:nvPr/>
        </p:nvPicPr>
        <p:blipFill>
          <a:blip r:embed="rId3"/>
          <a:stretch>
            <a:fillRect/>
          </a:stretch>
        </p:blipFill>
        <p:spPr>
          <a:xfrm>
            <a:off x="680217" y="2317517"/>
            <a:ext cx="10831565" cy="2122245"/>
          </a:xfrm>
          <a:prstGeom prst="rect">
            <a:avLst/>
          </a:prstGeom>
        </p:spPr>
      </p:pic>
      <p:sp>
        <p:nvSpPr>
          <p:cNvPr id="6" name="Rectangle 5">
            <a:extLst>
              <a:ext uri="{FF2B5EF4-FFF2-40B4-BE49-F238E27FC236}">
                <a16:creationId xmlns:a16="http://schemas.microsoft.com/office/drawing/2014/main" id="{89E583C0-B35E-1625-FD37-39510C26F7DC}"/>
              </a:ext>
            </a:extLst>
          </p:cNvPr>
          <p:cNvSpPr/>
          <p:nvPr/>
        </p:nvSpPr>
        <p:spPr>
          <a:xfrm>
            <a:off x="3926541" y="2478882"/>
            <a:ext cx="2169459" cy="1730189"/>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B1D3D4A-7BC6-F8B5-CD68-EFB773F72532}"/>
              </a:ext>
            </a:extLst>
          </p:cNvPr>
          <p:cNvSpPr/>
          <p:nvPr/>
        </p:nvSpPr>
        <p:spPr>
          <a:xfrm>
            <a:off x="7853082" y="2478881"/>
            <a:ext cx="932330" cy="1730189"/>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b="1" dirty="0">
              <a:solidFill>
                <a:schemeClr val="tx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CDD03D5-A301-089B-0DD5-21313B946CD6}"/>
              </a:ext>
            </a:extLst>
          </p:cNvPr>
          <p:cNvSpPr/>
          <p:nvPr/>
        </p:nvSpPr>
        <p:spPr>
          <a:xfrm>
            <a:off x="7404846" y="2478881"/>
            <a:ext cx="448235" cy="1730189"/>
          </a:xfrm>
          <a:prstGeom prst="rect">
            <a:avLst/>
          </a:prstGeom>
          <a:solidFill>
            <a:schemeClr val="accent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b="1" dirty="0">
              <a:solidFill>
                <a:schemeClr val="tx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F6D0909D-908A-8DC7-C394-0BDBC35AAEAB}"/>
              </a:ext>
            </a:extLst>
          </p:cNvPr>
          <p:cNvSpPr/>
          <p:nvPr/>
        </p:nvSpPr>
        <p:spPr>
          <a:xfrm>
            <a:off x="6544236" y="2478880"/>
            <a:ext cx="860610" cy="1730189"/>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b="1" dirty="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52003020-4E87-AAA2-4A4E-7F76FD1E99EB}"/>
              </a:ext>
            </a:extLst>
          </p:cNvPr>
          <p:cNvSpPr/>
          <p:nvPr/>
        </p:nvSpPr>
        <p:spPr>
          <a:xfrm>
            <a:off x="3720353" y="2478879"/>
            <a:ext cx="206187" cy="1730189"/>
          </a:xfrm>
          <a:prstGeom prst="rect">
            <a:avLst/>
          </a:prstGeom>
          <a:solidFill>
            <a:schemeClr val="accent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b="1"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30914F4E-3FE1-0DD6-F96C-C9FCECF6E016}"/>
              </a:ext>
            </a:extLst>
          </p:cNvPr>
          <p:cNvSpPr/>
          <p:nvPr/>
        </p:nvSpPr>
        <p:spPr>
          <a:xfrm>
            <a:off x="9170896" y="2478878"/>
            <a:ext cx="376516" cy="1730189"/>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b="1"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D9EF866-BB07-79B8-C819-14BA5E1D6590}"/>
              </a:ext>
            </a:extLst>
          </p:cNvPr>
          <p:cNvSpPr/>
          <p:nvPr/>
        </p:nvSpPr>
        <p:spPr>
          <a:xfrm>
            <a:off x="9543479" y="2478877"/>
            <a:ext cx="1160380" cy="1730189"/>
          </a:xfrm>
          <a:prstGeom prst="rect">
            <a:avLst/>
          </a:prstGeom>
          <a:solidFill>
            <a:schemeClr val="accent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b="1"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32F75EF4-1E3D-F174-597C-DEBB33D8EEF5}"/>
              </a:ext>
            </a:extLst>
          </p:cNvPr>
          <p:cNvSpPr/>
          <p:nvPr/>
        </p:nvSpPr>
        <p:spPr>
          <a:xfrm>
            <a:off x="10703859" y="2478876"/>
            <a:ext cx="758067" cy="1730189"/>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b="1" dirty="0">
              <a:solidFill>
                <a:schemeClr val="tx1"/>
              </a:solidFill>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DC920F30-7221-E76E-F9EA-A89DECDC5AA6}"/>
              </a:ext>
            </a:extLst>
          </p:cNvPr>
          <p:cNvGrpSpPr/>
          <p:nvPr/>
        </p:nvGrpSpPr>
        <p:grpSpPr>
          <a:xfrm>
            <a:off x="8498544" y="1936375"/>
            <a:ext cx="2657136" cy="206190"/>
            <a:chOff x="8498544" y="1936375"/>
            <a:chExt cx="2657136" cy="206190"/>
          </a:xfrm>
        </p:grpSpPr>
        <p:sp>
          <p:nvSpPr>
            <p:cNvPr id="16" name="Rectangle 15">
              <a:extLst>
                <a:ext uri="{FF2B5EF4-FFF2-40B4-BE49-F238E27FC236}">
                  <a16:creationId xmlns:a16="http://schemas.microsoft.com/office/drawing/2014/main" id="{11A069C9-3D4D-8F50-6DA8-3BEBD954C38A}"/>
                </a:ext>
              </a:extLst>
            </p:cNvPr>
            <p:cNvSpPr/>
            <p:nvPr/>
          </p:nvSpPr>
          <p:spPr>
            <a:xfrm>
              <a:off x="8498544" y="1936375"/>
              <a:ext cx="860610" cy="206190"/>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b="1" dirty="0">
                  <a:solidFill>
                    <a:schemeClr val="tx1"/>
                  </a:solidFill>
                  <a:latin typeface="Arial" panose="020B0604020202020204" pitchFamily="34" charset="0"/>
                  <a:cs typeface="Arial" panose="020B0604020202020204" pitchFamily="34" charset="0"/>
                </a:rPr>
                <a:t>Low risk</a:t>
              </a:r>
            </a:p>
          </p:txBody>
        </p:sp>
        <p:sp>
          <p:nvSpPr>
            <p:cNvPr id="17" name="Rectangle 16">
              <a:extLst>
                <a:ext uri="{FF2B5EF4-FFF2-40B4-BE49-F238E27FC236}">
                  <a16:creationId xmlns:a16="http://schemas.microsoft.com/office/drawing/2014/main" id="{67DE219C-FCA8-D702-A4D6-B8AFE37BB5B0}"/>
                </a:ext>
              </a:extLst>
            </p:cNvPr>
            <p:cNvSpPr/>
            <p:nvPr/>
          </p:nvSpPr>
          <p:spPr>
            <a:xfrm>
              <a:off x="9396807" y="1936375"/>
              <a:ext cx="860610" cy="206190"/>
            </a:xfrm>
            <a:prstGeom prst="rect">
              <a:avLst/>
            </a:prstGeom>
            <a:solidFill>
              <a:schemeClr val="accent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b="1" dirty="0">
                  <a:solidFill>
                    <a:schemeClr val="tx1"/>
                  </a:solidFill>
                  <a:latin typeface="Arial" panose="020B0604020202020204" pitchFamily="34" charset="0"/>
                  <a:cs typeface="Arial" panose="020B0604020202020204" pitchFamily="34" charset="0"/>
                </a:rPr>
                <a:t>Medium risk</a:t>
              </a:r>
            </a:p>
          </p:txBody>
        </p:sp>
        <p:sp>
          <p:nvSpPr>
            <p:cNvPr id="18" name="Rectangle 17">
              <a:extLst>
                <a:ext uri="{FF2B5EF4-FFF2-40B4-BE49-F238E27FC236}">
                  <a16:creationId xmlns:a16="http://schemas.microsoft.com/office/drawing/2014/main" id="{1ABF4AFF-8642-30F3-FE84-107520F84728}"/>
                </a:ext>
              </a:extLst>
            </p:cNvPr>
            <p:cNvSpPr/>
            <p:nvPr/>
          </p:nvSpPr>
          <p:spPr>
            <a:xfrm>
              <a:off x="10295070" y="1936375"/>
              <a:ext cx="860610" cy="206190"/>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b="1" dirty="0">
                  <a:solidFill>
                    <a:schemeClr val="tx1"/>
                  </a:solidFill>
                  <a:latin typeface="Arial" panose="020B0604020202020204" pitchFamily="34" charset="0"/>
                  <a:cs typeface="Arial" panose="020B0604020202020204" pitchFamily="34" charset="0"/>
                </a:rPr>
                <a:t>High risk</a:t>
              </a:r>
            </a:p>
          </p:txBody>
        </p:sp>
      </p:grpSp>
    </p:spTree>
    <p:extLst>
      <p:ext uri="{BB962C8B-B14F-4D97-AF65-F5344CB8AC3E}">
        <p14:creationId xmlns:p14="http://schemas.microsoft.com/office/powerpoint/2010/main" val="278794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fontScale="90000"/>
          </a:bodyPr>
          <a:lstStyle/>
          <a:p>
            <a:r>
              <a:rPr lang="en-US" sz="3600" dirty="0"/>
              <a:t>Safety Score metric indicates that more than a half of the workers are at medium risk of injuries, on average</a:t>
            </a:r>
          </a:p>
        </p:txBody>
      </p:sp>
      <p:grpSp>
        <p:nvGrpSpPr>
          <p:cNvPr id="19" name="Group 18">
            <a:extLst>
              <a:ext uri="{FF2B5EF4-FFF2-40B4-BE49-F238E27FC236}">
                <a16:creationId xmlns:a16="http://schemas.microsoft.com/office/drawing/2014/main" id="{DC920F30-7221-E76E-F9EA-A89DECDC5AA6}"/>
              </a:ext>
            </a:extLst>
          </p:cNvPr>
          <p:cNvGrpSpPr/>
          <p:nvPr/>
        </p:nvGrpSpPr>
        <p:grpSpPr>
          <a:xfrm>
            <a:off x="1371880" y="5029971"/>
            <a:ext cx="2657136" cy="206190"/>
            <a:chOff x="8498544" y="1936375"/>
            <a:chExt cx="2657136" cy="206190"/>
          </a:xfrm>
        </p:grpSpPr>
        <p:sp>
          <p:nvSpPr>
            <p:cNvPr id="16" name="Rectangle 15">
              <a:extLst>
                <a:ext uri="{FF2B5EF4-FFF2-40B4-BE49-F238E27FC236}">
                  <a16:creationId xmlns:a16="http://schemas.microsoft.com/office/drawing/2014/main" id="{11A069C9-3D4D-8F50-6DA8-3BEBD954C38A}"/>
                </a:ext>
              </a:extLst>
            </p:cNvPr>
            <p:cNvSpPr/>
            <p:nvPr/>
          </p:nvSpPr>
          <p:spPr>
            <a:xfrm>
              <a:off x="8498544" y="1936375"/>
              <a:ext cx="860610" cy="206190"/>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b="1" dirty="0">
                  <a:solidFill>
                    <a:schemeClr val="tx1"/>
                  </a:solidFill>
                  <a:latin typeface="Arial" panose="020B0604020202020204" pitchFamily="34" charset="0"/>
                  <a:cs typeface="Arial" panose="020B0604020202020204" pitchFamily="34" charset="0"/>
                </a:rPr>
                <a:t>Low risk</a:t>
              </a:r>
            </a:p>
          </p:txBody>
        </p:sp>
        <p:sp>
          <p:nvSpPr>
            <p:cNvPr id="17" name="Rectangle 16">
              <a:extLst>
                <a:ext uri="{FF2B5EF4-FFF2-40B4-BE49-F238E27FC236}">
                  <a16:creationId xmlns:a16="http://schemas.microsoft.com/office/drawing/2014/main" id="{67DE219C-FCA8-D702-A4D6-B8AFE37BB5B0}"/>
                </a:ext>
              </a:extLst>
            </p:cNvPr>
            <p:cNvSpPr/>
            <p:nvPr/>
          </p:nvSpPr>
          <p:spPr>
            <a:xfrm>
              <a:off x="9396807" y="1936375"/>
              <a:ext cx="860610" cy="206190"/>
            </a:xfrm>
            <a:prstGeom prst="rect">
              <a:avLst/>
            </a:prstGeom>
            <a:solidFill>
              <a:schemeClr val="accent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b="1" dirty="0">
                  <a:solidFill>
                    <a:schemeClr val="tx1"/>
                  </a:solidFill>
                  <a:latin typeface="Arial" panose="020B0604020202020204" pitchFamily="34" charset="0"/>
                  <a:cs typeface="Arial" panose="020B0604020202020204" pitchFamily="34" charset="0"/>
                </a:rPr>
                <a:t>Medium risk</a:t>
              </a:r>
            </a:p>
          </p:txBody>
        </p:sp>
        <p:sp>
          <p:nvSpPr>
            <p:cNvPr id="18" name="Rectangle 17">
              <a:extLst>
                <a:ext uri="{FF2B5EF4-FFF2-40B4-BE49-F238E27FC236}">
                  <a16:creationId xmlns:a16="http://schemas.microsoft.com/office/drawing/2014/main" id="{1ABF4AFF-8642-30F3-FE84-107520F84728}"/>
                </a:ext>
              </a:extLst>
            </p:cNvPr>
            <p:cNvSpPr/>
            <p:nvPr/>
          </p:nvSpPr>
          <p:spPr>
            <a:xfrm>
              <a:off x="10295070" y="1936375"/>
              <a:ext cx="860610" cy="206190"/>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b="1" dirty="0">
                  <a:solidFill>
                    <a:schemeClr val="tx1"/>
                  </a:solidFill>
                  <a:latin typeface="Arial" panose="020B0604020202020204" pitchFamily="34" charset="0"/>
                  <a:cs typeface="Arial" panose="020B0604020202020204" pitchFamily="34" charset="0"/>
                </a:rPr>
                <a:t>High risk</a:t>
              </a:r>
            </a:p>
          </p:txBody>
        </p:sp>
      </p:grpSp>
      <p:pic>
        <p:nvPicPr>
          <p:cNvPr id="23" name="Picture 22" descr="Chart, line chart&#10;&#10;Description automatically generated">
            <a:extLst>
              <a:ext uri="{FF2B5EF4-FFF2-40B4-BE49-F238E27FC236}">
                <a16:creationId xmlns:a16="http://schemas.microsoft.com/office/drawing/2014/main" id="{9300E920-5306-D61A-7A88-0E1FE496E8B3}"/>
              </a:ext>
            </a:extLst>
          </p:cNvPr>
          <p:cNvPicPr>
            <a:picLocks noChangeAspect="1"/>
          </p:cNvPicPr>
          <p:nvPr/>
        </p:nvPicPr>
        <p:blipFill>
          <a:blip r:embed="rId3"/>
          <a:stretch>
            <a:fillRect/>
          </a:stretch>
        </p:blipFill>
        <p:spPr>
          <a:xfrm>
            <a:off x="1280099" y="2077922"/>
            <a:ext cx="3612411" cy="2902687"/>
          </a:xfrm>
          <a:prstGeom prst="rect">
            <a:avLst/>
          </a:prstGeom>
        </p:spPr>
      </p:pic>
      <p:sp>
        <p:nvSpPr>
          <p:cNvPr id="24" name="Rectangle 23">
            <a:extLst>
              <a:ext uri="{FF2B5EF4-FFF2-40B4-BE49-F238E27FC236}">
                <a16:creationId xmlns:a16="http://schemas.microsoft.com/office/drawing/2014/main" id="{F3A06118-93D1-922C-FB8B-D1C99833D4F7}"/>
              </a:ext>
            </a:extLst>
          </p:cNvPr>
          <p:cNvSpPr/>
          <p:nvPr/>
        </p:nvSpPr>
        <p:spPr>
          <a:xfrm>
            <a:off x="3367402" y="2280917"/>
            <a:ext cx="1525107" cy="239477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b="1" dirty="0">
              <a:solidFill>
                <a:schemeClr val="tx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5A447B12-C0B8-928D-AFF7-65BBCB9C58BF}"/>
              </a:ext>
            </a:extLst>
          </p:cNvPr>
          <p:cNvSpPr/>
          <p:nvPr/>
        </p:nvSpPr>
        <p:spPr>
          <a:xfrm>
            <a:off x="1651398" y="2280917"/>
            <a:ext cx="1716003" cy="2394778"/>
          </a:xfrm>
          <a:prstGeom prst="rect">
            <a:avLst/>
          </a:prstGeom>
          <a:solidFill>
            <a:schemeClr val="accent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b="1" dirty="0">
              <a:solidFill>
                <a:schemeClr val="tx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19F94273-4E35-9664-212A-C86C46F8B10E}"/>
              </a:ext>
            </a:extLst>
          </p:cNvPr>
          <p:cNvSpPr txBox="1"/>
          <p:nvPr/>
        </p:nvSpPr>
        <p:spPr>
          <a:xfrm>
            <a:off x="1371880" y="5542961"/>
            <a:ext cx="3520629" cy="430887"/>
          </a:xfrm>
          <a:prstGeom prst="rect">
            <a:avLst/>
          </a:prstGeom>
          <a:solidFill>
            <a:schemeClr val="bg2"/>
          </a:solidFill>
        </p:spPr>
        <p:txBody>
          <a:bodyPr wrap="square" rtlCol="0">
            <a:spAutoFit/>
          </a:bodyPr>
          <a:lstStyle/>
          <a:p>
            <a:pPr algn="ctr"/>
            <a:r>
              <a:rPr lang="en-US" sz="1100" dirty="0">
                <a:latin typeface="Courier New" panose="02070309020205020404" pitchFamily="49" charset="0"/>
                <a:cs typeface="Courier New" panose="02070309020205020404" pitchFamily="49" charset="0"/>
              </a:rPr>
              <a:t>Safety Score = 120 –0.2 * </a:t>
            </a:r>
            <a:r>
              <a:rPr lang="en-US" sz="1100" dirty="0" err="1">
                <a:latin typeface="Courier New" panose="02070309020205020404" pitchFamily="49" charset="0"/>
                <a:cs typeface="Courier New" panose="02070309020205020404" pitchFamily="49" charset="0"/>
              </a:rPr>
              <a:t>forward_bend</a:t>
            </a:r>
            <a:r>
              <a:rPr lang="en-US" sz="1100" dirty="0">
                <a:latin typeface="Courier New" panose="02070309020205020404" pitchFamily="49" charset="0"/>
                <a:cs typeface="Courier New" panose="02070309020205020404" pitchFamily="49" charset="0"/>
              </a:rPr>
              <a:t> </a:t>
            </a:r>
            <a:br>
              <a:rPr lang="en-US" sz="1100" dirty="0">
                <a:latin typeface="Courier New" panose="02070309020205020404" pitchFamily="49" charset="0"/>
                <a:cs typeface="Courier New" panose="02070309020205020404" pitchFamily="49" charset="0"/>
              </a:rPr>
            </a:br>
            <a:r>
              <a:rPr lang="en-US" sz="1100" dirty="0">
                <a:latin typeface="Courier New" panose="02070309020205020404" pitchFamily="49" charset="0"/>
                <a:cs typeface="Courier New" panose="02070309020205020404" pitchFamily="49" charset="0"/>
              </a:rPr>
              <a:t>–0.3 * </a:t>
            </a:r>
            <a:r>
              <a:rPr lang="en-US" sz="1100" dirty="0" err="1">
                <a:latin typeface="Courier New" panose="02070309020205020404" pitchFamily="49" charset="0"/>
                <a:cs typeface="Courier New" panose="02070309020205020404" pitchFamily="49" charset="0"/>
              </a:rPr>
              <a:t>tilt_speed</a:t>
            </a:r>
            <a:r>
              <a:rPr lang="en-US" sz="1100" dirty="0">
                <a:latin typeface="Courier New" panose="02070309020205020404" pitchFamily="49" charset="0"/>
                <a:cs typeface="Courier New" panose="02070309020205020404" pitchFamily="49" charset="0"/>
              </a:rPr>
              <a:t> –0.6 * twist</a:t>
            </a:r>
          </a:p>
        </p:txBody>
      </p:sp>
      <p:grpSp>
        <p:nvGrpSpPr>
          <p:cNvPr id="35" name="Group 34">
            <a:extLst>
              <a:ext uri="{FF2B5EF4-FFF2-40B4-BE49-F238E27FC236}">
                <a16:creationId xmlns:a16="http://schemas.microsoft.com/office/drawing/2014/main" id="{577B3E39-8994-E892-D8E3-B13697A44607}"/>
              </a:ext>
            </a:extLst>
          </p:cNvPr>
          <p:cNvGrpSpPr/>
          <p:nvPr/>
        </p:nvGrpSpPr>
        <p:grpSpPr>
          <a:xfrm>
            <a:off x="8466072" y="2486750"/>
            <a:ext cx="2926254" cy="2306821"/>
            <a:chOff x="8404765" y="2077922"/>
            <a:chExt cx="2926254" cy="2306821"/>
          </a:xfrm>
        </p:grpSpPr>
        <p:pic>
          <p:nvPicPr>
            <p:cNvPr id="28" name="Picture 27">
              <a:extLst>
                <a:ext uri="{FF2B5EF4-FFF2-40B4-BE49-F238E27FC236}">
                  <a16:creationId xmlns:a16="http://schemas.microsoft.com/office/drawing/2014/main" id="{65C48F57-AC40-7944-4ECA-9C199BE07431}"/>
                </a:ext>
              </a:extLst>
            </p:cNvPr>
            <p:cNvPicPr>
              <a:picLocks noChangeAspect="1"/>
            </p:cNvPicPr>
            <p:nvPr/>
          </p:nvPicPr>
          <p:blipFill>
            <a:blip r:embed="rId4"/>
            <a:stretch>
              <a:fillRect/>
            </a:stretch>
          </p:blipFill>
          <p:spPr>
            <a:xfrm>
              <a:off x="8404765" y="2077922"/>
              <a:ext cx="2750915" cy="2306821"/>
            </a:xfrm>
            <a:prstGeom prst="rect">
              <a:avLst/>
            </a:prstGeom>
          </p:spPr>
        </p:pic>
        <p:cxnSp>
          <p:nvCxnSpPr>
            <p:cNvPr id="30" name="Straight Connector 29">
              <a:extLst>
                <a:ext uri="{FF2B5EF4-FFF2-40B4-BE49-F238E27FC236}">
                  <a16:creationId xmlns:a16="http://schemas.microsoft.com/office/drawing/2014/main" id="{0A4CED5D-CAB5-89DB-357E-4FB599695E4E}"/>
                </a:ext>
              </a:extLst>
            </p:cNvPr>
            <p:cNvCxnSpPr>
              <a:cxnSpLocks/>
            </p:cNvCxnSpPr>
            <p:nvPr/>
          </p:nvCxnSpPr>
          <p:spPr>
            <a:xfrm>
              <a:off x="8606672" y="2422689"/>
              <a:ext cx="2724347" cy="5656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0D60889A-40DE-43EA-3C8A-03E0FD8BE705}"/>
              </a:ext>
            </a:extLst>
          </p:cNvPr>
          <p:cNvCxnSpPr/>
          <p:nvPr/>
        </p:nvCxnSpPr>
        <p:spPr>
          <a:xfrm>
            <a:off x="5288437" y="2191044"/>
            <a:ext cx="0" cy="389592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7B34014-266A-E4C9-29F9-B2F0774D1C51}"/>
              </a:ext>
            </a:extLst>
          </p:cNvPr>
          <p:cNvSpPr txBox="1"/>
          <p:nvPr/>
        </p:nvSpPr>
        <p:spPr>
          <a:xfrm>
            <a:off x="5458118" y="2022934"/>
            <a:ext cx="5627803" cy="800219"/>
          </a:xfrm>
          <a:prstGeom prst="rect">
            <a:avLst/>
          </a:prstGeom>
          <a:noFill/>
        </p:spPr>
        <p:txBody>
          <a:bodyPr wrap="square" rtlCol="0">
            <a:spAutoFit/>
          </a:bodyPr>
          <a:lstStyle/>
          <a:p>
            <a:r>
              <a:rPr lang="en-US" dirty="0">
                <a:latin typeface="+mj-lt"/>
              </a:rPr>
              <a:t>Safety scores and lift rates are inversely related</a:t>
            </a:r>
          </a:p>
          <a:p>
            <a:endParaRPr lang="en-US" sz="1400" dirty="0">
              <a:latin typeface="+mj-lt"/>
            </a:endParaRPr>
          </a:p>
          <a:p>
            <a:pPr marL="285750" indent="-285750">
              <a:buFont typeface="Arial" panose="020B0604020202020204" pitchFamily="34" charset="0"/>
              <a:buChar char="•"/>
            </a:pPr>
            <a:endParaRPr lang="en-US" sz="1400" dirty="0">
              <a:latin typeface="+mj-lt"/>
            </a:endParaRPr>
          </a:p>
        </p:txBody>
      </p:sp>
      <p:sp>
        <p:nvSpPr>
          <p:cNvPr id="37" name="TextBox 36">
            <a:extLst>
              <a:ext uri="{FF2B5EF4-FFF2-40B4-BE49-F238E27FC236}">
                <a16:creationId xmlns:a16="http://schemas.microsoft.com/office/drawing/2014/main" id="{5F54BDF0-A6BB-9811-363B-FE892CCE01EE}"/>
              </a:ext>
            </a:extLst>
          </p:cNvPr>
          <p:cNvSpPr txBox="1"/>
          <p:nvPr/>
        </p:nvSpPr>
        <p:spPr>
          <a:xfrm>
            <a:off x="5525085" y="2423043"/>
            <a:ext cx="2704340" cy="1384995"/>
          </a:xfrm>
          <a:prstGeom prst="rect">
            <a:avLst/>
          </a:prstGeom>
          <a:noFill/>
        </p:spPr>
        <p:txBody>
          <a:bodyPr wrap="square">
            <a:spAutoFit/>
          </a:bodyPr>
          <a:lstStyle/>
          <a:p>
            <a:pPr marL="285750" indent="-285750">
              <a:buFont typeface="Arial" panose="020B0604020202020204" pitchFamily="34" charset="0"/>
              <a:buChar char="•"/>
            </a:pPr>
            <a:r>
              <a:rPr lang="en-US" sz="1200" dirty="0"/>
              <a:t>Workers that lift at higher frequency are higher risk for injuries</a:t>
            </a:r>
          </a:p>
          <a:p>
            <a:pPr marL="285750" indent="-285750">
              <a:buFont typeface="Arial" panose="020B0604020202020204" pitchFamily="34" charset="0"/>
              <a:buChar char="•"/>
            </a:pPr>
            <a:r>
              <a:rPr lang="en-US" sz="1200" dirty="0"/>
              <a:t>On average, increase in lift rate by 10 bends per hour is associated with 1.1 point decline in the safety score (R</a:t>
            </a:r>
            <a:r>
              <a:rPr lang="en-US" sz="1200" baseline="30000" dirty="0"/>
              <a:t>2</a:t>
            </a:r>
            <a:r>
              <a:rPr lang="en-US" sz="1200" dirty="0"/>
              <a:t> of 28%)</a:t>
            </a:r>
          </a:p>
        </p:txBody>
      </p:sp>
    </p:spTree>
    <p:extLst>
      <p:ext uri="{BB962C8B-B14F-4D97-AF65-F5344CB8AC3E}">
        <p14:creationId xmlns:p14="http://schemas.microsoft.com/office/powerpoint/2010/main" val="421042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up of a computer&#10;&#10;Description automatically generated with low confidence">
            <a:extLst>
              <a:ext uri="{FF2B5EF4-FFF2-40B4-BE49-F238E27FC236}">
                <a16:creationId xmlns:a16="http://schemas.microsoft.com/office/drawing/2014/main" id="{D3DE23B3-8952-0D1E-F8F3-CB10D23DDBA6}"/>
              </a:ext>
            </a:extLst>
          </p:cNvPr>
          <p:cNvPicPr>
            <a:picLocks noGrp="1" noChangeAspect="1"/>
          </p:cNvPicPr>
          <p:nvPr>
            <p:ph type="pic" idx="1"/>
          </p:nvPr>
        </p:nvPicPr>
        <p:blipFill>
          <a:blip r:embed="rId2"/>
          <a:srcRect l="802" r="802"/>
          <a:stretch>
            <a:fillRect/>
          </a:stretch>
        </p:blipFill>
        <p:spPr/>
      </p:pic>
      <p:sp>
        <p:nvSpPr>
          <p:cNvPr id="3" name="Title 2">
            <a:extLst>
              <a:ext uri="{FF2B5EF4-FFF2-40B4-BE49-F238E27FC236}">
                <a16:creationId xmlns:a16="http://schemas.microsoft.com/office/drawing/2014/main" id="{5902FBB9-5F29-613C-AE10-7B076915B30A}"/>
              </a:ext>
            </a:extLst>
          </p:cNvPr>
          <p:cNvSpPr>
            <a:spLocks noGrp="1"/>
          </p:cNvSpPr>
          <p:nvPr>
            <p:ph type="title"/>
          </p:nvPr>
        </p:nvSpPr>
        <p:spPr/>
        <p:txBody>
          <a:bodyPr/>
          <a:lstStyle/>
          <a:p>
            <a:r>
              <a:rPr lang="en-US" dirty="0"/>
              <a:t>Experiment results</a:t>
            </a:r>
          </a:p>
        </p:txBody>
      </p:sp>
    </p:spTree>
    <p:extLst>
      <p:ext uri="{BB962C8B-B14F-4D97-AF65-F5344CB8AC3E}">
        <p14:creationId xmlns:p14="http://schemas.microsoft.com/office/powerpoint/2010/main" val="1225846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fontScale="90000"/>
          </a:bodyPr>
          <a:lstStyle/>
          <a:p>
            <a:r>
              <a:rPr lang="en-US" dirty="0"/>
              <a:t>A noticeable shift in unsafe forward bends and safety scores was observed</a:t>
            </a:r>
          </a:p>
        </p:txBody>
      </p:sp>
      <p:grpSp>
        <p:nvGrpSpPr>
          <p:cNvPr id="6" name="Group 5">
            <a:extLst>
              <a:ext uri="{FF2B5EF4-FFF2-40B4-BE49-F238E27FC236}">
                <a16:creationId xmlns:a16="http://schemas.microsoft.com/office/drawing/2014/main" id="{20CC7BB5-B63A-6A74-634B-1544243CC1F4}"/>
              </a:ext>
            </a:extLst>
          </p:cNvPr>
          <p:cNvGrpSpPr/>
          <p:nvPr/>
        </p:nvGrpSpPr>
        <p:grpSpPr>
          <a:xfrm>
            <a:off x="850900" y="4535654"/>
            <a:ext cx="7302500" cy="1450757"/>
            <a:chOff x="1714500" y="2059154"/>
            <a:chExt cx="9245600" cy="2282492"/>
          </a:xfrm>
        </p:grpSpPr>
        <p:pic>
          <p:nvPicPr>
            <p:cNvPr id="4" name="Picture 3" descr="Chart, line chart&#10;&#10;Description automatically generated">
              <a:extLst>
                <a:ext uri="{FF2B5EF4-FFF2-40B4-BE49-F238E27FC236}">
                  <a16:creationId xmlns:a16="http://schemas.microsoft.com/office/drawing/2014/main" id="{283FC91F-63F5-F086-8E11-FE1C6429E274}"/>
                </a:ext>
              </a:extLst>
            </p:cNvPr>
            <p:cNvPicPr>
              <a:picLocks noChangeAspect="1"/>
            </p:cNvPicPr>
            <p:nvPr/>
          </p:nvPicPr>
          <p:blipFill rotWithShape="1">
            <a:blip r:embed="rId3"/>
            <a:srcRect l="24167"/>
            <a:stretch/>
          </p:blipFill>
          <p:spPr>
            <a:xfrm>
              <a:off x="1714500" y="2059154"/>
              <a:ext cx="9245600" cy="2282492"/>
            </a:xfrm>
            <a:prstGeom prst="rect">
              <a:avLst/>
            </a:prstGeom>
          </p:spPr>
        </p:pic>
        <p:sp>
          <p:nvSpPr>
            <p:cNvPr id="5" name="Oval 4">
              <a:extLst>
                <a:ext uri="{FF2B5EF4-FFF2-40B4-BE49-F238E27FC236}">
                  <a16:creationId xmlns:a16="http://schemas.microsoft.com/office/drawing/2014/main" id="{220175F0-1878-1FB6-BE42-22908AA33FF2}"/>
                </a:ext>
              </a:extLst>
            </p:cNvPr>
            <p:cNvSpPr/>
            <p:nvPr/>
          </p:nvSpPr>
          <p:spPr>
            <a:xfrm>
              <a:off x="2603500" y="2273300"/>
              <a:ext cx="1435100" cy="1282700"/>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Chart, line chart&#10;&#10;Description automatically generated">
            <a:extLst>
              <a:ext uri="{FF2B5EF4-FFF2-40B4-BE49-F238E27FC236}">
                <a16:creationId xmlns:a16="http://schemas.microsoft.com/office/drawing/2014/main" id="{6EF32A79-0D62-A5DC-EBE0-25B36D2AD997}"/>
              </a:ext>
            </a:extLst>
          </p:cNvPr>
          <p:cNvPicPr>
            <a:picLocks noChangeAspect="1"/>
          </p:cNvPicPr>
          <p:nvPr/>
        </p:nvPicPr>
        <p:blipFill>
          <a:blip r:embed="rId4"/>
          <a:stretch>
            <a:fillRect/>
          </a:stretch>
        </p:blipFill>
        <p:spPr>
          <a:xfrm>
            <a:off x="8153400" y="2100838"/>
            <a:ext cx="3320717" cy="2242562"/>
          </a:xfrm>
          <a:prstGeom prst="rect">
            <a:avLst/>
          </a:prstGeom>
        </p:spPr>
      </p:pic>
      <p:sp>
        <p:nvSpPr>
          <p:cNvPr id="10" name="TextBox 9">
            <a:extLst>
              <a:ext uri="{FF2B5EF4-FFF2-40B4-BE49-F238E27FC236}">
                <a16:creationId xmlns:a16="http://schemas.microsoft.com/office/drawing/2014/main" id="{E4667F4A-D230-EAEB-6C2D-1035F86A6149}"/>
              </a:ext>
            </a:extLst>
          </p:cNvPr>
          <p:cNvSpPr txBox="1"/>
          <p:nvPr/>
        </p:nvSpPr>
        <p:spPr>
          <a:xfrm>
            <a:off x="1257300" y="2114191"/>
            <a:ext cx="6489700" cy="1754326"/>
          </a:xfrm>
          <a:prstGeom prst="rect">
            <a:avLst/>
          </a:prstGeom>
          <a:noFill/>
        </p:spPr>
        <p:txBody>
          <a:bodyPr wrap="square" rtlCol="0">
            <a:spAutoFit/>
          </a:bodyPr>
          <a:lstStyle/>
          <a:p>
            <a:r>
              <a:rPr lang="en-US" b="1" dirty="0"/>
              <a:t>With interventions in place:</a:t>
            </a:r>
          </a:p>
          <a:p>
            <a:pPr marL="285750" indent="-285750">
              <a:buFont typeface="Arial" panose="020B0604020202020204" pitchFamily="34" charset="0"/>
              <a:buChar char="•"/>
            </a:pPr>
            <a:r>
              <a:rPr lang="en-US" dirty="0"/>
              <a:t>Average safety score is 2.4 points higher (statistically significant difference at 5%)</a:t>
            </a:r>
          </a:p>
          <a:p>
            <a:pPr marL="285750" indent="-285750">
              <a:buFont typeface="Arial" panose="020B0604020202020204" pitchFamily="34" charset="0"/>
              <a:buChar char="•"/>
            </a:pPr>
            <a:r>
              <a:rPr lang="en-US" dirty="0"/>
              <a:t>Maximum average forward bends are 7.6 degrees lower (statistically significant)</a:t>
            </a:r>
          </a:p>
          <a:p>
            <a:pPr marL="285750" indent="-285750">
              <a:buFont typeface="Arial" panose="020B0604020202020204" pitchFamily="34" charset="0"/>
              <a:buChar char="•"/>
            </a:pPr>
            <a:r>
              <a:rPr lang="en-US" dirty="0"/>
              <a:t>Differences in twist and tilt speeds not statistically different</a:t>
            </a:r>
          </a:p>
        </p:txBody>
      </p:sp>
    </p:spTree>
    <p:extLst>
      <p:ext uri="{BB962C8B-B14F-4D97-AF65-F5344CB8AC3E}">
        <p14:creationId xmlns:p14="http://schemas.microsoft.com/office/powerpoint/2010/main" val="180214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D00D-364E-BAA7-55EF-C0D57002E14B}"/>
              </a:ext>
            </a:extLst>
          </p:cNvPr>
          <p:cNvSpPr>
            <a:spLocks noGrp="1"/>
          </p:cNvSpPr>
          <p:nvPr>
            <p:ph type="title"/>
          </p:nvPr>
        </p:nvSpPr>
        <p:spPr/>
        <p:txBody>
          <a:bodyPr>
            <a:noAutofit/>
          </a:bodyPr>
          <a:lstStyle/>
          <a:p>
            <a:r>
              <a:rPr lang="en-US" sz="3600" dirty="0"/>
              <a:t>Impact of Haptic feedback configurations and accounting for individual effects</a:t>
            </a:r>
          </a:p>
        </p:txBody>
      </p:sp>
      <p:sp>
        <p:nvSpPr>
          <p:cNvPr id="4" name="TextBox 3">
            <a:extLst>
              <a:ext uri="{FF2B5EF4-FFF2-40B4-BE49-F238E27FC236}">
                <a16:creationId xmlns:a16="http://schemas.microsoft.com/office/drawing/2014/main" id="{EF111BC4-B69B-D173-F9BC-38F6FCCB9C42}"/>
              </a:ext>
            </a:extLst>
          </p:cNvPr>
          <p:cNvSpPr txBox="1"/>
          <p:nvPr/>
        </p:nvSpPr>
        <p:spPr>
          <a:xfrm>
            <a:off x="1190919" y="1984834"/>
            <a:ext cx="4663782" cy="4124206"/>
          </a:xfrm>
          <a:prstGeom prst="rect">
            <a:avLst/>
          </a:prstGeom>
          <a:noFill/>
        </p:spPr>
        <p:txBody>
          <a:bodyPr wrap="square" rtlCol="0">
            <a:spAutoFit/>
          </a:bodyPr>
          <a:lstStyle/>
          <a:p>
            <a:r>
              <a:rPr lang="en-US" b="1" dirty="0">
                <a:latin typeface="+mj-lt"/>
              </a:rPr>
              <a:t>Considerations</a:t>
            </a:r>
          </a:p>
          <a:p>
            <a:pPr marL="285750" indent="-285750">
              <a:buFont typeface="Arial" panose="020B0604020202020204" pitchFamily="34" charset="0"/>
              <a:buChar char="•"/>
            </a:pPr>
            <a:r>
              <a:rPr lang="en-US" sz="1600" dirty="0"/>
              <a:t>Important to capture differences that may be related to individuals themselves</a:t>
            </a:r>
          </a:p>
          <a:p>
            <a:pPr marL="285750" indent="-285750">
              <a:buFont typeface="Arial" panose="020B0604020202020204" pitchFamily="34" charset="0"/>
              <a:buChar char="•"/>
            </a:pPr>
            <a:r>
              <a:rPr lang="en-US" sz="1600" dirty="0"/>
              <a:t>Understand which haptic group (feedback frequency is most effective)</a:t>
            </a:r>
          </a:p>
          <a:p>
            <a:pPr marL="285750" indent="-285750">
              <a:buFont typeface="Arial" panose="020B0604020202020204" pitchFamily="34" charset="0"/>
              <a:buChar char="•"/>
            </a:pPr>
            <a:endParaRPr lang="en-US" sz="1800" dirty="0"/>
          </a:p>
          <a:p>
            <a:r>
              <a:rPr lang="en-US" b="1" dirty="0"/>
              <a:t>Approach:</a:t>
            </a:r>
          </a:p>
          <a:p>
            <a:pPr marL="285750" indent="-285750">
              <a:buFont typeface="Arial" panose="020B0604020202020204" pitchFamily="34" charset="0"/>
              <a:buChar char="•"/>
            </a:pPr>
            <a:r>
              <a:rPr lang="en-US" sz="1800" dirty="0"/>
              <a:t>Paired t-test by haptic group (testing differences in safety scores on an individual basis)</a:t>
            </a:r>
          </a:p>
          <a:p>
            <a:pPr marL="285750" indent="-285750">
              <a:buFont typeface="Arial" panose="020B0604020202020204" pitchFamily="34" charset="0"/>
              <a:buChar char="•"/>
            </a:pPr>
            <a:endParaRPr lang="en-US" dirty="0"/>
          </a:p>
          <a:p>
            <a:r>
              <a:rPr lang="en-US" sz="1800" b="1" dirty="0"/>
              <a:t>Results</a:t>
            </a:r>
          </a:p>
          <a:p>
            <a:pPr marL="285750" indent="-285750">
              <a:buFont typeface="Arial" panose="020B0604020202020204" pitchFamily="34" charset="0"/>
              <a:buChar char="•"/>
            </a:pPr>
            <a:r>
              <a:rPr lang="en-US" dirty="0"/>
              <a:t>Feedback after 2 bends in 5 minutes (most frequent feedback) results in highest improvements in the safety scores</a:t>
            </a:r>
            <a:endParaRPr lang="en-US" sz="1400" dirty="0">
              <a:latin typeface="+mj-lt"/>
            </a:endParaRPr>
          </a:p>
        </p:txBody>
      </p:sp>
      <p:pic>
        <p:nvPicPr>
          <p:cNvPr id="7" name="Picture 6" descr="Chart, line chart&#10;&#10;Description automatically generated">
            <a:extLst>
              <a:ext uri="{FF2B5EF4-FFF2-40B4-BE49-F238E27FC236}">
                <a16:creationId xmlns:a16="http://schemas.microsoft.com/office/drawing/2014/main" id="{A4307F77-FB3E-5827-01AE-D846CB556D03}"/>
              </a:ext>
            </a:extLst>
          </p:cNvPr>
          <p:cNvPicPr>
            <a:picLocks noChangeAspect="1"/>
          </p:cNvPicPr>
          <p:nvPr/>
        </p:nvPicPr>
        <p:blipFill rotWithShape="1">
          <a:blip r:embed="rId2"/>
          <a:srcRect r="52020"/>
          <a:stretch/>
        </p:blipFill>
        <p:spPr>
          <a:xfrm>
            <a:off x="6661856" y="2035634"/>
            <a:ext cx="4493824" cy="3890010"/>
          </a:xfrm>
          <a:prstGeom prst="rect">
            <a:avLst/>
          </a:prstGeom>
        </p:spPr>
      </p:pic>
    </p:spTree>
    <p:extLst>
      <p:ext uri="{BB962C8B-B14F-4D97-AF65-F5344CB8AC3E}">
        <p14:creationId xmlns:p14="http://schemas.microsoft.com/office/powerpoint/2010/main" val="317540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D00D-364E-BAA7-55EF-C0D57002E14B}"/>
              </a:ext>
            </a:extLst>
          </p:cNvPr>
          <p:cNvSpPr>
            <a:spLocks noGrp="1"/>
          </p:cNvSpPr>
          <p:nvPr>
            <p:ph type="title"/>
          </p:nvPr>
        </p:nvSpPr>
        <p:spPr/>
        <p:txBody>
          <a:bodyPr>
            <a:noAutofit/>
          </a:bodyPr>
          <a:lstStyle/>
          <a:p>
            <a:r>
              <a:rPr lang="en-US" sz="3600" dirty="0"/>
              <a:t>Increase in safety scores came at the expense of lift rates</a:t>
            </a:r>
          </a:p>
        </p:txBody>
      </p:sp>
      <p:pic>
        <p:nvPicPr>
          <p:cNvPr id="5" name="Picture 4" descr="Chart, line chart&#10;&#10;Description automatically generated">
            <a:extLst>
              <a:ext uri="{FF2B5EF4-FFF2-40B4-BE49-F238E27FC236}">
                <a16:creationId xmlns:a16="http://schemas.microsoft.com/office/drawing/2014/main" id="{95AECEC7-0305-CB84-2D83-976F6DF9B5A4}"/>
              </a:ext>
            </a:extLst>
          </p:cNvPr>
          <p:cNvPicPr>
            <a:picLocks noChangeAspect="1"/>
          </p:cNvPicPr>
          <p:nvPr/>
        </p:nvPicPr>
        <p:blipFill rotWithShape="1">
          <a:blip r:embed="rId2"/>
          <a:srcRect r="51723"/>
          <a:stretch/>
        </p:blipFill>
        <p:spPr>
          <a:xfrm>
            <a:off x="955040" y="2072013"/>
            <a:ext cx="4363720" cy="3754120"/>
          </a:xfrm>
          <a:prstGeom prst="rect">
            <a:avLst/>
          </a:prstGeom>
        </p:spPr>
      </p:pic>
      <p:sp>
        <p:nvSpPr>
          <p:cNvPr id="9" name="TextBox 8">
            <a:extLst>
              <a:ext uri="{FF2B5EF4-FFF2-40B4-BE49-F238E27FC236}">
                <a16:creationId xmlns:a16="http://schemas.microsoft.com/office/drawing/2014/main" id="{2183B264-C694-702D-3344-8EDA663739ED}"/>
              </a:ext>
            </a:extLst>
          </p:cNvPr>
          <p:cNvSpPr txBox="1"/>
          <p:nvPr/>
        </p:nvSpPr>
        <p:spPr>
          <a:xfrm>
            <a:off x="5687060" y="2072013"/>
            <a:ext cx="5468620" cy="3139321"/>
          </a:xfrm>
          <a:prstGeom prst="rect">
            <a:avLst/>
          </a:prstGeom>
          <a:noFill/>
        </p:spPr>
        <p:txBody>
          <a:bodyPr wrap="square">
            <a:spAutoFit/>
          </a:bodyPr>
          <a:lstStyle/>
          <a:p>
            <a:pPr marL="285750" indent="-285750">
              <a:buFont typeface="Arial" panose="020B0604020202020204" pitchFamily="34" charset="0"/>
              <a:buChar char="•"/>
            </a:pPr>
            <a:r>
              <a:rPr lang="en-US" sz="1800" dirty="0"/>
              <a:t>The 2x5 haptic group resulted in, on average, 10 less lifts per hour</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dirty="0"/>
              <a:t>This may be a temporary effect due to workers not used to the haptic feedback</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dirty="0"/>
              <a:t>More broadly, analysis indicates that interventions tend to have an “reversal to the mean” impact for both lift rates and safety scores, yet it is the smallest for the “2 bends in 5 minutes” haptic feedback setting</a:t>
            </a:r>
            <a:endParaRPr lang="en-US" sz="1800" dirty="0"/>
          </a:p>
        </p:txBody>
      </p:sp>
    </p:spTree>
    <p:extLst>
      <p:ext uri="{BB962C8B-B14F-4D97-AF65-F5344CB8AC3E}">
        <p14:creationId xmlns:p14="http://schemas.microsoft.com/office/powerpoint/2010/main" val="26250598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{56509A94-2D3D-46B1-AFB5-41E81B64ECD6}tf22712842_win32</Template>
  <TotalTime>602</TotalTime>
  <Words>820</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Courier New</vt:lpstr>
      <vt:lpstr>Franklin Gothic Book</vt:lpstr>
      <vt:lpstr>1_RetrospectVTI</vt:lpstr>
      <vt:lpstr>StrongArm Tech</vt:lpstr>
      <vt:lpstr>Project Background</vt:lpstr>
      <vt:lpstr>Experiment design</vt:lpstr>
      <vt:lpstr>Based on baseline measurements, workers are at the highest risk from unsafe forward bends</vt:lpstr>
      <vt:lpstr>Safety Score metric indicates that more than a half of the workers are at medium risk of injuries, on average</vt:lpstr>
      <vt:lpstr>Experiment results</vt:lpstr>
      <vt:lpstr>A noticeable shift in unsafe forward bends and safety scores was observed</vt:lpstr>
      <vt:lpstr>Impact of Haptic feedback configurations and accounting for individual effects</vt:lpstr>
      <vt:lpstr>Increase in safety scores came at the expense of lift rates</vt:lpstr>
      <vt:lpstr>Accounting for changes in lift rates when estimating treatment effects</vt:lpstr>
      <vt:lpstr>Caveats to the experiment</vt:lpstr>
      <vt:lpstr>Summary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Racas, Aurimas</dc:creator>
  <cp:lastModifiedBy>Racas, Aurimas</cp:lastModifiedBy>
  <cp:revision>3</cp:revision>
  <dcterms:created xsi:type="dcterms:W3CDTF">2022-05-26T05:43:51Z</dcterms:created>
  <dcterms:modified xsi:type="dcterms:W3CDTF">2022-05-26T15:46:21Z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