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3" r:id="rId3"/>
    <p:sldId id="260" r:id="rId4"/>
    <p:sldId id="282" r:id="rId5"/>
    <p:sldId id="271" r:id="rId6"/>
    <p:sldId id="275" r:id="rId7"/>
    <p:sldId id="264" r:id="rId8"/>
    <p:sldId id="265" r:id="rId9"/>
    <p:sldId id="284" r:id="rId10"/>
    <p:sldId id="268" r:id="rId11"/>
    <p:sldId id="269" r:id="rId12"/>
    <p:sldId id="274" r:id="rId13"/>
    <p:sldId id="278" r:id="rId14"/>
    <p:sldId id="279" r:id="rId15"/>
    <p:sldId id="266" r:id="rId16"/>
    <p:sldId id="280" r:id="rId17"/>
    <p:sldId id="281" r:id="rId18"/>
    <p:sldId id="285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56" autoAdjust="0"/>
  </p:normalViewPr>
  <p:slideViewPr>
    <p:cSldViewPr snapToGrid="0">
      <p:cViewPr varScale="1">
        <p:scale>
          <a:sx n="31" d="100"/>
          <a:sy n="31" d="100"/>
        </p:scale>
        <p:origin x="58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71621-6813-450F-B567-145A7D49B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D8894C5-351A-4D7E-80B4-C06962CF0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656487-1EC1-4B41-B0F1-4F2AC847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20-4-2022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E65EBB-8D58-4F93-A2D1-71FF9BC1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938602-0487-400C-BEEC-9AE18878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136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D6A28-81EC-4D47-B707-900E003E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DF6F8CA-0D0D-433F-8B61-54534B22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8C539C-C82B-42FE-B8FF-C2F5EED2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20-4-2022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F1DB98-3E89-4EA5-9255-73E2AD44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6E7E33-2AF6-47FE-8099-5BEBC8D5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46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08F0A8E-E615-4BD4-901D-7DF3937F3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D9B11C-2E04-4754-B417-893638544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23692E-F039-4390-8CC2-0AA43AF2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20-4-2022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2C807B-88B8-4F14-831B-FB26978D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34A908-60FD-409D-83C0-1D05B707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910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BC4CA-EA7B-4100-9977-1D4360AA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98A82E-24B0-48DB-9585-0FDA326D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0DC4FB-83D1-43AE-BDE1-A2D27283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20-4-2022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1EEE56-13CC-49D6-970E-D703F55F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77C6DC-0354-48A7-B093-9B8EA73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53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1B2B5-E945-4CCF-9906-5A5A0964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AC2A13-D0EB-4B14-8ED4-EAC0AD63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916821-7DC7-4930-842A-20BE11FE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20-4-2022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D7745F-0F88-4050-8C15-F5C45724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287A67-C223-4F7A-AD75-96A00EAD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57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33AE1-387D-45D1-9737-FB89136D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2A6BAB-C14C-4C59-93A5-E5045FF82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D946900-3F13-4D77-8563-B9259308B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179021-6910-4986-BB85-C81C825B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20-4-2022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C9812E3-9EA7-4681-92E7-52D896A8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3DFCA9A-8864-4F35-A2A1-B4BDCBC8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629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59DA6-83C5-4F72-BCFE-4D6FFBA8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F6BDEE-BDC2-429C-B402-C53DC123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149AD85-983F-43D3-AFF8-59DF3CE4D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65E56A-A8DA-4C10-BAE8-FD6407D94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F410567-7658-4BCF-92C8-D57E4C4E9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70A992E-F052-47FA-8DF2-E1F9C236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20-4-2022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8DF72C6-C225-4E11-9D0A-587BF1F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CDD62E7-A0A5-489A-9B76-783A3814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67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91939-7178-4561-83DC-540B61D2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EEA3B-19C9-4113-9CEA-09780ED3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20-4-2022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8739C1-9158-4312-B71A-D8775DF7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84C30B-0FCC-4BFC-94B6-A53A469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59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41DBCAB-8190-464A-AE73-417FB95A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20-4-2022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5FF6203-E53E-4D10-BE70-30F7522A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40F0E1-2325-4538-84DC-25D75811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00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A1026-7345-4D20-959A-CF7231A2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C512F-3D2A-4D49-BC7A-3EC74683C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69E640-4E6A-42BB-819A-4925FAD32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942450-E670-4504-BAD5-CCF4CD70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20-4-2022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D16BD32-D5AB-498F-ADA3-0674BD08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7495CE-2854-4BF2-A62F-53F1CC9E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5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E3AFD-DBE1-4160-8AC0-29CCC119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8F04C4F-0C5C-48EE-8F36-6081951F4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96DE2A-6B9E-4ABE-98E7-4C458FA6C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EC62CC-A3EA-4627-ABB1-D7F60D53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20-4-2022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FA7FE9-8250-40FC-A86D-A76A51B4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021E71-585C-4E2F-9004-85EA2554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186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5A8075A-B739-476A-BBEB-E3BA968F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D3F164-9C0C-40E2-BFC0-0BFC0344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98E8D9-F560-4A2E-A673-3AC890BEA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BB7D-56F4-4542-93C4-0D35F67257D9}" type="datetimeFigureOut">
              <a:rPr lang="nl-NL" smtClean="0"/>
              <a:t>20-4-2022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AF75F9-FB51-44AB-B455-F19E9BCE7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25A684-64EC-4297-9BE1-E7F5F4CED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69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Afbeelding met bos&#10;&#10;Automatisch gegenereerde beschrijving">
            <a:extLst>
              <a:ext uri="{FF2B5EF4-FFF2-40B4-BE49-F238E27FC236}">
                <a16:creationId xmlns:a16="http://schemas.microsoft.com/office/drawing/2014/main" id="{3F876871-B4CB-4465-BCA2-8314E2D3F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D0083-3128-47AE-AB80-2EBD7402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445027"/>
            <a:ext cx="7459980" cy="20468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Constructing a digital twin of the social network of Amsterdam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4737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hoek 38">
            <a:extLst>
              <a:ext uri="{FF2B5EF4-FFF2-40B4-BE49-F238E27FC236}">
                <a16:creationId xmlns:a16="http://schemas.microsoft.com/office/drawing/2014/main" id="{BCD9D094-F891-430D-88C4-8E9C3A081C84}"/>
              </a:ext>
            </a:extLst>
          </p:cNvPr>
          <p:cNvSpPr/>
          <p:nvPr/>
        </p:nvSpPr>
        <p:spPr>
          <a:xfrm>
            <a:off x="20" y="0"/>
            <a:ext cx="12191980" cy="685799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93CE61A-97B6-4A1F-9474-4546242E4CAB}"/>
              </a:ext>
            </a:extLst>
          </p:cNvPr>
          <p:cNvSpPr txBox="1"/>
          <p:nvPr/>
        </p:nvSpPr>
        <p:spPr>
          <a:xfrm>
            <a:off x="7967713" y="3912953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latin typeface="+mj-lt"/>
              </a:rPr>
              <a:t>Thesis </a:t>
            </a:r>
            <a:r>
              <a:rPr lang="nl-NL" sz="1200" dirty="0" err="1">
                <a:latin typeface="+mj-lt"/>
              </a:rPr>
              <a:t>presentation</a:t>
            </a:r>
            <a:r>
              <a:rPr lang="nl-NL" sz="1200" dirty="0">
                <a:latin typeface="+mj-lt"/>
              </a:rPr>
              <a:t> of Kamiel Gülpen</a:t>
            </a:r>
          </a:p>
          <a:p>
            <a:endParaRPr lang="nl-NL" sz="1200" dirty="0">
              <a:latin typeface="+mj-lt"/>
            </a:endParaRPr>
          </a:p>
          <a:p>
            <a:r>
              <a:rPr lang="nl-NL" sz="1200" dirty="0">
                <a:latin typeface="+mj-lt"/>
              </a:rPr>
              <a:t>Examinator: Dr. </a:t>
            </a:r>
            <a:r>
              <a:rPr lang="nl-NL" sz="1200" dirty="0" err="1">
                <a:latin typeface="+mj-lt"/>
              </a:rPr>
              <a:t>Debraj</a:t>
            </a:r>
            <a:r>
              <a:rPr lang="nl-NL" sz="1200" dirty="0">
                <a:latin typeface="+mj-lt"/>
              </a:rPr>
              <a:t> Roy</a:t>
            </a:r>
          </a:p>
          <a:p>
            <a:r>
              <a:rPr lang="nl-NL" sz="1200" dirty="0">
                <a:latin typeface="+mj-lt"/>
              </a:rPr>
              <a:t>Assessor: Dr. Vítor </a:t>
            </a:r>
            <a:r>
              <a:rPr lang="nl-NL" sz="1200" dirty="0" err="1">
                <a:latin typeface="+mj-lt"/>
              </a:rPr>
              <a:t>Vasconcelos</a:t>
            </a:r>
            <a:endParaRPr lang="nl-NL" sz="1200" dirty="0">
              <a:latin typeface="+mj-lt"/>
            </a:endParaRPr>
          </a:p>
          <a:p>
            <a:r>
              <a:rPr lang="nl-NL" sz="1200" dirty="0">
                <a:latin typeface="+mj-lt"/>
              </a:rPr>
              <a:t>Daily supervisor: </a:t>
            </a:r>
            <a:r>
              <a:rPr lang="nl-NL" sz="1200" dirty="0" err="1">
                <a:latin typeface="+mj-lt"/>
              </a:rPr>
              <a:t>Msc</a:t>
            </a:r>
            <a:r>
              <a:rPr lang="nl-NL" sz="1200" dirty="0">
                <a:latin typeface="+mj-lt"/>
              </a:rPr>
              <a:t> </a:t>
            </a:r>
            <a:r>
              <a:rPr lang="nl-NL" sz="1200" dirty="0" err="1">
                <a:latin typeface="+mj-lt"/>
              </a:rPr>
              <a:t>Dhruv</a:t>
            </a:r>
            <a:r>
              <a:rPr lang="nl-NL" sz="1200" dirty="0">
                <a:latin typeface="+mj-lt"/>
              </a:rPr>
              <a:t> </a:t>
            </a:r>
            <a:r>
              <a:rPr lang="nl-NL" sz="1200" dirty="0" err="1">
                <a:latin typeface="+mj-lt"/>
              </a:rPr>
              <a:t>Mittal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02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3E1090-F0DD-472D-BBEC-18716E7B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nl-NL" sz="3200" b="1" dirty="0" err="1"/>
              <a:t>Social</a:t>
            </a:r>
            <a:r>
              <a:rPr lang="nl-NL" sz="3200" b="1" dirty="0"/>
              <a:t> </a:t>
            </a:r>
            <a:r>
              <a:rPr lang="nl-NL" sz="3200" b="1" dirty="0" err="1"/>
              <a:t>Distance</a:t>
            </a:r>
            <a:r>
              <a:rPr lang="nl-NL" sz="3200" b="1" dirty="0"/>
              <a:t> Attachment model</a:t>
            </a:r>
            <a:endParaRPr lang="en-US" sz="3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784D707C-74EC-4090-8693-AB4D66665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7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1+[</m:t>
                            </m:r>
                            <m:sSup>
                              <m:sSupPr>
                                <m:ctrlP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1700" b="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7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700" dirty="0"/>
                  <a:t> is the probability of connection between </a:t>
                </a:r>
                <a:r>
                  <a:rPr lang="en-US" sz="1700" dirty="0" err="1"/>
                  <a:t>i</a:t>
                </a:r>
                <a:r>
                  <a:rPr lang="en-US" sz="1700" dirty="0"/>
                  <a:t> and j</a:t>
                </a:r>
              </a:p>
              <a:p>
                <a:r>
                  <a:rPr lang="en-US" sz="1700" dirty="0"/>
                  <a:t>b is the characteristic distance</a:t>
                </a:r>
              </a:p>
              <a:p>
                <a:r>
                  <a:rPr lang="en-US" sz="1700" dirty="0"/>
                  <a:t>d is the distance between </a:t>
                </a:r>
                <a:r>
                  <a:rPr lang="en-US" sz="1700" dirty="0" err="1"/>
                  <a:t>i</a:t>
                </a:r>
                <a:r>
                  <a:rPr lang="en-US" sz="1700" dirty="0"/>
                  <a:t> and j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b="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700" dirty="0"/>
                  <a:t> is the level of homophily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784D707C-74EC-4090-8693-AB4D66665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  <a:blipFill>
                <a:blip r:embed="rId2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Afbeelding 7">
            <a:extLst>
              <a:ext uri="{FF2B5EF4-FFF2-40B4-BE49-F238E27FC236}">
                <a16:creationId xmlns:a16="http://schemas.microsoft.com/office/drawing/2014/main" id="{D4EA510E-AE0D-424F-AF8F-D2A0B9361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2"/>
          <a:stretch/>
        </p:blipFill>
        <p:spPr>
          <a:xfrm>
            <a:off x="5591373" y="630936"/>
            <a:ext cx="5715366" cy="5182185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1ECF0E26-FF0F-49F0-952F-501644466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5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57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3E1090-F0DD-472D-BBEC-18716E7B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3200" b="1" dirty="0"/>
              <a:t>Using this model to fit the data</a:t>
            </a: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1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33">
                <a:extLst>
                  <a:ext uri="{FF2B5EF4-FFF2-40B4-BE49-F238E27FC236}">
                    <a16:creationId xmlns:a16="http://schemas.microsoft.com/office/drawing/2014/main" id="{13522DEF-9536-E2BD-C5BC-415E5FA45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68296"/>
                <a:ext cx="3721608" cy="35021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1+[</m:t>
                            </m:r>
                            <m:sSup>
                              <m:sSup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1800" b="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sup>
                        </m:sSup>
                      </m:den>
                    </m:f>
                  </m:oMath>
                </a14:m>
                <a:endParaRPr lang="en-US" sz="17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00" dirty="0"/>
                  <a:t> is a free variable which is the maximum probability in the original formula</a:t>
                </a:r>
              </a:p>
            </p:txBody>
          </p:sp>
        </mc:Choice>
        <mc:Fallback xmlns="">
          <p:sp>
            <p:nvSpPr>
              <p:cNvPr id="51" name="Content Placeholder 33">
                <a:extLst>
                  <a:ext uri="{FF2B5EF4-FFF2-40B4-BE49-F238E27FC236}">
                    <a16:creationId xmlns:a16="http://schemas.microsoft.com/office/drawing/2014/main" id="{13522DEF-9536-E2BD-C5BC-415E5FA45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68296"/>
                <a:ext cx="3721608" cy="3502152"/>
              </a:xfrm>
              <a:blipFill>
                <a:blip r:embed="rId2"/>
                <a:stretch>
                  <a:fillRect l="-1148" t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Tijdelijke aanduiding voor inhoud 23">
            <a:extLst>
              <a:ext uri="{FF2B5EF4-FFF2-40B4-BE49-F238E27FC236}">
                <a16:creationId xmlns:a16="http://schemas.microsoft.com/office/drawing/2014/main" id="{9A1F1781-90D2-4982-8934-F1E66DB24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7" y="893646"/>
            <a:ext cx="3248351" cy="2168273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C08773BD-7034-4F3D-B3AA-B20C24504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893648"/>
            <a:ext cx="3248352" cy="2168274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ED28B682-5351-4BAA-8D10-C1F79834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8" y="3698159"/>
            <a:ext cx="3248352" cy="216827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B3B53243-E7D8-4225-883F-4C880A917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3696695"/>
            <a:ext cx="3248352" cy="2168274"/>
          </a:xfrm>
          <a:prstGeom prst="rect">
            <a:avLst/>
          </a:prstGeom>
        </p:spPr>
      </p:pic>
      <p:pic>
        <p:nvPicPr>
          <p:cNvPr id="57" name="Afbeelding 56">
            <a:extLst>
              <a:ext uri="{FF2B5EF4-FFF2-40B4-BE49-F238E27FC236}">
                <a16:creationId xmlns:a16="http://schemas.microsoft.com/office/drawing/2014/main" id="{634F41E1-A2CB-4AEF-A6AE-CF9CE7F58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6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3E1090-F0DD-472D-BBEC-18716E7B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3200" b="1" dirty="0"/>
              <a:t>Redefining the formula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33">
                <a:extLst>
                  <a:ext uri="{FF2B5EF4-FFF2-40B4-BE49-F238E27FC236}">
                    <a16:creationId xmlns:a16="http://schemas.microsoft.com/office/drawing/2014/main" id="{13522DEF-9536-E2BD-C5BC-415E5FA45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68296"/>
                <a:ext cx="3721608" cy="3502152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/>
                  <a:t>Formula does not fit all layers</a:t>
                </a:r>
              </a:p>
              <a:p>
                <a:r>
                  <a:rPr lang="en-US" sz="1700" dirty="0"/>
                  <a:t>Rewrite so it can fit all layers</a:t>
                </a:r>
              </a:p>
              <a:p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7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p>
                    </m:sSup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51" name="Content Placeholder 33">
                <a:extLst>
                  <a:ext uri="{FF2B5EF4-FFF2-40B4-BE49-F238E27FC236}">
                    <a16:creationId xmlns:a16="http://schemas.microsoft.com/office/drawing/2014/main" id="{13522DEF-9536-E2BD-C5BC-415E5FA45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68296"/>
                <a:ext cx="3721608" cy="3502152"/>
              </a:xfrm>
              <a:blipFill>
                <a:blip r:embed="rId2"/>
                <a:stretch>
                  <a:fillRect l="-820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Afbeelding 27">
            <a:extLst>
              <a:ext uri="{FF2B5EF4-FFF2-40B4-BE49-F238E27FC236}">
                <a16:creationId xmlns:a16="http://schemas.microsoft.com/office/drawing/2014/main" id="{B3B53243-E7D8-4225-883F-4C880A91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3696695"/>
            <a:ext cx="3248352" cy="216827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C19FC8B-5D5D-403A-8DFF-B8611B2A2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8" y="980899"/>
            <a:ext cx="3252411" cy="216827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39BA7D0-846A-4829-A4EC-EE5DC7005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8" y="3711533"/>
            <a:ext cx="3248352" cy="216556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E81934E-E5E5-4EBE-8F58-7B1E50131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620" y="3711533"/>
            <a:ext cx="3248352" cy="216556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9EF125F9-6007-4F21-84B8-08418DC75D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620" y="1002048"/>
            <a:ext cx="3248352" cy="2165568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0AE9D0B1-77EA-4050-973E-C1F6191C9F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8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07EE9D-AD6F-4DDF-A47E-AF7AEB57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Weighted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jdelijke aanduiding voor inhoud 2">
                <a:extLst>
                  <a:ext uri="{FF2B5EF4-FFF2-40B4-BE49-F238E27FC236}">
                    <a16:creationId xmlns:a16="http://schemas.microsoft.com/office/drawing/2014/main" id="{BA5C9BD1-0C8B-4593-BECC-D32484C82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Distance of agents are based on different characteristics</a:t>
                </a:r>
              </a:p>
              <a:p>
                <a:r>
                  <a:rPr lang="en-US" sz="2200" dirty="0"/>
                  <a:t>Not all characteristics evenly important (McPherson, Smith-Lovin &amp; Cook 2001)</a:t>
                </a:r>
              </a:p>
              <a:p>
                <a:r>
                  <a:rPr lang="en-US" sz="2200" dirty="0"/>
                  <a:t>Weighted function is introduced to find the characteristic importance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</m:sSub>
                              </m:e>
                            </m:nary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𝑖𝑗𝑐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13" name="Tijdelijke aanduiding voor inhoud 2">
                <a:extLst>
                  <a:ext uri="{FF2B5EF4-FFF2-40B4-BE49-F238E27FC236}">
                    <a16:creationId xmlns:a16="http://schemas.microsoft.com/office/drawing/2014/main" id="{BA5C9BD1-0C8B-4593-BECC-D32484C82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779" t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Afbeelding 13">
            <a:extLst>
              <a:ext uri="{FF2B5EF4-FFF2-40B4-BE49-F238E27FC236}">
                <a16:creationId xmlns:a16="http://schemas.microsoft.com/office/drawing/2014/main" id="{E8C9A69C-897B-4A59-8A4F-44167213E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1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3E1090-F0DD-472D-BBEC-18716E7B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3200" b="1" dirty="0"/>
              <a:t>Results weighted function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F9A08D5-FB7C-4093-96A2-0730D021B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34" y="633618"/>
            <a:ext cx="3162263" cy="210817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C9AAD5D-C34D-4F2A-A722-1DAB134AD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96" y="3168768"/>
            <a:ext cx="3162262" cy="210817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9EDA21E-EDC4-41FC-A9F0-3E62D5FD7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33" y="3168768"/>
            <a:ext cx="3162263" cy="2108175"/>
          </a:xfrm>
          <a:prstGeom prst="rect">
            <a:avLst/>
          </a:prstGeom>
        </p:spPr>
      </p:pic>
      <p:pic>
        <p:nvPicPr>
          <p:cNvPr id="18" name="Tijdelijke aanduiding voor inhoud 17">
            <a:extLst>
              <a:ext uri="{FF2B5EF4-FFF2-40B4-BE49-F238E27FC236}">
                <a16:creationId xmlns:a16="http://schemas.microsoft.com/office/drawing/2014/main" id="{0618FAF6-4D74-4EEF-A259-12C8A1971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59" y="633617"/>
            <a:ext cx="3162262" cy="2108175"/>
          </a:xfrm>
        </p:spPr>
      </p:pic>
      <p:sp>
        <p:nvSpPr>
          <p:cNvPr id="27" name="Content Placeholder 33">
            <a:extLst>
              <a:ext uri="{FF2B5EF4-FFF2-40B4-BE49-F238E27FC236}">
                <a16:creationId xmlns:a16="http://schemas.microsoft.com/office/drawing/2014/main" id="{7502B868-8EB3-43E0-9601-753789B4E82B}"/>
              </a:ext>
            </a:extLst>
          </p:cNvPr>
          <p:cNvSpPr txBox="1">
            <a:spLocks/>
          </p:cNvSpPr>
          <p:nvPr/>
        </p:nvSpPr>
        <p:spPr>
          <a:xfrm>
            <a:off x="838200" y="2368296"/>
            <a:ext cx="3721608" cy="3502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Ethnicity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Family , household &amp; </a:t>
            </a:r>
            <a:r>
              <a:rPr lang="en-US" sz="1300" dirty="0" err="1">
                <a:sym typeface="Wingdings" panose="05000000000000000000" pitchFamily="2" charset="2"/>
              </a:rPr>
              <a:t>Neighbours</a:t>
            </a:r>
            <a:r>
              <a:rPr lang="en-US" sz="1300" dirty="0">
                <a:sym typeface="Wingdings" panose="05000000000000000000" pitchFamily="2" charset="2"/>
              </a:rPr>
              <a:t>  biggest influence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Work/School  Second highest influence </a:t>
            </a:r>
          </a:p>
          <a:p>
            <a:r>
              <a:rPr lang="en-US" sz="1700" dirty="0">
                <a:sym typeface="Wingdings" panose="05000000000000000000" pitchFamily="2" charset="2"/>
              </a:rPr>
              <a:t>Age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Family , household &amp; </a:t>
            </a:r>
            <a:r>
              <a:rPr lang="en-US" sz="1300" dirty="0" err="1">
                <a:sym typeface="Wingdings" panose="05000000000000000000" pitchFamily="2" charset="2"/>
              </a:rPr>
              <a:t>Neighbours</a:t>
            </a:r>
            <a:r>
              <a:rPr lang="en-US" sz="1300" dirty="0">
                <a:sym typeface="Wingdings" panose="05000000000000000000" pitchFamily="2" charset="2"/>
              </a:rPr>
              <a:t>  Medium influence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Work/School  High influence</a:t>
            </a:r>
          </a:p>
          <a:p>
            <a:r>
              <a:rPr lang="en-US" sz="1700" dirty="0"/>
              <a:t>Gender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Family, household  Positive influence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Work/School, </a:t>
            </a:r>
            <a:r>
              <a:rPr lang="en-US" sz="1300" dirty="0" err="1">
                <a:sym typeface="Wingdings" panose="05000000000000000000" pitchFamily="2" charset="2"/>
              </a:rPr>
              <a:t>Neighbours</a:t>
            </a:r>
            <a:r>
              <a:rPr lang="en-US" sz="1300" dirty="0">
                <a:sym typeface="Wingdings" panose="05000000000000000000" pitchFamily="2" charset="2"/>
              </a:rPr>
              <a:t>  Lowest influence</a:t>
            </a:r>
          </a:p>
          <a:p>
            <a:r>
              <a:rPr lang="en-US" sz="1700" dirty="0">
                <a:sym typeface="Wingdings" panose="05000000000000000000" pitchFamily="2" charset="2"/>
              </a:rPr>
              <a:t>Education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Family, household, </a:t>
            </a:r>
            <a:r>
              <a:rPr lang="en-US" sz="1300" dirty="0" err="1">
                <a:sym typeface="Wingdings" panose="05000000000000000000" pitchFamily="2" charset="2"/>
              </a:rPr>
              <a:t>neighbours</a:t>
            </a:r>
            <a:r>
              <a:rPr lang="en-US" sz="1300" dirty="0">
                <a:sym typeface="Wingdings" panose="05000000000000000000" pitchFamily="2" charset="2"/>
              </a:rPr>
              <a:t>  med high influence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Work/school  Highest influence</a:t>
            </a:r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480E96FB-EB88-43B3-90EF-3FFDEFF581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8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899CA3-D9BC-4434-8465-3FB4E582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Dynamics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E475CA-F178-491B-AC80-991E529E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An Agent-based approach is used to include the dynamics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Each person is an agent in the Agent-based model</a:t>
            </a:r>
          </a:p>
          <a:p>
            <a:r>
              <a:rPr lang="en-US" sz="2200" dirty="0"/>
              <a:t>Use Static networks as starting point</a:t>
            </a:r>
          </a:p>
          <a:p>
            <a:r>
              <a:rPr lang="en-US" sz="2200" dirty="0"/>
              <a:t>Use probability function as for making new connections</a:t>
            </a:r>
          </a:p>
          <a:p>
            <a:r>
              <a:rPr lang="en-US" sz="2200" dirty="0"/>
              <a:t>Introducing other dynamics such as death and birth</a:t>
            </a:r>
          </a:p>
          <a:p>
            <a:endParaRPr lang="en-US" sz="2200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A0FD246-CF94-47AE-B918-22E939FD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88" name="Rectangle 13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389" name="Rectangle 13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81009B-C312-4284-9A47-30D018EF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Agent based model flow chart</a:t>
            </a:r>
          </a:p>
        </p:txBody>
      </p:sp>
      <p:sp>
        <p:nvSpPr>
          <p:cNvPr id="16390" name="Rectangle 13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91" name="Rectangle 14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FF0B30D-1879-4D31-BF53-EE88231E5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0" y="2035745"/>
            <a:ext cx="9196668" cy="42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401A58EF-7E24-4267-82AA-A8DD15AA2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5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142130-7A2E-4C76-BBF8-EEC5B973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02138F-2AB2-4ECD-87E3-1F6B34C5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Do you have any ideas or recommendations ideas for the dynamic part?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E94C702-D251-4220-B0BF-1D5F07062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1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56281-FDD4-49FD-8CB3-AB80FE46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4FB883-928D-48F2-A62A-0F9C6162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6F348D-4F18-4F1A-9968-548A4EC4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Presentation outline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CE5EB0-6002-4EEE-BD12-38774F3D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411764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Data explanation</a:t>
            </a:r>
          </a:p>
          <a:p>
            <a:pPr lvl="1"/>
            <a:r>
              <a:rPr lang="en-US" sz="2200" dirty="0"/>
              <a:t>Data sources main data structure</a:t>
            </a:r>
          </a:p>
          <a:p>
            <a:pPr lvl="1"/>
            <a:r>
              <a:rPr lang="en-US" sz="2200" dirty="0"/>
              <a:t>Layers</a:t>
            </a:r>
          </a:p>
          <a:p>
            <a:pPr lvl="1"/>
            <a:r>
              <a:rPr lang="en-US" sz="2200" dirty="0"/>
              <a:t>Characteristics</a:t>
            </a:r>
          </a:p>
          <a:p>
            <a:pPr lvl="1"/>
            <a:r>
              <a:rPr lang="en-US" sz="2200" dirty="0"/>
              <a:t>Structure</a:t>
            </a:r>
          </a:p>
          <a:p>
            <a:r>
              <a:rPr lang="en-US" sz="2600" dirty="0"/>
              <a:t>Static network</a:t>
            </a:r>
          </a:p>
          <a:p>
            <a:pPr lvl="1"/>
            <a:r>
              <a:rPr lang="en-US" sz="2200" dirty="0"/>
              <a:t>Basic static network</a:t>
            </a:r>
          </a:p>
          <a:p>
            <a:pPr lvl="1"/>
            <a:r>
              <a:rPr lang="en-US" sz="2200" dirty="0"/>
              <a:t>Extensions</a:t>
            </a:r>
          </a:p>
          <a:p>
            <a:r>
              <a:rPr lang="en-US" sz="2600" dirty="0"/>
              <a:t>Homophily</a:t>
            </a:r>
            <a:endParaRPr lang="en-US" sz="2200" dirty="0"/>
          </a:p>
          <a:p>
            <a:pPr lvl="1"/>
            <a:r>
              <a:rPr lang="en-US" sz="2200" dirty="0"/>
              <a:t>SDA Model</a:t>
            </a:r>
          </a:p>
          <a:p>
            <a:pPr lvl="1"/>
            <a:r>
              <a:rPr lang="en-US" sz="2200" dirty="0"/>
              <a:t>Our model</a:t>
            </a:r>
          </a:p>
          <a:p>
            <a:r>
              <a:rPr lang="en-US" sz="2600" dirty="0"/>
              <a:t>Dynamics</a:t>
            </a:r>
            <a:endParaRPr lang="en-US" sz="22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88EC3C7-8D6A-4544-921B-9ED22E2F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7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34DD3F-4FCA-49AC-9D0D-061AE449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Data</a:t>
            </a:r>
            <a:r>
              <a:rPr lang="en-US" sz="4000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1C96C1-8295-4BFC-9876-66964CC8C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Network data of Amsterdam</a:t>
            </a:r>
          </a:p>
          <a:p>
            <a:r>
              <a:rPr lang="en-US" sz="2200" dirty="0"/>
              <a:t>Source: CBS 2019</a:t>
            </a:r>
          </a:p>
          <a:p>
            <a:r>
              <a:rPr lang="en-US" sz="2200" dirty="0"/>
              <a:t>4 network layers:</a:t>
            </a:r>
          </a:p>
          <a:p>
            <a:pPr lvl="1"/>
            <a:r>
              <a:rPr lang="en-US" sz="2200" dirty="0"/>
              <a:t>Household</a:t>
            </a:r>
          </a:p>
          <a:p>
            <a:pPr lvl="1"/>
            <a:r>
              <a:rPr lang="en-US" sz="2200" dirty="0"/>
              <a:t>Family</a:t>
            </a:r>
          </a:p>
          <a:p>
            <a:pPr lvl="1"/>
            <a:r>
              <a:rPr lang="en-US" sz="2200" dirty="0" err="1"/>
              <a:t>Neighbours</a:t>
            </a:r>
            <a:endParaRPr lang="en-US" sz="2200" dirty="0"/>
          </a:p>
          <a:p>
            <a:pPr lvl="1"/>
            <a:r>
              <a:rPr lang="en-US" sz="2200" dirty="0"/>
              <a:t>Work / School relationships</a:t>
            </a:r>
          </a:p>
          <a:p>
            <a:r>
              <a:rPr lang="en-US" sz="2200" dirty="0"/>
              <a:t>240 groups based on personal characteristics </a:t>
            </a:r>
          </a:p>
          <a:p>
            <a:pPr lvl="1"/>
            <a:r>
              <a:rPr lang="en-US" sz="1800" dirty="0"/>
              <a:t>age x 8 ethnicity x 5, gender x 2, education x3</a:t>
            </a:r>
          </a:p>
          <a:p>
            <a:endParaRPr lang="en-US" sz="2200" dirty="0"/>
          </a:p>
        </p:txBody>
      </p: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DF74D8F9-39F1-4617-AFE0-24CEB22C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5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34DD3F-4FCA-49AC-9D0D-061AE449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Layers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97110B3D-79D8-4A8B-BF18-8F706B5D31B2}"/>
              </a:ext>
            </a:extLst>
          </p:cNvPr>
          <p:cNvSpPr txBox="1">
            <a:spLocks/>
          </p:cNvSpPr>
          <p:nvPr/>
        </p:nvSpPr>
        <p:spPr>
          <a:xfrm>
            <a:off x="626850" y="2190824"/>
            <a:ext cx="4888832" cy="4799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Household</a:t>
            </a:r>
            <a:r>
              <a:rPr lang="en-US" dirty="0"/>
              <a:t> 				</a:t>
            </a:r>
          </a:p>
          <a:p>
            <a:pPr lvl="1"/>
            <a:r>
              <a:rPr lang="en-US" sz="2200" dirty="0"/>
              <a:t>Household</a:t>
            </a:r>
            <a:r>
              <a:rPr lang="en-US" dirty="0"/>
              <a:t> relationships</a:t>
            </a:r>
          </a:p>
          <a:p>
            <a:pPr lvl="1"/>
            <a:r>
              <a:rPr lang="en-US" sz="2200" dirty="0"/>
              <a:t>Symmetrical</a:t>
            </a:r>
            <a:r>
              <a:rPr lang="en-US" dirty="0"/>
              <a:t> </a:t>
            </a:r>
          </a:p>
          <a:p>
            <a:pPr lvl="1"/>
            <a:r>
              <a:rPr lang="en-US" sz="2200" dirty="0"/>
              <a:t>Include</a:t>
            </a:r>
            <a:r>
              <a:rPr lang="en-US" dirty="0"/>
              <a:t>:</a:t>
            </a:r>
          </a:p>
          <a:p>
            <a:pPr lvl="2"/>
            <a:r>
              <a:rPr lang="en-US" sz="1900" dirty="0"/>
              <a:t>Partner,</a:t>
            </a:r>
          </a:p>
          <a:p>
            <a:pPr lvl="2"/>
            <a:r>
              <a:rPr lang="en-US" sz="1900" dirty="0"/>
              <a:t>Housemate,</a:t>
            </a:r>
          </a:p>
          <a:p>
            <a:pPr lvl="2"/>
            <a:r>
              <a:rPr lang="en-US" sz="1900" dirty="0"/>
              <a:t>Housemate institute</a:t>
            </a:r>
          </a:p>
          <a:p>
            <a:r>
              <a:rPr lang="en-US" sz="2600" dirty="0"/>
              <a:t>Family</a:t>
            </a:r>
          </a:p>
          <a:p>
            <a:pPr lvl="1"/>
            <a:r>
              <a:rPr lang="en-US" sz="2200" dirty="0"/>
              <a:t>Family relationships</a:t>
            </a:r>
          </a:p>
          <a:p>
            <a:pPr lvl="1"/>
            <a:r>
              <a:rPr lang="en-US" sz="2200" dirty="0"/>
              <a:t>Symmetrical</a:t>
            </a:r>
          </a:p>
          <a:p>
            <a:pPr lvl="1"/>
            <a:r>
              <a:rPr lang="en-US" sz="2200" dirty="0"/>
              <a:t>Include:</a:t>
            </a:r>
          </a:p>
          <a:p>
            <a:pPr lvl="2"/>
            <a:r>
              <a:rPr lang="en-US" sz="1900" dirty="0"/>
              <a:t>Aunt/uncle, </a:t>
            </a:r>
          </a:p>
          <a:p>
            <a:pPr lvl="2"/>
            <a:r>
              <a:rPr lang="en-US" sz="1900" dirty="0"/>
              <a:t>co-parent, </a:t>
            </a:r>
          </a:p>
          <a:p>
            <a:pPr lvl="2"/>
            <a:r>
              <a:rPr lang="en-US" sz="1900" dirty="0"/>
              <a:t>sister/brother </a:t>
            </a:r>
          </a:p>
          <a:p>
            <a:pPr lvl="1"/>
            <a:endParaRPr lang="en-US" dirty="0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D990E80D-D51B-45EC-A096-3A9CF356543A}"/>
              </a:ext>
            </a:extLst>
          </p:cNvPr>
          <p:cNvSpPr txBox="1">
            <a:spLocks/>
          </p:cNvSpPr>
          <p:nvPr/>
        </p:nvSpPr>
        <p:spPr>
          <a:xfrm>
            <a:off x="5303966" y="2172536"/>
            <a:ext cx="6340642" cy="479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Neighbours</a:t>
            </a:r>
            <a:r>
              <a:rPr lang="en-US" sz="2400" dirty="0"/>
              <a:t> 			</a:t>
            </a:r>
          </a:p>
          <a:p>
            <a:pPr lvl="1"/>
            <a:r>
              <a:rPr lang="en-US" sz="2000" dirty="0"/>
              <a:t>10 closest </a:t>
            </a:r>
            <a:r>
              <a:rPr lang="en-US" sz="2000" dirty="0" err="1"/>
              <a:t>neighbour</a:t>
            </a:r>
            <a:r>
              <a:rPr lang="en-US" sz="2000" dirty="0"/>
              <a:t> households</a:t>
            </a:r>
          </a:p>
          <a:p>
            <a:pPr lvl="1"/>
            <a:r>
              <a:rPr lang="en-US" sz="2000" dirty="0"/>
              <a:t>Not Symmetrical </a:t>
            </a:r>
          </a:p>
          <a:p>
            <a:pPr lvl="1"/>
            <a:r>
              <a:rPr lang="en-US" sz="2000" dirty="0"/>
              <a:t>Randomly chosen if multiple </a:t>
            </a:r>
            <a:r>
              <a:rPr lang="en-US" sz="2000" dirty="0" err="1"/>
              <a:t>neighbours</a:t>
            </a:r>
            <a:r>
              <a:rPr lang="en-US" sz="2000" dirty="0"/>
              <a:t> have same distance</a:t>
            </a:r>
          </a:p>
          <a:p>
            <a:pPr lvl="1"/>
            <a:endParaRPr lang="en-US" dirty="0"/>
          </a:p>
          <a:p>
            <a:r>
              <a:rPr lang="en-US" sz="2400" dirty="0"/>
              <a:t>Work/School</a:t>
            </a:r>
          </a:p>
          <a:p>
            <a:pPr lvl="1"/>
            <a:r>
              <a:rPr lang="en-US" sz="2000" dirty="0"/>
              <a:t>Work, school and university relationships</a:t>
            </a:r>
          </a:p>
          <a:p>
            <a:pPr lvl="1"/>
            <a:r>
              <a:rPr lang="en-US" sz="2000" dirty="0"/>
              <a:t>Not symmetrical</a:t>
            </a:r>
          </a:p>
          <a:p>
            <a:pPr lvl="1"/>
            <a:r>
              <a:rPr lang="en-US" sz="2000" dirty="0"/>
              <a:t>If more than 100 persons work in the company the 100 geographically closest, in terms of </a:t>
            </a:r>
          </a:p>
          <a:p>
            <a:pPr lvl="1"/>
            <a:endParaRPr lang="en-US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3799AA79-DB5C-4C33-84E5-64F224FCF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07EE9D-AD6F-4DDF-A47E-AF7AEB57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Person characteristics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5C492E-C6F8-493B-AB74-A78141D0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240 groups based on person characteristics:</a:t>
            </a:r>
          </a:p>
          <a:p>
            <a:pPr lvl="1"/>
            <a:r>
              <a:rPr lang="en-US" sz="2200" dirty="0"/>
              <a:t>Age group: [0-20), [20-30) … [80-120]</a:t>
            </a:r>
          </a:p>
          <a:p>
            <a:pPr lvl="1"/>
            <a:r>
              <a:rPr lang="en-US" sz="2200" dirty="0"/>
              <a:t>Ethnicity: Native, Moroccan, Turkish, Surinamese, Other</a:t>
            </a:r>
          </a:p>
          <a:p>
            <a:pPr lvl="1"/>
            <a:r>
              <a:rPr lang="en-US" sz="2200" dirty="0"/>
              <a:t>Education: 1, 2, 3</a:t>
            </a:r>
          </a:p>
          <a:p>
            <a:pPr lvl="1"/>
            <a:r>
              <a:rPr lang="en-US" sz="2200" dirty="0"/>
              <a:t>Gender: Man, Woman</a:t>
            </a:r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399340E-A2F0-4B74-8313-8C7F3B5D0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0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07EE9D-AD6F-4DDF-A47E-AF7AEB57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Data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DBB8925C-E039-4D32-9A95-88F22D254E40}"/>
              </a:ext>
            </a:extLst>
          </p:cNvPr>
          <p:cNvSpPr txBox="1">
            <a:spLocks/>
          </p:cNvSpPr>
          <p:nvPr/>
        </p:nvSpPr>
        <p:spPr>
          <a:xfrm>
            <a:off x="498834" y="21929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 different kind of datasets: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/>
              <a:t>Agent dataset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/>
              <a:t>Connection dataset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8" name="Tabel 6">
            <a:extLst>
              <a:ext uri="{FF2B5EF4-FFF2-40B4-BE49-F238E27FC236}">
                <a16:creationId xmlns:a16="http://schemas.microsoft.com/office/drawing/2014/main" id="{A6BFC8F7-9C5C-4252-AA4C-B7A366449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17490"/>
              </p:ext>
            </p:extLst>
          </p:nvPr>
        </p:nvGraphicFramePr>
        <p:xfrm>
          <a:off x="6286547" y="2284676"/>
          <a:ext cx="442259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518">
                  <a:extLst>
                    <a:ext uri="{9D8B030D-6E8A-4147-A177-3AD203B41FA5}">
                      <a16:colId xmlns:a16="http://schemas.microsoft.com/office/drawing/2014/main" val="737455013"/>
                    </a:ext>
                  </a:extLst>
                </a:gridCol>
                <a:gridCol w="884518">
                  <a:extLst>
                    <a:ext uri="{9D8B030D-6E8A-4147-A177-3AD203B41FA5}">
                      <a16:colId xmlns:a16="http://schemas.microsoft.com/office/drawing/2014/main" val="3453195242"/>
                    </a:ext>
                  </a:extLst>
                </a:gridCol>
                <a:gridCol w="884518">
                  <a:extLst>
                    <a:ext uri="{9D8B030D-6E8A-4147-A177-3AD203B41FA5}">
                      <a16:colId xmlns:a16="http://schemas.microsoft.com/office/drawing/2014/main" val="3517405676"/>
                    </a:ext>
                  </a:extLst>
                </a:gridCol>
                <a:gridCol w="884518">
                  <a:extLst>
                    <a:ext uri="{9D8B030D-6E8A-4147-A177-3AD203B41FA5}">
                      <a16:colId xmlns:a16="http://schemas.microsoft.com/office/drawing/2014/main" val="2667884989"/>
                    </a:ext>
                  </a:extLst>
                </a:gridCol>
                <a:gridCol w="884518">
                  <a:extLst>
                    <a:ext uri="{9D8B030D-6E8A-4147-A177-3AD203B41FA5}">
                      <a16:colId xmlns:a16="http://schemas.microsoft.com/office/drawing/2014/main" val="146530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[0-20)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67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[50-60)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Moroccan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39628"/>
                  </a:ext>
                </a:extLst>
              </a:tr>
            </a:tbl>
          </a:graphicData>
        </a:graphic>
      </p:graphicFrame>
      <p:graphicFrame>
        <p:nvGraphicFramePr>
          <p:cNvPr id="20" name="Tabel 11">
            <a:extLst>
              <a:ext uri="{FF2B5EF4-FFF2-40B4-BE49-F238E27FC236}">
                <a16:creationId xmlns:a16="http://schemas.microsoft.com/office/drawing/2014/main" id="{5D5B9DC1-EBE2-418E-9A80-9B1C59250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32627"/>
              </p:ext>
            </p:extLst>
          </p:nvPr>
        </p:nvGraphicFramePr>
        <p:xfrm>
          <a:off x="804131" y="4693296"/>
          <a:ext cx="9905005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0455">
                  <a:extLst>
                    <a:ext uri="{9D8B030D-6E8A-4147-A177-3AD203B41FA5}">
                      <a16:colId xmlns:a16="http://schemas.microsoft.com/office/drawing/2014/main" val="3446351184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3917596137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1188921584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3563639265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1035183393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958595803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1076057097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4182220857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2803445111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1345833643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3218129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Ethnicity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  <a:p>
                      <a:r>
                        <a:rPr lang="en-US" sz="1200" dirty="0" err="1"/>
                        <a:t>Dest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Ethnicity </a:t>
                      </a:r>
                      <a:r>
                        <a:rPr lang="en-US" sz="1200" dirty="0" err="1"/>
                        <a:t>Dest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  <a:p>
                      <a:r>
                        <a:rPr lang="en-US" sz="1200" dirty="0" err="1"/>
                        <a:t>Dest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  <a:p>
                      <a:r>
                        <a:rPr lang="en-US" sz="1200" dirty="0" err="1"/>
                        <a:t>Dest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9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[0-20)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[20-30)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Moroccan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[50-60)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Moroccan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[0-20)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Moroccan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1117"/>
                  </a:ext>
                </a:extLst>
              </a:tr>
            </a:tbl>
          </a:graphicData>
        </a:graphic>
      </p:graphicFrame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752C39B7-7D12-4C61-BDE1-972D6E61D97A}"/>
              </a:ext>
            </a:extLst>
          </p:cNvPr>
          <p:cNvCxnSpPr>
            <a:cxnSpLocks/>
          </p:cNvCxnSpPr>
          <p:nvPr/>
        </p:nvCxnSpPr>
        <p:spPr>
          <a:xfrm>
            <a:off x="4138006" y="2840936"/>
            <a:ext cx="2148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F30FC57A-02C3-4607-AA83-DD8554B7C454}"/>
              </a:ext>
            </a:extLst>
          </p:cNvPr>
          <p:cNvCxnSpPr>
            <a:cxnSpLocks/>
          </p:cNvCxnSpPr>
          <p:nvPr/>
        </p:nvCxnSpPr>
        <p:spPr>
          <a:xfrm>
            <a:off x="4138006" y="3314906"/>
            <a:ext cx="1618628" cy="106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3D746394-3ADA-4338-A1B1-3AD0AA94A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377444-C6DF-4B50-B817-534AEC4F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3200" b="1" dirty="0"/>
              <a:t>Creation basic static network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D352B-15D6-4908-BE92-52C260CF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Creating a static network based on datasets</a:t>
            </a:r>
          </a:p>
          <a:p>
            <a:r>
              <a:rPr lang="en-US" sz="1700"/>
              <a:t>Basic random network</a:t>
            </a:r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31C1D7DF-BFDC-4F13-A5FC-88891C58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59764"/>
            <a:ext cx="6656832" cy="4437888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3FE39F2D-9EEE-412B-9D1D-669389EA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0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1CBB0F-5259-412F-8A4E-0B86ED76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Making extensions on the static network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62CB7-0942-45A5-8BBE-D8982889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Adding a scale-free parameter where 1 will give a scale-free network and 0 a normal distributed network (and exponential between 0 and 1)</a:t>
            </a:r>
          </a:p>
          <a:p>
            <a:r>
              <a:rPr lang="en-US" sz="2200" dirty="0"/>
              <a:t>Adding </a:t>
            </a:r>
            <a:r>
              <a:rPr lang="en-US" sz="2200" dirty="0" err="1"/>
              <a:t>neighbourhoods</a:t>
            </a:r>
            <a:endParaRPr lang="en-US" sz="2200" dirty="0"/>
          </a:p>
          <a:p>
            <a:r>
              <a:rPr lang="en-US" sz="2200" dirty="0"/>
              <a:t>Adding Households from household data</a:t>
            </a:r>
          </a:p>
          <a:p>
            <a:r>
              <a:rPr lang="en-US" sz="2200" dirty="0"/>
              <a:t>Overlapping the household and family network</a:t>
            </a:r>
          </a:p>
          <a:p>
            <a:endParaRPr lang="en-US" sz="2200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AB05D6-162A-476B-BDFC-29F71A0D9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1CBB0F-5259-412F-8A4E-0B86ED76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Homophily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62CB7-0942-45A5-8BBE-D8982889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Social structure and social networks are related through the fundamental principle of homophily</a:t>
            </a:r>
          </a:p>
          <a:p>
            <a:r>
              <a:rPr lang="en-US" sz="2400" dirty="0"/>
              <a:t>Agents that are similar with respect to some significant social features are more likely to be somehow connected than dissimilar agents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this idea would be presented in the data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B1CD3DD-5008-4296-93A0-7FDEA8C45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994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8533</TotalTime>
  <Words>644</Words>
  <Application>Microsoft Office PowerPoint</Application>
  <PresentationFormat>Breedbeeld</PresentationFormat>
  <Paragraphs>168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Kantoorthema</vt:lpstr>
      <vt:lpstr>Constructing a digital twin of the social network of Amsterdam</vt:lpstr>
      <vt:lpstr>Presentation outline</vt:lpstr>
      <vt:lpstr>Data </vt:lpstr>
      <vt:lpstr>Layers </vt:lpstr>
      <vt:lpstr>Person characteristics </vt:lpstr>
      <vt:lpstr>Data structure</vt:lpstr>
      <vt:lpstr>Creation basic static network</vt:lpstr>
      <vt:lpstr>Making extensions on the static network</vt:lpstr>
      <vt:lpstr>Homophily</vt:lpstr>
      <vt:lpstr>Social Distance Attachment model</vt:lpstr>
      <vt:lpstr>Using this model to fit the data</vt:lpstr>
      <vt:lpstr>Redefining the formula</vt:lpstr>
      <vt:lpstr>Weighted function</vt:lpstr>
      <vt:lpstr>Results weighted function</vt:lpstr>
      <vt:lpstr>Dynamics</vt:lpstr>
      <vt:lpstr>Agent based model flow chart</vt:lpstr>
      <vt:lpstr>Questions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Gülpen, K. (Kamiel)</dc:creator>
  <cp:lastModifiedBy>Gülpen, K. (Kamiel)</cp:lastModifiedBy>
  <cp:revision>3</cp:revision>
  <dcterms:created xsi:type="dcterms:W3CDTF">2022-04-14T16:20:52Z</dcterms:created>
  <dcterms:modified xsi:type="dcterms:W3CDTF">2022-04-20T23:26:47Z</dcterms:modified>
</cp:coreProperties>
</file>