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handoutMasterIdLst>
    <p:handoutMasterId r:id="rId29"/>
  </p:handoutMasterIdLst>
  <p:sldIdLst>
    <p:sldId id="258" r:id="rId2"/>
    <p:sldId id="283" r:id="rId3"/>
    <p:sldId id="260" r:id="rId4"/>
    <p:sldId id="282" r:id="rId5"/>
    <p:sldId id="271" r:id="rId6"/>
    <p:sldId id="275" r:id="rId7"/>
    <p:sldId id="264" r:id="rId8"/>
    <p:sldId id="265" r:id="rId9"/>
    <p:sldId id="289" r:id="rId10"/>
    <p:sldId id="287" r:id="rId11"/>
    <p:sldId id="268" r:id="rId12"/>
    <p:sldId id="269" r:id="rId13"/>
    <p:sldId id="285" r:id="rId14"/>
    <p:sldId id="274" r:id="rId15"/>
    <p:sldId id="278" r:id="rId16"/>
    <p:sldId id="279" r:id="rId17"/>
    <p:sldId id="266" r:id="rId18"/>
    <p:sldId id="296" r:id="rId19"/>
    <p:sldId id="281" r:id="rId20"/>
    <p:sldId id="291" r:id="rId21"/>
    <p:sldId id="293" r:id="rId22"/>
    <p:sldId id="294" r:id="rId23"/>
    <p:sldId id="295" r:id="rId24"/>
    <p:sldId id="292" r:id="rId25"/>
    <p:sldId id="297" r:id="rId26"/>
    <p:sldId id="290" r:id="rId27"/>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jl, gemiddeld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sorterViewPr>
    <p:cViewPr>
      <p:scale>
        <a:sx n="100" d="100"/>
        <a:sy n="100" d="100"/>
      </p:scale>
      <p:origin x="0" y="-33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BC10A35A-4ED8-4419-9065-057332A44D8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Tijdelijke aanduiding voor datum 2">
            <a:extLst>
              <a:ext uri="{FF2B5EF4-FFF2-40B4-BE49-F238E27FC236}">
                <a16:creationId xmlns:a16="http://schemas.microsoft.com/office/drawing/2014/main" id="{B65511AB-3075-4A91-AA41-5F46C3A1AFC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DBF157-7879-4638-8056-7A98DC8644A5}" type="datetimeFigureOut">
              <a:rPr lang="en-US" smtClean="0"/>
              <a:t>5/5/2022</a:t>
            </a:fld>
            <a:endParaRPr lang="en-US"/>
          </a:p>
        </p:txBody>
      </p:sp>
      <p:sp>
        <p:nvSpPr>
          <p:cNvPr id="4" name="Tijdelijke aanduiding voor voettekst 3">
            <a:extLst>
              <a:ext uri="{FF2B5EF4-FFF2-40B4-BE49-F238E27FC236}">
                <a16:creationId xmlns:a16="http://schemas.microsoft.com/office/drawing/2014/main" id="{F3C4E8DA-B6F3-4EEA-8140-D3C3FBCAEA0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Tijdelijke aanduiding voor dianummer 4">
            <a:extLst>
              <a:ext uri="{FF2B5EF4-FFF2-40B4-BE49-F238E27FC236}">
                <a16:creationId xmlns:a16="http://schemas.microsoft.com/office/drawing/2014/main" id="{DD4BE100-1AF6-48ED-B678-E9B889DD57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73CCD0-1E4C-46EB-89D4-0854670ED7F2}" type="slidenum">
              <a:rPr lang="en-US" smtClean="0"/>
              <a:t>‹nr.›</a:t>
            </a:fld>
            <a:endParaRPr lang="en-US"/>
          </a:p>
        </p:txBody>
      </p:sp>
    </p:spTree>
    <p:extLst>
      <p:ext uri="{BB962C8B-B14F-4D97-AF65-F5344CB8AC3E}">
        <p14:creationId xmlns:p14="http://schemas.microsoft.com/office/powerpoint/2010/main" val="17748350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091E92-9DFC-4A3E-9416-1F12DF31DAB3}" type="datetimeFigureOut">
              <a:rPr lang="en-US" smtClean="0"/>
              <a:t>5/5/2022</a:t>
            </a:fld>
            <a:endParaRPr lang="en-US"/>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25A626-E14B-4FDF-871F-AD6502251A6F}" type="slidenum">
              <a:rPr lang="en-US" smtClean="0"/>
              <a:t>‹nr.›</a:t>
            </a:fld>
            <a:endParaRPr lang="en-US"/>
          </a:p>
        </p:txBody>
      </p:sp>
    </p:spTree>
    <p:extLst>
      <p:ext uri="{BB962C8B-B14F-4D97-AF65-F5344CB8AC3E}">
        <p14:creationId xmlns:p14="http://schemas.microsoft.com/office/powerpoint/2010/main" val="2492641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C71621-6813-450F-B567-145A7D49BEA5}"/>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AD8894C5-351A-4D7E-80B4-C06962CF06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BB656487-1EC1-4B41-B0F1-4F2AC847B731}"/>
              </a:ext>
            </a:extLst>
          </p:cNvPr>
          <p:cNvSpPr>
            <a:spLocks noGrp="1"/>
          </p:cNvSpPr>
          <p:nvPr>
            <p:ph type="dt" sz="half" idx="10"/>
          </p:nvPr>
        </p:nvSpPr>
        <p:spPr/>
        <p:txBody>
          <a:bodyPr/>
          <a:lstStyle/>
          <a:p>
            <a:fld id="{A4A1D22F-87EA-4A0F-9FBC-ABC0AE765C3D}" type="datetime1">
              <a:rPr lang="nl-NL" smtClean="0"/>
              <a:t>5-5-2022</a:t>
            </a:fld>
            <a:endParaRPr lang="nl-NL" dirty="0"/>
          </a:p>
        </p:txBody>
      </p:sp>
      <p:sp>
        <p:nvSpPr>
          <p:cNvPr id="5" name="Tijdelijke aanduiding voor voettekst 4">
            <a:extLst>
              <a:ext uri="{FF2B5EF4-FFF2-40B4-BE49-F238E27FC236}">
                <a16:creationId xmlns:a16="http://schemas.microsoft.com/office/drawing/2014/main" id="{C3E65EBB-8D58-4F93-A2D1-71FF9BC14396}"/>
              </a:ext>
            </a:extLst>
          </p:cNvPr>
          <p:cNvSpPr>
            <a:spLocks noGrp="1"/>
          </p:cNvSpPr>
          <p:nvPr>
            <p:ph type="ftr" sz="quarter" idx="11"/>
          </p:nvPr>
        </p:nvSpPr>
        <p:spPr/>
        <p:txBody>
          <a:bodyPr/>
          <a:lstStyle/>
          <a:p>
            <a:endParaRPr lang="nl-NL" dirty="0"/>
          </a:p>
        </p:txBody>
      </p:sp>
      <p:sp>
        <p:nvSpPr>
          <p:cNvPr id="6" name="Tijdelijke aanduiding voor dianummer 5">
            <a:extLst>
              <a:ext uri="{FF2B5EF4-FFF2-40B4-BE49-F238E27FC236}">
                <a16:creationId xmlns:a16="http://schemas.microsoft.com/office/drawing/2014/main" id="{5E938602-0487-400C-BEEC-9AE188783D81}"/>
              </a:ext>
            </a:extLst>
          </p:cNvPr>
          <p:cNvSpPr>
            <a:spLocks noGrp="1"/>
          </p:cNvSpPr>
          <p:nvPr>
            <p:ph type="sldNum" sz="quarter" idx="12"/>
          </p:nvPr>
        </p:nvSpPr>
        <p:spPr/>
        <p:txBody>
          <a:bodyPr/>
          <a:lstStyle/>
          <a:p>
            <a:fld id="{2D829B21-5B38-4ED0-8573-BF02E90FF2FB}" type="slidenum">
              <a:rPr lang="nl-NL" smtClean="0"/>
              <a:t>‹nr.›</a:t>
            </a:fld>
            <a:endParaRPr lang="nl-NL" dirty="0"/>
          </a:p>
        </p:txBody>
      </p:sp>
    </p:spTree>
    <p:extLst>
      <p:ext uri="{BB962C8B-B14F-4D97-AF65-F5344CB8AC3E}">
        <p14:creationId xmlns:p14="http://schemas.microsoft.com/office/powerpoint/2010/main" val="266136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FD6A28-81EC-4D47-B707-900E003EF561}"/>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DDF6F8CA-0D0D-433F-8B61-54534B22DF71}"/>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858C539C-C82B-42FE-B8FF-C2F5EED270ED}"/>
              </a:ext>
            </a:extLst>
          </p:cNvPr>
          <p:cNvSpPr>
            <a:spLocks noGrp="1"/>
          </p:cNvSpPr>
          <p:nvPr>
            <p:ph type="dt" sz="half" idx="10"/>
          </p:nvPr>
        </p:nvSpPr>
        <p:spPr/>
        <p:txBody>
          <a:bodyPr/>
          <a:lstStyle/>
          <a:p>
            <a:fld id="{17AD88CD-1A05-4F37-8C29-74BEE93A2403}" type="datetime1">
              <a:rPr lang="nl-NL" smtClean="0"/>
              <a:t>5-5-2022</a:t>
            </a:fld>
            <a:endParaRPr lang="nl-NL" dirty="0"/>
          </a:p>
        </p:txBody>
      </p:sp>
      <p:sp>
        <p:nvSpPr>
          <p:cNvPr id="5" name="Tijdelijke aanduiding voor voettekst 4">
            <a:extLst>
              <a:ext uri="{FF2B5EF4-FFF2-40B4-BE49-F238E27FC236}">
                <a16:creationId xmlns:a16="http://schemas.microsoft.com/office/drawing/2014/main" id="{ADF1DB98-3E89-4EA5-9255-73E2AD444A1F}"/>
              </a:ext>
            </a:extLst>
          </p:cNvPr>
          <p:cNvSpPr>
            <a:spLocks noGrp="1"/>
          </p:cNvSpPr>
          <p:nvPr>
            <p:ph type="ftr" sz="quarter" idx="11"/>
          </p:nvPr>
        </p:nvSpPr>
        <p:spPr/>
        <p:txBody>
          <a:bodyPr/>
          <a:lstStyle/>
          <a:p>
            <a:endParaRPr lang="nl-NL" dirty="0"/>
          </a:p>
        </p:txBody>
      </p:sp>
      <p:sp>
        <p:nvSpPr>
          <p:cNvPr id="6" name="Tijdelijke aanduiding voor dianummer 5">
            <a:extLst>
              <a:ext uri="{FF2B5EF4-FFF2-40B4-BE49-F238E27FC236}">
                <a16:creationId xmlns:a16="http://schemas.microsoft.com/office/drawing/2014/main" id="{626E7E33-2AF6-47FE-8099-5BEBC8D53F68}"/>
              </a:ext>
            </a:extLst>
          </p:cNvPr>
          <p:cNvSpPr>
            <a:spLocks noGrp="1"/>
          </p:cNvSpPr>
          <p:nvPr>
            <p:ph type="sldNum" sz="quarter" idx="12"/>
          </p:nvPr>
        </p:nvSpPr>
        <p:spPr/>
        <p:txBody>
          <a:bodyPr/>
          <a:lstStyle/>
          <a:p>
            <a:fld id="{2D829B21-5B38-4ED0-8573-BF02E90FF2FB}" type="slidenum">
              <a:rPr lang="nl-NL" smtClean="0"/>
              <a:t>‹nr.›</a:t>
            </a:fld>
            <a:endParaRPr lang="nl-NL" dirty="0"/>
          </a:p>
        </p:txBody>
      </p:sp>
    </p:spTree>
    <p:extLst>
      <p:ext uri="{BB962C8B-B14F-4D97-AF65-F5344CB8AC3E}">
        <p14:creationId xmlns:p14="http://schemas.microsoft.com/office/powerpoint/2010/main" val="554670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008F0A8E-E615-4BD4-901D-7DF3937F3200}"/>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93D9B11C-2E04-4754-B417-8936385445B7}"/>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4C23692E-F039-4390-8CC2-0AA43AF29ACF}"/>
              </a:ext>
            </a:extLst>
          </p:cNvPr>
          <p:cNvSpPr>
            <a:spLocks noGrp="1"/>
          </p:cNvSpPr>
          <p:nvPr>
            <p:ph type="dt" sz="half" idx="10"/>
          </p:nvPr>
        </p:nvSpPr>
        <p:spPr/>
        <p:txBody>
          <a:bodyPr/>
          <a:lstStyle/>
          <a:p>
            <a:fld id="{D7061C7E-080A-4AAE-B9CB-B21E78CF890B}" type="datetime1">
              <a:rPr lang="nl-NL" smtClean="0"/>
              <a:t>5-5-2022</a:t>
            </a:fld>
            <a:endParaRPr lang="nl-NL" dirty="0"/>
          </a:p>
        </p:txBody>
      </p:sp>
      <p:sp>
        <p:nvSpPr>
          <p:cNvPr id="5" name="Tijdelijke aanduiding voor voettekst 4">
            <a:extLst>
              <a:ext uri="{FF2B5EF4-FFF2-40B4-BE49-F238E27FC236}">
                <a16:creationId xmlns:a16="http://schemas.microsoft.com/office/drawing/2014/main" id="{9D2C807B-88B8-4F14-831B-FB26978D1F96}"/>
              </a:ext>
            </a:extLst>
          </p:cNvPr>
          <p:cNvSpPr>
            <a:spLocks noGrp="1"/>
          </p:cNvSpPr>
          <p:nvPr>
            <p:ph type="ftr" sz="quarter" idx="11"/>
          </p:nvPr>
        </p:nvSpPr>
        <p:spPr/>
        <p:txBody>
          <a:bodyPr/>
          <a:lstStyle/>
          <a:p>
            <a:endParaRPr lang="nl-NL" dirty="0"/>
          </a:p>
        </p:txBody>
      </p:sp>
      <p:sp>
        <p:nvSpPr>
          <p:cNvPr id="6" name="Tijdelijke aanduiding voor dianummer 5">
            <a:extLst>
              <a:ext uri="{FF2B5EF4-FFF2-40B4-BE49-F238E27FC236}">
                <a16:creationId xmlns:a16="http://schemas.microsoft.com/office/drawing/2014/main" id="{AD34A908-60FD-409D-83C0-1D05B707C61E}"/>
              </a:ext>
            </a:extLst>
          </p:cNvPr>
          <p:cNvSpPr>
            <a:spLocks noGrp="1"/>
          </p:cNvSpPr>
          <p:nvPr>
            <p:ph type="sldNum" sz="quarter" idx="12"/>
          </p:nvPr>
        </p:nvSpPr>
        <p:spPr/>
        <p:txBody>
          <a:bodyPr/>
          <a:lstStyle/>
          <a:p>
            <a:fld id="{2D829B21-5B38-4ED0-8573-BF02E90FF2FB}" type="slidenum">
              <a:rPr lang="nl-NL" smtClean="0"/>
              <a:t>‹nr.›</a:t>
            </a:fld>
            <a:endParaRPr lang="nl-NL" dirty="0"/>
          </a:p>
        </p:txBody>
      </p:sp>
    </p:spTree>
    <p:extLst>
      <p:ext uri="{BB962C8B-B14F-4D97-AF65-F5344CB8AC3E}">
        <p14:creationId xmlns:p14="http://schemas.microsoft.com/office/powerpoint/2010/main" val="2559103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8BC4CA-EA7B-4100-9977-1D4360AAC627}"/>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6798A82E-24B0-48DB-9585-0FDA326DB80F}"/>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D10DC4FB-83D1-43AE-BDE1-A2D27283E620}"/>
              </a:ext>
            </a:extLst>
          </p:cNvPr>
          <p:cNvSpPr>
            <a:spLocks noGrp="1"/>
          </p:cNvSpPr>
          <p:nvPr>
            <p:ph type="dt" sz="half" idx="10"/>
          </p:nvPr>
        </p:nvSpPr>
        <p:spPr/>
        <p:txBody>
          <a:bodyPr/>
          <a:lstStyle/>
          <a:p>
            <a:fld id="{E7D3F47A-45D1-4E5E-B02B-C0C80DC716FA}" type="datetime1">
              <a:rPr lang="nl-NL" smtClean="0"/>
              <a:t>5-5-2022</a:t>
            </a:fld>
            <a:endParaRPr lang="nl-NL" dirty="0"/>
          </a:p>
        </p:txBody>
      </p:sp>
      <p:sp>
        <p:nvSpPr>
          <p:cNvPr id="5" name="Tijdelijke aanduiding voor voettekst 4">
            <a:extLst>
              <a:ext uri="{FF2B5EF4-FFF2-40B4-BE49-F238E27FC236}">
                <a16:creationId xmlns:a16="http://schemas.microsoft.com/office/drawing/2014/main" id="{F91EEE56-13CC-49D6-970E-D703F55F8F5D}"/>
              </a:ext>
            </a:extLst>
          </p:cNvPr>
          <p:cNvSpPr>
            <a:spLocks noGrp="1"/>
          </p:cNvSpPr>
          <p:nvPr>
            <p:ph type="ftr" sz="quarter" idx="11"/>
          </p:nvPr>
        </p:nvSpPr>
        <p:spPr/>
        <p:txBody>
          <a:bodyPr/>
          <a:lstStyle/>
          <a:p>
            <a:endParaRPr lang="nl-NL" dirty="0"/>
          </a:p>
        </p:txBody>
      </p:sp>
      <p:sp>
        <p:nvSpPr>
          <p:cNvPr id="6" name="Tijdelijke aanduiding voor dianummer 5">
            <a:extLst>
              <a:ext uri="{FF2B5EF4-FFF2-40B4-BE49-F238E27FC236}">
                <a16:creationId xmlns:a16="http://schemas.microsoft.com/office/drawing/2014/main" id="{EC77C6DC-0354-48A7-B093-9B8EA7325006}"/>
              </a:ext>
            </a:extLst>
          </p:cNvPr>
          <p:cNvSpPr>
            <a:spLocks noGrp="1"/>
          </p:cNvSpPr>
          <p:nvPr>
            <p:ph type="sldNum" sz="quarter" idx="12"/>
          </p:nvPr>
        </p:nvSpPr>
        <p:spPr/>
        <p:txBody>
          <a:bodyPr/>
          <a:lstStyle/>
          <a:p>
            <a:fld id="{2D829B21-5B38-4ED0-8573-BF02E90FF2FB}" type="slidenum">
              <a:rPr lang="nl-NL" smtClean="0"/>
              <a:t>‹nr.›</a:t>
            </a:fld>
            <a:endParaRPr lang="nl-NL" dirty="0"/>
          </a:p>
        </p:txBody>
      </p:sp>
    </p:spTree>
    <p:extLst>
      <p:ext uri="{BB962C8B-B14F-4D97-AF65-F5344CB8AC3E}">
        <p14:creationId xmlns:p14="http://schemas.microsoft.com/office/powerpoint/2010/main" val="4145396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31B2B5-E945-4CCF-9906-5A5A0964E359}"/>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ACAC2A13-D0EB-4B14-8ED4-EAC0AD63DA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BE916821-7DC7-4930-842A-20BE11FEE985}"/>
              </a:ext>
            </a:extLst>
          </p:cNvPr>
          <p:cNvSpPr>
            <a:spLocks noGrp="1"/>
          </p:cNvSpPr>
          <p:nvPr>
            <p:ph type="dt" sz="half" idx="10"/>
          </p:nvPr>
        </p:nvSpPr>
        <p:spPr/>
        <p:txBody>
          <a:bodyPr/>
          <a:lstStyle/>
          <a:p>
            <a:fld id="{10CB7F51-C221-4E2A-A1FA-475156D076CF}" type="datetime1">
              <a:rPr lang="nl-NL" smtClean="0"/>
              <a:t>5-5-2022</a:t>
            </a:fld>
            <a:endParaRPr lang="nl-NL" dirty="0"/>
          </a:p>
        </p:txBody>
      </p:sp>
      <p:sp>
        <p:nvSpPr>
          <p:cNvPr id="5" name="Tijdelijke aanduiding voor voettekst 4">
            <a:extLst>
              <a:ext uri="{FF2B5EF4-FFF2-40B4-BE49-F238E27FC236}">
                <a16:creationId xmlns:a16="http://schemas.microsoft.com/office/drawing/2014/main" id="{25D7745F-0F88-4050-8C15-F5C45724B3B3}"/>
              </a:ext>
            </a:extLst>
          </p:cNvPr>
          <p:cNvSpPr>
            <a:spLocks noGrp="1"/>
          </p:cNvSpPr>
          <p:nvPr>
            <p:ph type="ftr" sz="quarter" idx="11"/>
          </p:nvPr>
        </p:nvSpPr>
        <p:spPr/>
        <p:txBody>
          <a:bodyPr/>
          <a:lstStyle/>
          <a:p>
            <a:endParaRPr lang="nl-NL" dirty="0"/>
          </a:p>
        </p:txBody>
      </p:sp>
      <p:sp>
        <p:nvSpPr>
          <p:cNvPr id="6" name="Tijdelijke aanduiding voor dianummer 5">
            <a:extLst>
              <a:ext uri="{FF2B5EF4-FFF2-40B4-BE49-F238E27FC236}">
                <a16:creationId xmlns:a16="http://schemas.microsoft.com/office/drawing/2014/main" id="{13287A67-C223-4F7A-AD75-96A00EAD8433}"/>
              </a:ext>
            </a:extLst>
          </p:cNvPr>
          <p:cNvSpPr>
            <a:spLocks noGrp="1"/>
          </p:cNvSpPr>
          <p:nvPr>
            <p:ph type="sldNum" sz="quarter" idx="12"/>
          </p:nvPr>
        </p:nvSpPr>
        <p:spPr/>
        <p:txBody>
          <a:bodyPr/>
          <a:lstStyle/>
          <a:p>
            <a:fld id="{2D829B21-5B38-4ED0-8573-BF02E90FF2FB}" type="slidenum">
              <a:rPr lang="nl-NL" smtClean="0"/>
              <a:t>‹nr.›</a:t>
            </a:fld>
            <a:endParaRPr lang="nl-NL" dirty="0"/>
          </a:p>
        </p:txBody>
      </p:sp>
    </p:spTree>
    <p:extLst>
      <p:ext uri="{BB962C8B-B14F-4D97-AF65-F5344CB8AC3E}">
        <p14:creationId xmlns:p14="http://schemas.microsoft.com/office/powerpoint/2010/main" val="2995796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833AE1-387D-45D1-9737-FB89136DD117}"/>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682A6BAB-C14C-4C59-93A5-E5045FF828FA}"/>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8D946900-3F13-4D77-8563-B9259308B289}"/>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02179021-6910-4986-BB85-C81C825B9AA8}"/>
              </a:ext>
            </a:extLst>
          </p:cNvPr>
          <p:cNvSpPr>
            <a:spLocks noGrp="1"/>
          </p:cNvSpPr>
          <p:nvPr>
            <p:ph type="dt" sz="half" idx="10"/>
          </p:nvPr>
        </p:nvSpPr>
        <p:spPr/>
        <p:txBody>
          <a:bodyPr/>
          <a:lstStyle/>
          <a:p>
            <a:fld id="{83F5D09D-5065-46F9-966E-B6326E89201D}" type="datetime1">
              <a:rPr lang="nl-NL" smtClean="0"/>
              <a:t>5-5-2022</a:t>
            </a:fld>
            <a:endParaRPr lang="nl-NL" dirty="0"/>
          </a:p>
        </p:txBody>
      </p:sp>
      <p:sp>
        <p:nvSpPr>
          <p:cNvPr id="6" name="Tijdelijke aanduiding voor voettekst 5">
            <a:extLst>
              <a:ext uri="{FF2B5EF4-FFF2-40B4-BE49-F238E27FC236}">
                <a16:creationId xmlns:a16="http://schemas.microsoft.com/office/drawing/2014/main" id="{4C9812E3-9EA7-4681-92E7-52D896A894A9}"/>
              </a:ext>
            </a:extLst>
          </p:cNvPr>
          <p:cNvSpPr>
            <a:spLocks noGrp="1"/>
          </p:cNvSpPr>
          <p:nvPr>
            <p:ph type="ftr" sz="quarter" idx="11"/>
          </p:nvPr>
        </p:nvSpPr>
        <p:spPr/>
        <p:txBody>
          <a:bodyPr/>
          <a:lstStyle/>
          <a:p>
            <a:endParaRPr lang="nl-NL" dirty="0"/>
          </a:p>
        </p:txBody>
      </p:sp>
      <p:sp>
        <p:nvSpPr>
          <p:cNvPr id="7" name="Tijdelijke aanduiding voor dianummer 6">
            <a:extLst>
              <a:ext uri="{FF2B5EF4-FFF2-40B4-BE49-F238E27FC236}">
                <a16:creationId xmlns:a16="http://schemas.microsoft.com/office/drawing/2014/main" id="{23DFCA9A-8864-4F35-A2A1-B4BDCBC873F1}"/>
              </a:ext>
            </a:extLst>
          </p:cNvPr>
          <p:cNvSpPr>
            <a:spLocks noGrp="1"/>
          </p:cNvSpPr>
          <p:nvPr>
            <p:ph type="sldNum" sz="quarter" idx="12"/>
          </p:nvPr>
        </p:nvSpPr>
        <p:spPr/>
        <p:txBody>
          <a:bodyPr/>
          <a:lstStyle/>
          <a:p>
            <a:fld id="{2D829B21-5B38-4ED0-8573-BF02E90FF2FB}" type="slidenum">
              <a:rPr lang="nl-NL" smtClean="0"/>
              <a:t>‹nr.›</a:t>
            </a:fld>
            <a:endParaRPr lang="nl-NL" dirty="0"/>
          </a:p>
        </p:txBody>
      </p:sp>
    </p:spTree>
    <p:extLst>
      <p:ext uri="{BB962C8B-B14F-4D97-AF65-F5344CB8AC3E}">
        <p14:creationId xmlns:p14="http://schemas.microsoft.com/office/powerpoint/2010/main" val="2086298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A59DA6-83C5-4F72-BCFE-4D6FFBA8234E}"/>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73F6BDEE-BDC2-429C-B402-C53DC12322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F149AD85-983F-43D3-AFF8-59DF3CE4D742}"/>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2E65E56A-A8DA-4C10-BAE8-FD6407D947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7F410567-7658-4BCF-92C8-D57E4C4E931A}"/>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F70A992E-F052-47FA-8DF2-E1F9C236CC97}"/>
              </a:ext>
            </a:extLst>
          </p:cNvPr>
          <p:cNvSpPr>
            <a:spLocks noGrp="1"/>
          </p:cNvSpPr>
          <p:nvPr>
            <p:ph type="dt" sz="half" idx="10"/>
          </p:nvPr>
        </p:nvSpPr>
        <p:spPr/>
        <p:txBody>
          <a:bodyPr/>
          <a:lstStyle/>
          <a:p>
            <a:fld id="{1C864202-A127-4749-A1B5-F6E1975CC2DB}" type="datetime1">
              <a:rPr lang="nl-NL" smtClean="0"/>
              <a:t>5-5-2022</a:t>
            </a:fld>
            <a:endParaRPr lang="nl-NL" dirty="0"/>
          </a:p>
        </p:txBody>
      </p:sp>
      <p:sp>
        <p:nvSpPr>
          <p:cNvPr id="8" name="Tijdelijke aanduiding voor voettekst 7">
            <a:extLst>
              <a:ext uri="{FF2B5EF4-FFF2-40B4-BE49-F238E27FC236}">
                <a16:creationId xmlns:a16="http://schemas.microsoft.com/office/drawing/2014/main" id="{38DF72C6-C225-4E11-9D0A-587BF1F73DA6}"/>
              </a:ext>
            </a:extLst>
          </p:cNvPr>
          <p:cNvSpPr>
            <a:spLocks noGrp="1"/>
          </p:cNvSpPr>
          <p:nvPr>
            <p:ph type="ftr" sz="quarter" idx="11"/>
          </p:nvPr>
        </p:nvSpPr>
        <p:spPr/>
        <p:txBody>
          <a:bodyPr/>
          <a:lstStyle/>
          <a:p>
            <a:endParaRPr lang="nl-NL" dirty="0"/>
          </a:p>
        </p:txBody>
      </p:sp>
      <p:sp>
        <p:nvSpPr>
          <p:cNvPr id="9" name="Tijdelijke aanduiding voor dianummer 8">
            <a:extLst>
              <a:ext uri="{FF2B5EF4-FFF2-40B4-BE49-F238E27FC236}">
                <a16:creationId xmlns:a16="http://schemas.microsoft.com/office/drawing/2014/main" id="{ECDD62E7-A0A5-489A-9B76-783A38142AE2}"/>
              </a:ext>
            </a:extLst>
          </p:cNvPr>
          <p:cNvSpPr>
            <a:spLocks noGrp="1"/>
          </p:cNvSpPr>
          <p:nvPr>
            <p:ph type="sldNum" sz="quarter" idx="12"/>
          </p:nvPr>
        </p:nvSpPr>
        <p:spPr/>
        <p:txBody>
          <a:bodyPr/>
          <a:lstStyle/>
          <a:p>
            <a:fld id="{2D829B21-5B38-4ED0-8573-BF02E90FF2FB}" type="slidenum">
              <a:rPr lang="nl-NL" smtClean="0"/>
              <a:t>‹nr.›</a:t>
            </a:fld>
            <a:endParaRPr lang="nl-NL" dirty="0"/>
          </a:p>
        </p:txBody>
      </p:sp>
    </p:spTree>
    <p:extLst>
      <p:ext uri="{BB962C8B-B14F-4D97-AF65-F5344CB8AC3E}">
        <p14:creationId xmlns:p14="http://schemas.microsoft.com/office/powerpoint/2010/main" val="248673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F91939-7178-4561-83DC-540B61D24A60}"/>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099EEA3B-19C9-4113-9CEA-09780ED32320}"/>
              </a:ext>
            </a:extLst>
          </p:cNvPr>
          <p:cNvSpPr>
            <a:spLocks noGrp="1"/>
          </p:cNvSpPr>
          <p:nvPr>
            <p:ph type="dt" sz="half" idx="10"/>
          </p:nvPr>
        </p:nvSpPr>
        <p:spPr/>
        <p:txBody>
          <a:bodyPr/>
          <a:lstStyle/>
          <a:p>
            <a:fld id="{69DDA4CE-5007-4335-B9A6-9C650B2F1817}" type="datetime1">
              <a:rPr lang="nl-NL" smtClean="0"/>
              <a:t>5-5-2022</a:t>
            </a:fld>
            <a:endParaRPr lang="nl-NL" dirty="0"/>
          </a:p>
        </p:txBody>
      </p:sp>
      <p:sp>
        <p:nvSpPr>
          <p:cNvPr id="4" name="Tijdelijke aanduiding voor voettekst 3">
            <a:extLst>
              <a:ext uri="{FF2B5EF4-FFF2-40B4-BE49-F238E27FC236}">
                <a16:creationId xmlns:a16="http://schemas.microsoft.com/office/drawing/2014/main" id="{0D8739C1-9158-4312-B71A-D8775DF7C267}"/>
              </a:ext>
            </a:extLst>
          </p:cNvPr>
          <p:cNvSpPr>
            <a:spLocks noGrp="1"/>
          </p:cNvSpPr>
          <p:nvPr>
            <p:ph type="ftr" sz="quarter" idx="11"/>
          </p:nvPr>
        </p:nvSpPr>
        <p:spPr/>
        <p:txBody>
          <a:bodyPr/>
          <a:lstStyle/>
          <a:p>
            <a:endParaRPr lang="nl-NL" dirty="0"/>
          </a:p>
        </p:txBody>
      </p:sp>
      <p:sp>
        <p:nvSpPr>
          <p:cNvPr id="5" name="Tijdelijke aanduiding voor dianummer 4">
            <a:extLst>
              <a:ext uri="{FF2B5EF4-FFF2-40B4-BE49-F238E27FC236}">
                <a16:creationId xmlns:a16="http://schemas.microsoft.com/office/drawing/2014/main" id="{F484C30B-0FCC-4BFC-94B6-A53A469D9C3A}"/>
              </a:ext>
            </a:extLst>
          </p:cNvPr>
          <p:cNvSpPr>
            <a:spLocks noGrp="1"/>
          </p:cNvSpPr>
          <p:nvPr>
            <p:ph type="sldNum" sz="quarter" idx="12"/>
          </p:nvPr>
        </p:nvSpPr>
        <p:spPr/>
        <p:txBody>
          <a:bodyPr/>
          <a:lstStyle/>
          <a:p>
            <a:fld id="{2D829B21-5B38-4ED0-8573-BF02E90FF2FB}" type="slidenum">
              <a:rPr lang="nl-NL" smtClean="0"/>
              <a:t>‹nr.›</a:t>
            </a:fld>
            <a:endParaRPr lang="nl-NL" dirty="0"/>
          </a:p>
        </p:txBody>
      </p:sp>
    </p:spTree>
    <p:extLst>
      <p:ext uri="{BB962C8B-B14F-4D97-AF65-F5344CB8AC3E}">
        <p14:creationId xmlns:p14="http://schemas.microsoft.com/office/powerpoint/2010/main" val="925941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141DBCAB-8190-464A-AE73-417FB95A5B4F}"/>
              </a:ext>
            </a:extLst>
          </p:cNvPr>
          <p:cNvSpPr>
            <a:spLocks noGrp="1"/>
          </p:cNvSpPr>
          <p:nvPr>
            <p:ph type="dt" sz="half" idx="10"/>
          </p:nvPr>
        </p:nvSpPr>
        <p:spPr/>
        <p:txBody>
          <a:bodyPr/>
          <a:lstStyle/>
          <a:p>
            <a:fld id="{D6F9CE36-869E-41FA-A406-8E395ED1389E}" type="datetime1">
              <a:rPr lang="nl-NL" smtClean="0"/>
              <a:t>5-5-2022</a:t>
            </a:fld>
            <a:endParaRPr lang="nl-NL" dirty="0"/>
          </a:p>
        </p:txBody>
      </p:sp>
      <p:sp>
        <p:nvSpPr>
          <p:cNvPr id="3" name="Tijdelijke aanduiding voor voettekst 2">
            <a:extLst>
              <a:ext uri="{FF2B5EF4-FFF2-40B4-BE49-F238E27FC236}">
                <a16:creationId xmlns:a16="http://schemas.microsoft.com/office/drawing/2014/main" id="{55FF6203-E53E-4D10-BE70-30F7522A3029}"/>
              </a:ext>
            </a:extLst>
          </p:cNvPr>
          <p:cNvSpPr>
            <a:spLocks noGrp="1"/>
          </p:cNvSpPr>
          <p:nvPr>
            <p:ph type="ftr" sz="quarter" idx="11"/>
          </p:nvPr>
        </p:nvSpPr>
        <p:spPr/>
        <p:txBody>
          <a:bodyPr/>
          <a:lstStyle/>
          <a:p>
            <a:endParaRPr lang="nl-NL" dirty="0"/>
          </a:p>
        </p:txBody>
      </p:sp>
      <p:sp>
        <p:nvSpPr>
          <p:cNvPr id="4" name="Tijdelijke aanduiding voor dianummer 3">
            <a:extLst>
              <a:ext uri="{FF2B5EF4-FFF2-40B4-BE49-F238E27FC236}">
                <a16:creationId xmlns:a16="http://schemas.microsoft.com/office/drawing/2014/main" id="{A340F0E1-2325-4538-84DC-25D75811C57F}"/>
              </a:ext>
            </a:extLst>
          </p:cNvPr>
          <p:cNvSpPr>
            <a:spLocks noGrp="1"/>
          </p:cNvSpPr>
          <p:nvPr>
            <p:ph type="sldNum" sz="quarter" idx="12"/>
          </p:nvPr>
        </p:nvSpPr>
        <p:spPr/>
        <p:txBody>
          <a:bodyPr/>
          <a:lstStyle/>
          <a:p>
            <a:fld id="{2D829B21-5B38-4ED0-8573-BF02E90FF2FB}" type="slidenum">
              <a:rPr lang="nl-NL" smtClean="0"/>
              <a:t>‹nr.›</a:t>
            </a:fld>
            <a:endParaRPr lang="nl-NL" dirty="0"/>
          </a:p>
        </p:txBody>
      </p:sp>
    </p:spTree>
    <p:extLst>
      <p:ext uri="{BB962C8B-B14F-4D97-AF65-F5344CB8AC3E}">
        <p14:creationId xmlns:p14="http://schemas.microsoft.com/office/powerpoint/2010/main" val="4030049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5A1026-7345-4D20-959A-CF7231A2CF19}"/>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FB7C512F-3D2A-4D49-BC7A-3EC74683CD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9269E640-4E6A-42BB-819A-4925FAD324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B2942450-E670-4504-BAD5-CCF4CD70B684}"/>
              </a:ext>
            </a:extLst>
          </p:cNvPr>
          <p:cNvSpPr>
            <a:spLocks noGrp="1"/>
          </p:cNvSpPr>
          <p:nvPr>
            <p:ph type="dt" sz="half" idx="10"/>
          </p:nvPr>
        </p:nvSpPr>
        <p:spPr/>
        <p:txBody>
          <a:bodyPr/>
          <a:lstStyle/>
          <a:p>
            <a:fld id="{22F72483-B96E-42F9-93B3-688E9A65695D}" type="datetime1">
              <a:rPr lang="nl-NL" smtClean="0"/>
              <a:t>5-5-2022</a:t>
            </a:fld>
            <a:endParaRPr lang="nl-NL" dirty="0"/>
          </a:p>
        </p:txBody>
      </p:sp>
      <p:sp>
        <p:nvSpPr>
          <p:cNvPr id="6" name="Tijdelijke aanduiding voor voettekst 5">
            <a:extLst>
              <a:ext uri="{FF2B5EF4-FFF2-40B4-BE49-F238E27FC236}">
                <a16:creationId xmlns:a16="http://schemas.microsoft.com/office/drawing/2014/main" id="{5D16BD32-D5AB-498F-ADA3-0674BD0898AC}"/>
              </a:ext>
            </a:extLst>
          </p:cNvPr>
          <p:cNvSpPr>
            <a:spLocks noGrp="1"/>
          </p:cNvSpPr>
          <p:nvPr>
            <p:ph type="ftr" sz="quarter" idx="11"/>
          </p:nvPr>
        </p:nvSpPr>
        <p:spPr/>
        <p:txBody>
          <a:bodyPr/>
          <a:lstStyle/>
          <a:p>
            <a:endParaRPr lang="nl-NL" dirty="0"/>
          </a:p>
        </p:txBody>
      </p:sp>
      <p:sp>
        <p:nvSpPr>
          <p:cNvPr id="7" name="Tijdelijke aanduiding voor dianummer 6">
            <a:extLst>
              <a:ext uri="{FF2B5EF4-FFF2-40B4-BE49-F238E27FC236}">
                <a16:creationId xmlns:a16="http://schemas.microsoft.com/office/drawing/2014/main" id="{827495CE-2854-4BF2-A62F-53F1CC9EC001}"/>
              </a:ext>
            </a:extLst>
          </p:cNvPr>
          <p:cNvSpPr>
            <a:spLocks noGrp="1"/>
          </p:cNvSpPr>
          <p:nvPr>
            <p:ph type="sldNum" sz="quarter" idx="12"/>
          </p:nvPr>
        </p:nvSpPr>
        <p:spPr/>
        <p:txBody>
          <a:bodyPr/>
          <a:lstStyle/>
          <a:p>
            <a:fld id="{2D829B21-5B38-4ED0-8573-BF02E90FF2FB}" type="slidenum">
              <a:rPr lang="nl-NL" smtClean="0"/>
              <a:t>‹nr.›</a:t>
            </a:fld>
            <a:endParaRPr lang="nl-NL" dirty="0"/>
          </a:p>
        </p:txBody>
      </p:sp>
    </p:spTree>
    <p:extLst>
      <p:ext uri="{BB962C8B-B14F-4D97-AF65-F5344CB8AC3E}">
        <p14:creationId xmlns:p14="http://schemas.microsoft.com/office/powerpoint/2010/main" val="158255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5E3AFD-DBE1-4160-8AC0-29CCC11931B8}"/>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18F04C4F-0C5C-48EE-8F36-6081951F48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dirty="0"/>
          </a:p>
        </p:txBody>
      </p:sp>
      <p:sp>
        <p:nvSpPr>
          <p:cNvPr id="4" name="Tijdelijke aanduiding voor tekst 3">
            <a:extLst>
              <a:ext uri="{FF2B5EF4-FFF2-40B4-BE49-F238E27FC236}">
                <a16:creationId xmlns:a16="http://schemas.microsoft.com/office/drawing/2014/main" id="{2F96DE2A-6B9E-4ABE-98E7-4C458FA6C7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C3EC62CC-A3EA-4627-ABB1-D7F60D53F305}"/>
              </a:ext>
            </a:extLst>
          </p:cNvPr>
          <p:cNvSpPr>
            <a:spLocks noGrp="1"/>
          </p:cNvSpPr>
          <p:nvPr>
            <p:ph type="dt" sz="half" idx="10"/>
          </p:nvPr>
        </p:nvSpPr>
        <p:spPr/>
        <p:txBody>
          <a:bodyPr/>
          <a:lstStyle/>
          <a:p>
            <a:fld id="{B16A4CB3-9EA4-4A09-98FF-8515ADE6EA4F}" type="datetime1">
              <a:rPr lang="nl-NL" smtClean="0"/>
              <a:t>5-5-2022</a:t>
            </a:fld>
            <a:endParaRPr lang="nl-NL" dirty="0"/>
          </a:p>
        </p:txBody>
      </p:sp>
      <p:sp>
        <p:nvSpPr>
          <p:cNvPr id="6" name="Tijdelijke aanduiding voor voettekst 5">
            <a:extLst>
              <a:ext uri="{FF2B5EF4-FFF2-40B4-BE49-F238E27FC236}">
                <a16:creationId xmlns:a16="http://schemas.microsoft.com/office/drawing/2014/main" id="{17FA7FE9-8250-40FC-A86D-A76A51B45A67}"/>
              </a:ext>
            </a:extLst>
          </p:cNvPr>
          <p:cNvSpPr>
            <a:spLocks noGrp="1"/>
          </p:cNvSpPr>
          <p:nvPr>
            <p:ph type="ftr" sz="quarter" idx="11"/>
          </p:nvPr>
        </p:nvSpPr>
        <p:spPr/>
        <p:txBody>
          <a:bodyPr/>
          <a:lstStyle/>
          <a:p>
            <a:endParaRPr lang="nl-NL" dirty="0"/>
          </a:p>
        </p:txBody>
      </p:sp>
      <p:sp>
        <p:nvSpPr>
          <p:cNvPr id="7" name="Tijdelijke aanduiding voor dianummer 6">
            <a:extLst>
              <a:ext uri="{FF2B5EF4-FFF2-40B4-BE49-F238E27FC236}">
                <a16:creationId xmlns:a16="http://schemas.microsoft.com/office/drawing/2014/main" id="{10021E71-585C-4E2F-9004-85EA25549E15}"/>
              </a:ext>
            </a:extLst>
          </p:cNvPr>
          <p:cNvSpPr>
            <a:spLocks noGrp="1"/>
          </p:cNvSpPr>
          <p:nvPr>
            <p:ph type="sldNum" sz="quarter" idx="12"/>
          </p:nvPr>
        </p:nvSpPr>
        <p:spPr/>
        <p:txBody>
          <a:bodyPr/>
          <a:lstStyle/>
          <a:p>
            <a:fld id="{2D829B21-5B38-4ED0-8573-BF02E90FF2FB}" type="slidenum">
              <a:rPr lang="nl-NL" smtClean="0"/>
              <a:t>‹nr.›</a:t>
            </a:fld>
            <a:endParaRPr lang="nl-NL" dirty="0"/>
          </a:p>
        </p:txBody>
      </p:sp>
    </p:spTree>
    <p:extLst>
      <p:ext uri="{BB962C8B-B14F-4D97-AF65-F5344CB8AC3E}">
        <p14:creationId xmlns:p14="http://schemas.microsoft.com/office/powerpoint/2010/main" val="338186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C5A8075A-B739-476A-BBEB-E3BA968F1D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CFD3F164-9C0C-40E2-BFC0-0BFC034411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0998E8D9-F560-4A2E-A673-3AC890BEAE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3BAE87-F695-4B2C-A7A4-05C9EC41AAAD}" type="datetime1">
              <a:rPr lang="nl-NL" smtClean="0"/>
              <a:t>5-5-2022</a:t>
            </a:fld>
            <a:endParaRPr lang="nl-NL" dirty="0"/>
          </a:p>
        </p:txBody>
      </p:sp>
      <p:sp>
        <p:nvSpPr>
          <p:cNvPr id="5" name="Tijdelijke aanduiding voor voettekst 4">
            <a:extLst>
              <a:ext uri="{FF2B5EF4-FFF2-40B4-BE49-F238E27FC236}">
                <a16:creationId xmlns:a16="http://schemas.microsoft.com/office/drawing/2014/main" id="{6AAF75F9-FB51-44AB-B455-F19E9BCE76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dirty="0"/>
          </a:p>
        </p:txBody>
      </p:sp>
      <p:sp>
        <p:nvSpPr>
          <p:cNvPr id="6" name="Tijdelijke aanduiding voor dianummer 5">
            <a:extLst>
              <a:ext uri="{FF2B5EF4-FFF2-40B4-BE49-F238E27FC236}">
                <a16:creationId xmlns:a16="http://schemas.microsoft.com/office/drawing/2014/main" id="{3225A684-64EC-4297-9BE1-E7F5F4CED6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829B21-5B38-4ED0-8573-BF02E90FF2FB}" type="slidenum">
              <a:rPr lang="nl-NL" smtClean="0"/>
              <a:t>‹nr.›</a:t>
            </a:fld>
            <a:endParaRPr lang="nl-NL" dirty="0"/>
          </a:p>
        </p:txBody>
      </p:sp>
    </p:spTree>
    <p:extLst>
      <p:ext uri="{BB962C8B-B14F-4D97-AF65-F5344CB8AC3E}">
        <p14:creationId xmlns:p14="http://schemas.microsoft.com/office/powerpoint/2010/main" val="2786998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png"/><Relationship Id="rId2" Type="http://schemas.openxmlformats.org/officeDocument/2006/relationships/image" Target="../media/image130.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Afbeelding 7" descr="Afbeelding met bos&#10;&#10;Automatisch gegenereerde beschrijving">
            <a:extLst>
              <a:ext uri="{FF2B5EF4-FFF2-40B4-BE49-F238E27FC236}">
                <a16:creationId xmlns:a16="http://schemas.microsoft.com/office/drawing/2014/main" id="{3F876871-B4CB-4465-BCA2-8314E2D3F017}"/>
              </a:ext>
            </a:extLst>
          </p:cNvPr>
          <p:cNvPicPr>
            <a:picLocks noChangeAspect="1"/>
          </p:cNvPicPr>
          <p:nvPr/>
        </p:nvPicPr>
        <p:blipFill rotWithShape="1">
          <a:blip r:embed="rId2">
            <a:extLst>
              <a:ext uri="{28A0092B-C50C-407E-A947-70E740481C1C}">
                <a14:useLocalDpi xmlns:a14="http://schemas.microsoft.com/office/drawing/2010/main" val="0"/>
              </a:ext>
            </a:extLst>
          </a:blip>
          <a:srcRect b="10714"/>
          <a:stretch/>
        </p:blipFill>
        <p:spPr>
          <a:xfrm>
            <a:off x="20" y="10"/>
            <a:ext cx="12191980" cy="6857990"/>
          </a:xfrm>
          <a:prstGeom prst="rect">
            <a:avLst/>
          </a:prstGeom>
        </p:spPr>
      </p:pic>
      <p:sp>
        <p:nvSpPr>
          <p:cNvPr id="40" name="Rectangle 39">
            <a:extLst>
              <a:ext uri="{FF2B5EF4-FFF2-40B4-BE49-F238E27FC236}">
                <a16:creationId xmlns:a16="http://schemas.microsoft.com/office/drawing/2014/main" id="{DCF1FFC3-D020-43C3-8B93-EF6BEFC46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912620" y="1929384"/>
            <a:ext cx="8366760" cy="2999232"/>
          </a:xfrm>
          <a:prstGeom prst="rect">
            <a:avLst/>
          </a:prstGeom>
          <a:solidFill>
            <a:schemeClr val="bg1">
              <a:alpha val="89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ABD0083-3128-47AE-AB80-2EBD74027342}"/>
              </a:ext>
            </a:extLst>
          </p:cNvPr>
          <p:cNvSpPr>
            <a:spLocks noGrp="1"/>
          </p:cNvSpPr>
          <p:nvPr>
            <p:ph type="title"/>
          </p:nvPr>
        </p:nvSpPr>
        <p:spPr>
          <a:xfrm>
            <a:off x="2366010" y="2445027"/>
            <a:ext cx="7459980" cy="2046834"/>
          </a:xfrm>
        </p:spPr>
        <p:txBody>
          <a:bodyPr vert="horz" lIns="91440" tIns="45720" rIns="91440" bIns="45720" rtlCol="0" anchor="b">
            <a:normAutofit fontScale="90000"/>
          </a:bodyPr>
          <a:lstStyle/>
          <a:p>
            <a:pPr algn="ctr"/>
            <a:r>
              <a:rPr lang="en-US" sz="5400" dirty="0"/>
              <a:t>Constructing a digital twin of the social network of Amsterdam</a:t>
            </a:r>
          </a:p>
        </p:txBody>
      </p:sp>
      <p:cxnSp>
        <p:nvCxnSpPr>
          <p:cNvPr id="42" name="Straight Connector 41">
            <a:extLst>
              <a:ext uri="{FF2B5EF4-FFF2-40B4-BE49-F238E27FC236}">
                <a16:creationId xmlns:a16="http://schemas.microsoft.com/office/drawing/2014/main" id="{16FC4A39-71B0-433B-AB94-CBFFA0DF90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02605" y="3792064"/>
            <a:ext cx="2586790" cy="0"/>
          </a:xfrm>
          <a:prstGeom prst="line">
            <a:avLst/>
          </a:prstGeom>
          <a:ln w="22225">
            <a:solidFill>
              <a:srgbClr val="473761"/>
            </a:solidFill>
          </a:ln>
        </p:spPr>
        <p:style>
          <a:lnRef idx="1">
            <a:schemeClr val="accent1"/>
          </a:lnRef>
          <a:fillRef idx="0">
            <a:schemeClr val="accent1"/>
          </a:fillRef>
          <a:effectRef idx="0">
            <a:schemeClr val="accent1"/>
          </a:effectRef>
          <a:fontRef idx="minor">
            <a:schemeClr val="tx1"/>
          </a:fontRef>
        </p:style>
      </p:cxnSp>
      <p:sp>
        <p:nvSpPr>
          <p:cNvPr id="39" name="Rechthoek 38">
            <a:extLst>
              <a:ext uri="{FF2B5EF4-FFF2-40B4-BE49-F238E27FC236}">
                <a16:creationId xmlns:a16="http://schemas.microsoft.com/office/drawing/2014/main" id="{BCD9D094-F891-430D-88C4-8E9C3A081C84}"/>
              </a:ext>
            </a:extLst>
          </p:cNvPr>
          <p:cNvSpPr/>
          <p:nvPr/>
        </p:nvSpPr>
        <p:spPr>
          <a:xfrm>
            <a:off x="0" y="0"/>
            <a:ext cx="12191980" cy="6857990"/>
          </a:xfrm>
          <a:prstGeom prst="rect">
            <a:avLst/>
          </a:prstGeom>
          <a:solidFill>
            <a:schemeClr val="accent2">
              <a:alpha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en-US" dirty="0"/>
          </a:p>
        </p:txBody>
      </p:sp>
      <p:sp>
        <p:nvSpPr>
          <p:cNvPr id="7" name="Tekstvak 6">
            <a:extLst>
              <a:ext uri="{FF2B5EF4-FFF2-40B4-BE49-F238E27FC236}">
                <a16:creationId xmlns:a16="http://schemas.microsoft.com/office/drawing/2014/main" id="{1542591E-EF8D-4D44-96B9-09CF3A39B902}"/>
              </a:ext>
            </a:extLst>
          </p:cNvPr>
          <p:cNvSpPr txBox="1"/>
          <p:nvPr/>
        </p:nvSpPr>
        <p:spPr>
          <a:xfrm>
            <a:off x="7882880" y="3912953"/>
            <a:ext cx="3352800" cy="1015663"/>
          </a:xfrm>
          <a:prstGeom prst="rect">
            <a:avLst/>
          </a:prstGeom>
          <a:noFill/>
        </p:spPr>
        <p:txBody>
          <a:bodyPr wrap="square" rtlCol="0">
            <a:spAutoFit/>
          </a:bodyPr>
          <a:lstStyle/>
          <a:p>
            <a:r>
              <a:rPr lang="nl-NL" sz="1200" dirty="0">
                <a:latin typeface="+mj-lt"/>
              </a:rPr>
              <a:t>Thesis </a:t>
            </a:r>
            <a:r>
              <a:rPr lang="nl-NL" sz="1200" dirty="0" err="1">
                <a:latin typeface="+mj-lt"/>
              </a:rPr>
              <a:t>presentation</a:t>
            </a:r>
            <a:r>
              <a:rPr lang="nl-NL" sz="1200" dirty="0">
                <a:latin typeface="+mj-lt"/>
              </a:rPr>
              <a:t> of Kamiel Gülpen</a:t>
            </a:r>
          </a:p>
          <a:p>
            <a:endParaRPr lang="nl-NL" sz="1200" dirty="0">
              <a:latin typeface="+mj-lt"/>
            </a:endParaRPr>
          </a:p>
          <a:p>
            <a:r>
              <a:rPr lang="nl-NL" sz="1200" dirty="0">
                <a:latin typeface="+mj-lt"/>
              </a:rPr>
              <a:t>Dr. </a:t>
            </a:r>
            <a:r>
              <a:rPr lang="nl-NL" sz="1200" dirty="0" err="1">
                <a:latin typeface="+mj-lt"/>
              </a:rPr>
              <a:t>Debraj</a:t>
            </a:r>
            <a:r>
              <a:rPr lang="nl-NL" sz="1200" dirty="0">
                <a:latin typeface="+mj-lt"/>
              </a:rPr>
              <a:t> Roy</a:t>
            </a:r>
          </a:p>
          <a:p>
            <a:r>
              <a:rPr lang="nl-NL" sz="1200" dirty="0">
                <a:latin typeface="+mj-lt"/>
              </a:rPr>
              <a:t>Dr. Vítor </a:t>
            </a:r>
            <a:r>
              <a:rPr lang="nl-NL" sz="1200" dirty="0" err="1">
                <a:latin typeface="+mj-lt"/>
              </a:rPr>
              <a:t>Vasconcelos</a:t>
            </a:r>
            <a:endParaRPr lang="nl-NL" sz="1200" dirty="0">
              <a:latin typeface="+mj-lt"/>
            </a:endParaRPr>
          </a:p>
          <a:p>
            <a:r>
              <a:rPr lang="nl-NL" sz="1200" dirty="0" err="1">
                <a:latin typeface="+mj-lt"/>
              </a:rPr>
              <a:t>Msc</a:t>
            </a:r>
            <a:r>
              <a:rPr lang="nl-NL" sz="1200" dirty="0">
                <a:latin typeface="+mj-lt"/>
              </a:rPr>
              <a:t> </a:t>
            </a:r>
            <a:r>
              <a:rPr lang="nl-NL" sz="1200" dirty="0" err="1">
                <a:latin typeface="+mj-lt"/>
              </a:rPr>
              <a:t>Dhruv</a:t>
            </a:r>
            <a:r>
              <a:rPr lang="nl-NL" sz="1200" dirty="0">
                <a:latin typeface="+mj-lt"/>
              </a:rPr>
              <a:t> </a:t>
            </a:r>
            <a:r>
              <a:rPr lang="nl-NL" sz="1200" dirty="0" err="1">
                <a:latin typeface="+mj-lt"/>
              </a:rPr>
              <a:t>Mittal</a:t>
            </a:r>
            <a:endParaRPr lang="en-US" sz="1200" dirty="0">
              <a:latin typeface="+mj-lt"/>
            </a:endParaRPr>
          </a:p>
        </p:txBody>
      </p:sp>
      <p:sp>
        <p:nvSpPr>
          <p:cNvPr id="6" name="Tijdelijke aanduiding voor dianummer 5">
            <a:extLst>
              <a:ext uri="{FF2B5EF4-FFF2-40B4-BE49-F238E27FC236}">
                <a16:creationId xmlns:a16="http://schemas.microsoft.com/office/drawing/2014/main" id="{397499E6-6A33-46B0-8069-6BA68BE66392}"/>
              </a:ext>
            </a:extLst>
          </p:cNvPr>
          <p:cNvSpPr>
            <a:spLocks noGrp="1"/>
          </p:cNvSpPr>
          <p:nvPr>
            <p:ph type="sldNum" sz="quarter" idx="12"/>
          </p:nvPr>
        </p:nvSpPr>
        <p:spPr>
          <a:xfrm>
            <a:off x="9448780" y="0"/>
            <a:ext cx="2743200" cy="365125"/>
          </a:xfrm>
        </p:spPr>
        <p:txBody>
          <a:bodyPr/>
          <a:lstStyle/>
          <a:p>
            <a:fld id="{2D829B21-5B38-4ED0-8573-BF02E90FF2FB}" type="slidenum">
              <a:rPr lang="nl-NL" smtClean="0"/>
              <a:t>1</a:t>
            </a:fld>
            <a:endParaRPr lang="nl-NL" dirty="0"/>
          </a:p>
        </p:txBody>
      </p:sp>
    </p:spTree>
    <p:extLst>
      <p:ext uri="{BB962C8B-B14F-4D97-AF65-F5344CB8AC3E}">
        <p14:creationId xmlns:p14="http://schemas.microsoft.com/office/powerpoint/2010/main" val="3496029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Rectangle 32">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3A3E1090-F0DD-472D-BBEC-18716E7B7403}"/>
              </a:ext>
            </a:extLst>
          </p:cNvPr>
          <p:cNvSpPr>
            <a:spLocks noGrp="1"/>
          </p:cNvSpPr>
          <p:nvPr>
            <p:ph type="title"/>
          </p:nvPr>
        </p:nvSpPr>
        <p:spPr>
          <a:xfrm>
            <a:off x="841247" y="978619"/>
            <a:ext cx="3410712" cy="1106424"/>
          </a:xfrm>
        </p:spPr>
        <p:txBody>
          <a:bodyPr>
            <a:normAutofit/>
          </a:bodyPr>
          <a:lstStyle/>
          <a:p>
            <a:r>
              <a:rPr lang="nl-NL" sz="3200" b="1" dirty="0" err="1"/>
              <a:t>Homophily</a:t>
            </a:r>
            <a:endParaRPr lang="en-US" sz="3200" b="1" dirty="0"/>
          </a:p>
        </p:txBody>
      </p:sp>
      <p:sp>
        <p:nvSpPr>
          <p:cNvPr id="35" name="Rectangle 34">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jdelijke aanduiding voor inhoud 2">
            <a:extLst>
              <a:ext uri="{FF2B5EF4-FFF2-40B4-BE49-F238E27FC236}">
                <a16:creationId xmlns:a16="http://schemas.microsoft.com/office/drawing/2014/main" id="{784D707C-74EC-4090-8693-AB4D6666542F}"/>
              </a:ext>
            </a:extLst>
          </p:cNvPr>
          <p:cNvSpPr>
            <a:spLocks noGrp="1"/>
          </p:cNvSpPr>
          <p:nvPr>
            <p:ph idx="1"/>
          </p:nvPr>
        </p:nvSpPr>
        <p:spPr>
          <a:xfrm>
            <a:off x="841248" y="2252870"/>
            <a:ext cx="3412219" cy="3275187"/>
          </a:xfrm>
        </p:spPr>
        <p:txBody>
          <a:bodyPr>
            <a:normAutofit lnSpcReduction="10000"/>
          </a:bodyPr>
          <a:lstStyle/>
          <a:p>
            <a:r>
              <a:rPr lang="en-US" sz="1800" dirty="0"/>
              <a:t>Social structure and social networks are related through the fundamental principle of homophily</a:t>
            </a:r>
          </a:p>
          <a:p>
            <a:r>
              <a:rPr lang="en-US" sz="1800" dirty="0"/>
              <a:t>Agents that are similar with respect to some significant social features are more likely to be somehow connected than dissimilar agents </a:t>
            </a:r>
          </a:p>
          <a:p>
            <a:pPr marL="0" indent="0">
              <a:buNone/>
            </a:pPr>
            <a:endParaRPr lang="en-US" sz="1800" dirty="0"/>
          </a:p>
          <a:p>
            <a:r>
              <a:rPr lang="en-US" sz="1800" dirty="0"/>
              <a:t>Is this idea represented in the data?</a:t>
            </a:r>
          </a:p>
        </p:txBody>
      </p:sp>
      <p:pic>
        <p:nvPicPr>
          <p:cNvPr id="8" name="Afbeelding 7">
            <a:extLst>
              <a:ext uri="{FF2B5EF4-FFF2-40B4-BE49-F238E27FC236}">
                <a16:creationId xmlns:a16="http://schemas.microsoft.com/office/drawing/2014/main" id="{D4EA510E-AE0D-424F-AF8F-D2A0B9361520}"/>
              </a:ext>
            </a:extLst>
          </p:cNvPr>
          <p:cNvPicPr>
            <a:picLocks noChangeAspect="1"/>
          </p:cNvPicPr>
          <p:nvPr/>
        </p:nvPicPr>
        <p:blipFill rotWithShape="1">
          <a:blip r:embed="rId2"/>
          <a:srcRect b="5702"/>
          <a:stretch/>
        </p:blipFill>
        <p:spPr>
          <a:xfrm>
            <a:off x="5591373" y="630936"/>
            <a:ext cx="5715366" cy="5182185"/>
          </a:xfrm>
          <a:prstGeom prst="rect">
            <a:avLst/>
          </a:prstGeom>
        </p:spPr>
      </p:pic>
      <p:pic>
        <p:nvPicPr>
          <p:cNvPr id="21" name="Afbeelding 20">
            <a:extLst>
              <a:ext uri="{FF2B5EF4-FFF2-40B4-BE49-F238E27FC236}">
                <a16:creationId xmlns:a16="http://schemas.microsoft.com/office/drawing/2014/main" id="{1ECF0E26-FF0F-49F0-952F-5016444665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6045" y="6259004"/>
            <a:ext cx="1655955" cy="553710"/>
          </a:xfrm>
          <a:prstGeom prst="rect">
            <a:avLst/>
          </a:prstGeom>
        </p:spPr>
      </p:pic>
      <p:pic>
        <p:nvPicPr>
          <p:cNvPr id="11" name="Afbeelding 10" descr="Afbeelding met pijl&#10;&#10;Automatisch gegenereerde beschrijving">
            <a:extLst>
              <a:ext uri="{FF2B5EF4-FFF2-40B4-BE49-F238E27FC236}">
                <a16:creationId xmlns:a16="http://schemas.microsoft.com/office/drawing/2014/main" id="{250B31BA-2CE6-4B04-87CF-D1363251CF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6828" y="498348"/>
            <a:ext cx="5386132" cy="5386132"/>
          </a:xfrm>
          <a:prstGeom prst="rect">
            <a:avLst/>
          </a:prstGeom>
        </p:spPr>
      </p:pic>
      <p:sp>
        <p:nvSpPr>
          <p:cNvPr id="6" name="Tijdelijke aanduiding voor dianummer 5">
            <a:extLst>
              <a:ext uri="{FF2B5EF4-FFF2-40B4-BE49-F238E27FC236}">
                <a16:creationId xmlns:a16="http://schemas.microsoft.com/office/drawing/2014/main" id="{282D8A2F-B333-4DED-B71C-12FADF823BC7}"/>
              </a:ext>
            </a:extLst>
          </p:cNvPr>
          <p:cNvSpPr>
            <a:spLocks noGrp="1"/>
          </p:cNvSpPr>
          <p:nvPr>
            <p:ph type="sldNum" sz="quarter" idx="12"/>
          </p:nvPr>
        </p:nvSpPr>
        <p:spPr>
          <a:xfrm>
            <a:off x="9448800" y="0"/>
            <a:ext cx="2743200" cy="365125"/>
          </a:xfrm>
        </p:spPr>
        <p:txBody>
          <a:bodyPr/>
          <a:lstStyle/>
          <a:p>
            <a:fld id="{2D829B21-5B38-4ED0-8573-BF02E90FF2FB}" type="slidenum">
              <a:rPr lang="nl-NL" smtClean="0"/>
              <a:t>10</a:t>
            </a:fld>
            <a:endParaRPr lang="nl-NL" dirty="0"/>
          </a:p>
        </p:txBody>
      </p:sp>
    </p:spTree>
    <p:extLst>
      <p:ext uri="{BB962C8B-B14F-4D97-AF65-F5344CB8AC3E}">
        <p14:creationId xmlns:p14="http://schemas.microsoft.com/office/powerpoint/2010/main" val="4171356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3A3E1090-F0DD-472D-BBEC-18716E7B7403}"/>
              </a:ext>
            </a:extLst>
          </p:cNvPr>
          <p:cNvSpPr>
            <a:spLocks noGrp="1"/>
          </p:cNvSpPr>
          <p:nvPr>
            <p:ph type="title"/>
          </p:nvPr>
        </p:nvSpPr>
        <p:spPr>
          <a:xfrm>
            <a:off x="841247" y="978619"/>
            <a:ext cx="3410712" cy="1106424"/>
          </a:xfrm>
        </p:spPr>
        <p:txBody>
          <a:bodyPr>
            <a:normAutofit/>
          </a:bodyPr>
          <a:lstStyle/>
          <a:p>
            <a:r>
              <a:rPr lang="nl-NL" sz="3200" b="1" dirty="0" err="1"/>
              <a:t>Social</a:t>
            </a:r>
            <a:r>
              <a:rPr lang="nl-NL" sz="3200" b="1" dirty="0"/>
              <a:t> </a:t>
            </a:r>
            <a:r>
              <a:rPr lang="nl-NL" sz="3200" b="1" dirty="0" err="1"/>
              <a:t>Distance</a:t>
            </a:r>
            <a:r>
              <a:rPr lang="nl-NL" sz="3200" b="1" dirty="0"/>
              <a:t> Attachment model</a:t>
            </a:r>
            <a:endParaRPr lang="en-US" sz="3200" b="1" dirty="0"/>
          </a:p>
        </p:txBody>
      </p:sp>
      <p:sp>
        <p:nvSpPr>
          <p:cNvPr id="35" name="Rectangle 34">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7" name="Rectangle 3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3" name="Tijdelijke aanduiding voor inhoud 2">
                <a:extLst>
                  <a:ext uri="{FF2B5EF4-FFF2-40B4-BE49-F238E27FC236}">
                    <a16:creationId xmlns:a16="http://schemas.microsoft.com/office/drawing/2014/main" id="{784D707C-74EC-4090-8693-AB4D6666542F}"/>
                  </a:ext>
                </a:extLst>
              </p:cNvPr>
              <p:cNvSpPr>
                <a:spLocks noGrp="1"/>
              </p:cNvSpPr>
              <p:nvPr>
                <p:ph idx="1"/>
              </p:nvPr>
            </p:nvSpPr>
            <p:spPr>
              <a:xfrm>
                <a:off x="841248" y="2252870"/>
                <a:ext cx="3412219" cy="3275187"/>
              </a:xfrm>
            </p:spPr>
            <p:txBody>
              <a:bodyPr>
                <a:normAutofit/>
              </a:bodyPr>
              <a:lstStyle/>
              <a:p>
                <a14:m>
                  <m:oMath xmlns:m="http://schemas.openxmlformats.org/officeDocument/2006/math">
                    <m:sSub>
                      <m:sSubPr>
                        <m:ctrlPr>
                          <a:rPr lang="en-US" sz="1700" i="1" smtClean="0">
                            <a:latin typeface="Cambria Math" panose="02040503050406030204" pitchFamily="18" charset="0"/>
                          </a:rPr>
                        </m:ctrlPr>
                      </m:sSubPr>
                      <m:e>
                        <m:r>
                          <a:rPr lang="en-US" sz="1700" b="0" i="1">
                            <a:latin typeface="Cambria Math" panose="02040503050406030204" pitchFamily="18" charset="0"/>
                          </a:rPr>
                          <m:t>𝑝</m:t>
                        </m:r>
                      </m:e>
                      <m:sub>
                        <m:r>
                          <a:rPr lang="en-US" sz="1700" b="0" i="1">
                            <a:latin typeface="Cambria Math" panose="02040503050406030204" pitchFamily="18" charset="0"/>
                          </a:rPr>
                          <m:t>𝑖𝑗</m:t>
                        </m:r>
                      </m:sub>
                    </m:sSub>
                    <m:r>
                      <a:rPr lang="en-US" sz="1700" b="0" i="1">
                        <a:latin typeface="Cambria Math" panose="02040503050406030204" pitchFamily="18" charset="0"/>
                      </a:rPr>
                      <m:t>=</m:t>
                    </m:r>
                    <m:f>
                      <m:fPr>
                        <m:ctrlPr>
                          <a:rPr lang="en-US" sz="1700" i="1">
                            <a:latin typeface="Cambria Math" panose="02040503050406030204" pitchFamily="18" charset="0"/>
                          </a:rPr>
                        </m:ctrlPr>
                      </m:fPr>
                      <m:num>
                        <m:r>
                          <a:rPr lang="en-US" sz="1700" b="0" i="1">
                            <a:latin typeface="Cambria Math" panose="02040503050406030204" pitchFamily="18" charset="0"/>
                          </a:rPr>
                          <m:t>1</m:t>
                        </m:r>
                      </m:num>
                      <m:den>
                        <m:sSup>
                          <m:sSupPr>
                            <m:ctrlPr>
                              <a:rPr lang="en-US" sz="1700" b="0" i="1">
                                <a:latin typeface="Cambria Math" panose="02040503050406030204" pitchFamily="18" charset="0"/>
                              </a:rPr>
                            </m:ctrlPr>
                          </m:sSupPr>
                          <m:e>
                            <m:r>
                              <a:rPr lang="en-US" sz="1700" b="0" i="1">
                                <a:latin typeface="Cambria Math" panose="02040503050406030204" pitchFamily="18" charset="0"/>
                              </a:rPr>
                              <m:t>1+[</m:t>
                            </m:r>
                            <m:sSup>
                              <m:sSupPr>
                                <m:ctrlPr>
                                  <a:rPr lang="en-US" sz="1700" b="0" i="1">
                                    <a:latin typeface="Cambria Math" panose="02040503050406030204" pitchFamily="18" charset="0"/>
                                  </a:rPr>
                                </m:ctrlPr>
                              </m:sSupPr>
                              <m:e>
                                <m:r>
                                  <a:rPr lang="en-US" sz="1700" b="0" i="1">
                                    <a:latin typeface="Cambria Math" panose="02040503050406030204" pitchFamily="18" charset="0"/>
                                  </a:rPr>
                                  <m:t>𝑏</m:t>
                                </m:r>
                              </m:e>
                              <m:sup>
                                <m:r>
                                  <a:rPr lang="en-US" sz="1700" b="0" i="1">
                                    <a:latin typeface="Cambria Math" panose="02040503050406030204" pitchFamily="18" charset="0"/>
                                  </a:rPr>
                                  <m:t>−1</m:t>
                                </m:r>
                              </m:sup>
                            </m:sSup>
                            <m:r>
                              <a:rPr lang="en-US" sz="1700" b="0" i="1">
                                <a:latin typeface="Cambria Math" panose="02040503050406030204" pitchFamily="18" charset="0"/>
                              </a:rPr>
                              <m:t>𝑑</m:t>
                            </m:r>
                            <m:d>
                              <m:dPr>
                                <m:ctrlPr>
                                  <a:rPr lang="en-US" sz="1700" b="0" i="1">
                                    <a:latin typeface="Cambria Math" panose="02040503050406030204" pitchFamily="18" charset="0"/>
                                  </a:rPr>
                                </m:ctrlPr>
                              </m:dPr>
                              <m:e>
                                <m:sSub>
                                  <m:sSubPr>
                                    <m:ctrlPr>
                                      <a:rPr lang="en-US" sz="1700" b="0" i="1">
                                        <a:latin typeface="Cambria Math" panose="02040503050406030204" pitchFamily="18" charset="0"/>
                                      </a:rPr>
                                    </m:ctrlPr>
                                  </m:sSubPr>
                                  <m:e>
                                    <m:r>
                                      <a:rPr lang="en-US" sz="1700" b="0" i="1">
                                        <a:latin typeface="Cambria Math" panose="02040503050406030204" pitchFamily="18" charset="0"/>
                                      </a:rPr>
                                      <m:t>𝑥</m:t>
                                    </m:r>
                                  </m:e>
                                  <m:sub>
                                    <m:r>
                                      <a:rPr lang="en-US" sz="1700" b="0" i="1">
                                        <a:latin typeface="Cambria Math" panose="02040503050406030204" pitchFamily="18" charset="0"/>
                                      </a:rPr>
                                      <m:t>𝑖</m:t>
                                    </m:r>
                                  </m:sub>
                                </m:sSub>
                                <m:r>
                                  <a:rPr lang="en-US" sz="1700" b="0" i="1">
                                    <a:latin typeface="Cambria Math" panose="02040503050406030204" pitchFamily="18" charset="0"/>
                                  </a:rPr>
                                  <m:t>,</m:t>
                                </m:r>
                                <m:sSub>
                                  <m:sSubPr>
                                    <m:ctrlPr>
                                      <a:rPr lang="en-US" sz="1700" b="0" i="1">
                                        <a:latin typeface="Cambria Math" panose="02040503050406030204" pitchFamily="18" charset="0"/>
                                      </a:rPr>
                                    </m:ctrlPr>
                                  </m:sSubPr>
                                  <m:e>
                                    <m:r>
                                      <a:rPr lang="en-US" sz="1700" b="0" i="1">
                                        <a:latin typeface="Cambria Math" panose="02040503050406030204" pitchFamily="18" charset="0"/>
                                      </a:rPr>
                                      <m:t>𝑥</m:t>
                                    </m:r>
                                  </m:e>
                                  <m:sub>
                                    <m:r>
                                      <a:rPr lang="en-US" sz="1700" b="0" i="1">
                                        <a:latin typeface="Cambria Math" panose="02040503050406030204" pitchFamily="18" charset="0"/>
                                      </a:rPr>
                                      <m:t>𝑗</m:t>
                                    </m:r>
                                    <m:r>
                                      <a:rPr lang="en-US" sz="1700" b="0" i="1">
                                        <a:latin typeface="Cambria Math" panose="02040503050406030204" pitchFamily="18" charset="0"/>
                                      </a:rPr>
                                      <m:t> </m:t>
                                    </m:r>
                                  </m:sub>
                                </m:sSub>
                              </m:e>
                            </m:d>
                            <m:r>
                              <a:rPr lang="en-US" sz="1700" b="0" i="1">
                                <a:latin typeface="Cambria Math" panose="02040503050406030204" pitchFamily="18" charset="0"/>
                              </a:rPr>
                              <m:t>]</m:t>
                            </m:r>
                          </m:e>
                          <m:sup>
                            <m:r>
                              <m:rPr>
                                <m:sty m:val="p"/>
                              </m:rPr>
                              <a:rPr lang="el-GR" sz="1700" b="0" i="1">
                                <a:latin typeface="Cambria Math" panose="02040503050406030204" pitchFamily="18" charset="0"/>
                              </a:rPr>
                              <m:t>α</m:t>
                            </m:r>
                          </m:sup>
                        </m:sSup>
                      </m:den>
                    </m:f>
                  </m:oMath>
                </a14:m>
                <a:r>
                  <a:rPr lang="en-US" sz="1700" dirty="0"/>
                  <a:t> </a:t>
                </a:r>
              </a:p>
              <a:p>
                <a14:m>
                  <m:oMath xmlns:m="http://schemas.openxmlformats.org/officeDocument/2006/math">
                    <m:sSub>
                      <m:sSubPr>
                        <m:ctrlPr>
                          <a:rPr lang="en-US" sz="1700" i="1">
                            <a:latin typeface="Cambria Math" panose="02040503050406030204" pitchFamily="18" charset="0"/>
                          </a:rPr>
                        </m:ctrlPr>
                      </m:sSubPr>
                      <m:e>
                        <m:r>
                          <a:rPr lang="en-US" sz="1700" b="0" i="1">
                            <a:latin typeface="Cambria Math" panose="02040503050406030204" pitchFamily="18" charset="0"/>
                          </a:rPr>
                          <m:t>𝑝</m:t>
                        </m:r>
                      </m:e>
                      <m:sub>
                        <m:r>
                          <a:rPr lang="en-US" sz="1700" b="0" i="1">
                            <a:latin typeface="Cambria Math" panose="02040503050406030204" pitchFamily="18" charset="0"/>
                          </a:rPr>
                          <m:t>𝑖𝑗</m:t>
                        </m:r>
                      </m:sub>
                    </m:sSub>
                  </m:oMath>
                </a14:m>
                <a:r>
                  <a:rPr lang="en-US" sz="1700" dirty="0"/>
                  <a:t> is the probability of </a:t>
                </a:r>
                <a:r>
                  <a:rPr lang="en-US" sz="1700" dirty="0" err="1"/>
                  <a:t>conisnection</a:t>
                </a:r>
                <a:r>
                  <a:rPr lang="en-US" sz="1700" dirty="0"/>
                  <a:t> between </a:t>
                </a:r>
                <a:r>
                  <a:rPr lang="en-US" sz="1700" dirty="0" err="1"/>
                  <a:t>i</a:t>
                </a:r>
                <a:r>
                  <a:rPr lang="en-US" sz="1700" dirty="0"/>
                  <a:t> and j</a:t>
                </a:r>
              </a:p>
              <a:p>
                <a14:m>
                  <m:oMath xmlns:m="http://schemas.openxmlformats.org/officeDocument/2006/math">
                    <m:r>
                      <a:rPr lang="en-US" sz="1700" b="0" i="1" smtClean="0">
                        <a:latin typeface="Cambria Math" panose="02040503050406030204" pitchFamily="18" charset="0"/>
                      </a:rPr>
                      <m:t>𝑏</m:t>
                    </m:r>
                  </m:oMath>
                </a14:m>
                <a:r>
                  <a:rPr lang="en-US" sz="1700" dirty="0"/>
                  <a:t> is the characteristic distance</a:t>
                </a:r>
              </a:p>
              <a:p>
                <a14:m>
                  <m:oMath xmlns:m="http://schemas.openxmlformats.org/officeDocument/2006/math">
                    <m:sSub>
                      <m:sSubPr>
                        <m:ctrlPr>
                          <a:rPr lang="en-US" sz="1700" b="0" i="1" smtClean="0">
                            <a:latin typeface="Cambria Math" panose="02040503050406030204" pitchFamily="18" charset="0"/>
                          </a:rPr>
                        </m:ctrlPr>
                      </m:sSubPr>
                      <m:e>
                        <m:r>
                          <a:rPr lang="en-US" sz="1700" b="0" i="1" smtClean="0">
                            <a:latin typeface="Cambria Math" panose="02040503050406030204" pitchFamily="18" charset="0"/>
                          </a:rPr>
                          <m:t>𝑥</m:t>
                        </m:r>
                      </m:e>
                      <m:sub>
                        <m:r>
                          <a:rPr lang="en-US" sz="1700" b="0" i="1" smtClean="0">
                            <a:latin typeface="Cambria Math" panose="02040503050406030204" pitchFamily="18" charset="0"/>
                          </a:rPr>
                          <m:t>𝑖</m:t>
                        </m:r>
                      </m:sub>
                    </m:sSub>
                  </m:oMath>
                </a14:m>
                <a:r>
                  <a:rPr lang="en-US" sz="1700" dirty="0"/>
                  <a:t> is a vector of personal characteristics</a:t>
                </a:r>
              </a:p>
              <a:p>
                <a14:m>
                  <m:oMath xmlns:m="http://schemas.openxmlformats.org/officeDocument/2006/math">
                    <m:r>
                      <a:rPr lang="en-US" sz="1700" b="0" i="1" smtClean="0">
                        <a:latin typeface="Cambria Math" panose="02040503050406030204" pitchFamily="18" charset="0"/>
                      </a:rPr>
                      <m:t>𝑑</m:t>
                    </m:r>
                    <m:d>
                      <m:dPr>
                        <m:ctrlPr>
                          <a:rPr lang="en-US" sz="1700" b="0" i="1" smtClean="0">
                            <a:latin typeface="Cambria Math" panose="02040503050406030204" pitchFamily="18" charset="0"/>
                          </a:rPr>
                        </m:ctrlPr>
                      </m:dPr>
                      <m:e>
                        <m:sSub>
                          <m:sSubPr>
                            <m:ctrlPr>
                              <a:rPr lang="en-US" sz="1700" b="0" i="1" smtClean="0">
                                <a:latin typeface="Cambria Math" panose="02040503050406030204" pitchFamily="18" charset="0"/>
                              </a:rPr>
                            </m:ctrlPr>
                          </m:sSubPr>
                          <m:e>
                            <m:r>
                              <a:rPr lang="en-US" sz="1700" b="0" i="1" smtClean="0">
                                <a:latin typeface="Cambria Math" panose="02040503050406030204" pitchFamily="18" charset="0"/>
                              </a:rPr>
                              <m:t>𝑥</m:t>
                            </m:r>
                          </m:e>
                          <m:sub>
                            <m:r>
                              <a:rPr lang="en-US" sz="1700" b="0" i="1" smtClean="0">
                                <a:latin typeface="Cambria Math" panose="02040503050406030204" pitchFamily="18" charset="0"/>
                              </a:rPr>
                              <m:t>𝑖</m:t>
                            </m:r>
                          </m:sub>
                        </m:sSub>
                        <m:r>
                          <a:rPr lang="en-US" sz="1700" b="0" i="1" smtClean="0">
                            <a:latin typeface="Cambria Math" panose="02040503050406030204" pitchFamily="18" charset="0"/>
                          </a:rPr>
                          <m:t>, </m:t>
                        </m:r>
                        <m:sSub>
                          <m:sSubPr>
                            <m:ctrlPr>
                              <a:rPr lang="en-US" sz="1700" b="0" i="1" smtClean="0">
                                <a:latin typeface="Cambria Math" panose="02040503050406030204" pitchFamily="18" charset="0"/>
                              </a:rPr>
                            </m:ctrlPr>
                          </m:sSubPr>
                          <m:e>
                            <m:r>
                              <a:rPr lang="en-US" sz="1700" b="0" i="1" smtClean="0">
                                <a:latin typeface="Cambria Math" panose="02040503050406030204" pitchFamily="18" charset="0"/>
                              </a:rPr>
                              <m:t>𝑥</m:t>
                            </m:r>
                          </m:e>
                          <m:sub>
                            <m:r>
                              <a:rPr lang="en-US" sz="1700" b="0" i="1" smtClean="0">
                                <a:latin typeface="Cambria Math" panose="02040503050406030204" pitchFamily="18" charset="0"/>
                              </a:rPr>
                              <m:t>𝑗</m:t>
                            </m:r>
                          </m:sub>
                        </m:sSub>
                      </m:e>
                    </m:d>
                    <m:r>
                      <a:rPr lang="en-US" sz="1700" b="0" i="1" smtClean="0">
                        <a:latin typeface="Cambria Math" panose="02040503050406030204" pitchFamily="18" charset="0"/>
                      </a:rPr>
                      <m:t> </m:t>
                    </m:r>
                  </m:oMath>
                </a14:m>
                <a:r>
                  <a:rPr lang="en-US" sz="1700" dirty="0"/>
                  <a:t>is the distance between individuals </a:t>
                </a:r>
                <a:r>
                  <a:rPr lang="en-US" sz="1700" dirty="0" err="1"/>
                  <a:t>i</a:t>
                </a:r>
                <a:r>
                  <a:rPr lang="en-US" sz="1700" dirty="0"/>
                  <a:t> and j</a:t>
                </a:r>
              </a:p>
              <a:p>
                <a14:m>
                  <m:oMath xmlns:m="http://schemas.openxmlformats.org/officeDocument/2006/math">
                    <m:r>
                      <m:rPr>
                        <m:sty m:val="p"/>
                      </m:rPr>
                      <a:rPr lang="el-GR" sz="1700" b="0" i="1">
                        <a:latin typeface="Cambria Math" panose="02040503050406030204" pitchFamily="18" charset="0"/>
                      </a:rPr>
                      <m:t>α</m:t>
                    </m:r>
                  </m:oMath>
                </a14:m>
                <a:r>
                  <a:rPr lang="en-US" sz="1700" dirty="0"/>
                  <a:t> is the level of homophily</a:t>
                </a:r>
              </a:p>
            </p:txBody>
          </p:sp>
        </mc:Choice>
        <mc:Fallback xmlns="">
          <p:sp>
            <p:nvSpPr>
              <p:cNvPr id="3" name="Tijdelijke aanduiding voor inhoud 2">
                <a:extLst>
                  <a:ext uri="{FF2B5EF4-FFF2-40B4-BE49-F238E27FC236}">
                    <a16:creationId xmlns:a16="http://schemas.microsoft.com/office/drawing/2014/main" id="{784D707C-74EC-4090-8693-AB4D6666542F}"/>
                  </a:ext>
                </a:extLst>
              </p:cNvPr>
              <p:cNvSpPr>
                <a:spLocks noGrp="1" noRot="1" noChangeAspect="1" noMove="1" noResize="1" noEditPoints="1" noAdjustHandles="1" noChangeArrowheads="1" noChangeShapeType="1" noTextEdit="1"/>
              </p:cNvSpPr>
              <p:nvPr>
                <p:ph idx="1"/>
              </p:nvPr>
            </p:nvSpPr>
            <p:spPr>
              <a:xfrm>
                <a:off x="841248" y="2252870"/>
                <a:ext cx="3412219" cy="3275187"/>
              </a:xfrm>
              <a:blipFill>
                <a:blip r:embed="rId2"/>
                <a:stretch>
                  <a:fillRect l="-893"/>
                </a:stretch>
              </a:blipFill>
            </p:spPr>
            <p:txBody>
              <a:bodyPr/>
              <a:lstStyle/>
              <a:p>
                <a:r>
                  <a:rPr lang="en-US">
                    <a:noFill/>
                  </a:rPr>
                  <a:t> </a:t>
                </a:r>
              </a:p>
            </p:txBody>
          </p:sp>
        </mc:Fallback>
      </mc:AlternateContent>
      <p:pic>
        <p:nvPicPr>
          <p:cNvPr id="8" name="Afbeelding 7">
            <a:extLst>
              <a:ext uri="{FF2B5EF4-FFF2-40B4-BE49-F238E27FC236}">
                <a16:creationId xmlns:a16="http://schemas.microsoft.com/office/drawing/2014/main" id="{D4EA510E-AE0D-424F-AF8F-D2A0B9361520}"/>
              </a:ext>
            </a:extLst>
          </p:cNvPr>
          <p:cNvPicPr>
            <a:picLocks noChangeAspect="1"/>
          </p:cNvPicPr>
          <p:nvPr/>
        </p:nvPicPr>
        <p:blipFill rotWithShape="1">
          <a:blip r:embed="rId3"/>
          <a:srcRect b="5702"/>
          <a:stretch/>
        </p:blipFill>
        <p:spPr>
          <a:xfrm>
            <a:off x="5591373" y="630936"/>
            <a:ext cx="5715366" cy="5182185"/>
          </a:xfrm>
          <a:prstGeom prst="rect">
            <a:avLst/>
          </a:prstGeom>
        </p:spPr>
      </p:pic>
      <p:pic>
        <p:nvPicPr>
          <p:cNvPr id="21" name="Afbeelding 20">
            <a:extLst>
              <a:ext uri="{FF2B5EF4-FFF2-40B4-BE49-F238E27FC236}">
                <a16:creationId xmlns:a16="http://schemas.microsoft.com/office/drawing/2014/main" id="{1ECF0E26-FF0F-49F0-952F-5016444665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36045" y="6259004"/>
            <a:ext cx="1655955" cy="553710"/>
          </a:xfrm>
          <a:prstGeom prst="rect">
            <a:avLst/>
          </a:prstGeom>
        </p:spPr>
      </p:pic>
      <p:sp>
        <p:nvSpPr>
          <p:cNvPr id="6" name="Tijdelijke aanduiding voor dianummer 5">
            <a:extLst>
              <a:ext uri="{FF2B5EF4-FFF2-40B4-BE49-F238E27FC236}">
                <a16:creationId xmlns:a16="http://schemas.microsoft.com/office/drawing/2014/main" id="{FB4F1D2B-48B5-421B-B22D-048537545F90}"/>
              </a:ext>
            </a:extLst>
          </p:cNvPr>
          <p:cNvSpPr>
            <a:spLocks noGrp="1"/>
          </p:cNvSpPr>
          <p:nvPr>
            <p:ph type="sldNum" sz="quarter" idx="12"/>
          </p:nvPr>
        </p:nvSpPr>
        <p:spPr>
          <a:xfrm>
            <a:off x="9448800" y="2490"/>
            <a:ext cx="2743200" cy="365125"/>
          </a:xfrm>
        </p:spPr>
        <p:txBody>
          <a:bodyPr/>
          <a:lstStyle/>
          <a:p>
            <a:fld id="{2D829B21-5B38-4ED0-8573-BF02E90FF2FB}" type="slidenum">
              <a:rPr lang="nl-NL" smtClean="0"/>
              <a:t>11</a:t>
            </a:fld>
            <a:endParaRPr lang="nl-NL" dirty="0"/>
          </a:p>
        </p:txBody>
      </p:sp>
    </p:spTree>
    <p:extLst>
      <p:ext uri="{BB962C8B-B14F-4D97-AF65-F5344CB8AC3E}">
        <p14:creationId xmlns:p14="http://schemas.microsoft.com/office/powerpoint/2010/main" val="321799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55">
            <a:extLst>
              <a:ext uri="{FF2B5EF4-FFF2-40B4-BE49-F238E27FC236}">
                <a16:creationId xmlns:a16="http://schemas.microsoft.com/office/drawing/2014/main" id="{4C2AC11E-3162-4990-A36E-92B07ECF1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7" name="Rectangle 57">
            <a:extLst>
              <a:ext uri="{FF2B5EF4-FFF2-40B4-BE49-F238E27FC236}">
                <a16:creationId xmlns:a16="http://schemas.microsoft.com/office/drawing/2014/main" id="{9073D962-D3D2-4A72-8593-65C213CBF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4" y="633619"/>
            <a:ext cx="4520912"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3A3E1090-F0DD-472D-BBEC-18716E7B7403}"/>
              </a:ext>
            </a:extLst>
          </p:cNvPr>
          <p:cNvSpPr>
            <a:spLocks noGrp="1"/>
          </p:cNvSpPr>
          <p:nvPr>
            <p:ph type="title"/>
          </p:nvPr>
        </p:nvSpPr>
        <p:spPr>
          <a:xfrm>
            <a:off x="838200" y="978408"/>
            <a:ext cx="3721608" cy="1106424"/>
          </a:xfrm>
        </p:spPr>
        <p:txBody>
          <a:bodyPr>
            <a:normAutofit/>
          </a:bodyPr>
          <a:lstStyle/>
          <a:p>
            <a:r>
              <a:rPr lang="en-US" sz="3200" b="1" dirty="0"/>
              <a:t>Using this model to fit the data</a:t>
            </a:r>
          </a:p>
        </p:txBody>
      </p:sp>
      <p:sp>
        <p:nvSpPr>
          <p:cNvPr id="68" name="Rectangle 59">
            <a:extLst>
              <a:ext uri="{FF2B5EF4-FFF2-40B4-BE49-F238E27FC236}">
                <a16:creationId xmlns:a16="http://schemas.microsoft.com/office/drawing/2014/main" id="{2387511B-F6E1-4929-AC90-94FB8B6B0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9" name="Rectangle 61">
            <a:extLst>
              <a:ext uri="{FF2B5EF4-FFF2-40B4-BE49-F238E27FC236}">
                <a16:creationId xmlns:a16="http://schemas.microsoft.com/office/drawing/2014/main" id="{AA58F78C-27AB-465F-AA33-15E08AF26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3683187"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51" name="Content Placeholder 33">
                <a:extLst>
                  <a:ext uri="{FF2B5EF4-FFF2-40B4-BE49-F238E27FC236}">
                    <a16:creationId xmlns:a16="http://schemas.microsoft.com/office/drawing/2014/main" id="{13522DEF-9536-E2BD-C5BC-415E5FA45B48}"/>
                  </a:ext>
                </a:extLst>
              </p:cNvPr>
              <p:cNvSpPr>
                <a:spLocks noGrp="1"/>
              </p:cNvSpPr>
              <p:nvPr>
                <p:ph idx="1"/>
              </p:nvPr>
            </p:nvSpPr>
            <p:spPr>
              <a:xfrm>
                <a:off x="838200" y="2368296"/>
                <a:ext cx="3721608" cy="3502152"/>
              </a:xfrm>
            </p:spPr>
            <p:txBody>
              <a:bodyPr>
                <a:normAutofit/>
              </a:bodyPr>
              <a:lstStyle/>
              <a:p>
                <a14:m>
                  <m:oMath xmlns:m="http://schemas.openxmlformats.org/officeDocument/2006/math">
                    <m:sSub>
                      <m:sSubPr>
                        <m:ctrlPr>
                          <a:rPr lang="en-US" sz="1800" i="1" smtClean="0">
                            <a:latin typeface="Cambria Math" panose="02040503050406030204" pitchFamily="18" charset="0"/>
                          </a:rPr>
                        </m:ctrlPr>
                      </m:sSubPr>
                      <m:e>
                        <m:r>
                          <a:rPr lang="en-US" sz="1800" b="0" i="1">
                            <a:latin typeface="Cambria Math" panose="02040503050406030204" pitchFamily="18" charset="0"/>
                          </a:rPr>
                          <m:t>𝑝</m:t>
                        </m:r>
                      </m:e>
                      <m:sub>
                        <m:r>
                          <a:rPr lang="en-US" sz="1800" b="0" i="1">
                            <a:latin typeface="Cambria Math" panose="02040503050406030204" pitchFamily="18" charset="0"/>
                          </a:rPr>
                          <m:t>𝑖𝑗</m:t>
                        </m:r>
                      </m:sub>
                    </m:sSub>
                    <m:r>
                      <a:rPr lang="en-US" sz="1800" b="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𝑎</m:t>
                        </m:r>
                      </m:num>
                      <m:den>
                        <m:sSup>
                          <m:sSupPr>
                            <m:ctrlPr>
                              <a:rPr lang="en-US" sz="1800" b="0" i="1">
                                <a:latin typeface="Cambria Math" panose="02040503050406030204" pitchFamily="18" charset="0"/>
                              </a:rPr>
                            </m:ctrlPr>
                          </m:sSupPr>
                          <m:e>
                            <m:r>
                              <a:rPr lang="en-US" sz="1800" b="0" i="1">
                                <a:latin typeface="Cambria Math" panose="02040503050406030204" pitchFamily="18" charset="0"/>
                              </a:rPr>
                              <m:t>1+[</m:t>
                            </m:r>
                            <m:sSup>
                              <m:sSupPr>
                                <m:ctrlPr>
                                  <a:rPr lang="en-US" sz="1800" b="0" i="1">
                                    <a:latin typeface="Cambria Math" panose="02040503050406030204" pitchFamily="18" charset="0"/>
                                  </a:rPr>
                                </m:ctrlPr>
                              </m:sSupPr>
                              <m:e>
                                <m:r>
                                  <a:rPr lang="en-US" sz="1800" b="0" i="1">
                                    <a:latin typeface="Cambria Math" panose="02040503050406030204" pitchFamily="18" charset="0"/>
                                  </a:rPr>
                                  <m:t>𝑏</m:t>
                                </m:r>
                              </m:e>
                              <m:sup>
                                <m:r>
                                  <a:rPr lang="en-US" sz="1800" b="0" i="1">
                                    <a:latin typeface="Cambria Math" panose="02040503050406030204" pitchFamily="18" charset="0"/>
                                  </a:rPr>
                                  <m:t>−1</m:t>
                                </m:r>
                              </m:sup>
                            </m:sSup>
                            <m:r>
                              <a:rPr lang="en-US" sz="1800" b="0" i="1">
                                <a:latin typeface="Cambria Math" panose="02040503050406030204" pitchFamily="18" charset="0"/>
                              </a:rPr>
                              <m:t>𝑑</m:t>
                            </m:r>
                            <m:d>
                              <m:dPr>
                                <m:ctrlPr>
                                  <a:rPr lang="en-US" sz="1800" b="0" i="1">
                                    <a:latin typeface="Cambria Math" panose="02040503050406030204" pitchFamily="18" charset="0"/>
                                  </a:rPr>
                                </m:ctrlPr>
                              </m:dPr>
                              <m:e>
                                <m:sSub>
                                  <m:sSubPr>
                                    <m:ctrlPr>
                                      <a:rPr lang="en-US" sz="1800" b="0" i="1">
                                        <a:latin typeface="Cambria Math" panose="02040503050406030204" pitchFamily="18" charset="0"/>
                                      </a:rPr>
                                    </m:ctrlPr>
                                  </m:sSubPr>
                                  <m:e>
                                    <m:r>
                                      <a:rPr lang="en-US" sz="1800" b="0" i="1">
                                        <a:latin typeface="Cambria Math" panose="02040503050406030204" pitchFamily="18" charset="0"/>
                                      </a:rPr>
                                      <m:t>𝑥</m:t>
                                    </m:r>
                                  </m:e>
                                  <m:sub>
                                    <m:r>
                                      <a:rPr lang="en-US" sz="1800" b="0" i="1">
                                        <a:latin typeface="Cambria Math" panose="02040503050406030204" pitchFamily="18" charset="0"/>
                                      </a:rPr>
                                      <m:t>𝑖</m:t>
                                    </m:r>
                                  </m:sub>
                                </m:sSub>
                                <m:r>
                                  <a:rPr lang="en-US" sz="1800" b="0" i="1">
                                    <a:latin typeface="Cambria Math" panose="02040503050406030204" pitchFamily="18" charset="0"/>
                                  </a:rPr>
                                  <m:t>,</m:t>
                                </m:r>
                                <m:sSub>
                                  <m:sSubPr>
                                    <m:ctrlPr>
                                      <a:rPr lang="en-US" sz="1800" b="0" i="1">
                                        <a:latin typeface="Cambria Math" panose="02040503050406030204" pitchFamily="18" charset="0"/>
                                      </a:rPr>
                                    </m:ctrlPr>
                                  </m:sSubPr>
                                  <m:e>
                                    <m:r>
                                      <a:rPr lang="en-US" sz="1800" b="0" i="1">
                                        <a:latin typeface="Cambria Math" panose="02040503050406030204" pitchFamily="18" charset="0"/>
                                      </a:rPr>
                                      <m:t>𝑥</m:t>
                                    </m:r>
                                  </m:e>
                                  <m:sub>
                                    <m:r>
                                      <a:rPr lang="en-US" sz="1800" b="0" i="1">
                                        <a:latin typeface="Cambria Math" panose="02040503050406030204" pitchFamily="18" charset="0"/>
                                      </a:rPr>
                                      <m:t>𝑗</m:t>
                                    </m:r>
                                    <m:r>
                                      <a:rPr lang="en-US" sz="1800" b="0" i="1">
                                        <a:latin typeface="Cambria Math" panose="02040503050406030204" pitchFamily="18" charset="0"/>
                                      </a:rPr>
                                      <m:t> </m:t>
                                    </m:r>
                                  </m:sub>
                                </m:sSub>
                              </m:e>
                            </m:d>
                            <m:r>
                              <a:rPr lang="en-US" sz="1800" b="0" i="1">
                                <a:latin typeface="Cambria Math" panose="02040503050406030204" pitchFamily="18" charset="0"/>
                              </a:rPr>
                              <m:t>]</m:t>
                            </m:r>
                          </m:e>
                          <m:sup>
                            <m:r>
                              <m:rPr>
                                <m:sty m:val="p"/>
                              </m:rPr>
                              <a:rPr lang="el-GR" sz="1800" b="0" i="1">
                                <a:latin typeface="Cambria Math" panose="02040503050406030204" pitchFamily="18" charset="0"/>
                              </a:rPr>
                              <m:t>α</m:t>
                            </m:r>
                          </m:sup>
                        </m:sSup>
                      </m:den>
                    </m:f>
                  </m:oMath>
                </a14:m>
                <a:endParaRPr lang="en-US" sz="1700" dirty="0"/>
              </a:p>
              <a:p>
                <a14:m>
                  <m:oMath xmlns:m="http://schemas.openxmlformats.org/officeDocument/2006/math">
                    <m:r>
                      <a:rPr lang="en-US" sz="1600" b="0" i="1" smtClean="0">
                        <a:latin typeface="Cambria Math" panose="02040503050406030204" pitchFamily="18" charset="0"/>
                      </a:rPr>
                      <m:t>𝑎</m:t>
                    </m:r>
                  </m:oMath>
                </a14:m>
                <a:r>
                  <a:rPr lang="en-US" sz="1700" dirty="0"/>
                  <a:t> is a free variable which is the maximum probability in the original formula.</a:t>
                </a:r>
              </a:p>
            </p:txBody>
          </p:sp>
        </mc:Choice>
        <mc:Fallback xmlns="">
          <p:sp>
            <p:nvSpPr>
              <p:cNvPr id="51" name="Content Placeholder 33">
                <a:extLst>
                  <a:ext uri="{FF2B5EF4-FFF2-40B4-BE49-F238E27FC236}">
                    <a16:creationId xmlns:a16="http://schemas.microsoft.com/office/drawing/2014/main" id="{13522DEF-9536-E2BD-C5BC-415E5FA45B48}"/>
                  </a:ext>
                </a:extLst>
              </p:cNvPr>
              <p:cNvSpPr>
                <a:spLocks noGrp="1" noRot="1" noChangeAspect="1" noMove="1" noResize="1" noEditPoints="1" noAdjustHandles="1" noChangeArrowheads="1" noChangeShapeType="1" noTextEdit="1"/>
              </p:cNvSpPr>
              <p:nvPr>
                <p:ph idx="1"/>
              </p:nvPr>
            </p:nvSpPr>
            <p:spPr>
              <a:xfrm>
                <a:off x="838200" y="2368296"/>
                <a:ext cx="3721608" cy="3502152"/>
              </a:xfrm>
              <a:blipFill>
                <a:blip r:embed="rId2"/>
                <a:stretch>
                  <a:fillRect l="-1148" t="-348"/>
                </a:stretch>
              </a:blipFill>
            </p:spPr>
            <p:txBody>
              <a:bodyPr/>
              <a:lstStyle/>
              <a:p>
                <a:r>
                  <a:rPr lang="en-US">
                    <a:noFill/>
                  </a:rPr>
                  <a:t> </a:t>
                </a:r>
              </a:p>
            </p:txBody>
          </p:sp>
        </mc:Fallback>
      </mc:AlternateContent>
      <p:pic>
        <p:nvPicPr>
          <p:cNvPr id="24" name="Tijdelijke aanduiding voor inhoud 23">
            <a:extLst>
              <a:ext uri="{FF2B5EF4-FFF2-40B4-BE49-F238E27FC236}">
                <a16:creationId xmlns:a16="http://schemas.microsoft.com/office/drawing/2014/main" id="{9A1F1781-90D2-4982-8934-F1E66DB247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3267" y="893646"/>
            <a:ext cx="3248351" cy="2168273"/>
          </a:xfrm>
          <a:prstGeom prst="rect">
            <a:avLst/>
          </a:prstGeom>
        </p:spPr>
      </p:pic>
      <p:pic>
        <p:nvPicPr>
          <p:cNvPr id="30" name="Afbeelding 29">
            <a:extLst>
              <a:ext uri="{FF2B5EF4-FFF2-40B4-BE49-F238E27FC236}">
                <a16:creationId xmlns:a16="http://schemas.microsoft.com/office/drawing/2014/main" id="{C08773BD-7034-4F3D-B3AA-B20C245046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89914" y="893648"/>
            <a:ext cx="3248352" cy="2168274"/>
          </a:xfrm>
          <a:prstGeom prst="rect">
            <a:avLst/>
          </a:prstGeom>
        </p:spPr>
      </p:pic>
      <p:pic>
        <p:nvPicPr>
          <p:cNvPr id="26" name="Afbeelding 25">
            <a:extLst>
              <a:ext uri="{FF2B5EF4-FFF2-40B4-BE49-F238E27FC236}">
                <a16:creationId xmlns:a16="http://schemas.microsoft.com/office/drawing/2014/main" id="{ED28B682-5351-4BAA-8D10-C1F7983415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33268" y="3698159"/>
            <a:ext cx="3248352" cy="2168274"/>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pic>
        <p:nvPicPr>
          <p:cNvPr id="28" name="Afbeelding 27">
            <a:extLst>
              <a:ext uri="{FF2B5EF4-FFF2-40B4-BE49-F238E27FC236}">
                <a16:creationId xmlns:a16="http://schemas.microsoft.com/office/drawing/2014/main" id="{B3B53243-E7D8-4225-883F-4C880A917A3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89914" y="3696695"/>
            <a:ext cx="3248352" cy="2168274"/>
          </a:xfrm>
          <a:prstGeom prst="rect">
            <a:avLst/>
          </a:prstGeom>
        </p:spPr>
      </p:pic>
      <p:pic>
        <p:nvPicPr>
          <p:cNvPr id="57" name="Afbeelding 56">
            <a:extLst>
              <a:ext uri="{FF2B5EF4-FFF2-40B4-BE49-F238E27FC236}">
                <a16:creationId xmlns:a16="http://schemas.microsoft.com/office/drawing/2014/main" id="{634F41E1-A2CB-4AEF-A6AE-CF9CE7F583B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36045" y="6259004"/>
            <a:ext cx="1655955" cy="553710"/>
          </a:xfrm>
          <a:prstGeom prst="rect">
            <a:avLst/>
          </a:prstGeom>
        </p:spPr>
      </p:pic>
      <p:sp>
        <p:nvSpPr>
          <p:cNvPr id="5" name="Tijdelijke aanduiding voor dianummer 4">
            <a:extLst>
              <a:ext uri="{FF2B5EF4-FFF2-40B4-BE49-F238E27FC236}">
                <a16:creationId xmlns:a16="http://schemas.microsoft.com/office/drawing/2014/main" id="{45D8B3E4-7D55-4705-AB0C-C94647F46468}"/>
              </a:ext>
            </a:extLst>
          </p:cNvPr>
          <p:cNvSpPr>
            <a:spLocks noGrp="1"/>
          </p:cNvSpPr>
          <p:nvPr>
            <p:ph type="sldNum" sz="quarter" idx="12"/>
          </p:nvPr>
        </p:nvSpPr>
        <p:spPr>
          <a:xfrm>
            <a:off x="9448800" y="0"/>
            <a:ext cx="2743200" cy="365125"/>
          </a:xfrm>
        </p:spPr>
        <p:txBody>
          <a:bodyPr/>
          <a:lstStyle/>
          <a:p>
            <a:fld id="{2D829B21-5B38-4ED0-8573-BF02E90FF2FB}" type="slidenum">
              <a:rPr lang="nl-NL" smtClean="0"/>
              <a:t>12</a:t>
            </a:fld>
            <a:endParaRPr lang="nl-NL" dirty="0"/>
          </a:p>
        </p:txBody>
      </p:sp>
    </p:spTree>
    <p:extLst>
      <p:ext uri="{BB962C8B-B14F-4D97-AF65-F5344CB8AC3E}">
        <p14:creationId xmlns:p14="http://schemas.microsoft.com/office/powerpoint/2010/main" val="3820165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B91CBB0F-5259-412F-8A4E-0B86ED76F4CC}"/>
              </a:ext>
            </a:extLst>
          </p:cNvPr>
          <p:cNvSpPr>
            <a:spLocks noGrp="1"/>
          </p:cNvSpPr>
          <p:nvPr>
            <p:ph type="title"/>
          </p:nvPr>
        </p:nvSpPr>
        <p:spPr>
          <a:xfrm>
            <a:off x="1115568" y="548640"/>
            <a:ext cx="10168128" cy="1179576"/>
          </a:xfrm>
        </p:spPr>
        <p:txBody>
          <a:bodyPr>
            <a:normAutofit/>
          </a:bodyPr>
          <a:lstStyle/>
          <a:p>
            <a:r>
              <a:rPr lang="en-US" sz="4000" b="1" dirty="0"/>
              <a:t>Validity problem</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jdelijke aanduiding voor inhoud 2">
            <a:extLst>
              <a:ext uri="{FF2B5EF4-FFF2-40B4-BE49-F238E27FC236}">
                <a16:creationId xmlns:a16="http://schemas.microsoft.com/office/drawing/2014/main" id="{41E62CB7-0942-45A5-8BBE-D89828899BE2}"/>
              </a:ext>
            </a:extLst>
          </p:cNvPr>
          <p:cNvSpPr>
            <a:spLocks noGrp="1"/>
          </p:cNvSpPr>
          <p:nvPr>
            <p:ph idx="1"/>
          </p:nvPr>
        </p:nvSpPr>
        <p:spPr>
          <a:xfrm>
            <a:off x="1115568" y="2481943"/>
            <a:ext cx="10168128" cy="3695020"/>
          </a:xfrm>
        </p:spPr>
        <p:txBody>
          <a:bodyPr>
            <a:normAutofit/>
          </a:bodyPr>
          <a:lstStyle/>
          <a:p>
            <a:r>
              <a:rPr lang="en-US" sz="2400" dirty="0"/>
              <a:t>Formula does not fit all layers</a:t>
            </a:r>
          </a:p>
          <a:p>
            <a:pPr lvl="1"/>
            <a:r>
              <a:rPr lang="en-US" sz="2000" dirty="0"/>
              <a:t>Work/School 	</a:t>
            </a:r>
            <a:r>
              <a:rPr lang="en-US" b="1" dirty="0"/>
              <a:t>✓</a:t>
            </a:r>
            <a:endParaRPr lang="en-US" sz="2000" b="1" dirty="0"/>
          </a:p>
          <a:p>
            <a:pPr lvl="1"/>
            <a:r>
              <a:rPr lang="nl-NL" sz="2000" dirty="0" err="1"/>
              <a:t>Neighbours</a:t>
            </a:r>
            <a:r>
              <a:rPr lang="nl-NL" sz="2000" dirty="0"/>
              <a:t>	</a:t>
            </a:r>
            <a:r>
              <a:rPr lang="en-US" b="1" dirty="0"/>
              <a:t>✓</a:t>
            </a:r>
            <a:endParaRPr lang="nl-NL" sz="2000" b="1" dirty="0"/>
          </a:p>
          <a:p>
            <a:pPr lvl="1"/>
            <a:r>
              <a:rPr lang="nl-NL" sz="2000" dirty="0"/>
              <a:t>Family		</a:t>
            </a:r>
            <a:r>
              <a:rPr lang="en-US" b="1" dirty="0"/>
              <a:t>✕</a:t>
            </a:r>
            <a:endParaRPr lang="nl-NL" sz="2000" b="1" dirty="0">
              <a:solidFill>
                <a:srgbClr val="C00000"/>
              </a:solidFill>
            </a:endParaRPr>
          </a:p>
          <a:p>
            <a:pPr lvl="1"/>
            <a:r>
              <a:rPr lang="nl-NL" sz="2000" dirty="0"/>
              <a:t>Household		</a:t>
            </a:r>
            <a:r>
              <a:rPr lang="en-US" b="1" dirty="0"/>
              <a:t>✕</a:t>
            </a:r>
            <a:endParaRPr lang="en-US" sz="2000" b="1" dirty="0"/>
          </a:p>
          <a:p>
            <a:r>
              <a:rPr lang="en-US" sz="2400" dirty="0"/>
              <a:t>Rewrite formula</a:t>
            </a:r>
          </a:p>
          <a:p>
            <a:endParaRPr lang="en-US" sz="2400" dirty="0"/>
          </a:p>
        </p:txBody>
      </p:sp>
      <p:pic>
        <p:nvPicPr>
          <p:cNvPr id="13" name="Afbeelding 12">
            <a:extLst>
              <a:ext uri="{FF2B5EF4-FFF2-40B4-BE49-F238E27FC236}">
                <a16:creationId xmlns:a16="http://schemas.microsoft.com/office/drawing/2014/main" id="{CB1CD3DD-5008-4296-93A0-7FDEA8C45C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6045" y="6259004"/>
            <a:ext cx="1655955" cy="553710"/>
          </a:xfrm>
          <a:prstGeom prst="rect">
            <a:avLst/>
          </a:prstGeom>
        </p:spPr>
      </p:pic>
      <p:sp>
        <p:nvSpPr>
          <p:cNvPr id="6" name="Tijdelijke aanduiding voor dianummer 5">
            <a:extLst>
              <a:ext uri="{FF2B5EF4-FFF2-40B4-BE49-F238E27FC236}">
                <a16:creationId xmlns:a16="http://schemas.microsoft.com/office/drawing/2014/main" id="{18207355-C1C8-4ED9-A75F-E7D7931F7143}"/>
              </a:ext>
            </a:extLst>
          </p:cNvPr>
          <p:cNvSpPr>
            <a:spLocks noGrp="1"/>
          </p:cNvSpPr>
          <p:nvPr>
            <p:ph type="sldNum" sz="quarter" idx="12"/>
          </p:nvPr>
        </p:nvSpPr>
        <p:spPr>
          <a:xfrm>
            <a:off x="9448800" y="0"/>
            <a:ext cx="2743200" cy="365125"/>
          </a:xfrm>
        </p:spPr>
        <p:txBody>
          <a:bodyPr/>
          <a:lstStyle/>
          <a:p>
            <a:fld id="{2D829B21-5B38-4ED0-8573-BF02E90FF2FB}" type="slidenum">
              <a:rPr lang="nl-NL" smtClean="0"/>
              <a:t>13</a:t>
            </a:fld>
            <a:endParaRPr lang="nl-NL" dirty="0"/>
          </a:p>
        </p:txBody>
      </p:sp>
    </p:spTree>
    <p:extLst>
      <p:ext uri="{BB962C8B-B14F-4D97-AF65-F5344CB8AC3E}">
        <p14:creationId xmlns:p14="http://schemas.microsoft.com/office/powerpoint/2010/main" val="13247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4C2AC11E-3162-4990-A36E-92B07ECF1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8" name="Rectangle 57">
            <a:extLst>
              <a:ext uri="{FF2B5EF4-FFF2-40B4-BE49-F238E27FC236}">
                <a16:creationId xmlns:a16="http://schemas.microsoft.com/office/drawing/2014/main" id="{9073D962-D3D2-4A72-8593-65C213CBF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4" y="633619"/>
            <a:ext cx="4520912"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3A3E1090-F0DD-472D-BBEC-18716E7B7403}"/>
              </a:ext>
            </a:extLst>
          </p:cNvPr>
          <p:cNvSpPr>
            <a:spLocks noGrp="1"/>
          </p:cNvSpPr>
          <p:nvPr>
            <p:ph type="title"/>
          </p:nvPr>
        </p:nvSpPr>
        <p:spPr>
          <a:xfrm>
            <a:off x="838200" y="978408"/>
            <a:ext cx="3721608" cy="1106424"/>
          </a:xfrm>
        </p:spPr>
        <p:txBody>
          <a:bodyPr>
            <a:normAutofit/>
          </a:bodyPr>
          <a:lstStyle/>
          <a:p>
            <a:r>
              <a:rPr lang="en-US" sz="3200" b="1" dirty="0"/>
              <a:t>Redefining the formula</a:t>
            </a:r>
          </a:p>
        </p:txBody>
      </p:sp>
      <p:sp>
        <p:nvSpPr>
          <p:cNvPr id="60" name="Rectangle 59">
            <a:extLst>
              <a:ext uri="{FF2B5EF4-FFF2-40B4-BE49-F238E27FC236}">
                <a16:creationId xmlns:a16="http://schemas.microsoft.com/office/drawing/2014/main" id="{2387511B-F6E1-4929-AC90-94FB8B6B0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AA58F78C-27AB-465F-AA33-15E08AF26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3683187"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51" name="Content Placeholder 33">
                <a:extLst>
                  <a:ext uri="{FF2B5EF4-FFF2-40B4-BE49-F238E27FC236}">
                    <a16:creationId xmlns:a16="http://schemas.microsoft.com/office/drawing/2014/main" id="{13522DEF-9536-E2BD-C5BC-415E5FA45B48}"/>
                  </a:ext>
                </a:extLst>
              </p:cNvPr>
              <p:cNvSpPr>
                <a:spLocks noGrp="1"/>
              </p:cNvSpPr>
              <p:nvPr>
                <p:ph idx="1"/>
              </p:nvPr>
            </p:nvSpPr>
            <p:spPr>
              <a:xfrm>
                <a:off x="838200" y="2368296"/>
                <a:ext cx="3933040" cy="3502152"/>
              </a:xfrm>
            </p:spPr>
            <p:txBody>
              <a:bodyPr>
                <a:normAutofit/>
              </a:bodyPr>
              <a:lstStyle/>
              <a:p>
                <a14:m>
                  <m:oMath xmlns:m="http://schemas.openxmlformats.org/officeDocument/2006/math">
                    <m:sSub>
                      <m:sSubPr>
                        <m:ctrlPr>
                          <a:rPr lang="en-US" sz="1700" i="1" smtClean="0">
                            <a:latin typeface="Cambria Math" panose="02040503050406030204" pitchFamily="18" charset="0"/>
                          </a:rPr>
                        </m:ctrlPr>
                      </m:sSubPr>
                      <m:e>
                        <m:r>
                          <a:rPr lang="en-US" sz="1700" b="0" i="1">
                            <a:latin typeface="Cambria Math" panose="02040503050406030204" pitchFamily="18" charset="0"/>
                          </a:rPr>
                          <m:t>𝑝</m:t>
                        </m:r>
                      </m:e>
                      <m:sub>
                        <m:r>
                          <a:rPr lang="en-US" sz="1700" b="0" i="1">
                            <a:latin typeface="Cambria Math" panose="02040503050406030204" pitchFamily="18" charset="0"/>
                          </a:rPr>
                          <m:t>𝑖𝑗</m:t>
                        </m:r>
                        <m:r>
                          <a:rPr lang="en-US" sz="1700" b="0" i="1">
                            <a:latin typeface="Cambria Math" panose="02040503050406030204" pitchFamily="18" charset="0"/>
                          </a:rPr>
                          <m:t> </m:t>
                        </m:r>
                      </m:sub>
                    </m:sSub>
                    <m:r>
                      <a:rPr lang="en-US" sz="1700" b="0" i="1">
                        <a:latin typeface="Cambria Math" panose="02040503050406030204" pitchFamily="18" charset="0"/>
                      </a:rPr>
                      <m:t>=</m:t>
                    </m:r>
                    <m:d>
                      <m:dPr>
                        <m:ctrlPr>
                          <a:rPr lang="en-US" sz="1700" b="0" i="1">
                            <a:latin typeface="Cambria Math" panose="02040503050406030204" pitchFamily="18" charset="0"/>
                          </a:rPr>
                        </m:ctrlPr>
                      </m:dPr>
                      <m:e>
                        <m:r>
                          <a:rPr lang="en-US" sz="1700" b="0" i="1">
                            <a:latin typeface="Cambria Math" panose="02040503050406030204" pitchFamily="18" charset="0"/>
                          </a:rPr>
                          <m:t>𝑎</m:t>
                        </m:r>
                        <m:r>
                          <a:rPr lang="en-US" sz="1700" b="0" i="1">
                            <a:latin typeface="Cambria Math" panose="02040503050406030204" pitchFamily="18" charset="0"/>
                          </a:rPr>
                          <m:t>+</m:t>
                        </m:r>
                        <m:r>
                          <a:rPr lang="en-US" sz="1700" b="0" i="1">
                            <a:latin typeface="Cambria Math" panose="02040503050406030204" pitchFamily="18" charset="0"/>
                          </a:rPr>
                          <m:t>𝛽</m:t>
                        </m:r>
                        <m:r>
                          <a:rPr lang="en-US" sz="1700" b="0" i="1">
                            <a:latin typeface="Cambria Math" panose="02040503050406030204" pitchFamily="18" charset="0"/>
                          </a:rPr>
                          <m:t>∗</m:t>
                        </m:r>
                        <m:r>
                          <a:rPr lang="en-US" sz="1700" b="0" i="1" smtClean="0">
                            <a:latin typeface="Cambria Math" panose="02040503050406030204" pitchFamily="18" charset="0"/>
                          </a:rPr>
                          <m:t>𝑑</m:t>
                        </m:r>
                        <m:r>
                          <a:rPr lang="en-US" sz="1700" b="0" i="1" smtClean="0">
                            <a:latin typeface="Cambria Math" panose="02040503050406030204" pitchFamily="18" charset="0"/>
                          </a:rPr>
                          <m:t>(</m:t>
                        </m:r>
                        <m:sSub>
                          <m:sSubPr>
                            <m:ctrlPr>
                              <a:rPr lang="en-US" sz="1700" b="0" i="1" smtClean="0">
                                <a:latin typeface="Cambria Math" panose="02040503050406030204" pitchFamily="18" charset="0"/>
                              </a:rPr>
                            </m:ctrlPr>
                          </m:sSubPr>
                          <m:e>
                            <m:r>
                              <a:rPr lang="en-US" sz="1700" b="0" i="1" smtClean="0">
                                <a:latin typeface="Cambria Math" panose="02040503050406030204" pitchFamily="18" charset="0"/>
                              </a:rPr>
                              <m:t>𝑥</m:t>
                            </m:r>
                          </m:e>
                          <m:sub>
                            <m:r>
                              <a:rPr lang="en-US" sz="1700" b="0" i="1" smtClean="0">
                                <a:latin typeface="Cambria Math" panose="02040503050406030204" pitchFamily="18" charset="0"/>
                              </a:rPr>
                              <m:t>𝑖</m:t>
                            </m:r>
                          </m:sub>
                        </m:sSub>
                        <m:r>
                          <a:rPr lang="en-US" sz="1700" b="0" i="1" smtClean="0">
                            <a:latin typeface="Cambria Math" panose="02040503050406030204" pitchFamily="18" charset="0"/>
                          </a:rPr>
                          <m:t>, </m:t>
                        </m:r>
                        <m:sSub>
                          <m:sSubPr>
                            <m:ctrlPr>
                              <a:rPr lang="en-US" sz="1700" b="0" i="1" smtClean="0">
                                <a:latin typeface="Cambria Math" panose="02040503050406030204" pitchFamily="18" charset="0"/>
                              </a:rPr>
                            </m:ctrlPr>
                          </m:sSubPr>
                          <m:e>
                            <m:r>
                              <a:rPr lang="en-US" sz="1700" b="0" i="1" smtClean="0">
                                <a:latin typeface="Cambria Math" panose="02040503050406030204" pitchFamily="18" charset="0"/>
                              </a:rPr>
                              <m:t>𝑥</m:t>
                            </m:r>
                          </m:e>
                          <m:sub>
                            <m:r>
                              <a:rPr lang="en-US" sz="1700" b="0" i="1" smtClean="0">
                                <a:latin typeface="Cambria Math" panose="02040503050406030204" pitchFamily="18" charset="0"/>
                              </a:rPr>
                              <m:t>𝑗</m:t>
                            </m:r>
                          </m:sub>
                        </m:sSub>
                        <m:r>
                          <a:rPr lang="en-US" sz="1700" b="0" i="1" smtClean="0">
                            <a:latin typeface="Cambria Math" panose="02040503050406030204" pitchFamily="18" charset="0"/>
                          </a:rPr>
                          <m:t>)</m:t>
                        </m:r>
                      </m:e>
                    </m:d>
                    <m:sSup>
                      <m:sSupPr>
                        <m:ctrlPr>
                          <a:rPr lang="en-US" sz="1700" b="0" i="1">
                            <a:latin typeface="Cambria Math" panose="02040503050406030204" pitchFamily="18" charset="0"/>
                          </a:rPr>
                        </m:ctrlPr>
                      </m:sSupPr>
                      <m:e>
                        <m:r>
                          <a:rPr lang="en-US" sz="1700" b="0" i="1">
                            <a:latin typeface="Cambria Math" panose="02040503050406030204" pitchFamily="18" charset="0"/>
                          </a:rPr>
                          <m:t>𝑒</m:t>
                        </m:r>
                      </m:e>
                      <m:sup>
                        <m:r>
                          <a:rPr lang="en-US" sz="1700" b="0" i="1">
                            <a:latin typeface="Cambria Math" panose="02040503050406030204" pitchFamily="18" charset="0"/>
                          </a:rPr>
                          <m:t>−</m:t>
                        </m:r>
                        <m:r>
                          <a:rPr lang="en-US" sz="1700" b="0" i="1">
                            <a:latin typeface="Cambria Math" panose="02040503050406030204" pitchFamily="18" charset="0"/>
                          </a:rPr>
                          <m:t>𝛼</m:t>
                        </m:r>
                        <m:r>
                          <a:rPr lang="en-US" sz="1700" b="0" i="1">
                            <a:latin typeface="Cambria Math" panose="02040503050406030204" pitchFamily="18" charset="0"/>
                          </a:rPr>
                          <m:t>∗</m:t>
                        </m:r>
                        <m:r>
                          <a:rPr lang="en-US" sz="1700" b="0" i="1" smtClean="0">
                            <a:latin typeface="Cambria Math" panose="02040503050406030204" pitchFamily="18" charset="0"/>
                          </a:rPr>
                          <m:t>𝑑</m:t>
                        </m:r>
                        <m:r>
                          <a:rPr lang="en-US" sz="1700" b="0" i="1" smtClean="0">
                            <a:latin typeface="Cambria Math" panose="02040503050406030204" pitchFamily="18" charset="0"/>
                          </a:rPr>
                          <m:t>(</m:t>
                        </m:r>
                        <m:sSub>
                          <m:sSubPr>
                            <m:ctrlPr>
                              <a:rPr lang="en-US" sz="1700" b="0" i="1" smtClean="0">
                                <a:latin typeface="Cambria Math" panose="02040503050406030204" pitchFamily="18" charset="0"/>
                              </a:rPr>
                            </m:ctrlPr>
                          </m:sSubPr>
                          <m:e>
                            <m:r>
                              <a:rPr lang="en-US" sz="1700" b="0" i="1" smtClean="0">
                                <a:latin typeface="Cambria Math" panose="02040503050406030204" pitchFamily="18" charset="0"/>
                              </a:rPr>
                              <m:t>𝑥</m:t>
                            </m:r>
                          </m:e>
                          <m:sub>
                            <m:r>
                              <a:rPr lang="en-US" sz="1700" b="0" i="1" smtClean="0">
                                <a:latin typeface="Cambria Math" panose="02040503050406030204" pitchFamily="18" charset="0"/>
                              </a:rPr>
                              <m:t>𝑖</m:t>
                            </m:r>
                          </m:sub>
                        </m:sSub>
                        <m:r>
                          <a:rPr lang="en-US" sz="1700" b="0" i="1" smtClean="0">
                            <a:latin typeface="Cambria Math" panose="02040503050406030204" pitchFamily="18" charset="0"/>
                          </a:rPr>
                          <m:t>, </m:t>
                        </m:r>
                        <m:sSub>
                          <m:sSubPr>
                            <m:ctrlPr>
                              <a:rPr lang="en-US" sz="1700" b="0" i="1" smtClean="0">
                                <a:latin typeface="Cambria Math" panose="02040503050406030204" pitchFamily="18" charset="0"/>
                              </a:rPr>
                            </m:ctrlPr>
                          </m:sSubPr>
                          <m:e>
                            <m:r>
                              <a:rPr lang="en-US" sz="1700" b="0" i="1" smtClean="0">
                                <a:latin typeface="Cambria Math" panose="02040503050406030204" pitchFamily="18" charset="0"/>
                              </a:rPr>
                              <m:t>𝑥</m:t>
                            </m:r>
                          </m:e>
                          <m:sub>
                            <m:r>
                              <a:rPr lang="en-US" sz="1700" b="0" i="1" smtClean="0">
                                <a:latin typeface="Cambria Math" panose="02040503050406030204" pitchFamily="18" charset="0"/>
                              </a:rPr>
                              <m:t>𝑗</m:t>
                            </m:r>
                          </m:sub>
                        </m:sSub>
                        <m:r>
                          <a:rPr lang="en-US" sz="1700" b="0" i="1" smtClean="0">
                            <a:latin typeface="Cambria Math" panose="02040503050406030204" pitchFamily="18" charset="0"/>
                          </a:rPr>
                          <m:t>)</m:t>
                        </m:r>
                      </m:sup>
                    </m:sSup>
                    <m:r>
                      <a:rPr lang="en-US" sz="1700" b="0" i="1">
                        <a:latin typeface="Cambria Math" panose="02040503050406030204" pitchFamily="18" charset="0"/>
                      </a:rPr>
                      <m:t> </m:t>
                    </m:r>
                  </m:oMath>
                </a14:m>
                <a:endParaRPr lang="en-US" sz="1700" dirty="0"/>
              </a:p>
              <a:p>
                <a14:m>
                  <m:oMath xmlns:m="http://schemas.openxmlformats.org/officeDocument/2006/math">
                    <m:r>
                      <a:rPr lang="en-US" sz="1700" b="0" i="1" smtClean="0">
                        <a:latin typeface="Cambria Math" panose="02040503050406030204" pitchFamily="18" charset="0"/>
                      </a:rPr>
                      <m:t>𝛽</m:t>
                    </m:r>
                  </m:oMath>
                </a14:m>
                <a:r>
                  <a:rPr lang="en-US" sz="1700" dirty="0"/>
                  <a:t> = heterophily parameter</a:t>
                </a:r>
              </a:p>
              <a:p>
                <a14:m>
                  <m:oMath xmlns:m="http://schemas.openxmlformats.org/officeDocument/2006/math">
                    <m:r>
                      <a:rPr lang="en-US" sz="1700" b="0" i="1" smtClean="0">
                        <a:latin typeface="Cambria Math" panose="02040503050406030204" pitchFamily="18" charset="0"/>
                      </a:rPr>
                      <m:t>𝛼</m:t>
                    </m:r>
                  </m:oMath>
                </a14:m>
                <a:r>
                  <a:rPr lang="en-US" sz="1700" dirty="0"/>
                  <a:t> = homophily parameter</a:t>
                </a:r>
              </a:p>
              <a:p>
                <a:r>
                  <a:rPr lang="en-US" sz="1700" dirty="0"/>
                  <a:t>Formula fits all layers relatively well</a:t>
                </a:r>
              </a:p>
            </p:txBody>
          </p:sp>
        </mc:Choice>
        <mc:Fallback xmlns="">
          <p:sp>
            <p:nvSpPr>
              <p:cNvPr id="51" name="Content Placeholder 33">
                <a:extLst>
                  <a:ext uri="{FF2B5EF4-FFF2-40B4-BE49-F238E27FC236}">
                    <a16:creationId xmlns:a16="http://schemas.microsoft.com/office/drawing/2014/main" id="{13522DEF-9536-E2BD-C5BC-415E5FA45B48}"/>
                  </a:ext>
                </a:extLst>
              </p:cNvPr>
              <p:cNvSpPr>
                <a:spLocks noGrp="1" noRot="1" noChangeAspect="1" noMove="1" noResize="1" noEditPoints="1" noAdjustHandles="1" noChangeArrowheads="1" noChangeShapeType="1" noTextEdit="1"/>
              </p:cNvSpPr>
              <p:nvPr>
                <p:ph idx="1"/>
              </p:nvPr>
            </p:nvSpPr>
            <p:spPr>
              <a:xfrm>
                <a:off x="838200" y="2368296"/>
                <a:ext cx="3933040" cy="3502152"/>
              </a:xfrm>
              <a:blipFill>
                <a:blip r:embed="rId2"/>
                <a:stretch>
                  <a:fillRect l="-775" t="-174"/>
                </a:stretch>
              </a:blipFill>
            </p:spPr>
            <p:txBody>
              <a:bodyPr/>
              <a:lstStyle/>
              <a:p>
                <a:r>
                  <a:rPr lang="en-US">
                    <a:noFill/>
                  </a:rPr>
                  <a:t> </a:t>
                </a:r>
              </a:p>
            </p:txBody>
          </p:sp>
        </mc:Fallback>
      </mc:AlternateContent>
      <p:pic>
        <p:nvPicPr>
          <p:cNvPr id="28" name="Afbeelding 27">
            <a:extLst>
              <a:ext uri="{FF2B5EF4-FFF2-40B4-BE49-F238E27FC236}">
                <a16:creationId xmlns:a16="http://schemas.microsoft.com/office/drawing/2014/main" id="{B3B53243-E7D8-4225-883F-4C880A917A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9914" y="3696695"/>
            <a:ext cx="3248352" cy="2168274"/>
          </a:xfrm>
          <a:prstGeom prst="rect">
            <a:avLst/>
          </a:prstGeom>
        </p:spPr>
      </p:pic>
      <p:pic>
        <p:nvPicPr>
          <p:cNvPr id="6" name="Afbeelding 5">
            <a:extLst>
              <a:ext uri="{FF2B5EF4-FFF2-40B4-BE49-F238E27FC236}">
                <a16:creationId xmlns:a16="http://schemas.microsoft.com/office/drawing/2014/main" id="{BC19FC8B-5D5D-403A-8DFF-B8611B2A2F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3268" y="980899"/>
            <a:ext cx="3252411" cy="2168274"/>
          </a:xfrm>
          <a:prstGeom prst="rect">
            <a:avLst/>
          </a:prstGeom>
        </p:spPr>
      </p:pic>
      <p:pic>
        <p:nvPicPr>
          <p:cNvPr id="8" name="Afbeelding 7">
            <a:extLst>
              <a:ext uri="{FF2B5EF4-FFF2-40B4-BE49-F238E27FC236}">
                <a16:creationId xmlns:a16="http://schemas.microsoft.com/office/drawing/2014/main" id="{239BA7D0-846A-4829-A4EC-EE5DC7005F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3268" y="3711533"/>
            <a:ext cx="3248352" cy="2165568"/>
          </a:xfrm>
          <a:prstGeom prst="rect">
            <a:avLst/>
          </a:prstGeom>
        </p:spPr>
      </p:pic>
      <p:pic>
        <p:nvPicPr>
          <p:cNvPr id="12" name="Afbeelding 11">
            <a:extLst>
              <a:ext uri="{FF2B5EF4-FFF2-40B4-BE49-F238E27FC236}">
                <a16:creationId xmlns:a16="http://schemas.microsoft.com/office/drawing/2014/main" id="{FE81934E-E5E5-4EBE-8F58-7B1E501317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81620" y="3711533"/>
            <a:ext cx="3248352" cy="2165568"/>
          </a:xfrm>
          <a:prstGeom prst="rect">
            <a:avLst/>
          </a:prstGeom>
        </p:spPr>
      </p:pic>
      <p:pic>
        <p:nvPicPr>
          <p:cNvPr id="14" name="Afbeelding 13">
            <a:extLst>
              <a:ext uri="{FF2B5EF4-FFF2-40B4-BE49-F238E27FC236}">
                <a16:creationId xmlns:a16="http://schemas.microsoft.com/office/drawing/2014/main" id="{9EF125F9-6007-4F21-84B8-08418DC75D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81620" y="1002048"/>
            <a:ext cx="3248352" cy="2165568"/>
          </a:xfrm>
          <a:prstGeom prst="rect">
            <a:avLst/>
          </a:prstGeom>
        </p:spPr>
      </p:pic>
      <p:pic>
        <p:nvPicPr>
          <p:cNvPr id="31" name="Afbeelding 30">
            <a:extLst>
              <a:ext uri="{FF2B5EF4-FFF2-40B4-BE49-F238E27FC236}">
                <a16:creationId xmlns:a16="http://schemas.microsoft.com/office/drawing/2014/main" id="{0AE9D0B1-77EA-4050-973E-C1F6191C9F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36045" y="6259004"/>
            <a:ext cx="1655955" cy="553710"/>
          </a:xfrm>
          <a:prstGeom prst="rect">
            <a:avLst/>
          </a:prstGeom>
        </p:spPr>
      </p:pic>
      <p:sp>
        <p:nvSpPr>
          <p:cNvPr id="5" name="Tijdelijke aanduiding voor dianummer 4">
            <a:extLst>
              <a:ext uri="{FF2B5EF4-FFF2-40B4-BE49-F238E27FC236}">
                <a16:creationId xmlns:a16="http://schemas.microsoft.com/office/drawing/2014/main" id="{8CB48314-304F-4F02-92D6-0E0D8BD4117E}"/>
              </a:ext>
            </a:extLst>
          </p:cNvPr>
          <p:cNvSpPr>
            <a:spLocks noGrp="1"/>
          </p:cNvSpPr>
          <p:nvPr>
            <p:ph type="sldNum" sz="quarter" idx="12"/>
          </p:nvPr>
        </p:nvSpPr>
        <p:spPr>
          <a:xfrm>
            <a:off x="9448800" y="0"/>
            <a:ext cx="2743200" cy="365125"/>
          </a:xfrm>
        </p:spPr>
        <p:txBody>
          <a:bodyPr/>
          <a:lstStyle/>
          <a:p>
            <a:fld id="{2D829B21-5B38-4ED0-8573-BF02E90FF2FB}" type="slidenum">
              <a:rPr lang="nl-NL" smtClean="0"/>
              <a:t>14</a:t>
            </a:fld>
            <a:endParaRPr lang="nl-NL" dirty="0"/>
          </a:p>
        </p:txBody>
      </p:sp>
    </p:spTree>
    <p:extLst>
      <p:ext uri="{BB962C8B-B14F-4D97-AF65-F5344CB8AC3E}">
        <p14:creationId xmlns:p14="http://schemas.microsoft.com/office/powerpoint/2010/main" val="3069180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20">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9107EE9D-AD6F-4DDF-A47E-AF7AEB57D9A2}"/>
              </a:ext>
            </a:extLst>
          </p:cNvPr>
          <p:cNvSpPr>
            <a:spLocks noGrp="1"/>
          </p:cNvSpPr>
          <p:nvPr>
            <p:ph type="title"/>
          </p:nvPr>
        </p:nvSpPr>
        <p:spPr>
          <a:xfrm>
            <a:off x="1115568" y="548640"/>
            <a:ext cx="10168128" cy="1179576"/>
          </a:xfrm>
        </p:spPr>
        <p:txBody>
          <a:bodyPr>
            <a:normAutofit/>
          </a:bodyPr>
          <a:lstStyle/>
          <a:p>
            <a:r>
              <a:rPr lang="en-US" sz="4000" b="1" dirty="0"/>
              <a:t>Weighted function</a:t>
            </a:r>
          </a:p>
        </p:txBody>
      </p:sp>
      <p:sp>
        <p:nvSpPr>
          <p:cNvPr id="23" name="Rectangle 22">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13" name="Tijdelijke aanduiding voor inhoud 2">
                <a:extLst>
                  <a:ext uri="{FF2B5EF4-FFF2-40B4-BE49-F238E27FC236}">
                    <a16:creationId xmlns:a16="http://schemas.microsoft.com/office/drawing/2014/main" id="{BA5C9BD1-0C8B-4593-BECC-D32484C8276C}"/>
                  </a:ext>
                </a:extLst>
              </p:cNvPr>
              <p:cNvSpPr>
                <a:spLocks noGrp="1"/>
              </p:cNvSpPr>
              <p:nvPr>
                <p:ph idx="1"/>
              </p:nvPr>
            </p:nvSpPr>
            <p:spPr>
              <a:xfrm>
                <a:off x="1115568" y="2481943"/>
                <a:ext cx="10168128" cy="3695020"/>
              </a:xfrm>
            </p:spPr>
            <p:txBody>
              <a:bodyPr>
                <a:normAutofit/>
              </a:bodyPr>
              <a:lstStyle/>
              <a:p>
                <a:r>
                  <a:rPr lang="en-US" sz="2200" dirty="0"/>
                  <a:t>Distance of agents are based on different characteristics</a:t>
                </a:r>
              </a:p>
              <a:p>
                <a:r>
                  <a:rPr lang="en-US" sz="2200" dirty="0"/>
                  <a:t>Not all characteristics evenly important (McPherson, Smith-Lovin &amp; Cook 2001)</a:t>
                </a:r>
              </a:p>
              <a:p>
                <a:r>
                  <a:rPr lang="en-US" sz="2200" dirty="0"/>
                  <a:t>Weighted function is introduced to find the characteristic importance</a:t>
                </a:r>
              </a:p>
              <a:p>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b="0" i="1">
                            <a:latin typeface="Cambria Math" panose="02040503050406030204" pitchFamily="18" charset="0"/>
                          </a:rPr>
                          <m:t>𝑝</m:t>
                        </m:r>
                      </m:e>
                      <m:sub>
                        <m:r>
                          <a:rPr lang="en-US" sz="2400" b="0" i="1">
                            <a:latin typeface="Cambria Math" panose="02040503050406030204" pitchFamily="18" charset="0"/>
                          </a:rPr>
                          <m:t>𝑖𝑗</m:t>
                        </m:r>
                        <m:r>
                          <a:rPr lang="en-US" sz="2400" b="0" i="1">
                            <a:latin typeface="Cambria Math" panose="02040503050406030204" pitchFamily="18" charset="0"/>
                          </a:rPr>
                          <m:t> </m:t>
                        </m:r>
                      </m:sub>
                    </m:sSub>
                    <m:r>
                      <a:rPr lang="en-US" sz="2400" b="0" i="1">
                        <a:latin typeface="Cambria Math" panose="02040503050406030204" pitchFamily="18" charset="0"/>
                      </a:rPr>
                      <m:t>=</m:t>
                    </m:r>
                    <m:d>
                      <m:dPr>
                        <m:ctrlPr>
                          <a:rPr lang="en-US" sz="2400" b="0" i="1" smtClean="0">
                            <a:latin typeface="Cambria Math" panose="02040503050406030204" pitchFamily="18" charset="0"/>
                          </a:rPr>
                        </m:ctrlPr>
                      </m:dPr>
                      <m:e>
                        <m:r>
                          <a:rPr lang="en-US" sz="2400" b="0" i="1">
                            <a:latin typeface="Cambria Math" panose="02040503050406030204" pitchFamily="18" charset="0"/>
                          </a:rPr>
                          <m:t>𝑎</m:t>
                        </m:r>
                        <m:r>
                          <a:rPr lang="en-US" sz="2400" b="0" i="1">
                            <a:latin typeface="Cambria Math" panose="02040503050406030204" pitchFamily="18" charset="0"/>
                          </a:rPr>
                          <m:t>+</m:t>
                        </m:r>
                        <m:r>
                          <a:rPr lang="en-US" sz="2400" b="0" i="1">
                            <a:latin typeface="Cambria Math" panose="02040503050406030204" pitchFamily="18" charset="0"/>
                          </a:rPr>
                          <m:t>𝛽</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nary>
                              <m:naryPr>
                                <m:chr m:val="∑"/>
                                <m:limLoc m:val="subSup"/>
                                <m:supHide m:val="on"/>
                                <m:ctrlPr>
                                  <a:rPr lang="en-US" sz="2400" b="0" i="1" smtClean="0">
                                    <a:latin typeface="Cambria Math" panose="02040503050406030204" pitchFamily="18" charset="0"/>
                                  </a:rPr>
                                </m:ctrlPr>
                              </m:naryPr>
                              <m:sub>
                                <m:r>
                                  <m:rPr>
                                    <m:brk m:alnAt="25"/>
                                  </m:rPr>
                                  <a:rPr lang="en-US" sz="2400" b="0" i="1" smtClean="0">
                                    <a:latin typeface="Cambria Math" panose="02040503050406030204" pitchFamily="18" charset="0"/>
                                  </a:rPr>
                                  <m:t>𝑐</m:t>
                                </m:r>
                              </m:sub>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𝑐</m:t>
                                    </m:r>
                                  </m:sub>
                                </m:sSub>
                                <m:sSub>
                                  <m:sSubPr>
                                    <m:ctrlPr>
                                      <a:rPr lang="en-US" sz="2400" b="0" i="1" smtClean="0">
                                        <a:latin typeface="Cambria Math" panose="02040503050406030204" pitchFamily="18" charset="0"/>
                                      </a:rPr>
                                    </m:ctrlPr>
                                  </m:sSubPr>
                                  <m:e>
                                    <m:r>
                                      <a:rPr lang="en-US" sz="2400" i="1">
                                        <a:latin typeface="Cambria Math" panose="02040503050406030204" pitchFamily="18" charset="0"/>
                                      </a:rPr>
                                      <m:t>𝑑</m:t>
                                    </m:r>
                                  </m:e>
                                  <m:sub>
                                    <m:r>
                                      <a:rPr lang="en-US" sz="2400" b="0" i="1" smtClean="0">
                                        <a:latin typeface="Cambria Math" panose="02040503050406030204" pitchFamily="18" charset="0"/>
                                      </a:rPr>
                                      <m:t>𝑐</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𝑗</m:t>
                                    </m:r>
                                  </m:sub>
                                </m:sSub>
                                <m:r>
                                  <a:rPr lang="en-US" sz="2400" i="1">
                                    <a:latin typeface="Cambria Math" panose="02040503050406030204" pitchFamily="18" charset="0"/>
                                  </a:rPr>
                                  <m:t>)</m:t>
                                </m:r>
                              </m:e>
                            </m:nary>
                          </m:e>
                          <m:sub>
                            <m:r>
                              <a:rPr lang="en-US" sz="2400" b="0" i="1" smtClean="0">
                                <a:latin typeface="Cambria Math" panose="02040503050406030204" pitchFamily="18" charset="0"/>
                              </a:rPr>
                              <m:t> </m:t>
                            </m:r>
                          </m:sub>
                        </m:sSub>
                      </m:e>
                    </m:d>
                    <m:sSup>
                      <m:sSupPr>
                        <m:ctrlPr>
                          <a:rPr lang="en-US" sz="2400" b="0" i="1">
                            <a:latin typeface="Cambria Math" panose="02040503050406030204" pitchFamily="18" charset="0"/>
                          </a:rPr>
                        </m:ctrlPr>
                      </m:sSupPr>
                      <m:e>
                        <m:r>
                          <a:rPr lang="en-US" sz="2400" b="0" i="1">
                            <a:latin typeface="Cambria Math" panose="02040503050406030204" pitchFamily="18" charset="0"/>
                          </a:rPr>
                          <m:t>𝑒</m:t>
                        </m:r>
                      </m:e>
                      <m:sup>
                        <m:r>
                          <a:rPr lang="en-US" sz="2400" b="0" i="1">
                            <a:latin typeface="Cambria Math" panose="02040503050406030204" pitchFamily="18" charset="0"/>
                          </a:rPr>
                          <m:t>−</m:t>
                        </m:r>
                        <m:r>
                          <a:rPr lang="en-US" sz="2400" b="0" i="1">
                            <a:latin typeface="Cambria Math" panose="02040503050406030204" pitchFamily="18" charset="0"/>
                          </a:rPr>
                          <m:t>𝛼</m:t>
                        </m:r>
                        <m:r>
                          <a:rPr lang="en-US" sz="2400" b="0" i="1">
                            <a:latin typeface="Cambria Math" panose="02040503050406030204" pitchFamily="18" charset="0"/>
                          </a:rPr>
                          <m:t>∗</m:t>
                        </m:r>
                        <m:nary>
                          <m:naryPr>
                            <m:chr m:val="∑"/>
                            <m:limLoc m:val="subSup"/>
                            <m:supHide m:val="on"/>
                            <m:ctrlPr>
                              <a:rPr lang="en-US" sz="2400" b="0" i="1" smtClean="0">
                                <a:latin typeface="Cambria Math" panose="02040503050406030204" pitchFamily="18" charset="0"/>
                              </a:rPr>
                            </m:ctrlPr>
                          </m:naryPr>
                          <m:sub>
                            <m:r>
                              <m:rPr>
                                <m:brk m:alnAt="25"/>
                              </m:rPr>
                              <a:rPr lang="en-US" sz="2400" b="0" i="1" smtClean="0">
                                <a:latin typeface="Cambria Math" panose="02040503050406030204" pitchFamily="18" charset="0"/>
                              </a:rPr>
                              <m:t>𝑐</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𝑊</m:t>
                                </m:r>
                              </m:e>
                              <m:sub>
                                <m:r>
                                  <a:rPr lang="en-US" sz="2400" i="1">
                                    <a:latin typeface="Cambria Math" panose="02040503050406030204" pitchFamily="18" charset="0"/>
                                  </a:rPr>
                                  <m:t>𝑐</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𝑐</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𝑗</m:t>
                                </m:r>
                              </m:sub>
                            </m:sSub>
                            <m:r>
                              <a:rPr lang="en-US" sz="2400" i="1">
                                <a:latin typeface="Cambria Math" panose="02040503050406030204" pitchFamily="18" charset="0"/>
                              </a:rPr>
                              <m:t>)</m:t>
                            </m:r>
                          </m:e>
                        </m:nary>
                      </m:sup>
                    </m:sSup>
                    <m:r>
                      <a:rPr lang="en-US" sz="2400" b="0" i="1">
                        <a:latin typeface="Cambria Math" panose="02040503050406030204" pitchFamily="18" charset="0"/>
                      </a:rPr>
                      <m:t> </m:t>
                    </m:r>
                  </m:oMath>
                </a14:m>
                <a:r>
                  <a:rPr lang="en-US" sz="2400" dirty="0"/>
                  <a:t> </a:t>
                </a:r>
                <a:endParaRPr lang="en-US" sz="2200" dirty="0"/>
              </a:p>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𝑊</m:t>
                        </m:r>
                      </m:e>
                      <m:sub>
                        <m:r>
                          <m:rPr>
                            <m:sty m:val="p"/>
                          </m:rPr>
                          <a:rPr lang="en-US" sz="2400" b="0" i="0" smtClean="0">
                            <a:latin typeface="Cambria Math" panose="02040503050406030204" pitchFamily="18" charset="0"/>
                          </a:rPr>
                          <m:t>c</m:t>
                        </m:r>
                      </m:sub>
                    </m:sSub>
                  </m:oMath>
                </a14:m>
                <a:r>
                  <a:rPr lang="en-US" sz="2400" dirty="0"/>
                  <a:t> is the weight for each characteristic </a:t>
                </a:r>
                <a14:m>
                  <m:oMath xmlns:m="http://schemas.openxmlformats.org/officeDocument/2006/math">
                    <m:r>
                      <a:rPr lang="en-US" sz="2400" b="0" i="1" smtClean="0">
                        <a:latin typeface="Cambria Math" panose="02040503050406030204" pitchFamily="18" charset="0"/>
                      </a:rPr>
                      <m:t>𝑐</m:t>
                    </m:r>
                  </m:oMath>
                </a14:m>
                <a:endParaRPr lang="en-US" sz="2400" b="0" dirty="0"/>
              </a:p>
              <a:p>
                <a14:m>
                  <m:oMath xmlns:m="http://schemas.openxmlformats.org/officeDocument/2006/math">
                    <m:sSub>
                      <m:sSubPr>
                        <m:ctrlPr>
                          <a:rPr lang="en-US" sz="2400" b="0" i="1" smtClean="0">
                            <a:latin typeface="Cambria Math" panose="02040503050406030204" pitchFamily="18" charset="0"/>
                          </a:rPr>
                        </m:ctrlPr>
                      </m:sSubPr>
                      <m:e>
                        <m:r>
                          <a:rPr lang="en-US" sz="2400" i="1">
                            <a:latin typeface="Cambria Math" panose="02040503050406030204" pitchFamily="18" charset="0"/>
                          </a:rPr>
                          <m:t>𝑑</m:t>
                        </m:r>
                      </m:e>
                      <m:sub>
                        <m:r>
                          <a:rPr lang="en-US" sz="2400" b="0" i="1" smtClean="0">
                            <a:latin typeface="Cambria Math" panose="02040503050406030204" pitchFamily="18" charset="0"/>
                          </a:rPr>
                          <m:t>𝑐</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𝑗</m:t>
                            </m:r>
                          </m:sub>
                        </m:sSub>
                      </m:e>
                    </m:d>
                  </m:oMath>
                </a14:m>
                <a:r>
                  <a:rPr lang="en-US" sz="2400" dirty="0"/>
                  <a:t>is the characteristic distance </a:t>
                </a:r>
                <a14:m>
                  <m:oMath xmlns:m="http://schemas.openxmlformats.org/officeDocument/2006/math">
                    <m:r>
                      <a:rPr lang="en-US" sz="2400" b="0" i="1" smtClean="0">
                        <a:latin typeface="Cambria Math" panose="02040503050406030204" pitchFamily="18" charset="0"/>
                      </a:rPr>
                      <m:t>𝑐</m:t>
                    </m:r>
                  </m:oMath>
                </a14:m>
                <a:r>
                  <a:rPr lang="en-US" sz="2400" dirty="0"/>
                  <a:t> between individual </a:t>
                </a:r>
                <a:r>
                  <a:rPr lang="en-US" sz="2400" dirty="0" err="1"/>
                  <a:t>i</a:t>
                </a:r>
                <a:r>
                  <a:rPr lang="en-US" sz="2400" dirty="0"/>
                  <a:t> and j </a:t>
                </a:r>
              </a:p>
              <a:p>
                <a:pPr marL="0" indent="0">
                  <a:buNone/>
                </a:pPr>
                <a:endParaRPr lang="en-US" sz="2400" dirty="0"/>
              </a:p>
            </p:txBody>
          </p:sp>
        </mc:Choice>
        <mc:Fallback xmlns="">
          <p:sp>
            <p:nvSpPr>
              <p:cNvPr id="13" name="Tijdelijke aanduiding voor inhoud 2">
                <a:extLst>
                  <a:ext uri="{FF2B5EF4-FFF2-40B4-BE49-F238E27FC236}">
                    <a16:creationId xmlns:a16="http://schemas.microsoft.com/office/drawing/2014/main" id="{BA5C9BD1-0C8B-4593-BECC-D32484C8276C}"/>
                  </a:ext>
                </a:extLst>
              </p:cNvPr>
              <p:cNvSpPr>
                <a:spLocks noGrp="1" noRot="1" noChangeAspect="1" noMove="1" noResize="1" noEditPoints="1" noAdjustHandles="1" noChangeArrowheads="1" noChangeShapeType="1" noTextEdit="1"/>
              </p:cNvSpPr>
              <p:nvPr>
                <p:ph idx="1"/>
              </p:nvPr>
            </p:nvSpPr>
            <p:spPr>
              <a:xfrm>
                <a:off x="1115568" y="2481943"/>
                <a:ext cx="10168128" cy="3695020"/>
              </a:xfrm>
              <a:blipFill>
                <a:blip r:embed="rId2"/>
                <a:stretch>
                  <a:fillRect l="-779" t="-2145"/>
                </a:stretch>
              </a:blipFill>
            </p:spPr>
            <p:txBody>
              <a:bodyPr/>
              <a:lstStyle/>
              <a:p>
                <a:r>
                  <a:rPr lang="en-US">
                    <a:noFill/>
                  </a:rPr>
                  <a:t> </a:t>
                </a:r>
              </a:p>
            </p:txBody>
          </p:sp>
        </mc:Fallback>
      </mc:AlternateContent>
      <p:pic>
        <p:nvPicPr>
          <p:cNvPr id="14" name="Afbeelding 13">
            <a:extLst>
              <a:ext uri="{FF2B5EF4-FFF2-40B4-BE49-F238E27FC236}">
                <a16:creationId xmlns:a16="http://schemas.microsoft.com/office/drawing/2014/main" id="{E8C9A69C-897B-4A59-8A4F-44167213EB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6045" y="6259004"/>
            <a:ext cx="1655955" cy="553710"/>
          </a:xfrm>
          <a:prstGeom prst="rect">
            <a:avLst/>
          </a:prstGeom>
        </p:spPr>
      </p:pic>
      <p:sp>
        <p:nvSpPr>
          <p:cNvPr id="5" name="Tijdelijke aanduiding voor dianummer 4">
            <a:extLst>
              <a:ext uri="{FF2B5EF4-FFF2-40B4-BE49-F238E27FC236}">
                <a16:creationId xmlns:a16="http://schemas.microsoft.com/office/drawing/2014/main" id="{281231C8-BFE0-4C1F-9153-DCA9827C7BC1}"/>
              </a:ext>
            </a:extLst>
          </p:cNvPr>
          <p:cNvSpPr>
            <a:spLocks noGrp="1"/>
          </p:cNvSpPr>
          <p:nvPr>
            <p:ph type="sldNum" sz="quarter" idx="12"/>
          </p:nvPr>
        </p:nvSpPr>
        <p:spPr>
          <a:xfrm>
            <a:off x="9448800" y="0"/>
            <a:ext cx="2743200" cy="365125"/>
          </a:xfrm>
        </p:spPr>
        <p:txBody>
          <a:bodyPr/>
          <a:lstStyle/>
          <a:p>
            <a:fld id="{2D829B21-5B38-4ED0-8573-BF02E90FF2FB}" type="slidenum">
              <a:rPr lang="nl-NL" smtClean="0"/>
              <a:t>15</a:t>
            </a:fld>
            <a:endParaRPr lang="nl-NL" dirty="0"/>
          </a:p>
        </p:txBody>
      </p:sp>
    </p:spTree>
    <p:extLst>
      <p:ext uri="{BB962C8B-B14F-4D97-AF65-F5344CB8AC3E}">
        <p14:creationId xmlns:p14="http://schemas.microsoft.com/office/powerpoint/2010/main" val="3166613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26FF42C2-EA15-4154-B242-E98E88CED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8" name="Rectangle 57">
            <a:extLst>
              <a:ext uri="{FF2B5EF4-FFF2-40B4-BE49-F238E27FC236}">
                <a16:creationId xmlns:a16="http://schemas.microsoft.com/office/drawing/2014/main" id="{D79DE9F7-28C4-4856-BA57-D696E124C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92741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3A3E1090-F0DD-472D-BBEC-18716E7B7403}"/>
              </a:ext>
            </a:extLst>
          </p:cNvPr>
          <p:cNvSpPr>
            <a:spLocks noGrp="1"/>
          </p:cNvSpPr>
          <p:nvPr>
            <p:ph type="title"/>
          </p:nvPr>
        </p:nvSpPr>
        <p:spPr>
          <a:xfrm>
            <a:off x="838199" y="978408"/>
            <a:ext cx="4056530" cy="1106424"/>
          </a:xfrm>
        </p:spPr>
        <p:txBody>
          <a:bodyPr>
            <a:normAutofit/>
          </a:bodyPr>
          <a:lstStyle/>
          <a:p>
            <a:r>
              <a:rPr lang="en-US" sz="3200" b="1" dirty="0"/>
              <a:t>Results weighted function</a:t>
            </a:r>
          </a:p>
        </p:txBody>
      </p:sp>
      <p:sp>
        <p:nvSpPr>
          <p:cNvPr id="60" name="Rectangle 59">
            <a:extLst>
              <a:ext uri="{FF2B5EF4-FFF2-40B4-BE49-F238E27FC236}">
                <a16:creationId xmlns:a16="http://schemas.microsoft.com/office/drawing/2014/main" id="{E1F9ED9C-121B-44C6-A308-5824769C4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4A5F8185-F27B-4E99-A06C-007336FE3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95865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Afbeelding 6">
            <a:extLst>
              <a:ext uri="{FF2B5EF4-FFF2-40B4-BE49-F238E27FC236}">
                <a16:creationId xmlns:a16="http://schemas.microsoft.com/office/drawing/2014/main" id="{2F9A08D5-FB7C-4093-96A2-0730D021B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3834" y="633618"/>
            <a:ext cx="3162263" cy="2108175"/>
          </a:xfrm>
          <a:prstGeom prst="rect">
            <a:avLst/>
          </a:prstGeom>
        </p:spPr>
      </p:pic>
      <p:pic>
        <p:nvPicPr>
          <p:cNvPr id="10" name="Afbeelding 9">
            <a:extLst>
              <a:ext uri="{FF2B5EF4-FFF2-40B4-BE49-F238E27FC236}">
                <a16:creationId xmlns:a16="http://schemas.microsoft.com/office/drawing/2014/main" id="{7C9AAD5D-C34D-4F2A-A722-1DAB134ADD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0996" y="3168768"/>
            <a:ext cx="3162262" cy="2108175"/>
          </a:xfrm>
          <a:prstGeom prst="rect">
            <a:avLst/>
          </a:prstGeom>
        </p:spPr>
      </p:pic>
      <p:pic>
        <p:nvPicPr>
          <p:cNvPr id="13" name="Afbeelding 12">
            <a:extLst>
              <a:ext uri="{FF2B5EF4-FFF2-40B4-BE49-F238E27FC236}">
                <a16:creationId xmlns:a16="http://schemas.microsoft.com/office/drawing/2014/main" id="{49EDA21E-EDC4-41FC-A9F0-3E62D5FD7B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3833" y="3168768"/>
            <a:ext cx="3162263" cy="2108175"/>
          </a:xfrm>
          <a:prstGeom prst="rect">
            <a:avLst/>
          </a:prstGeom>
        </p:spPr>
      </p:pic>
      <p:pic>
        <p:nvPicPr>
          <p:cNvPr id="18" name="Tijdelijke aanduiding voor inhoud 17">
            <a:extLst>
              <a:ext uri="{FF2B5EF4-FFF2-40B4-BE49-F238E27FC236}">
                <a16:creationId xmlns:a16="http://schemas.microsoft.com/office/drawing/2014/main" id="{0618FAF6-4D74-4EEF-A259-12C8A1971104}"/>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486259" y="633617"/>
            <a:ext cx="3162262" cy="2108175"/>
          </a:xfrm>
        </p:spPr>
      </p:pic>
      <p:sp>
        <p:nvSpPr>
          <p:cNvPr id="27" name="Content Placeholder 33">
            <a:extLst>
              <a:ext uri="{FF2B5EF4-FFF2-40B4-BE49-F238E27FC236}">
                <a16:creationId xmlns:a16="http://schemas.microsoft.com/office/drawing/2014/main" id="{7502B868-8EB3-43E0-9601-753789B4E82B}"/>
              </a:ext>
            </a:extLst>
          </p:cNvPr>
          <p:cNvSpPr txBox="1">
            <a:spLocks/>
          </p:cNvSpPr>
          <p:nvPr/>
        </p:nvSpPr>
        <p:spPr>
          <a:xfrm>
            <a:off x="838200" y="2368296"/>
            <a:ext cx="3721608" cy="350215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t>Ethnicity</a:t>
            </a:r>
          </a:p>
          <a:p>
            <a:pPr lvl="1"/>
            <a:r>
              <a:rPr lang="en-US" sz="1300" dirty="0">
                <a:sym typeface="Wingdings" panose="05000000000000000000" pitchFamily="2" charset="2"/>
              </a:rPr>
              <a:t>Family , household &amp; </a:t>
            </a:r>
            <a:r>
              <a:rPr lang="en-US" sz="1300" dirty="0" err="1">
                <a:sym typeface="Wingdings" panose="05000000000000000000" pitchFamily="2" charset="2"/>
              </a:rPr>
              <a:t>Neighbours</a:t>
            </a:r>
            <a:r>
              <a:rPr lang="en-US" sz="1300" dirty="0">
                <a:sym typeface="Wingdings" panose="05000000000000000000" pitchFamily="2" charset="2"/>
              </a:rPr>
              <a:t>  biggest influence</a:t>
            </a:r>
          </a:p>
          <a:p>
            <a:pPr lvl="1"/>
            <a:r>
              <a:rPr lang="en-US" sz="1300" dirty="0">
                <a:sym typeface="Wingdings" panose="05000000000000000000" pitchFamily="2" charset="2"/>
              </a:rPr>
              <a:t>Work/School  Second highest influence </a:t>
            </a:r>
          </a:p>
          <a:p>
            <a:r>
              <a:rPr lang="en-US" sz="1700" dirty="0">
                <a:sym typeface="Wingdings" panose="05000000000000000000" pitchFamily="2" charset="2"/>
              </a:rPr>
              <a:t>Age</a:t>
            </a:r>
          </a:p>
          <a:p>
            <a:pPr lvl="1"/>
            <a:r>
              <a:rPr lang="en-US" sz="1300" dirty="0">
                <a:sym typeface="Wingdings" panose="05000000000000000000" pitchFamily="2" charset="2"/>
              </a:rPr>
              <a:t>Family , household &amp; </a:t>
            </a:r>
            <a:r>
              <a:rPr lang="en-US" sz="1300" dirty="0" err="1">
                <a:sym typeface="Wingdings" panose="05000000000000000000" pitchFamily="2" charset="2"/>
              </a:rPr>
              <a:t>Neighbours</a:t>
            </a:r>
            <a:r>
              <a:rPr lang="en-US" sz="1300" dirty="0">
                <a:sym typeface="Wingdings" panose="05000000000000000000" pitchFamily="2" charset="2"/>
              </a:rPr>
              <a:t>  Medium influence</a:t>
            </a:r>
          </a:p>
          <a:p>
            <a:pPr lvl="1"/>
            <a:r>
              <a:rPr lang="en-US" sz="1300" dirty="0">
                <a:sym typeface="Wingdings" panose="05000000000000000000" pitchFamily="2" charset="2"/>
              </a:rPr>
              <a:t>Work/School  High influence</a:t>
            </a:r>
          </a:p>
          <a:p>
            <a:r>
              <a:rPr lang="en-US" sz="1700" dirty="0"/>
              <a:t>Gender</a:t>
            </a:r>
          </a:p>
          <a:p>
            <a:pPr lvl="1"/>
            <a:r>
              <a:rPr lang="en-US" sz="1300" dirty="0">
                <a:sym typeface="Wingdings" panose="05000000000000000000" pitchFamily="2" charset="2"/>
              </a:rPr>
              <a:t>Family, household  Positive influence</a:t>
            </a:r>
          </a:p>
          <a:p>
            <a:pPr lvl="1"/>
            <a:r>
              <a:rPr lang="en-US" sz="1300" dirty="0">
                <a:sym typeface="Wingdings" panose="05000000000000000000" pitchFamily="2" charset="2"/>
              </a:rPr>
              <a:t>Work/School, </a:t>
            </a:r>
            <a:r>
              <a:rPr lang="en-US" sz="1300" dirty="0" err="1">
                <a:sym typeface="Wingdings" panose="05000000000000000000" pitchFamily="2" charset="2"/>
              </a:rPr>
              <a:t>Neighbours</a:t>
            </a:r>
            <a:r>
              <a:rPr lang="en-US" sz="1300" dirty="0">
                <a:sym typeface="Wingdings" panose="05000000000000000000" pitchFamily="2" charset="2"/>
              </a:rPr>
              <a:t>  Lowest influence</a:t>
            </a:r>
          </a:p>
          <a:p>
            <a:r>
              <a:rPr lang="en-US" sz="1700" dirty="0">
                <a:sym typeface="Wingdings" panose="05000000000000000000" pitchFamily="2" charset="2"/>
              </a:rPr>
              <a:t>Education</a:t>
            </a:r>
          </a:p>
          <a:p>
            <a:pPr lvl="1"/>
            <a:r>
              <a:rPr lang="en-US" sz="1300" dirty="0">
                <a:sym typeface="Wingdings" panose="05000000000000000000" pitchFamily="2" charset="2"/>
              </a:rPr>
              <a:t>Family, household, </a:t>
            </a:r>
            <a:r>
              <a:rPr lang="en-US" sz="1300" dirty="0" err="1">
                <a:sym typeface="Wingdings" panose="05000000000000000000" pitchFamily="2" charset="2"/>
              </a:rPr>
              <a:t>neighbours</a:t>
            </a:r>
            <a:r>
              <a:rPr lang="en-US" sz="1300" dirty="0">
                <a:sym typeface="Wingdings" panose="05000000000000000000" pitchFamily="2" charset="2"/>
              </a:rPr>
              <a:t>  med high influence</a:t>
            </a:r>
          </a:p>
          <a:p>
            <a:pPr lvl="1"/>
            <a:r>
              <a:rPr lang="en-US" sz="1300" dirty="0">
                <a:sym typeface="Wingdings" panose="05000000000000000000" pitchFamily="2" charset="2"/>
              </a:rPr>
              <a:t>Work/school  Highest influence</a:t>
            </a:r>
          </a:p>
        </p:txBody>
      </p:sp>
      <p:pic>
        <p:nvPicPr>
          <p:cNvPr id="29" name="Afbeelding 28">
            <a:extLst>
              <a:ext uri="{FF2B5EF4-FFF2-40B4-BE49-F238E27FC236}">
                <a16:creationId xmlns:a16="http://schemas.microsoft.com/office/drawing/2014/main" id="{480E96FB-EB88-43B3-90EF-3FFDEFF581F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36045" y="6259004"/>
            <a:ext cx="1655955" cy="553710"/>
          </a:xfrm>
          <a:prstGeom prst="rect">
            <a:avLst/>
          </a:prstGeom>
        </p:spPr>
      </p:pic>
      <p:sp>
        <p:nvSpPr>
          <p:cNvPr id="5" name="Tijdelijke aanduiding voor dianummer 4">
            <a:extLst>
              <a:ext uri="{FF2B5EF4-FFF2-40B4-BE49-F238E27FC236}">
                <a16:creationId xmlns:a16="http://schemas.microsoft.com/office/drawing/2014/main" id="{F6205319-77BD-4B76-91C3-4BFC021A9C9A}"/>
              </a:ext>
            </a:extLst>
          </p:cNvPr>
          <p:cNvSpPr>
            <a:spLocks noGrp="1"/>
          </p:cNvSpPr>
          <p:nvPr>
            <p:ph type="sldNum" sz="quarter" idx="12"/>
          </p:nvPr>
        </p:nvSpPr>
        <p:spPr>
          <a:xfrm>
            <a:off x="9448800" y="0"/>
            <a:ext cx="2743200" cy="365125"/>
          </a:xfrm>
        </p:spPr>
        <p:txBody>
          <a:bodyPr/>
          <a:lstStyle/>
          <a:p>
            <a:fld id="{2D829B21-5B38-4ED0-8573-BF02E90FF2FB}" type="slidenum">
              <a:rPr lang="nl-NL" smtClean="0"/>
              <a:t>16</a:t>
            </a:fld>
            <a:endParaRPr lang="nl-NL" dirty="0"/>
          </a:p>
        </p:txBody>
      </p:sp>
    </p:spTree>
    <p:extLst>
      <p:ext uri="{BB962C8B-B14F-4D97-AF65-F5344CB8AC3E}">
        <p14:creationId xmlns:p14="http://schemas.microsoft.com/office/powerpoint/2010/main" val="3857888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33899CA3-D9BC-4434-8465-3FB4E5828BA2}"/>
              </a:ext>
            </a:extLst>
          </p:cNvPr>
          <p:cNvSpPr>
            <a:spLocks noGrp="1"/>
          </p:cNvSpPr>
          <p:nvPr>
            <p:ph type="title"/>
          </p:nvPr>
        </p:nvSpPr>
        <p:spPr>
          <a:xfrm>
            <a:off x="1115568" y="548640"/>
            <a:ext cx="10168128" cy="1179576"/>
          </a:xfrm>
        </p:spPr>
        <p:txBody>
          <a:bodyPr>
            <a:normAutofit/>
          </a:bodyPr>
          <a:lstStyle/>
          <a:p>
            <a:r>
              <a:rPr lang="en-US" sz="4000" b="1" dirty="0"/>
              <a:t>Dynamics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ijdelijke aanduiding voor inhoud 2">
            <a:extLst>
              <a:ext uri="{FF2B5EF4-FFF2-40B4-BE49-F238E27FC236}">
                <a16:creationId xmlns:a16="http://schemas.microsoft.com/office/drawing/2014/main" id="{6AE475CA-F178-491B-AC80-991E529EC35F}"/>
              </a:ext>
            </a:extLst>
          </p:cNvPr>
          <p:cNvSpPr>
            <a:spLocks noGrp="1"/>
          </p:cNvSpPr>
          <p:nvPr>
            <p:ph idx="1"/>
          </p:nvPr>
        </p:nvSpPr>
        <p:spPr>
          <a:xfrm>
            <a:off x="1115568" y="2481943"/>
            <a:ext cx="10168128" cy="3695020"/>
          </a:xfrm>
        </p:spPr>
        <p:txBody>
          <a:bodyPr>
            <a:normAutofit/>
          </a:bodyPr>
          <a:lstStyle/>
          <a:p>
            <a:r>
              <a:rPr lang="en-US" sz="2200" dirty="0"/>
              <a:t>An Agent-based approach is used to include the dynamics</a:t>
            </a:r>
          </a:p>
          <a:p>
            <a:endParaRPr lang="en-US" sz="2200" dirty="0"/>
          </a:p>
          <a:p>
            <a:endParaRPr lang="en-US" sz="2200" dirty="0"/>
          </a:p>
          <a:p>
            <a:r>
              <a:rPr lang="en-US" sz="2200" dirty="0"/>
              <a:t>Each person is an agent in the Agent-based model</a:t>
            </a:r>
          </a:p>
          <a:p>
            <a:r>
              <a:rPr lang="en-US" sz="2200" dirty="0"/>
              <a:t>Use Static networks as starting point</a:t>
            </a:r>
          </a:p>
          <a:p>
            <a:r>
              <a:rPr lang="en-US" sz="2200" dirty="0"/>
              <a:t>Use probability function as for making new connections</a:t>
            </a:r>
          </a:p>
          <a:p>
            <a:pPr lvl="1"/>
            <a:r>
              <a:rPr lang="en-US" sz="1800" dirty="0"/>
              <a:t>Make each time step a new network based on this formula</a:t>
            </a:r>
          </a:p>
          <a:p>
            <a:r>
              <a:rPr lang="en-US" sz="2200" dirty="0"/>
              <a:t>Introducing other dynamics such as death and birth</a:t>
            </a:r>
          </a:p>
          <a:p>
            <a:endParaRPr lang="en-US" sz="2200" dirty="0"/>
          </a:p>
        </p:txBody>
      </p:sp>
      <p:pic>
        <p:nvPicPr>
          <p:cNvPr id="13" name="Afbeelding 12">
            <a:extLst>
              <a:ext uri="{FF2B5EF4-FFF2-40B4-BE49-F238E27FC236}">
                <a16:creationId xmlns:a16="http://schemas.microsoft.com/office/drawing/2014/main" id="{9A0FD246-CF94-47AE-B918-22E939FDCD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6045" y="6259004"/>
            <a:ext cx="1655955" cy="553710"/>
          </a:xfrm>
          <a:prstGeom prst="rect">
            <a:avLst/>
          </a:prstGeom>
        </p:spPr>
      </p:pic>
      <p:sp>
        <p:nvSpPr>
          <p:cNvPr id="6" name="Tijdelijke aanduiding voor dianummer 5">
            <a:extLst>
              <a:ext uri="{FF2B5EF4-FFF2-40B4-BE49-F238E27FC236}">
                <a16:creationId xmlns:a16="http://schemas.microsoft.com/office/drawing/2014/main" id="{6C27E975-2296-4D2C-98BE-C22E8FE67621}"/>
              </a:ext>
            </a:extLst>
          </p:cNvPr>
          <p:cNvSpPr>
            <a:spLocks noGrp="1"/>
          </p:cNvSpPr>
          <p:nvPr>
            <p:ph type="sldNum" sz="quarter" idx="12"/>
          </p:nvPr>
        </p:nvSpPr>
        <p:spPr>
          <a:xfrm>
            <a:off x="9448800" y="0"/>
            <a:ext cx="2743200" cy="365125"/>
          </a:xfrm>
        </p:spPr>
        <p:txBody>
          <a:bodyPr/>
          <a:lstStyle/>
          <a:p>
            <a:fld id="{2D829B21-5B38-4ED0-8573-BF02E90FF2FB}" type="slidenum">
              <a:rPr lang="nl-NL" smtClean="0"/>
              <a:t>17</a:t>
            </a:fld>
            <a:endParaRPr lang="nl-NL" dirty="0"/>
          </a:p>
        </p:txBody>
      </p:sp>
    </p:spTree>
    <p:extLst>
      <p:ext uri="{BB962C8B-B14F-4D97-AF65-F5344CB8AC3E}">
        <p14:creationId xmlns:p14="http://schemas.microsoft.com/office/powerpoint/2010/main" val="217030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33899CA3-D9BC-4434-8465-3FB4E5828BA2}"/>
              </a:ext>
            </a:extLst>
          </p:cNvPr>
          <p:cNvSpPr>
            <a:spLocks noGrp="1"/>
          </p:cNvSpPr>
          <p:nvPr>
            <p:ph type="title"/>
          </p:nvPr>
        </p:nvSpPr>
        <p:spPr>
          <a:xfrm>
            <a:off x="1115568" y="548640"/>
            <a:ext cx="10168128" cy="1179576"/>
          </a:xfrm>
        </p:spPr>
        <p:txBody>
          <a:bodyPr>
            <a:normAutofit/>
          </a:bodyPr>
          <a:lstStyle/>
          <a:p>
            <a:r>
              <a:rPr lang="en-US" sz="4000" b="1" kern="1200" dirty="0">
                <a:solidFill>
                  <a:schemeClr val="tx1"/>
                </a:solidFill>
                <a:latin typeface="+mj-lt"/>
                <a:ea typeface="+mj-ea"/>
                <a:cs typeface="+mj-cs"/>
              </a:rPr>
              <a:t>Agent based model flow chart</a:t>
            </a:r>
            <a:endParaRPr lang="en-US" sz="4000" b="1" dirty="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Afbeelding 12">
            <a:extLst>
              <a:ext uri="{FF2B5EF4-FFF2-40B4-BE49-F238E27FC236}">
                <a16:creationId xmlns:a16="http://schemas.microsoft.com/office/drawing/2014/main" id="{9A0FD246-CF94-47AE-B918-22E939FDCD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6045" y="6259004"/>
            <a:ext cx="1655955" cy="553710"/>
          </a:xfrm>
          <a:prstGeom prst="rect">
            <a:avLst/>
          </a:prstGeom>
        </p:spPr>
      </p:pic>
      <p:sp>
        <p:nvSpPr>
          <p:cNvPr id="9" name="Tijdelijke aanduiding voor dianummer 8">
            <a:extLst>
              <a:ext uri="{FF2B5EF4-FFF2-40B4-BE49-F238E27FC236}">
                <a16:creationId xmlns:a16="http://schemas.microsoft.com/office/drawing/2014/main" id="{14FE85AB-8E10-47C8-B50A-45C972380E76}"/>
              </a:ext>
            </a:extLst>
          </p:cNvPr>
          <p:cNvSpPr>
            <a:spLocks noGrp="1"/>
          </p:cNvSpPr>
          <p:nvPr>
            <p:ph type="sldNum" sz="quarter" idx="12"/>
          </p:nvPr>
        </p:nvSpPr>
        <p:spPr>
          <a:xfrm>
            <a:off x="9457519" y="0"/>
            <a:ext cx="2743200" cy="365125"/>
          </a:xfrm>
        </p:spPr>
        <p:txBody>
          <a:bodyPr/>
          <a:lstStyle/>
          <a:p>
            <a:fld id="{2D829B21-5B38-4ED0-8573-BF02E90FF2FB}" type="slidenum">
              <a:rPr lang="nl-NL" smtClean="0"/>
              <a:t>18</a:t>
            </a:fld>
            <a:endParaRPr lang="nl-NL" dirty="0"/>
          </a:p>
        </p:txBody>
      </p:sp>
      <p:sp>
        <p:nvSpPr>
          <p:cNvPr id="15" name="Tijdelijke aanduiding voor inhoud 14">
            <a:extLst>
              <a:ext uri="{FF2B5EF4-FFF2-40B4-BE49-F238E27FC236}">
                <a16:creationId xmlns:a16="http://schemas.microsoft.com/office/drawing/2014/main" id="{BC552C36-859A-4890-BBF6-5A7A749A53EC}"/>
              </a:ext>
            </a:extLst>
          </p:cNvPr>
          <p:cNvSpPr>
            <a:spLocks noGrp="1"/>
          </p:cNvSpPr>
          <p:nvPr>
            <p:ph idx="1"/>
          </p:nvPr>
        </p:nvSpPr>
        <p:spPr/>
        <p:txBody>
          <a:bodyPr/>
          <a:lstStyle/>
          <a:p>
            <a:endParaRPr lang="en-US" dirty="0"/>
          </a:p>
        </p:txBody>
      </p:sp>
      <p:pic>
        <p:nvPicPr>
          <p:cNvPr id="4" name="Afbeelding 3">
            <a:extLst>
              <a:ext uri="{FF2B5EF4-FFF2-40B4-BE49-F238E27FC236}">
                <a16:creationId xmlns:a16="http://schemas.microsoft.com/office/drawing/2014/main" id="{D518235D-A091-4BF6-9643-C6BFDD56CCA7}"/>
              </a:ext>
            </a:extLst>
          </p:cNvPr>
          <p:cNvPicPr>
            <a:picLocks noChangeAspect="1"/>
          </p:cNvPicPr>
          <p:nvPr/>
        </p:nvPicPr>
        <p:blipFill>
          <a:blip r:embed="rId3"/>
          <a:stretch>
            <a:fillRect/>
          </a:stretch>
        </p:blipFill>
        <p:spPr>
          <a:xfrm>
            <a:off x="2568177" y="1833685"/>
            <a:ext cx="7055645" cy="4668580"/>
          </a:xfrm>
          <a:prstGeom prst="rect">
            <a:avLst/>
          </a:prstGeom>
        </p:spPr>
      </p:pic>
    </p:spTree>
    <p:extLst>
      <p:ext uri="{BB962C8B-B14F-4D97-AF65-F5344CB8AC3E}">
        <p14:creationId xmlns:p14="http://schemas.microsoft.com/office/powerpoint/2010/main" val="678226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53142130-7A2E-4C76-BBF8-EEC5B973D5CE}"/>
              </a:ext>
            </a:extLst>
          </p:cNvPr>
          <p:cNvSpPr>
            <a:spLocks noGrp="1"/>
          </p:cNvSpPr>
          <p:nvPr>
            <p:ph type="title"/>
          </p:nvPr>
        </p:nvSpPr>
        <p:spPr>
          <a:xfrm>
            <a:off x="1115568" y="548640"/>
            <a:ext cx="10168128" cy="1179576"/>
          </a:xfrm>
        </p:spPr>
        <p:txBody>
          <a:bodyPr>
            <a:normAutofit/>
          </a:bodyPr>
          <a:lstStyle/>
          <a:p>
            <a:r>
              <a:rPr lang="en-US" sz="4000" b="1" dirty="0"/>
              <a:t>Discussion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ijdelijke aanduiding voor inhoud 2">
            <a:extLst>
              <a:ext uri="{FF2B5EF4-FFF2-40B4-BE49-F238E27FC236}">
                <a16:creationId xmlns:a16="http://schemas.microsoft.com/office/drawing/2014/main" id="{D702138F-2AB2-4ECD-87E3-1F6B34C53601}"/>
              </a:ext>
            </a:extLst>
          </p:cNvPr>
          <p:cNvSpPr>
            <a:spLocks noGrp="1"/>
          </p:cNvSpPr>
          <p:nvPr>
            <p:ph idx="1"/>
          </p:nvPr>
        </p:nvSpPr>
        <p:spPr>
          <a:xfrm>
            <a:off x="1115568" y="2481943"/>
            <a:ext cx="10168128" cy="3695020"/>
          </a:xfrm>
        </p:spPr>
        <p:txBody>
          <a:bodyPr>
            <a:normAutofit/>
          </a:bodyPr>
          <a:lstStyle/>
          <a:p>
            <a:r>
              <a:rPr lang="en-US" sz="2200" dirty="0"/>
              <a:t>Network analysis and extensions</a:t>
            </a:r>
          </a:p>
          <a:p>
            <a:r>
              <a:rPr lang="en-US" sz="2200" dirty="0"/>
              <a:t>Model extensions and experiments</a:t>
            </a:r>
          </a:p>
          <a:p>
            <a:pPr marL="0" indent="0">
              <a:buNone/>
            </a:pPr>
            <a:endParaRPr lang="en-US" sz="2200" dirty="0"/>
          </a:p>
          <a:p>
            <a:r>
              <a:rPr lang="en-US" sz="2200" dirty="0"/>
              <a:t>Who could be interested in the project</a:t>
            </a:r>
          </a:p>
          <a:p>
            <a:r>
              <a:rPr lang="en-US" sz="2200" dirty="0"/>
              <a:t>Possible implications</a:t>
            </a:r>
          </a:p>
          <a:p>
            <a:endParaRPr lang="en-US" sz="2200" dirty="0"/>
          </a:p>
        </p:txBody>
      </p:sp>
      <p:pic>
        <p:nvPicPr>
          <p:cNvPr id="9" name="Afbeelding 8">
            <a:extLst>
              <a:ext uri="{FF2B5EF4-FFF2-40B4-BE49-F238E27FC236}">
                <a16:creationId xmlns:a16="http://schemas.microsoft.com/office/drawing/2014/main" id="{BE94C702-D251-4220-B0BF-1D5F07062C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6045" y="6259004"/>
            <a:ext cx="1655955" cy="553710"/>
          </a:xfrm>
          <a:prstGeom prst="rect">
            <a:avLst/>
          </a:prstGeom>
        </p:spPr>
      </p:pic>
      <p:sp>
        <p:nvSpPr>
          <p:cNvPr id="17" name="Tijdelijke aanduiding voor dianummer 16">
            <a:extLst>
              <a:ext uri="{FF2B5EF4-FFF2-40B4-BE49-F238E27FC236}">
                <a16:creationId xmlns:a16="http://schemas.microsoft.com/office/drawing/2014/main" id="{DE057F79-EC29-462D-867B-9DD5247A380D}"/>
              </a:ext>
            </a:extLst>
          </p:cNvPr>
          <p:cNvSpPr>
            <a:spLocks noGrp="1"/>
          </p:cNvSpPr>
          <p:nvPr>
            <p:ph type="sldNum" sz="quarter" idx="12"/>
          </p:nvPr>
        </p:nvSpPr>
        <p:spPr>
          <a:xfrm>
            <a:off x="9457519" y="0"/>
            <a:ext cx="2743200" cy="365125"/>
          </a:xfrm>
        </p:spPr>
        <p:txBody>
          <a:bodyPr/>
          <a:lstStyle/>
          <a:p>
            <a:fld id="{2D829B21-5B38-4ED0-8573-BF02E90FF2FB}" type="slidenum">
              <a:rPr lang="nl-NL" smtClean="0"/>
              <a:t>19</a:t>
            </a:fld>
            <a:endParaRPr lang="nl-NL" dirty="0"/>
          </a:p>
        </p:txBody>
      </p:sp>
    </p:spTree>
    <p:extLst>
      <p:ext uri="{BB962C8B-B14F-4D97-AF65-F5344CB8AC3E}">
        <p14:creationId xmlns:p14="http://schemas.microsoft.com/office/powerpoint/2010/main" val="3425919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0E6F348D-4F18-4F1A-9968-548A4EC470AF}"/>
              </a:ext>
            </a:extLst>
          </p:cNvPr>
          <p:cNvSpPr>
            <a:spLocks noGrp="1"/>
          </p:cNvSpPr>
          <p:nvPr>
            <p:ph type="title"/>
          </p:nvPr>
        </p:nvSpPr>
        <p:spPr>
          <a:xfrm>
            <a:off x="1115568" y="548640"/>
            <a:ext cx="10168128" cy="1179576"/>
          </a:xfrm>
        </p:spPr>
        <p:txBody>
          <a:bodyPr>
            <a:normAutofit/>
          </a:bodyPr>
          <a:lstStyle/>
          <a:p>
            <a:r>
              <a:rPr lang="en-US" sz="4000" b="1" dirty="0"/>
              <a:t>Presentation outline</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ijdelijke aanduiding voor inhoud 2">
            <a:extLst>
              <a:ext uri="{FF2B5EF4-FFF2-40B4-BE49-F238E27FC236}">
                <a16:creationId xmlns:a16="http://schemas.microsoft.com/office/drawing/2014/main" id="{2CCE5EB0-6002-4EEE-BD12-38774F3D468B}"/>
              </a:ext>
            </a:extLst>
          </p:cNvPr>
          <p:cNvSpPr>
            <a:spLocks noGrp="1"/>
          </p:cNvSpPr>
          <p:nvPr>
            <p:ph idx="1"/>
          </p:nvPr>
        </p:nvSpPr>
        <p:spPr>
          <a:xfrm>
            <a:off x="626850" y="2305310"/>
            <a:ext cx="10168128" cy="4117640"/>
          </a:xfrm>
        </p:spPr>
        <p:txBody>
          <a:bodyPr>
            <a:normAutofit fontScale="92500" lnSpcReduction="20000"/>
          </a:bodyPr>
          <a:lstStyle/>
          <a:p>
            <a:r>
              <a:rPr lang="en-US" sz="2600" dirty="0"/>
              <a:t>Data explanation</a:t>
            </a:r>
          </a:p>
          <a:p>
            <a:pPr lvl="1"/>
            <a:r>
              <a:rPr lang="en-US" sz="2200" dirty="0"/>
              <a:t>Data sources main data structure</a:t>
            </a:r>
          </a:p>
          <a:p>
            <a:pPr lvl="1"/>
            <a:r>
              <a:rPr lang="en-US" sz="2200" dirty="0"/>
              <a:t>Layers</a:t>
            </a:r>
          </a:p>
          <a:p>
            <a:pPr lvl="1"/>
            <a:r>
              <a:rPr lang="en-US" sz="2200" dirty="0"/>
              <a:t>Characteristics</a:t>
            </a:r>
          </a:p>
          <a:p>
            <a:pPr lvl="1"/>
            <a:r>
              <a:rPr lang="en-US" sz="2200" dirty="0"/>
              <a:t>Structure</a:t>
            </a:r>
          </a:p>
          <a:p>
            <a:r>
              <a:rPr lang="en-US" sz="2600" dirty="0"/>
              <a:t>Static network</a:t>
            </a:r>
          </a:p>
          <a:p>
            <a:pPr lvl="1"/>
            <a:r>
              <a:rPr lang="en-US" sz="2200" dirty="0"/>
              <a:t>Basic static network</a:t>
            </a:r>
          </a:p>
          <a:p>
            <a:pPr lvl="1"/>
            <a:r>
              <a:rPr lang="en-US" sz="2200" dirty="0"/>
              <a:t>Extensions</a:t>
            </a:r>
          </a:p>
          <a:p>
            <a:r>
              <a:rPr lang="en-US" sz="2600" dirty="0"/>
              <a:t>Homophily</a:t>
            </a:r>
            <a:endParaRPr lang="en-US" sz="2200" dirty="0"/>
          </a:p>
          <a:p>
            <a:pPr lvl="1"/>
            <a:r>
              <a:rPr lang="en-US" sz="2200" dirty="0"/>
              <a:t>SDA Model</a:t>
            </a:r>
          </a:p>
          <a:p>
            <a:pPr lvl="1"/>
            <a:r>
              <a:rPr lang="en-US" sz="2200" dirty="0"/>
              <a:t>Our model</a:t>
            </a:r>
          </a:p>
          <a:p>
            <a:r>
              <a:rPr lang="en-US" sz="2600" dirty="0"/>
              <a:t>Dynamics</a:t>
            </a:r>
          </a:p>
          <a:p>
            <a:r>
              <a:rPr lang="en-US" sz="2600" dirty="0"/>
              <a:t>Discussion</a:t>
            </a:r>
            <a:endParaRPr lang="en-US" sz="2200" dirty="0"/>
          </a:p>
          <a:p>
            <a:pPr lvl="1"/>
            <a:endParaRPr lang="en-US" sz="1500" dirty="0"/>
          </a:p>
          <a:p>
            <a:pPr lvl="1"/>
            <a:endParaRPr lang="en-US" sz="1500" dirty="0"/>
          </a:p>
          <a:p>
            <a:pPr lvl="1"/>
            <a:endParaRPr lang="en-US" sz="1500" dirty="0"/>
          </a:p>
          <a:p>
            <a:pPr lvl="1"/>
            <a:endParaRPr lang="en-US" sz="1500" dirty="0"/>
          </a:p>
        </p:txBody>
      </p:sp>
      <p:pic>
        <p:nvPicPr>
          <p:cNvPr id="9" name="Afbeelding 8">
            <a:extLst>
              <a:ext uri="{FF2B5EF4-FFF2-40B4-BE49-F238E27FC236}">
                <a16:creationId xmlns:a16="http://schemas.microsoft.com/office/drawing/2014/main" id="{C88EC3C7-8D6A-4544-921B-9ED22E2FAB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6045" y="6259004"/>
            <a:ext cx="1655955" cy="553710"/>
          </a:xfrm>
          <a:prstGeom prst="rect">
            <a:avLst/>
          </a:prstGeom>
        </p:spPr>
      </p:pic>
      <p:sp>
        <p:nvSpPr>
          <p:cNvPr id="6" name="Tijdelijke aanduiding voor dianummer 5">
            <a:extLst>
              <a:ext uri="{FF2B5EF4-FFF2-40B4-BE49-F238E27FC236}">
                <a16:creationId xmlns:a16="http://schemas.microsoft.com/office/drawing/2014/main" id="{7C7FE285-0024-4AC0-97BD-5BB713B32AF9}"/>
              </a:ext>
            </a:extLst>
          </p:cNvPr>
          <p:cNvSpPr>
            <a:spLocks noGrp="1"/>
          </p:cNvSpPr>
          <p:nvPr>
            <p:ph type="sldNum" sz="quarter" idx="12"/>
          </p:nvPr>
        </p:nvSpPr>
        <p:spPr>
          <a:xfrm>
            <a:off x="9457519" y="-7126"/>
            <a:ext cx="2743200" cy="365125"/>
          </a:xfrm>
        </p:spPr>
        <p:txBody>
          <a:bodyPr/>
          <a:lstStyle/>
          <a:p>
            <a:fld id="{2D829B21-5B38-4ED0-8573-BF02E90FF2FB}" type="slidenum">
              <a:rPr lang="nl-NL" smtClean="0"/>
              <a:t>2</a:t>
            </a:fld>
            <a:endParaRPr lang="nl-NL" dirty="0"/>
          </a:p>
        </p:txBody>
      </p:sp>
    </p:spTree>
    <p:extLst>
      <p:ext uri="{BB962C8B-B14F-4D97-AF65-F5344CB8AC3E}">
        <p14:creationId xmlns:p14="http://schemas.microsoft.com/office/powerpoint/2010/main" val="3798271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FEF5B9-BB19-42A5-9CBF-2599FE7B1D8C}"/>
              </a:ext>
            </a:extLst>
          </p:cNvPr>
          <p:cNvSpPr>
            <a:spLocks noGrp="1"/>
          </p:cNvSpPr>
          <p:nvPr>
            <p:ph type="title"/>
          </p:nvPr>
        </p:nvSpPr>
        <p:spPr/>
        <p:txBody>
          <a:bodyPr/>
          <a:lstStyle/>
          <a:p>
            <a:r>
              <a:rPr lang="en-US" dirty="0"/>
              <a:t>Appendix</a:t>
            </a:r>
          </a:p>
        </p:txBody>
      </p:sp>
      <p:sp>
        <p:nvSpPr>
          <p:cNvPr id="3" name="Tijdelijke aanduiding voor inhoud 2">
            <a:extLst>
              <a:ext uri="{FF2B5EF4-FFF2-40B4-BE49-F238E27FC236}">
                <a16:creationId xmlns:a16="http://schemas.microsoft.com/office/drawing/2014/main" id="{779BA7F3-F7AA-4289-8B99-973F566DE394}"/>
              </a:ext>
            </a:extLst>
          </p:cNvPr>
          <p:cNvSpPr>
            <a:spLocks noGrp="1"/>
          </p:cNvSpPr>
          <p:nvPr>
            <p:ph idx="1"/>
          </p:nvPr>
        </p:nvSpPr>
        <p:spPr/>
        <p:txBody>
          <a:bodyPr/>
          <a:lstStyle/>
          <a:p>
            <a:endParaRPr lang="en-US"/>
          </a:p>
        </p:txBody>
      </p:sp>
      <p:sp>
        <p:nvSpPr>
          <p:cNvPr id="4" name="Rechthoek 3">
            <a:extLst>
              <a:ext uri="{FF2B5EF4-FFF2-40B4-BE49-F238E27FC236}">
                <a16:creationId xmlns:a16="http://schemas.microsoft.com/office/drawing/2014/main" id="{B2126AB2-B427-42BE-BEFD-1DE4D16D2A06}"/>
              </a:ext>
            </a:extLst>
          </p:cNvPr>
          <p:cNvSpPr/>
          <p:nvPr/>
        </p:nvSpPr>
        <p:spPr>
          <a:xfrm>
            <a:off x="0" y="0"/>
            <a:ext cx="12191980" cy="6858000"/>
          </a:xfrm>
          <a:prstGeom prst="rect">
            <a:avLst/>
          </a:prstGeom>
          <a:solidFill>
            <a:schemeClr val="accent2">
              <a:alpha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en-US" dirty="0"/>
          </a:p>
        </p:txBody>
      </p:sp>
      <p:sp>
        <p:nvSpPr>
          <p:cNvPr id="7" name="Tijdelijke aanduiding voor dianummer 6">
            <a:extLst>
              <a:ext uri="{FF2B5EF4-FFF2-40B4-BE49-F238E27FC236}">
                <a16:creationId xmlns:a16="http://schemas.microsoft.com/office/drawing/2014/main" id="{4C78D6A8-7C83-447B-9D92-CC8DC3B49E53}"/>
              </a:ext>
            </a:extLst>
          </p:cNvPr>
          <p:cNvSpPr>
            <a:spLocks noGrp="1"/>
          </p:cNvSpPr>
          <p:nvPr>
            <p:ph type="sldNum" sz="quarter" idx="12"/>
          </p:nvPr>
        </p:nvSpPr>
        <p:spPr/>
        <p:txBody>
          <a:bodyPr/>
          <a:lstStyle/>
          <a:p>
            <a:fld id="{2D829B21-5B38-4ED0-8573-BF02E90FF2FB}" type="slidenum">
              <a:rPr lang="nl-NL" smtClean="0"/>
              <a:t>20</a:t>
            </a:fld>
            <a:endParaRPr lang="nl-NL" dirty="0"/>
          </a:p>
        </p:txBody>
      </p:sp>
    </p:spTree>
    <p:extLst>
      <p:ext uri="{BB962C8B-B14F-4D97-AF65-F5344CB8AC3E}">
        <p14:creationId xmlns:p14="http://schemas.microsoft.com/office/powerpoint/2010/main" val="3847054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812B13-5A30-43C2-8D33-6BECF4C8D5F6}"/>
              </a:ext>
            </a:extLst>
          </p:cNvPr>
          <p:cNvSpPr>
            <a:spLocks noGrp="1"/>
          </p:cNvSpPr>
          <p:nvPr>
            <p:ph type="title"/>
          </p:nvPr>
        </p:nvSpPr>
        <p:spPr/>
        <p:txBody>
          <a:bodyPr>
            <a:noAutofit/>
          </a:bodyPr>
          <a:lstStyle/>
          <a:p>
            <a:r>
              <a:rPr lang="nl-NL" sz="5400" b="0" i="0" u="none" strike="noStrike" dirty="0" err="1">
                <a:solidFill>
                  <a:srgbClr val="000000"/>
                </a:solidFill>
                <a:effectLst/>
              </a:rPr>
              <a:t>Exponential</a:t>
            </a:r>
            <a:r>
              <a:rPr lang="nl-NL" sz="5400" b="0" i="0" u="none" strike="noStrike" dirty="0">
                <a:solidFill>
                  <a:srgbClr val="000000"/>
                </a:solidFill>
                <a:effectLst/>
              </a:rPr>
              <a:t> </a:t>
            </a:r>
            <a:r>
              <a:rPr lang="nl-NL" sz="5400" b="0" i="0" u="none" strike="noStrike" dirty="0" err="1">
                <a:solidFill>
                  <a:srgbClr val="000000"/>
                </a:solidFill>
                <a:effectLst/>
              </a:rPr>
              <a:t>distribution</a:t>
            </a:r>
            <a:endParaRPr lang="en-US" sz="5400" b="1" dirty="0">
              <a:solidFill>
                <a:schemeClr val="lt1"/>
              </a:solidFill>
              <a:ea typeface="+mn-ea"/>
              <a:cs typeface="+mn-cs"/>
            </a:endParaRPr>
          </a:p>
        </p:txBody>
      </p:sp>
      <p:pic>
        <p:nvPicPr>
          <p:cNvPr id="3077" name="Picture 5">
            <a:extLst>
              <a:ext uri="{FF2B5EF4-FFF2-40B4-BE49-F238E27FC236}">
                <a16:creationId xmlns:a16="http://schemas.microsoft.com/office/drawing/2014/main" id="{316D26F4-C5A4-4809-B207-3B76EF915E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7119" y="2871693"/>
            <a:ext cx="2864258" cy="163445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3E5485A3-174D-4081-8CC4-F226D8DDC8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5922" y="2871693"/>
            <a:ext cx="2881197" cy="1634453"/>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a:extLst>
              <a:ext uri="{FF2B5EF4-FFF2-40B4-BE49-F238E27FC236}">
                <a16:creationId xmlns:a16="http://schemas.microsoft.com/office/drawing/2014/main" id="{752B2F77-FAE8-4028-BE8F-05EC2B7511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0623" y="2871693"/>
            <a:ext cx="2993545" cy="1670817"/>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a:extLst>
              <a:ext uri="{FF2B5EF4-FFF2-40B4-BE49-F238E27FC236}">
                <a16:creationId xmlns:a16="http://schemas.microsoft.com/office/drawing/2014/main" id="{0305ABE1-2BF9-446D-86B9-31000D5F6A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77119" y="4506146"/>
            <a:ext cx="2864258" cy="1670817"/>
          </a:xfrm>
          <a:prstGeom prst="rect">
            <a:avLst/>
          </a:prstGeom>
          <a:noFill/>
          <a:extLst>
            <a:ext uri="{909E8E84-426E-40DD-AFC4-6F175D3DCCD1}">
              <a14:hiddenFill xmlns:a14="http://schemas.microsoft.com/office/drawing/2010/main">
                <a:solidFill>
                  <a:srgbClr val="FFFFFF"/>
                </a:solidFill>
              </a14:hiddenFill>
            </a:ext>
          </a:extLst>
        </p:spPr>
      </p:pic>
      <p:pic>
        <p:nvPicPr>
          <p:cNvPr id="3083" name="Picture 11">
            <a:extLst>
              <a:ext uri="{FF2B5EF4-FFF2-40B4-BE49-F238E27FC236}">
                <a16:creationId xmlns:a16="http://schemas.microsoft.com/office/drawing/2014/main" id="{5FF8BB0D-ED92-4298-B56D-F27EA360B732}"/>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a:stretch>
            <a:fillRect/>
          </a:stretch>
        </p:blipFill>
        <p:spPr bwMode="auto">
          <a:xfrm>
            <a:off x="4644168" y="4542510"/>
            <a:ext cx="2864258" cy="1721728"/>
          </a:xfrm>
          <a:prstGeom prst="rect">
            <a:avLst/>
          </a:prstGeom>
          <a:noFill/>
          <a:extLst>
            <a:ext uri="{909E8E84-426E-40DD-AFC4-6F175D3DCCD1}">
              <a14:hiddenFill xmlns:a14="http://schemas.microsoft.com/office/drawing/2010/main">
                <a:solidFill>
                  <a:srgbClr val="FFFFFF"/>
                </a:solidFill>
              </a14:hiddenFill>
            </a:ext>
          </a:extLst>
        </p:spPr>
      </p:pic>
      <p:pic>
        <p:nvPicPr>
          <p:cNvPr id="3085" name="Picture 13">
            <a:extLst>
              <a:ext uri="{FF2B5EF4-FFF2-40B4-BE49-F238E27FC236}">
                <a16:creationId xmlns:a16="http://schemas.microsoft.com/office/drawing/2014/main" id="{EC3987DD-C1A6-4085-A2AA-E3202107CE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0623" y="4542510"/>
            <a:ext cx="3051455" cy="1721728"/>
          </a:xfrm>
          <a:prstGeom prst="rect">
            <a:avLst/>
          </a:prstGeom>
          <a:noFill/>
          <a:extLst>
            <a:ext uri="{909E8E84-426E-40DD-AFC4-6F175D3DCCD1}">
              <a14:hiddenFill xmlns:a14="http://schemas.microsoft.com/office/drawing/2010/main">
                <a:solidFill>
                  <a:srgbClr val="FFFFFF"/>
                </a:solidFill>
              </a14:hiddenFill>
            </a:ext>
          </a:extLst>
        </p:spPr>
      </p:pic>
      <p:sp>
        <p:nvSpPr>
          <p:cNvPr id="7" name="Tijdelijke aanduiding voor dianummer 6">
            <a:extLst>
              <a:ext uri="{FF2B5EF4-FFF2-40B4-BE49-F238E27FC236}">
                <a16:creationId xmlns:a16="http://schemas.microsoft.com/office/drawing/2014/main" id="{3C7796EC-1624-4CC2-A841-CCEDCD100330}"/>
              </a:ext>
            </a:extLst>
          </p:cNvPr>
          <p:cNvSpPr>
            <a:spLocks noGrp="1"/>
          </p:cNvSpPr>
          <p:nvPr>
            <p:ph type="sldNum" sz="quarter" idx="12"/>
          </p:nvPr>
        </p:nvSpPr>
        <p:spPr/>
        <p:txBody>
          <a:bodyPr/>
          <a:lstStyle/>
          <a:p>
            <a:fld id="{2D829B21-5B38-4ED0-8573-BF02E90FF2FB}" type="slidenum">
              <a:rPr lang="nl-NL" smtClean="0"/>
              <a:t>21</a:t>
            </a:fld>
            <a:endParaRPr lang="nl-NL" dirty="0"/>
          </a:p>
        </p:txBody>
      </p:sp>
      <p:sp>
        <p:nvSpPr>
          <p:cNvPr id="11" name="Tijdelijke aanduiding voor inhoud 2">
            <a:extLst>
              <a:ext uri="{FF2B5EF4-FFF2-40B4-BE49-F238E27FC236}">
                <a16:creationId xmlns:a16="http://schemas.microsoft.com/office/drawing/2014/main" id="{ED53632E-0EF5-4D51-9CEB-2C8B7134C63F}"/>
              </a:ext>
            </a:extLst>
          </p:cNvPr>
          <p:cNvSpPr txBox="1">
            <a:spLocks/>
          </p:cNvSpPr>
          <p:nvPr/>
        </p:nvSpPr>
        <p:spPr>
          <a:xfrm>
            <a:off x="838200" y="1757292"/>
            <a:ext cx="10168128" cy="36950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When we increase the amount of initial nodes in the destination bin, we see that the distribution between groups start following an exponential distribution and the total network will look more like a normal distribution</a:t>
            </a:r>
            <a:endParaRPr lang="en-US" sz="3200" dirty="0"/>
          </a:p>
          <a:p>
            <a:pPr marL="0" indent="0">
              <a:buNone/>
            </a:pPr>
            <a:endParaRPr lang="en-US" sz="2200" dirty="0"/>
          </a:p>
        </p:txBody>
      </p:sp>
    </p:spTree>
    <p:extLst>
      <p:ext uri="{BB962C8B-B14F-4D97-AF65-F5344CB8AC3E}">
        <p14:creationId xmlns:p14="http://schemas.microsoft.com/office/powerpoint/2010/main" val="2297685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AB9D6E-4056-45B0-BF6F-E1031EA1B577}"/>
              </a:ext>
            </a:extLst>
          </p:cNvPr>
          <p:cNvSpPr>
            <a:spLocks noGrp="1"/>
          </p:cNvSpPr>
          <p:nvPr>
            <p:ph type="title"/>
          </p:nvPr>
        </p:nvSpPr>
        <p:spPr/>
        <p:txBody>
          <a:bodyPr>
            <a:normAutofit fontScale="90000"/>
          </a:bodyPr>
          <a:lstStyle/>
          <a:p>
            <a:br>
              <a:rPr lang="en-US" dirty="0">
                <a:effectLst/>
              </a:rPr>
            </a:br>
            <a:r>
              <a:rPr lang="en-US" dirty="0">
                <a:effectLst/>
              </a:rPr>
              <a:t>Dunbar number in the scale-free network (work/school)</a:t>
            </a:r>
            <a:endParaRPr lang="en-US" dirty="0"/>
          </a:p>
        </p:txBody>
      </p:sp>
      <p:sp>
        <p:nvSpPr>
          <p:cNvPr id="3" name="Tijdelijke aanduiding voor inhoud 2">
            <a:extLst>
              <a:ext uri="{FF2B5EF4-FFF2-40B4-BE49-F238E27FC236}">
                <a16:creationId xmlns:a16="http://schemas.microsoft.com/office/drawing/2014/main" id="{C52D5F3F-B0B9-4D85-BC8E-EECE759349A3}"/>
              </a:ext>
            </a:extLst>
          </p:cNvPr>
          <p:cNvSpPr>
            <a:spLocks noGrp="1"/>
          </p:cNvSpPr>
          <p:nvPr>
            <p:ph idx="1"/>
          </p:nvPr>
        </p:nvSpPr>
        <p:spPr>
          <a:xfrm>
            <a:off x="838200" y="1825625"/>
            <a:ext cx="10515600" cy="4667250"/>
          </a:xfrm>
        </p:spPr>
        <p:txBody>
          <a:bodyPr>
            <a:normAutofit/>
          </a:bodyPr>
          <a:lstStyle/>
          <a:p>
            <a:endParaRPr lang="en-US" b="0" i="0" u="none" strike="noStrike" dirty="0">
              <a:solidFill>
                <a:srgbClr val="595959"/>
              </a:solidFill>
              <a:effectLst/>
              <a:latin typeface="Arial" panose="020B0604020202020204" pitchFamily="34" charset="0"/>
            </a:endParaRPr>
          </a:p>
          <a:p>
            <a:r>
              <a:rPr lang="en-US" sz="2400" b="0" i="0" u="none" strike="noStrike" dirty="0">
                <a:effectLst/>
                <a:latin typeface="Arial" panose="020B0604020202020204" pitchFamily="34" charset="0"/>
              </a:rPr>
              <a:t>It has been proposed to lie between 100 and 250, with a commonly used value of 150.</a:t>
            </a:r>
          </a:p>
          <a:p>
            <a:r>
              <a:rPr lang="en-US" sz="2400" b="0" i="0" u="none" strike="noStrike" dirty="0">
                <a:effectLst/>
                <a:latin typeface="Arial" panose="020B0604020202020204" pitchFamily="34" charset="0"/>
              </a:rPr>
              <a:t>With a destination bin of 1% only 66 persons have a higher in degree value than 250, the largest has a in degree of 394 making it more plausible 1% initial nodes more plausible than only 1 node which results in</a:t>
            </a:r>
          </a:p>
          <a:p>
            <a:r>
              <a:rPr lang="en-US" sz="2400" b="0" i="0" u="none" strike="noStrike" dirty="0">
                <a:effectLst/>
                <a:latin typeface="Arial" panose="020B0604020202020204" pitchFamily="34" charset="0"/>
              </a:rPr>
              <a:t>highest in-degree of 1987 links and 963 nodes above 250 in-degree</a:t>
            </a:r>
          </a:p>
          <a:p>
            <a:r>
              <a:rPr lang="en-US" sz="2400" b="0" i="0" u="none" strike="noStrike" dirty="0">
                <a:effectLst/>
                <a:latin typeface="Arial" panose="020B0604020202020204" pitchFamily="34" charset="0"/>
              </a:rPr>
              <a:t>Interesting is that with random network the maximum </a:t>
            </a:r>
            <a:r>
              <a:rPr lang="en-US" sz="2400" b="0" i="0" u="none" strike="noStrike" dirty="0" err="1">
                <a:effectLst/>
                <a:latin typeface="Arial" panose="020B0604020202020204" pitchFamily="34" charset="0"/>
              </a:rPr>
              <a:t>in_degrees</a:t>
            </a:r>
            <a:r>
              <a:rPr lang="en-US" sz="2400" b="0" i="0" u="none" strike="noStrike" dirty="0">
                <a:effectLst/>
                <a:latin typeface="Arial" panose="020B0604020202020204" pitchFamily="34" charset="0"/>
              </a:rPr>
              <a:t> lays on 152</a:t>
            </a:r>
          </a:p>
          <a:p>
            <a:r>
              <a:rPr lang="en-US" sz="2400" b="0" i="0" u="none" strike="noStrike" dirty="0">
                <a:effectLst/>
                <a:latin typeface="Arial" panose="020B0604020202020204" pitchFamily="34" charset="0"/>
              </a:rPr>
              <a:t>2 % has highest value of 312 and only 16 nodes which have a higher value than 250</a:t>
            </a:r>
          </a:p>
          <a:p>
            <a:endParaRPr lang="en-US" b="0" i="0" u="none" strike="noStrike" dirty="0">
              <a:solidFill>
                <a:srgbClr val="595959"/>
              </a:solidFill>
              <a:effectLst/>
              <a:latin typeface="Arial" panose="020B0604020202020204" pitchFamily="34" charset="0"/>
            </a:endParaRPr>
          </a:p>
          <a:p>
            <a:endParaRPr lang="en-US" dirty="0"/>
          </a:p>
        </p:txBody>
      </p:sp>
      <p:sp>
        <p:nvSpPr>
          <p:cNvPr id="6" name="Tijdelijke aanduiding voor dianummer 5">
            <a:extLst>
              <a:ext uri="{FF2B5EF4-FFF2-40B4-BE49-F238E27FC236}">
                <a16:creationId xmlns:a16="http://schemas.microsoft.com/office/drawing/2014/main" id="{74606FFD-8B71-4488-9FD3-F3DFAF5DEBBC}"/>
              </a:ext>
            </a:extLst>
          </p:cNvPr>
          <p:cNvSpPr>
            <a:spLocks noGrp="1"/>
          </p:cNvSpPr>
          <p:nvPr>
            <p:ph type="sldNum" sz="quarter" idx="12"/>
          </p:nvPr>
        </p:nvSpPr>
        <p:spPr/>
        <p:txBody>
          <a:bodyPr/>
          <a:lstStyle/>
          <a:p>
            <a:fld id="{2D829B21-5B38-4ED0-8573-BF02E90FF2FB}" type="slidenum">
              <a:rPr lang="nl-NL" smtClean="0"/>
              <a:t>22</a:t>
            </a:fld>
            <a:endParaRPr lang="nl-NL" dirty="0"/>
          </a:p>
        </p:txBody>
      </p:sp>
    </p:spTree>
    <p:extLst>
      <p:ext uri="{BB962C8B-B14F-4D97-AF65-F5344CB8AC3E}">
        <p14:creationId xmlns:p14="http://schemas.microsoft.com/office/powerpoint/2010/main" val="525302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8AA487-49D2-421E-9275-A6CA565ECF6B}"/>
              </a:ext>
            </a:extLst>
          </p:cNvPr>
          <p:cNvSpPr>
            <a:spLocks noGrp="1"/>
          </p:cNvSpPr>
          <p:nvPr>
            <p:ph type="title"/>
          </p:nvPr>
        </p:nvSpPr>
        <p:spPr/>
        <p:txBody>
          <a:bodyPr/>
          <a:lstStyle/>
          <a:p>
            <a:r>
              <a:rPr lang="en-US" dirty="0"/>
              <a:t>Alpha values</a:t>
            </a:r>
          </a:p>
        </p:txBody>
      </p:sp>
      <p:sp>
        <p:nvSpPr>
          <p:cNvPr id="4" name="Rectangle 1">
            <a:extLst>
              <a:ext uri="{FF2B5EF4-FFF2-40B4-BE49-F238E27FC236}">
                <a16:creationId xmlns:a16="http://schemas.microsoft.com/office/drawing/2014/main" id="{8E880322-F244-4869-91B7-DECE6B7D7695}"/>
              </a:ext>
            </a:extLst>
          </p:cNvPr>
          <p:cNvSpPr>
            <a:spLocks noChangeArrowheads="1"/>
          </p:cNvSpPr>
          <p:nvPr/>
        </p:nvSpPr>
        <p:spPr bwMode="auto">
          <a:xfrm>
            <a:off x="5599381" y="798006"/>
            <a:ext cx="1295547"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nl-NL" altLang="nl-NL" sz="13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alpha</a:t>
            </a:r>
            <a:r>
              <a:rPr kumimoji="0" lang="nl-NL" altLang="nl-NL" sz="1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 1.966</a:t>
            </a: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3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alpha</a:t>
            </a:r>
            <a:r>
              <a:rPr kumimoji="0" lang="nl-NL" altLang="nl-NL" sz="1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 0.6588</a:t>
            </a:r>
            <a:endParaRPr kumimoji="0" lang="nl-NL" altLang="nl-NL"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r>
              <a:rPr kumimoji="0" lang="nl-NL" altLang="nl-NL" sz="13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alpha</a:t>
            </a:r>
            <a:r>
              <a:rPr kumimoji="0" lang="nl-NL" altLang="nl-NL" sz="1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 4.435</a:t>
            </a:r>
            <a:endParaRPr kumimoji="0" lang="nl-NL" altLang="nl-NL"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r>
              <a:rPr kumimoji="0" lang="nl-NL" altLang="nl-NL" sz="13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alpha</a:t>
            </a:r>
            <a:r>
              <a:rPr kumimoji="0" lang="nl-NL" altLang="nl-NL" sz="1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 4.046</a:t>
            </a:r>
            <a:endParaRPr kumimoji="0" lang="nl-NL" altLang="nl-NL"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nl-NL" altLang="nl-NL" sz="1800" b="0" i="0" u="none" strike="noStrike" cap="none" normalizeH="0" baseline="0" dirty="0">
                <a:ln>
                  <a:noFill/>
                </a:ln>
                <a:solidFill>
                  <a:schemeClr val="tx1"/>
                </a:solidFill>
                <a:effectLst/>
                <a:latin typeface="Arial" panose="020B0604020202020204" pitchFamily="34" charset="0"/>
              </a:rPr>
            </a:br>
            <a:endParaRPr kumimoji="0" lang="nl-NL" altLang="nl-NL" sz="1800" b="0" i="0" u="none" strike="noStrike" cap="none" normalizeH="0" baseline="0" dirty="0">
              <a:ln>
                <a:noFill/>
              </a:ln>
              <a:solidFill>
                <a:schemeClr val="tx1"/>
              </a:solidFill>
              <a:effectLst/>
              <a:latin typeface="Arial" panose="020B0604020202020204" pitchFamily="34" charset="0"/>
            </a:endParaRPr>
          </a:p>
        </p:txBody>
      </p:sp>
      <p:pic>
        <p:nvPicPr>
          <p:cNvPr id="4098" name="Picture 2">
            <a:extLst>
              <a:ext uri="{FF2B5EF4-FFF2-40B4-BE49-F238E27FC236}">
                <a16:creationId xmlns:a16="http://schemas.microsoft.com/office/drawing/2014/main" id="{B835BB48-C8FA-4E21-AD3D-6D8EDE1E5F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3300" y="1942031"/>
            <a:ext cx="3732434" cy="2465371"/>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a:extLst>
              <a:ext uri="{FF2B5EF4-FFF2-40B4-BE49-F238E27FC236}">
                <a16:creationId xmlns:a16="http://schemas.microsoft.com/office/drawing/2014/main" id="{C244BC20-5CCA-4F3E-BE23-0951058B48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1415" y="1824038"/>
            <a:ext cx="3732434" cy="23907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819677B-948D-4D0C-B154-9473B0572E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063" y="4392631"/>
            <a:ext cx="3964313" cy="246537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a:extLst>
              <a:ext uri="{FF2B5EF4-FFF2-40B4-BE49-F238E27FC236}">
                <a16:creationId xmlns:a16="http://schemas.microsoft.com/office/drawing/2014/main" id="{A053E512-D941-4C1B-87E1-6A32C39C48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9599" y="4244974"/>
            <a:ext cx="3879942" cy="2390775"/>
          </a:xfrm>
          <a:prstGeom prst="rect">
            <a:avLst/>
          </a:prstGeom>
          <a:noFill/>
          <a:extLst>
            <a:ext uri="{909E8E84-426E-40DD-AFC4-6F175D3DCCD1}">
              <a14:hiddenFill xmlns:a14="http://schemas.microsoft.com/office/drawing/2010/main">
                <a:solidFill>
                  <a:srgbClr val="FFFFFF"/>
                </a:solidFill>
              </a14:hiddenFill>
            </a:ext>
          </a:extLst>
        </p:spPr>
      </p:pic>
      <p:sp>
        <p:nvSpPr>
          <p:cNvPr id="7" name="Tijdelijke aanduiding voor dianummer 6">
            <a:extLst>
              <a:ext uri="{FF2B5EF4-FFF2-40B4-BE49-F238E27FC236}">
                <a16:creationId xmlns:a16="http://schemas.microsoft.com/office/drawing/2014/main" id="{D31436AE-32FE-4573-8B52-8EFAEC566CAB}"/>
              </a:ext>
            </a:extLst>
          </p:cNvPr>
          <p:cNvSpPr>
            <a:spLocks noGrp="1"/>
          </p:cNvSpPr>
          <p:nvPr>
            <p:ph type="sldNum" sz="quarter" idx="12"/>
          </p:nvPr>
        </p:nvSpPr>
        <p:spPr/>
        <p:txBody>
          <a:bodyPr/>
          <a:lstStyle/>
          <a:p>
            <a:fld id="{2D829B21-5B38-4ED0-8573-BF02E90FF2FB}" type="slidenum">
              <a:rPr lang="nl-NL" smtClean="0"/>
              <a:t>23</a:t>
            </a:fld>
            <a:endParaRPr lang="nl-NL" dirty="0"/>
          </a:p>
        </p:txBody>
      </p:sp>
    </p:spTree>
    <p:extLst>
      <p:ext uri="{BB962C8B-B14F-4D97-AF65-F5344CB8AC3E}">
        <p14:creationId xmlns:p14="http://schemas.microsoft.com/office/powerpoint/2010/main" val="4115662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AE944AF-2E0E-424E-8B2F-7B27CFC3EEF5}"/>
              </a:ext>
            </a:extLst>
          </p:cNvPr>
          <p:cNvSpPr>
            <a:spLocks noGrp="1"/>
          </p:cNvSpPr>
          <p:nvPr>
            <p:ph type="title"/>
          </p:nvPr>
        </p:nvSpPr>
        <p:spPr>
          <a:xfrm>
            <a:off x="838200" y="557188"/>
            <a:ext cx="10515600" cy="1133499"/>
          </a:xfrm>
        </p:spPr>
        <p:txBody>
          <a:bodyPr>
            <a:normAutofit/>
          </a:bodyPr>
          <a:lstStyle/>
          <a:p>
            <a:pPr algn="ctr"/>
            <a:r>
              <a:rPr lang="en-US" sz="5200" dirty="0"/>
              <a:t>Alphas for different ethnicity groups</a:t>
            </a:r>
          </a:p>
        </p:txBody>
      </p:sp>
      <p:graphicFrame>
        <p:nvGraphicFramePr>
          <p:cNvPr id="4" name="Tijdelijke aanduiding voor inhoud 3">
            <a:extLst>
              <a:ext uri="{FF2B5EF4-FFF2-40B4-BE49-F238E27FC236}">
                <a16:creationId xmlns:a16="http://schemas.microsoft.com/office/drawing/2014/main" id="{92A0FAED-47E0-4A35-91C7-4AF411A32144}"/>
              </a:ext>
            </a:extLst>
          </p:cNvPr>
          <p:cNvGraphicFramePr>
            <a:graphicFrameLocks noGrp="1"/>
          </p:cNvGraphicFramePr>
          <p:nvPr>
            <p:ph idx="1"/>
            <p:extLst>
              <p:ext uri="{D42A27DB-BD31-4B8C-83A1-F6EECF244321}">
                <p14:modId xmlns:p14="http://schemas.microsoft.com/office/powerpoint/2010/main" val="4127876065"/>
              </p:ext>
            </p:extLst>
          </p:nvPr>
        </p:nvGraphicFramePr>
        <p:xfrm>
          <a:off x="838200" y="2372280"/>
          <a:ext cx="10515603" cy="3265586"/>
        </p:xfrm>
        <a:graphic>
          <a:graphicData uri="http://schemas.openxmlformats.org/drawingml/2006/table">
            <a:tbl>
              <a:tblPr/>
              <a:tblGrid>
                <a:gridCol w="2134035">
                  <a:extLst>
                    <a:ext uri="{9D8B030D-6E8A-4147-A177-3AD203B41FA5}">
                      <a16:colId xmlns:a16="http://schemas.microsoft.com/office/drawing/2014/main" val="3573964365"/>
                    </a:ext>
                  </a:extLst>
                </a:gridCol>
                <a:gridCol w="1988965">
                  <a:extLst>
                    <a:ext uri="{9D8B030D-6E8A-4147-A177-3AD203B41FA5}">
                      <a16:colId xmlns:a16="http://schemas.microsoft.com/office/drawing/2014/main" val="3599614594"/>
                    </a:ext>
                  </a:extLst>
                </a:gridCol>
                <a:gridCol w="1186076">
                  <a:extLst>
                    <a:ext uri="{9D8B030D-6E8A-4147-A177-3AD203B41FA5}">
                      <a16:colId xmlns:a16="http://schemas.microsoft.com/office/drawing/2014/main" val="3787740877"/>
                    </a:ext>
                  </a:extLst>
                </a:gridCol>
                <a:gridCol w="2038989">
                  <a:extLst>
                    <a:ext uri="{9D8B030D-6E8A-4147-A177-3AD203B41FA5}">
                      <a16:colId xmlns:a16="http://schemas.microsoft.com/office/drawing/2014/main" val="3017395031"/>
                    </a:ext>
                  </a:extLst>
                </a:gridCol>
                <a:gridCol w="1856401">
                  <a:extLst>
                    <a:ext uri="{9D8B030D-6E8A-4147-A177-3AD203B41FA5}">
                      <a16:colId xmlns:a16="http://schemas.microsoft.com/office/drawing/2014/main" val="3964551021"/>
                    </a:ext>
                  </a:extLst>
                </a:gridCol>
                <a:gridCol w="1311137">
                  <a:extLst>
                    <a:ext uri="{9D8B030D-6E8A-4147-A177-3AD203B41FA5}">
                      <a16:colId xmlns:a16="http://schemas.microsoft.com/office/drawing/2014/main" val="3426682364"/>
                    </a:ext>
                  </a:extLst>
                </a:gridCol>
              </a:tblGrid>
              <a:tr h="729954">
                <a:tc>
                  <a:txBody>
                    <a:bodyPr/>
                    <a:lstStyle/>
                    <a:p>
                      <a:pPr algn="l" fontAlgn="t">
                        <a:spcBef>
                          <a:spcPts val="0"/>
                        </a:spcBef>
                        <a:spcAft>
                          <a:spcPts val="0"/>
                        </a:spcAft>
                      </a:pPr>
                      <a:r>
                        <a:rPr lang="nl-NL" sz="2800" b="0" i="0" u="none" strike="noStrike">
                          <a:effectLst/>
                          <a:latin typeface="Arial" panose="020B0604020202020204" pitchFamily="34" charset="0"/>
                        </a:rPr>
                        <a:t> </a:t>
                      </a: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nl-NL" sz="2200" b="1" i="0" u="none" strike="noStrike">
                          <a:solidFill>
                            <a:srgbClr val="000000"/>
                          </a:solidFill>
                          <a:effectLst/>
                          <a:latin typeface="Arial" panose="020B0604020202020204" pitchFamily="34" charset="0"/>
                        </a:rPr>
                        <a:t>Autochtoon</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nl-NL" sz="2200" b="1" i="0" u="none" strike="noStrike">
                          <a:solidFill>
                            <a:srgbClr val="000000"/>
                          </a:solidFill>
                          <a:effectLst/>
                          <a:latin typeface="Arial" panose="020B0604020202020204" pitchFamily="34" charset="0"/>
                        </a:rPr>
                        <a:t>Turks</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nl-NL" sz="2200" b="1" i="0" u="none" strike="noStrike">
                          <a:solidFill>
                            <a:srgbClr val="000000"/>
                          </a:solidFill>
                          <a:effectLst/>
                          <a:latin typeface="Arial" panose="020B0604020202020204" pitchFamily="34" charset="0"/>
                        </a:rPr>
                        <a:t>Marokkaans</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nl-NL" sz="2200" b="1" i="0" u="none" strike="noStrike">
                          <a:solidFill>
                            <a:srgbClr val="000000"/>
                          </a:solidFill>
                          <a:effectLst/>
                          <a:latin typeface="Arial" panose="020B0604020202020204" pitchFamily="34" charset="0"/>
                        </a:rPr>
                        <a:t>Surinaams</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nl-NL" sz="2200" b="1" i="0" u="none" strike="noStrike">
                          <a:solidFill>
                            <a:srgbClr val="000000"/>
                          </a:solidFill>
                          <a:effectLst/>
                          <a:latin typeface="Arial" panose="020B0604020202020204" pitchFamily="34" charset="0"/>
                        </a:rPr>
                        <a:t>Overig</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4128450141"/>
                  </a:ext>
                </a:extLst>
              </a:tr>
              <a:tr h="633908">
                <a:tc>
                  <a:txBody>
                    <a:bodyPr/>
                    <a:lstStyle/>
                    <a:p>
                      <a:pPr algn="l" rtl="0" fontAlgn="t">
                        <a:spcBef>
                          <a:spcPts val="0"/>
                        </a:spcBef>
                        <a:spcAft>
                          <a:spcPts val="0"/>
                        </a:spcAft>
                      </a:pPr>
                      <a:r>
                        <a:rPr lang="nl-NL" sz="2200" b="1" i="0" u="none" strike="noStrike">
                          <a:solidFill>
                            <a:srgbClr val="000000"/>
                          </a:solidFill>
                          <a:effectLst/>
                          <a:latin typeface="Arial" panose="020B0604020202020204" pitchFamily="34" charset="0"/>
                        </a:rPr>
                        <a:t>Work/School</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nl-NL" sz="2200" b="0" i="0" u="none" strike="noStrike">
                          <a:solidFill>
                            <a:srgbClr val="000000"/>
                          </a:solidFill>
                          <a:effectLst/>
                          <a:latin typeface="Arial" panose="020B0604020202020204" pitchFamily="34" charset="0"/>
                        </a:rPr>
                        <a:t>1.96</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nl-NL" sz="2200" b="0" i="0" u="none" strike="noStrike">
                          <a:solidFill>
                            <a:srgbClr val="000000"/>
                          </a:solidFill>
                          <a:effectLst/>
                          <a:latin typeface="Arial" panose="020B0604020202020204" pitchFamily="34" charset="0"/>
                        </a:rPr>
                        <a:t>2.2</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nl-NL" sz="2200" b="0" i="0" u="none" strike="noStrike">
                          <a:solidFill>
                            <a:srgbClr val="000000"/>
                          </a:solidFill>
                          <a:effectLst/>
                          <a:latin typeface="Arial" panose="020B0604020202020204" pitchFamily="34" charset="0"/>
                        </a:rPr>
                        <a:t>1.69</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nl-NL" sz="2200" b="0" i="0" u="none" strike="noStrike">
                          <a:solidFill>
                            <a:srgbClr val="000000"/>
                          </a:solidFill>
                          <a:effectLst/>
                          <a:latin typeface="Arial" panose="020B0604020202020204" pitchFamily="34" charset="0"/>
                        </a:rPr>
                        <a:t>1.58/</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nl-NL" sz="2200" b="0" i="0" u="none" strike="noStrike">
                          <a:solidFill>
                            <a:srgbClr val="000000"/>
                          </a:solidFill>
                          <a:effectLst/>
                          <a:latin typeface="Arial" panose="020B0604020202020204" pitchFamily="34" charset="0"/>
                        </a:rPr>
                        <a:t>2.23</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142431891"/>
                  </a:ext>
                </a:extLst>
              </a:tr>
              <a:tr h="633908">
                <a:tc>
                  <a:txBody>
                    <a:bodyPr/>
                    <a:lstStyle/>
                    <a:p>
                      <a:pPr algn="l" rtl="0" fontAlgn="t">
                        <a:spcBef>
                          <a:spcPts val="0"/>
                        </a:spcBef>
                        <a:spcAft>
                          <a:spcPts val="0"/>
                        </a:spcAft>
                      </a:pPr>
                      <a:r>
                        <a:rPr lang="nl-NL" sz="2200" b="1" i="0" u="none" strike="noStrike">
                          <a:solidFill>
                            <a:srgbClr val="000000"/>
                          </a:solidFill>
                          <a:effectLst/>
                          <a:latin typeface="Arial" panose="020B0604020202020204" pitchFamily="34" charset="0"/>
                        </a:rPr>
                        <a:t>Neighbours</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nl-NL" sz="2200" b="0" i="0" u="none" strike="noStrike">
                          <a:solidFill>
                            <a:srgbClr val="000000"/>
                          </a:solidFill>
                          <a:effectLst/>
                          <a:latin typeface="Arial" panose="020B0604020202020204" pitchFamily="34" charset="0"/>
                        </a:rPr>
                        <a:t>0.26</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nl-NL" sz="2200" b="0" i="0" u="none" strike="noStrike">
                          <a:solidFill>
                            <a:srgbClr val="000000"/>
                          </a:solidFill>
                          <a:effectLst/>
                          <a:latin typeface="Arial" panose="020B0604020202020204" pitchFamily="34" charset="0"/>
                        </a:rPr>
                        <a:t>0.43</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nl-NL" sz="2200" b="0" i="0" u="none" strike="noStrike">
                          <a:solidFill>
                            <a:srgbClr val="000000"/>
                          </a:solidFill>
                          <a:effectLst/>
                          <a:latin typeface="Arial" panose="020B0604020202020204" pitchFamily="34" charset="0"/>
                        </a:rPr>
                        <a:t>0.307</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nl-NL" sz="2200" b="0" i="0" u="none" strike="noStrike">
                          <a:solidFill>
                            <a:srgbClr val="000000"/>
                          </a:solidFill>
                          <a:effectLst/>
                          <a:latin typeface="Arial" panose="020B0604020202020204" pitchFamily="34" charset="0"/>
                        </a:rPr>
                        <a:t>0.47</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nl-NL" sz="2200" b="0" i="0" u="none" strike="noStrike">
                          <a:solidFill>
                            <a:srgbClr val="000000"/>
                          </a:solidFill>
                          <a:effectLst/>
                          <a:latin typeface="Arial" panose="020B0604020202020204" pitchFamily="34" charset="0"/>
                        </a:rPr>
                        <a:t>3.57</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562764301"/>
                  </a:ext>
                </a:extLst>
              </a:tr>
              <a:tr h="633908">
                <a:tc>
                  <a:txBody>
                    <a:bodyPr/>
                    <a:lstStyle/>
                    <a:p>
                      <a:pPr algn="l" rtl="0" fontAlgn="t">
                        <a:spcBef>
                          <a:spcPts val="0"/>
                        </a:spcBef>
                        <a:spcAft>
                          <a:spcPts val="0"/>
                        </a:spcAft>
                      </a:pPr>
                      <a:r>
                        <a:rPr lang="nl-NL" sz="2200" b="1" i="0" u="none" strike="noStrike">
                          <a:solidFill>
                            <a:srgbClr val="000000"/>
                          </a:solidFill>
                          <a:effectLst/>
                          <a:latin typeface="Arial" panose="020B0604020202020204" pitchFamily="34" charset="0"/>
                        </a:rPr>
                        <a:t>Family</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nl-NL" sz="2200" b="0" i="0" u="none" strike="noStrike">
                          <a:solidFill>
                            <a:srgbClr val="000000"/>
                          </a:solidFill>
                          <a:effectLst/>
                          <a:latin typeface="Arial" panose="020B0604020202020204" pitchFamily="34" charset="0"/>
                        </a:rPr>
                        <a:t>2.95</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nl-NL" sz="2200" b="0" i="0" u="none" strike="noStrike">
                          <a:solidFill>
                            <a:srgbClr val="000000"/>
                          </a:solidFill>
                          <a:effectLst/>
                          <a:latin typeface="Arial" panose="020B0604020202020204" pitchFamily="34" charset="0"/>
                        </a:rPr>
                        <a:t>6</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nl-NL" sz="2200" b="0" i="0" u="none" strike="noStrike">
                          <a:solidFill>
                            <a:srgbClr val="000000"/>
                          </a:solidFill>
                          <a:effectLst/>
                          <a:latin typeface="Arial" panose="020B0604020202020204" pitchFamily="34" charset="0"/>
                        </a:rPr>
                        <a:t>3.07</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nl-NL" sz="2200" b="0" i="0" u="none" strike="noStrike">
                          <a:solidFill>
                            <a:srgbClr val="000000"/>
                          </a:solidFill>
                          <a:effectLst/>
                          <a:latin typeface="Arial" panose="020B0604020202020204" pitchFamily="34" charset="0"/>
                        </a:rPr>
                        <a:t>0.99</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nl-NL" sz="2200" b="0" i="0" u="none" strike="noStrike">
                          <a:solidFill>
                            <a:srgbClr val="000000"/>
                          </a:solidFill>
                          <a:effectLst/>
                          <a:latin typeface="Arial" panose="020B0604020202020204" pitchFamily="34" charset="0"/>
                        </a:rPr>
                        <a:t>2.59</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912653821"/>
                  </a:ext>
                </a:extLst>
              </a:tr>
              <a:tr h="633908">
                <a:tc>
                  <a:txBody>
                    <a:bodyPr/>
                    <a:lstStyle/>
                    <a:p>
                      <a:pPr algn="l" rtl="0" fontAlgn="t">
                        <a:spcBef>
                          <a:spcPts val="0"/>
                        </a:spcBef>
                        <a:spcAft>
                          <a:spcPts val="0"/>
                        </a:spcAft>
                      </a:pPr>
                      <a:r>
                        <a:rPr lang="nl-NL" sz="2200" b="1" i="0" u="none" strike="noStrike">
                          <a:solidFill>
                            <a:srgbClr val="000000"/>
                          </a:solidFill>
                          <a:effectLst/>
                          <a:latin typeface="Arial" panose="020B0604020202020204" pitchFamily="34" charset="0"/>
                        </a:rPr>
                        <a:t>Household</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nl-NL" sz="2200" b="0" i="0" u="none" strike="noStrike">
                          <a:solidFill>
                            <a:srgbClr val="000000"/>
                          </a:solidFill>
                          <a:effectLst/>
                          <a:latin typeface="Arial" panose="020B0604020202020204" pitchFamily="34" charset="0"/>
                        </a:rPr>
                        <a:t>2.76</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nl-NL" sz="2200" b="0" i="0" u="none" strike="noStrike">
                          <a:solidFill>
                            <a:srgbClr val="000000"/>
                          </a:solidFill>
                          <a:effectLst/>
                          <a:latin typeface="Arial" panose="020B0604020202020204" pitchFamily="34" charset="0"/>
                        </a:rPr>
                        <a:t>6.025</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nl-NL" sz="2200" b="0" i="0" u="none" strike="noStrike">
                          <a:solidFill>
                            <a:srgbClr val="000000"/>
                          </a:solidFill>
                          <a:effectLst/>
                          <a:latin typeface="Arial" panose="020B0604020202020204" pitchFamily="34" charset="0"/>
                        </a:rPr>
                        <a:t>2.71</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nl-NL" sz="2200" b="0" i="0" u="none" strike="noStrike">
                          <a:solidFill>
                            <a:srgbClr val="000000"/>
                          </a:solidFill>
                          <a:effectLst/>
                          <a:latin typeface="Arial" panose="020B0604020202020204" pitchFamily="34" charset="0"/>
                        </a:rPr>
                        <a:t>3.29</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nl-NL" sz="2200" b="0" i="0" u="none" strike="noStrike" dirty="0">
                          <a:solidFill>
                            <a:srgbClr val="000000"/>
                          </a:solidFill>
                          <a:effectLst/>
                          <a:latin typeface="Arial" panose="020B0604020202020204" pitchFamily="34" charset="0"/>
                        </a:rPr>
                        <a:t>2.89</a:t>
                      </a:r>
                      <a:endParaRPr lang="nl-NL" sz="2800" b="0" i="0" u="none" strike="noStrike" dirty="0">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075134612"/>
                  </a:ext>
                </a:extLst>
              </a:tr>
            </a:tbl>
          </a:graphicData>
        </a:graphic>
      </p:graphicFrame>
      <p:sp>
        <p:nvSpPr>
          <p:cNvPr id="7" name="Tijdelijke aanduiding voor dianummer 6">
            <a:extLst>
              <a:ext uri="{FF2B5EF4-FFF2-40B4-BE49-F238E27FC236}">
                <a16:creationId xmlns:a16="http://schemas.microsoft.com/office/drawing/2014/main" id="{3257C9AB-5856-461A-9C5E-461C72CD4E54}"/>
              </a:ext>
            </a:extLst>
          </p:cNvPr>
          <p:cNvSpPr>
            <a:spLocks noGrp="1"/>
          </p:cNvSpPr>
          <p:nvPr>
            <p:ph type="sldNum" sz="quarter" idx="12"/>
          </p:nvPr>
        </p:nvSpPr>
        <p:spPr/>
        <p:txBody>
          <a:bodyPr/>
          <a:lstStyle/>
          <a:p>
            <a:fld id="{2D829B21-5B38-4ED0-8573-BF02E90FF2FB}" type="slidenum">
              <a:rPr lang="nl-NL" smtClean="0"/>
              <a:t>24</a:t>
            </a:fld>
            <a:endParaRPr lang="nl-NL" dirty="0"/>
          </a:p>
        </p:txBody>
      </p:sp>
    </p:spTree>
    <p:extLst>
      <p:ext uri="{BB962C8B-B14F-4D97-AF65-F5344CB8AC3E}">
        <p14:creationId xmlns:p14="http://schemas.microsoft.com/office/powerpoint/2010/main" val="2682298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E944AF-2E0E-424E-8B2F-7B27CFC3EEF5}"/>
              </a:ext>
            </a:extLst>
          </p:cNvPr>
          <p:cNvSpPr>
            <a:spLocks noGrp="1"/>
          </p:cNvSpPr>
          <p:nvPr>
            <p:ph type="title"/>
          </p:nvPr>
        </p:nvSpPr>
        <p:spPr>
          <a:xfrm>
            <a:off x="838200" y="557188"/>
            <a:ext cx="10515600" cy="1133499"/>
          </a:xfrm>
        </p:spPr>
        <p:txBody>
          <a:bodyPr>
            <a:normAutofit/>
          </a:bodyPr>
          <a:lstStyle/>
          <a:p>
            <a:pPr algn="ctr"/>
            <a:r>
              <a:rPr lang="en-US" sz="5200" dirty="0"/>
              <a:t>Alphas for different ethnicity groups</a:t>
            </a:r>
          </a:p>
        </p:txBody>
      </p:sp>
      <p:graphicFrame>
        <p:nvGraphicFramePr>
          <p:cNvPr id="4" name="Tijdelijke aanduiding voor inhoud 3">
            <a:extLst>
              <a:ext uri="{FF2B5EF4-FFF2-40B4-BE49-F238E27FC236}">
                <a16:creationId xmlns:a16="http://schemas.microsoft.com/office/drawing/2014/main" id="{92A0FAED-47E0-4A35-91C7-4AF411A32144}"/>
              </a:ext>
            </a:extLst>
          </p:cNvPr>
          <p:cNvGraphicFramePr>
            <a:graphicFrameLocks noGrp="1"/>
          </p:cNvGraphicFramePr>
          <p:nvPr>
            <p:ph idx="1"/>
          </p:nvPr>
        </p:nvGraphicFramePr>
        <p:xfrm>
          <a:off x="838200" y="2372280"/>
          <a:ext cx="10515603" cy="3265586"/>
        </p:xfrm>
        <a:graphic>
          <a:graphicData uri="http://schemas.openxmlformats.org/drawingml/2006/table">
            <a:tbl>
              <a:tblPr/>
              <a:tblGrid>
                <a:gridCol w="2134035">
                  <a:extLst>
                    <a:ext uri="{9D8B030D-6E8A-4147-A177-3AD203B41FA5}">
                      <a16:colId xmlns:a16="http://schemas.microsoft.com/office/drawing/2014/main" val="3573964365"/>
                    </a:ext>
                  </a:extLst>
                </a:gridCol>
                <a:gridCol w="1988965">
                  <a:extLst>
                    <a:ext uri="{9D8B030D-6E8A-4147-A177-3AD203B41FA5}">
                      <a16:colId xmlns:a16="http://schemas.microsoft.com/office/drawing/2014/main" val="3599614594"/>
                    </a:ext>
                  </a:extLst>
                </a:gridCol>
                <a:gridCol w="1186076">
                  <a:extLst>
                    <a:ext uri="{9D8B030D-6E8A-4147-A177-3AD203B41FA5}">
                      <a16:colId xmlns:a16="http://schemas.microsoft.com/office/drawing/2014/main" val="3787740877"/>
                    </a:ext>
                  </a:extLst>
                </a:gridCol>
                <a:gridCol w="2038989">
                  <a:extLst>
                    <a:ext uri="{9D8B030D-6E8A-4147-A177-3AD203B41FA5}">
                      <a16:colId xmlns:a16="http://schemas.microsoft.com/office/drawing/2014/main" val="3017395031"/>
                    </a:ext>
                  </a:extLst>
                </a:gridCol>
                <a:gridCol w="1856401">
                  <a:extLst>
                    <a:ext uri="{9D8B030D-6E8A-4147-A177-3AD203B41FA5}">
                      <a16:colId xmlns:a16="http://schemas.microsoft.com/office/drawing/2014/main" val="3964551021"/>
                    </a:ext>
                  </a:extLst>
                </a:gridCol>
                <a:gridCol w="1311137">
                  <a:extLst>
                    <a:ext uri="{9D8B030D-6E8A-4147-A177-3AD203B41FA5}">
                      <a16:colId xmlns:a16="http://schemas.microsoft.com/office/drawing/2014/main" val="3426682364"/>
                    </a:ext>
                  </a:extLst>
                </a:gridCol>
              </a:tblGrid>
              <a:tr h="729954">
                <a:tc>
                  <a:txBody>
                    <a:bodyPr/>
                    <a:lstStyle/>
                    <a:p>
                      <a:pPr algn="l" fontAlgn="t">
                        <a:spcBef>
                          <a:spcPts val="0"/>
                        </a:spcBef>
                        <a:spcAft>
                          <a:spcPts val="0"/>
                        </a:spcAft>
                      </a:pPr>
                      <a:r>
                        <a:rPr lang="nl-NL" sz="2800" b="0" i="0" u="none" strike="noStrike">
                          <a:effectLst/>
                          <a:latin typeface="Arial" panose="020B0604020202020204" pitchFamily="34" charset="0"/>
                        </a:rPr>
                        <a:t> </a:t>
                      </a: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nl-NL" sz="2200" b="1" i="0" u="none" strike="noStrike">
                          <a:solidFill>
                            <a:srgbClr val="000000"/>
                          </a:solidFill>
                          <a:effectLst/>
                          <a:latin typeface="Arial" panose="020B0604020202020204" pitchFamily="34" charset="0"/>
                        </a:rPr>
                        <a:t>Autochtoon</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nl-NL" sz="2200" b="1" i="0" u="none" strike="noStrike">
                          <a:solidFill>
                            <a:srgbClr val="000000"/>
                          </a:solidFill>
                          <a:effectLst/>
                          <a:latin typeface="Arial" panose="020B0604020202020204" pitchFamily="34" charset="0"/>
                        </a:rPr>
                        <a:t>Turks</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nl-NL" sz="2200" b="1" i="0" u="none" strike="noStrike">
                          <a:solidFill>
                            <a:srgbClr val="000000"/>
                          </a:solidFill>
                          <a:effectLst/>
                          <a:latin typeface="Arial" panose="020B0604020202020204" pitchFamily="34" charset="0"/>
                        </a:rPr>
                        <a:t>Marokkaans</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nl-NL" sz="2200" b="1" i="0" u="none" strike="noStrike">
                          <a:solidFill>
                            <a:srgbClr val="000000"/>
                          </a:solidFill>
                          <a:effectLst/>
                          <a:latin typeface="Arial" panose="020B0604020202020204" pitchFamily="34" charset="0"/>
                        </a:rPr>
                        <a:t>Surinaams</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nl-NL" sz="2200" b="1" i="0" u="none" strike="noStrike">
                          <a:solidFill>
                            <a:srgbClr val="000000"/>
                          </a:solidFill>
                          <a:effectLst/>
                          <a:latin typeface="Arial" panose="020B0604020202020204" pitchFamily="34" charset="0"/>
                        </a:rPr>
                        <a:t>Overig</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4128450141"/>
                  </a:ext>
                </a:extLst>
              </a:tr>
              <a:tr h="633908">
                <a:tc>
                  <a:txBody>
                    <a:bodyPr/>
                    <a:lstStyle/>
                    <a:p>
                      <a:pPr algn="l" rtl="0" fontAlgn="t">
                        <a:spcBef>
                          <a:spcPts val="0"/>
                        </a:spcBef>
                        <a:spcAft>
                          <a:spcPts val="0"/>
                        </a:spcAft>
                      </a:pPr>
                      <a:r>
                        <a:rPr lang="nl-NL" sz="2200" b="1" i="0" u="none" strike="noStrike">
                          <a:solidFill>
                            <a:srgbClr val="000000"/>
                          </a:solidFill>
                          <a:effectLst/>
                          <a:latin typeface="Arial" panose="020B0604020202020204" pitchFamily="34" charset="0"/>
                        </a:rPr>
                        <a:t>Work/School</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nl-NL" sz="2200" b="0" i="0" u="none" strike="noStrike">
                          <a:solidFill>
                            <a:srgbClr val="000000"/>
                          </a:solidFill>
                          <a:effectLst/>
                          <a:latin typeface="Arial" panose="020B0604020202020204" pitchFamily="34" charset="0"/>
                        </a:rPr>
                        <a:t>1.96</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nl-NL" sz="2200" b="0" i="0" u="none" strike="noStrike">
                          <a:solidFill>
                            <a:srgbClr val="000000"/>
                          </a:solidFill>
                          <a:effectLst/>
                          <a:latin typeface="Arial" panose="020B0604020202020204" pitchFamily="34" charset="0"/>
                        </a:rPr>
                        <a:t>2.2</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nl-NL" sz="2200" b="0" i="0" u="none" strike="noStrike">
                          <a:solidFill>
                            <a:srgbClr val="000000"/>
                          </a:solidFill>
                          <a:effectLst/>
                          <a:latin typeface="Arial" panose="020B0604020202020204" pitchFamily="34" charset="0"/>
                        </a:rPr>
                        <a:t>1.69</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nl-NL" sz="2200" b="0" i="0" u="none" strike="noStrike">
                          <a:solidFill>
                            <a:srgbClr val="000000"/>
                          </a:solidFill>
                          <a:effectLst/>
                          <a:latin typeface="Arial" panose="020B0604020202020204" pitchFamily="34" charset="0"/>
                        </a:rPr>
                        <a:t>1.58/</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nl-NL" sz="2200" b="0" i="0" u="none" strike="noStrike">
                          <a:solidFill>
                            <a:srgbClr val="000000"/>
                          </a:solidFill>
                          <a:effectLst/>
                          <a:latin typeface="Arial" panose="020B0604020202020204" pitchFamily="34" charset="0"/>
                        </a:rPr>
                        <a:t>2.23</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142431891"/>
                  </a:ext>
                </a:extLst>
              </a:tr>
              <a:tr h="633908">
                <a:tc>
                  <a:txBody>
                    <a:bodyPr/>
                    <a:lstStyle/>
                    <a:p>
                      <a:pPr algn="l" rtl="0" fontAlgn="t">
                        <a:spcBef>
                          <a:spcPts val="0"/>
                        </a:spcBef>
                        <a:spcAft>
                          <a:spcPts val="0"/>
                        </a:spcAft>
                      </a:pPr>
                      <a:r>
                        <a:rPr lang="nl-NL" sz="2200" b="1" i="0" u="none" strike="noStrike">
                          <a:solidFill>
                            <a:srgbClr val="000000"/>
                          </a:solidFill>
                          <a:effectLst/>
                          <a:latin typeface="Arial" panose="020B0604020202020204" pitchFamily="34" charset="0"/>
                        </a:rPr>
                        <a:t>Neighbours</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nl-NL" sz="2200" b="0" i="0" u="none" strike="noStrike">
                          <a:solidFill>
                            <a:srgbClr val="000000"/>
                          </a:solidFill>
                          <a:effectLst/>
                          <a:latin typeface="Arial" panose="020B0604020202020204" pitchFamily="34" charset="0"/>
                        </a:rPr>
                        <a:t>0.26</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nl-NL" sz="2200" b="0" i="0" u="none" strike="noStrike">
                          <a:solidFill>
                            <a:srgbClr val="000000"/>
                          </a:solidFill>
                          <a:effectLst/>
                          <a:latin typeface="Arial" panose="020B0604020202020204" pitchFamily="34" charset="0"/>
                        </a:rPr>
                        <a:t>0.43</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nl-NL" sz="2200" b="0" i="0" u="none" strike="noStrike">
                          <a:solidFill>
                            <a:srgbClr val="000000"/>
                          </a:solidFill>
                          <a:effectLst/>
                          <a:latin typeface="Arial" panose="020B0604020202020204" pitchFamily="34" charset="0"/>
                        </a:rPr>
                        <a:t>0.307</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nl-NL" sz="2200" b="0" i="0" u="none" strike="noStrike">
                          <a:solidFill>
                            <a:srgbClr val="000000"/>
                          </a:solidFill>
                          <a:effectLst/>
                          <a:latin typeface="Arial" panose="020B0604020202020204" pitchFamily="34" charset="0"/>
                        </a:rPr>
                        <a:t>0.47</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nl-NL" sz="2200" b="0" i="0" u="none" strike="noStrike">
                          <a:solidFill>
                            <a:srgbClr val="000000"/>
                          </a:solidFill>
                          <a:effectLst/>
                          <a:latin typeface="Arial" panose="020B0604020202020204" pitchFamily="34" charset="0"/>
                        </a:rPr>
                        <a:t>3.57</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562764301"/>
                  </a:ext>
                </a:extLst>
              </a:tr>
              <a:tr h="633908">
                <a:tc>
                  <a:txBody>
                    <a:bodyPr/>
                    <a:lstStyle/>
                    <a:p>
                      <a:pPr algn="l" rtl="0" fontAlgn="t">
                        <a:spcBef>
                          <a:spcPts val="0"/>
                        </a:spcBef>
                        <a:spcAft>
                          <a:spcPts val="0"/>
                        </a:spcAft>
                      </a:pPr>
                      <a:r>
                        <a:rPr lang="nl-NL" sz="2200" b="1" i="0" u="none" strike="noStrike">
                          <a:solidFill>
                            <a:srgbClr val="000000"/>
                          </a:solidFill>
                          <a:effectLst/>
                          <a:latin typeface="Arial" panose="020B0604020202020204" pitchFamily="34" charset="0"/>
                        </a:rPr>
                        <a:t>Family</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nl-NL" sz="2200" b="0" i="0" u="none" strike="noStrike">
                          <a:solidFill>
                            <a:srgbClr val="000000"/>
                          </a:solidFill>
                          <a:effectLst/>
                          <a:latin typeface="Arial" panose="020B0604020202020204" pitchFamily="34" charset="0"/>
                        </a:rPr>
                        <a:t>2.95</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nl-NL" sz="2200" b="0" i="0" u="none" strike="noStrike">
                          <a:solidFill>
                            <a:srgbClr val="000000"/>
                          </a:solidFill>
                          <a:effectLst/>
                          <a:latin typeface="Arial" panose="020B0604020202020204" pitchFamily="34" charset="0"/>
                        </a:rPr>
                        <a:t>6</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nl-NL" sz="2200" b="0" i="0" u="none" strike="noStrike">
                          <a:solidFill>
                            <a:srgbClr val="000000"/>
                          </a:solidFill>
                          <a:effectLst/>
                          <a:latin typeface="Arial" panose="020B0604020202020204" pitchFamily="34" charset="0"/>
                        </a:rPr>
                        <a:t>3.07</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nl-NL" sz="2200" b="0" i="0" u="none" strike="noStrike">
                          <a:solidFill>
                            <a:srgbClr val="000000"/>
                          </a:solidFill>
                          <a:effectLst/>
                          <a:latin typeface="Arial" panose="020B0604020202020204" pitchFamily="34" charset="0"/>
                        </a:rPr>
                        <a:t>0.99</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nl-NL" sz="2200" b="0" i="0" u="none" strike="noStrike">
                          <a:solidFill>
                            <a:srgbClr val="000000"/>
                          </a:solidFill>
                          <a:effectLst/>
                          <a:latin typeface="Arial" panose="020B0604020202020204" pitchFamily="34" charset="0"/>
                        </a:rPr>
                        <a:t>2.59</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912653821"/>
                  </a:ext>
                </a:extLst>
              </a:tr>
              <a:tr h="633908">
                <a:tc>
                  <a:txBody>
                    <a:bodyPr/>
                    <a:lstStyle/>
                    <a:p>
                      <a:pPr algn="l" rtl="0" fontAlgn="t">
                        <a:spcBef>
                          <a:spcPts val="0"/>
                        </a:spcBef>
                        <a:spcAft>
                          <a:spcPts val="0"/>
                        </a:spcAft>
                      </a:pPr>
                      <a:r>
                        <a:rPr lang="nl-NL" sz="2200" b="1" i="0" u="none" strike="noStrike">
                          <a:solidFill>
                            <a:srgbClr val="000000"/>
                          </a:solidFill>
                          <a:effectLst/>
                          <a:latin typeface="Arial" panose="020B0604020202020204" pitchFamily="34" charset="0"/>
                        </a:rPr>
                        <a:t>Household</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nl-NL" sz="2200" b="0" i="0" u="none" strike="noStrike">
                          <a:solidFill>
                            <a:srgbClr val="000000"/>
                          </a:solidFill>
                          <a:effectLst/>
                          <a:latin typeface="Arial" panose="020B0604020202020204" pitchFamily="34" charset="0"/>
                        </a:rPr>
                        <a:t>2.76</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nl-NL" sz="2200" b="0" i="0" u="none" strike="noStrike">
                          <a:solidFill>
                            <a:srgbClr val="000000"/>
                          </a:solidFill>
                          <a:effectLst/>
                          <a:latin typeface="Arial" panose="020B0604020202020204" pitchFamily="34" charset="0"/>
                        </a:rPr>
                        <a:t>6.025</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nl-NL" sz="2200" b="0" i="0" u="none" strike="noStrike">
                          <a:solidFill>
                            <a:srgbClr val="000000"/>
                          </a:solidFill>
                          <a:effectLst/>
                          <a:latin typeface="Arial" panose="020B0604020202020204" pitchFamily="34" charset="0"/>
                        </a:rPr>
                        <a:t>2.71</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nl-NL" sz="2200" b="0" i="0" u="none" strike="noStrike">
                          <a:solidFill>
                            <a:srgbClr val="000000"/>
                          </a:solidFill>
                          <a:effectLst/>
                          <a:latin typeface="Arial" panose="020B0604020202020204" pitchFamily="34" charset="0"/>
                        </a:rPr>
                        <a:t>3.29</a:t>
                      </a:r>
                      <a:endParaRPr lang="nl-NL" sz="2800" b="0" i="0" u="none" strike="noStrike">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nl-NL" sz="2200" b="0" i="0" u="none" strike="noStrike" dirty="0">
                          <a:solidFill>
                            <a:srgbClr val="000000"/>
                          </a:solidFill>
                          <a:effectLst/>
                          <a:latin typeface="Arial" panose="020B0604020202020204" pitchFamily="34" charset="0"/>
                        </a:rPr>
                        <a:t>2.89</a:t>
                      </a:r>
                      <a:endParaRPr lang="nl-NL" sz="2800" b="0" i="0" u="none" strike="noStrike" dirty="0">
                        <a:effectLst/>
                        <a:latin typeface="Arial" panose="020B0604020202020204" pitchFamily="34" charset="0"/>
                      </a:endParaRPr>
                    </a:p>
                  </a:txBody>
                  <a:tcPr marL="120058" marR="120058" marT="120058" marB="120058">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075134612"/>
                  </a:ext>
                </a:extLst>
              </a:tr>
            </a:tbl>
          </a:graphicData>
        </a:graphic>
      </p:graphicFrame>
      <p:sp>
        <p:nvSpPr>
          <p:cNvPr id="7" name="Tijdelijke aanduiding voor dianummer 6">
            <a:extLst>
              <a:ext uri="{FF2B5EF4-FFF2-40B4-BE49-F238E27FC236}">
                <a16:creationId xmlns:a16="http://schemas.microsoft.com/office/drawing/2014/main" id="{3257C9AB-5856-461A-9C5E-461C72CD4E54}"/>
              </a:ext>
            </a:extLst>
          </p:cNvPr>
          <p:cNvSpPr>
            <a:spLocks noGrp="1"/>
          </p:cNvSpPr>
          <p:nvPr>
            <p:ph type="sldNum" sz="quarter" idx="12"/>
          </p:nvPr>
        </p:nvSpPr>
        <p:spPr/>
        <p:txBody>
          <a:bodyPr/>
          <a:lstStyle/>
          <a:p>
            <a:fld id="{2D829B21-5B38-4ED0-8573-BF02E90FF2FB}" type="slidenum">
              <a:rPr lang="nl-NL" smtClean="0"/>
              <a:t>25</a:t>
            </a:fld>
            <a:endParaRPr lang="nl-NL" dirty="0"/>
          </a:p>
        </p:txBody>
      </p:sp>
    </p:spTree>
    <p:extLst>
      <p:ext uri="{BB962C8B-B14F-4D97-AF65-F5344CB8AC3E}">
        <p14:creationId xmlns:p14="http://schemas.microsoft.com/office/powerpoint/2010/main" val="709226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845F5A-2D66-44BD-86F4-B77F516DF756}"/>
              </a:ext>
            </a:extLst>
          </p:cNvPr>
          <p:cNvSpPr>
            <a:spLocks noGrp="1"/>
          </p:cNvSpPr>
          <p:nvPr>
            <p:ph type="title"/>
          </p:nvPr>
        </p:nvSpPr>
        <p:spPr/>
        <p:txBody>
          <a:bodyPr/>
          <a:lstStyle/>
          <a:p>
            <a:r>
              <a:rPr lang="en-US" dirty="0"/>
              <a:t>Social network results </a:t>
            </a:r>
          </a:p>
        </p:txBody>
      </p:sp>
      <p:graphicFrame>
        <p:nvGraphicFramePr>
          <p:cNvPr id="4" name="Tijdelijke aanduiding voor inhoud 3">
            <a:extLst>
              <a:ext uri="{FF2B5EF4-FFF2-40B4-BE49-F238E27FC236}">
                <a16:creationId xmlns:a16="http://schemas.microsoft.com/office/drawing/2014/main" id="{11291CC9-44CD-4C8B-809D-6B9E52B729D9}"/>
              </a:ext>
            </a:extLst>
          </p:cNvPr>
          <p:cNvGraphicFramePr>
            <a:graphicFrameLocks noGrp="1"/>
          </p:cNvGraphicFramePr>
          <p:nvPr>
            <p:ph idx="1"/>
            <p:extLst>
              <p:ext uri="{D42A27DB-BD31-4B8C-83A1-F6EECF244321}">
                <p14:modId xmlns:p14="http://schemas.microsoft.com/office/powerpoint/2010/main" val="4221982063"/>
              </p:ext>
            </p:extLst>
          </p:nvPr>
        </p:nvGraphicFramePr>
        <p:xfrm>
          <a:off x="1137920" y="4029790"/>
          <a:ext cx="6972300" cy="2682240"/>
        </p:xfrm>
        <a:graphic>
          <a:graphicData uri="http://schemas.openxmlformats.org/drawingml/2006/table">
            <a:tbl>
              <a:tblPr/>
              <a:tblGrid>
                <a:gridCol w="1219200">
                  <a:extLst>
                    <a:ext uri="{9D8B030D-6E8A-4147-A177-3AD203B41FA5}">
                      <a16:colId xmlns:a16="http://schemas.microsoft.com/office/drawing/2014/main" val="3043445054"/>
                    </a:ext>
                  </a:extLst>
                </a:gridCol>
                <a:gridCol w="830580">
                  <a:extLst>
                    <a:ext uri="{9D8B030D-6E8A-4147-A177-3AD203B41FA5}">
                      <a16:colId xmlns:a16="http://schemas.microsoft.com/office/drawing/2014/main" val="4196324879"/>
                    </a:ext>
                  </a:extLst>
                </a:gridCol>
                <a:gridCol w="929640">
                  <a:extLst>
                    <a:ext uri="{9D8B030D-6E8A-4147-A177-3AD203B41FA5}">
                      <a16:colId xmlns:a16="http://schemas.microsoft.com/office/drawing/2014/main" val="4279585955"/>
                    </a:ext>
                  </a:extLst>
                </a:gridCol>
                <a:gridCol w="960120">
                  <a:extLst>
                    <a:ext uri="{9D8B030D-6E8A-4147-A177-3AD203B41FA5}">
                      <a16:colId xmlns:a16="http://schemas.microsoft.com/office/drawing/2014/main" val="555272750"/>
                    </a:ext>
                  </a:extLst>
                </a:gridCol>
                <a:gridCol w="990600">
                  <a:extLst>
                    <a:ext uri="{9D8B030D-6E8A-4147-A177-3AD203B41FA5}">
                      <a16:colId xmlns:a16="http://schemas.microsoft.com/office/drawing/2014/main" val="510592679"/>
                    </a:ext>
                  </a:extLst>
                </a:gridCol>
                <a:gridCol w="1021080">
                  <a:extLst>
                    <a:ext uri="{9D8B030D-6E8A-4147-A177-3AD203B41FA5}">
                      <a16:colId xmlns:a16="http://schemas.microsoft.com/office/drawing/2014/main" val="17439616"/>
                    </a:ext>
                  </a:extLst>
                </a:gridCol>
                <a:gridCol w="1021080">
                  <a:extLst>
                    <a:ext uri="{9D8B030D-6E8A-4147-A177-3AD203B41FA5}">
                      <a16:colId xmlns:a16="http://schemas.microsoft.com/office/drawing/2014/main" val="4144182271"/>
                    </a:ext>
                  </a:extLst>
                </a:gridCol>
              </a:tblGrid>
              <a:tr h="496094">
                <a:tc>
                  <a:txBody>
                    <a:bodyPr/>
                    <a:lstStyle/>
                    <a:p>
                      <a:pPr rtl="0" fontAlgn="t">
                        <a:spcBef>
                          <a:spcPts val="0"/>
                        </a:spcBef>
                        <a:spcAft>
                          <a:spcPts val="0"/>
                        </a:spcAft>
                      </a:pPr>
                      <a:r>
                        <a:rPr lang="nl-NL" sz="1400" b="1" i="0" u="none" strike="noStrike">
                          <a:solidFill>
                            <a:srgbClr val="000000"/>
                          </a:solidFill>
                          <a:effectLst/>
                          <a:latin typeface="Arial" panose="020B0604020202020204" pitchFamily="34" charset="0"/>
                        </a:rPr>
                        <a:t>Network/</a:t>
                      </a:r>
                      <a:endParaRPr lang="nl-NL">
                        <a:effectLst/>
                      </a:endParaRPr>
                    </a:p>
                    <a:p>
                      <a:pPr rtl="0" fontAlgn="t">
                        <a:spcBef>
                          <a:spcPts val="0"/>
                        </a:spcBef>
                        <a:spcAft>
                          <a:spcPts val="0"/>
                        </a:spcAft>
                      </a:pPr>
                      <a:r>
                        <a:rPr lang="nl-NL" sz="1400" b="1" i="0" u="none" strike="noStrike">
                          <a:solidFill>
                            <a:srgbClr val="000000"/>
                          </a:solidFill>
                          <a:effectLst/>
                          <a:latin typeface="Arial" panose="020B0604020202020204" pitchFamily="34" charset="0"/>
                        </a:rPr>
                        <a:t>Measurement</a:t>
                      </a:r>
                      <a:endParaRPr lang="nl-N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nl-NL" sz="1400" b="0" i="0" u="none" strike="noStrike">
                          <a:solidFill>
                            <a:srgbClr val="000000"/>
                          </a:solidFill>
                          <a:effectLst/>
                          <a:latin typeface="Arial" panose="020B0604020202020204" pitchFamily="34" charset="0"/>
                        </a:rPr>
                        <a:t>Family</a:t>
                      </a:r>
                      <a:endParaRPr lang="nl-N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nl-NL" sz="1400" b="0" i="0" u="none" strike="noStrike">
                          <a:solidFill>
                            <a:srgbClr val="000000"/>
                          </a:solidFill>
                          <a:effectLst/>
                          <a:latin typeface="Arial" panose="020B0604020202020204" pitchFamily="34" charset="0"/>
                        </a:rPr>
                        <a:t>Neighbours</a:t>
                      </a:r>
                      <a:endParaRPr lang="nl-N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nl-NL" sz="1400" b="0" i="0" u="none" strike="noStrike">
                          <a:solidFill>
                            <a:srgbClr val="000000"/>
                          </a:solidFill>
                          <a:effectLst/>
                          <a:latin typeface="Arial" panose="020B0604020202020204" pitchFamily="34" charset="0"/>
                        </a:rPr>
                        <a:t>Work/School</a:t>
                      </a:r>
                      <a:endParaRPr lang="nl-N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nl-NL" sz="1400" b="0" i="0" u="none" strike="noStrike">
                          <a:solidFill>
                            <a:srgbClr val="000000"/>
                          </a:solidFill>
                          <a:effectLst/>
                          <a:latin typeface="Arial" panose="020B0604020202020204" pitchFamily="34" charset="0"/>
                        </a:rPr>
                        <a:t>Household</a:t>
                      </a:r>
                      <a:endParaRPr lang="nl-N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nl-NL" sz="1400" b="0" i="0" u="none" strike="noStrike">
                          <a:solidFill>
                            <a:srgbClr val="000000"/>
                          </a:solidFill>
                          <a:effectLst/>
                          <a:latin typeface="Arial" panose="020B0604020202020204" pitchFamily="34" charset="0"/>
                        </a:rPr>
                        <a:t>Combined</a:t>
                      </a:r>
                      <a:endParaRPr lang="nl-N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nl-NL" sz="1400" b="0" i="0" u="none" strike="noStrike">
                          <a:solidFill>
                            <a:srgbClr val="000000"/>
                          </a:solidFill>
                          <a:effectLst/>
                          <a:latin typeface="Arial" panose="020B0604020202020204" pitchFamily="34" charset="0"/>
                        </a:rPr>
                        <a:t>Random</a:t>
                      </a:r>
                      <a:endParaRPr lang="nl-N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4190423016"/>
                  </a:ext>
                </a:extLst>
              </a:tr>
              <a:tr h="320040">
                <a:tc>
                  <a:txBody>
                    <a:bodyPr/>
                    <a:lstStyle/>
                    <a:p>
                      <a:pPr rtl="0" fontAlgn="t">
                        <a:spcBef>
                          <a:spcPts val="0"/>
                        </a:spcBef>
                        <a:spcAft>
                          <a:spcPts val="0"/>
                        </a:spcAft>
                      </a:pPr>
                      <a:r>
                        <a:rPr lang="nl-NL" sz="1400" b="0" i="1" u="none" strike="noStrike">
                          <a:solidFill>
                            <a:srgbClr val="000000"/>
                          </a:solidFill>
                          <a:effectLst/>
                          <a:latin typeface="Arial" panose="020B0604020202020204" pitchFamily="34" charset="0"/>
                        </a:rPr>
                        <a:t>Transitivity</a:t>
                      </a:r>
                      <a:endParaRPr lang="nl-N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nl-NL" sz="1400" b="0" i="0" u="none" strike="noStrike">
                          <a:solidFill>
                            <a:srgbClr val="000000"/>
                          </a:solidFill>
                          <a:effectLst/>
                          <a:latin typeface="Arial" panose="020B0604020202020204" pitchFamily="34" charset="0"/>
                        </a:rPr>
                        <a:t>0.00173</a:t>
                      </a:r>
                      <a:endParaRPr lang="nl-N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nl-NL" sz="1400" b="0" i="0" u="none" strike="noStrike">
                          <a:solidFill>
                            <a:srgbClr val="000000"/>
                          </a:solidFill>
                          <a:effectLst/>
                          <a:latin typeface="Arial" panose="020B0604020202020204" pitchFamily="34" charset="0"/>
                        </a:rPr>
                        <a:t>0.35000</a:t>
                      </a:r>
                      <a:endParaRPr lang="nl-N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nl-NL" sz="1400" b="0" i="0" u="none" strike="noStrike">
                          <a:solidFill>
                            <a:srgbClr val="000000"/>
                          </a:solidFill>
                          <a:effectLst/>
                          <a:latin typeface="Arial" panose="020B0604020202020204" pitchFamily="34" charset="0"/>
                        </a:rPr>
                        <a:t>0.00025</a:t>
                      </a:r>
                      <a:endParaRPr lang="nl-N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nl-NL" sz="1400" b="0" i="0" u="none" strike="noStrike">
                          <a:solidFill>
                            <a:srgbClr val="000000"/>
                          </a:solidFill>
                          <a:effectLst/>
                          <a:latin typeface="Arial" panose="020B0604020202020204" pitchFamily="34" charset="0"/>
                        </a:rPr>
                        <a:t>1</a:t>
                      </a:r>
                      <a:endParaRPr lang="nl-N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nl-NL" sz="1400" b="0" i="0" u="none" strike="noStrike">
                          <a:solidFill>
                            <a:srgbClr val="000000"/>
                          </a:solidFill>
                          <a:effectLst/>
                          <a:latin typeface="Arial" panose="020B0604020202020204" pitchFamily="34" charset="0"/>
                        </a:rPr>
                        <a:t>0.09609</a:t>
                      </a:r>
                      <a:endParaRPr lang="nl-N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nl-NL" sz="1400" b="0" i="0" u="none" strike="noStrike">
                          <a:solidFill>
                            <a:srgbClr val="000000"/>
                          </a:solidFill>
                          <a:effectLst/>
                          <a:latin typeface="Arial" panose="020B0604020202020204" pitchFamily="34" charset="0"/>
                        </a:rPr>
                        <a:t>5.223744E-6</a:t>
                      </a:r>
                      <a:endParaRPr lang="nl-N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565788399"/>
                  </a:ext>
                </a:extLst>
              </a:tr>
              <a:tr h="320040">
                <a:tc>
                  <a:txBody>
                    <a:bodyPr/>
                    <a:lstStyle/>
                    <a:p>
                      <a:pPr rtl="0" fontAlgn="t">
                        <a:spcBef>
                          <a:spcPts val="0"/>
                        </a:spcBef>
                        <a:spcAft>
                          <a:spcPts val="0"/>
                        </a:spcAft>
                      </a:pPr>
                      <a:r>
                        <a:rPr lang="nl-NL" sz="1400" b="0" i="1" u="none" strike="noStrike">
                          <a:solidFill>
                            <a:srgbClr val="000000"/>
                          </a:solidFill>
                          <a:effectLst/>
                          <a:latin typeface="Arial" panose="020B0604020202020204" pitchFamily="34" charset="0"/>
                        </a:rPr>
                        <a:t>Modularity</a:t>
                      </a:r>
                      <a:endParaRPr lang="nl-N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nl-NL" sz="1400" b="0" i="0" u="none" strike="noStrike">
                          <a:solidFill>
                            <a:srgbClr val="000000"/>
                          </a:solidFill>
                          <a:effectLst/>
                          <a:latin typeface="Arial" panose="020B0604020202020204" pitchFamily="34" charset="0"/>
                        </a:rPr>
                        <a:t>0.67116</a:t>
                      </a:r>
                      <a:endParaRPr lang="nl-N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nl-NL" sz="1400" b="0" i="0" u="none" strike="noStrike">
                          <a:solidFill>
                            <a:srgbClr val="000000"/>
                          </a:solidFill>
                          <a:effectLst/>
                          <a:latin typeface="Arial" panose="020B0604020202020204" pitchFamily="34" charset="0"/>
                        </a:rPr>
                        <a:t>0.88477</a:t>
                      </a:r>
                      <a:endParaRPr lang="nl-N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nl-NL" sz="1400" b="0" i="0" u="none" strike="noStrike">
                          <a:solidFill>
                            <a:srgbClr val="000000"/>
                          </a:solidFill>
                          <a:effectLst/>
                          <a:latin typeface="Arial" panose="020B0604020202020204" pitchFamily="34" charset="0"/>
                        </a:rPr>
                        <a:t>0.38314</a:t>
                      </a:r>
                      <a:endParaRPr lang="nl-N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nl-NL" sz="1400" b="0" i="0" u="none" strike="noStrike">
                          <a:solidFill>
                            <a:srgbClr val="000000"/>
                          </a:solidFill>
                          <a:effectLst/>
                          <a:latin typeface="Arial" panose="020B0604020202020204" pitchFamily="34" charset="0"/>
                        </a:rPr>
                        <a:t>1</a:t>
                      </a:r>
                      <a:endParaRPr lang="nl-N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nl-NL" sz="1400" b="0" i="0" u="none" strike="noStrike">
                          <a:solidFill>
                            <a:srgbClr val="000000"/>
                          </a:solidFill>
                          <a:effectLst/>
                          <a:latin typeface="Arial" panose="020B0604020202020204" pitchFamily="34" charset="0"/>
                        </a:rPr>
                        <a:t>0.34357</a:t>
                      </a:r>
                      <a:endParaRPr lang="nl-N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nl-NL" sz="1400" b="0" i="0" u="none" strike="noStrike">
                          <a:solidFill>
                            <a:srgbClr val="000000"/>
                          </a:solidFill>
                          <a:effectLst/>
                          <a:latin typeface="Arial" panose="020B0604020202020204" pitchFamily="34" charset="0"/>
                        </a:rPr>
                        <a:t>-1.74223</a:t>
                      </a:r>
                      <a:endParaRPr lang="nl-N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567927895"/>
                  </a:ext>
                </a:extLst>
              </a:tr>
              <a:tr h="320040">
                <a:tc>
                  <a:txBody>
                    <a:bodyPr/>
                    <a:lstStyle/>
                    <a:p>
                      <a:pPr rtl="0" fontAlgn="t">
                        <a:spcBef>
                          <a:spcPts val="0"/>
                        </a:spcBef>
                        <a:spcAft>
                          <a:spcPts val="0"/>
                        </a:spcAft>
                      </a:pPr>
                      <a:r>
                        <a:rPr lang="nl-NL" sz="1400" b="0" i="1" u="none" strike="noStrike">
                          <a:solidFill>
                            <a:srgbClr val="000000"/>
                          </a:solidFill>
                          <a:effectLst/>
                          <a:latin typeface="Arial" panose="020B0604020202020204" pitchFamily="34" charset="0"/>
                        </a:rPr>
                        <a:t>SW-property</a:t>
                      </a:r>
                      <a:endParaRPr lang="nl-N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nl-NL" sz="1400" b="0" i="0" u="none" strike="noStrike">
                          <a:solidFill>
                            <a:srgbClr val="000000"/>
                          </a:solidFill>
                          <a:effectLst/>
                          <a:latin typeface="Arial" panose="020B0604020202020204" pitchFamily="34" charset="0"/>
                        </a:rPr>
                        <a:t>-</a:t>
                      </a:r>
                      <a:endParaRPr lang="nl-N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nl-NL" sz="1400" b="0" i="0" u="none" strike="noStrike">
                          <a:solidFill>
                            <a:srgbClr val="000000"/>
                          </a:solidFill>
                          <a:effectLst/>
                          <a:latin typeface="Arial" panose="020B0604020202020204" pitchFamily="34" charset="0"/>
                        </a:rPr>
                        <a:t>5.1827</a:t>
                      </a:r>
                      <a:endParaRPr lang="nl-N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nl-NL" sz="1400" b="0" i="0" u="none" strike="noStrike">
                          <a:solidFill>
                            <a:srgbClr val="000000"/>
                          </a:solidFill>
                          <a:effectLst/>
                          <a:latin typeface="Arial" panose="020B0604020202020204" pitchFamily="34" charset="0"/>
                        </a:rPr>
                        <a:t>4.116</a:t>
                      </a:r>
                      <a:endParaRPr lang="nl-N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nl-NL" sz="1400" b="0" i="0" u="none" strike="noStrike">
                          <a:solidFill>
                            <a:srgbClr val="000000"/>
                          </a:solidFill>
                          <a:effectLst/>
                          <a:latin typeface="Arial" panose="020B0604020202020204" pitchFamily="34" charset="0"/>
                        </a:rPr>
                        <a:t>-</a:t>
                      </a:r>
                      <a:endParaRPr lang="nl-N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nl-NL" sz="1400" b="0" i="0" u="none" strike="noStrike">
                          <a:solidFill>
                            <a:srgbClr val="000000"/>
                          </a:solidFill>
                          <a:effectLst/>
                          <a:latin typeface="Arial" panose="020B0604020202020204" pitchFamily="34" charset="0"/>
                        </a:rPr>
                        <a:t>3.7</a:t>
                      </a:r>
                      <a:endParaRPr lang="nl-N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nl-NL" sz="1400" b="0" i="0" u="none" strike="noStrike">
                          <a:solidFill>
                            <a:srgbClr val="000000"/>
                          </a:solidFill>
                          <a:effectLst/>
                          <a:latin typeface="Arial" panose="020B0604020202020204" pitchFamily="34" charset="0"/>
                        </a:rPr>
                        <a:t>-</a:t>
                      </a:r>
                      <a:endParaRPr lang="nl-N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730760936"/>
                  </a:ext>
                </a:extLst>
              </a:tr>
              <a:tr h="487680">
                <a:tc>
                  <a:txBody>
                    <a:bodyPr/>
                    <a:lstStyle/>
                    <a:p>
                      <a:pPr rtl="0" fontAlgn="t">
                        <a:spcBef>
                          <a:spcPts val="0"/>
                        </a:spcBef>
                        <a:spcAft>
                          <a:spcPts val="0"/>
                        </a:spcAft>
                      </a:pPr>
                      <a:r>
                        <a:rPr lang="nl-NL" sz="1400" b="0" i="1" u="none" strike="noStrike" dirty="0" err="1">
                          <a:solidFill>
                            <a:srgbClr val="000000"/>
                          </a:solidFill>
                          <a:effectLst/>
                          <a:latin typeface="Arial" panose="020B0604020202020204" pitchFamily="34" charset="0"/>
                        </a:rPr>
                        <a:t>Degree</a:t>
                      </a:r>
                      <a:r>
                        <a:rPr lang="nl-NL" sz="1400" b="0" i="1" u="none" strike="noStrike" dirty="0">
                          <a:solidFill>
                            <a:srgbClr val="000000"/>
                          </a:solidFill>
                          <a:effectLst/>
                          <a:latin typeface="Arial" panose="020B0604020202020204" pitchFamily="34" charset="0"/>
                        </a:rPr>
                        <a:t> </a:t>
                      </a:r>
                      <a:r>
                        <a:rPr lang="nl-NL" sz="1400" b="0" i="1" u="none" strike="noStrike" dirty="0" err="1">
                          <a:solidFill>
                            <a:srgbClr val="000000"/>
                          </a:solidFill>
                          <a:effectLst/>
                          <a:latin typeface="Arial" panose="020B0604020202020204" pitchFamily="34" charset="0"/>
                        </a:rPr>
                        <a:t>assortativity</a:t>
                      </a:r>
                      <a:endParaRPr lang="nl-NL" dirty="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nl-NL" sz="1400" b="0" i="0" u="none" strike="noStrike">
                          <a:solidFill>
                            <a:srgbClr val="000000"/>
                          </a:solidFill>
                          <a:effectLst/>
                          <a:latin typeface="Arial" panose="020B0604020202020204" pitchFamily="34" charset="0"/>
                        </a:rPr>
                        <a:t>0.41728</a:t>
                      </a:r>
                      <a:endParaRPr lang="nl-N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nl-NL" sz="1400" b="0" i="0" u="none" strike="noStrike">
                          <a:solidFill>
                            <a:srgbClr val="000000"/>
                          </a:solidFill>
                          <a:effectLst/>
                          <a:latin typeface="Arial" panose="020B0604020202020204" pitchFamily="34" charset="0"/>
                        </a:rPr>
                        <a:t>0.09320</a:t>
                      </a:r>
                      <a:endParaRPr lang="nl-N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nl-NL" sz="1400" b="0" i="0" u="none" strike="noStrike">
                          <a:solidFill>
                            <a:srgbClr val="000000"/>
                          </a:solidFill>
                          <a:effectLst/>
                          <a:latin typeface="Arial" panose="020B0604020202020204" pitchFamily="34" charset="0"/>
                        </a:rPr>
                        <a:t>0.18906</a:t>
                      </a:r>
                      <a:endParaRPr lang="nl-N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nl-NL" sz="1400" b="0" i="0" u="none" strike="noStrike">
                          <a:solidFill>
                            <a:srgbClr val="000000"/>
                          </a:solidFill>
                          <a:effectLst/>
                          <a:latin typeface="Arial" panose="020B0604020202020204" pitchFamily="34" charset="0"/>
                        </a:rPr>
                        <a:t>1</a:t>
                      </a:r>
                      <a:endParaRPr lang="nl-N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nl-NL" sz="1400" b="0" i="0" u="none" strike="noStrike">
                          <a:solidFill>
                            <a:srgbClr val="000000"/>
                          </a:solidFill>
                          <a:effectLst/>
                          <a:latin typeface="Arial" panose="020B0604020202020204" pitchFamily="34" charset="0"/>
                        </a:rPr>
                        <a:t>0.12087</a:t>
                      </a:r>
                      <a:endParaRPr lang="nl-N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nl-NL" sz="1400" b="0" i="0" u="none" strike="noStrike" dirty="0">
                          <a:solidFill>
                            <a:srgbClr val="000000"/>
                          </a:solidFill>
                          <a:effectLst/>
                          <a:latin typeface="Arial" panose="020B0604020202020204" pitchFamily="34" charset="0"/>
                        </a:rPr>
                        <a:t>0.00208</a:t>
                      </a:r>
                      <a:endParaRPr lang="nl-NL" dirty="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4233846009"/>
                  </a:ext>
                </a:extLst>
              </a:tr>
            </a:tbl>
          </a:graphicData>
        </a:graphic>
      </p:graphicFrame>
      <p:sp>
        <p:nvSpPr>
          <p:cNvPr id="6" name="Tekstvak 5">
            <a:extLst>
              <a:ext uri="{FF2B5EF4-FFF2-40B4-BE49-F238E27FC236}">
                <a16:creationId xmlns:a16="http://schemas.microsoft.com/office/drawing/2014/main" id="{D70CFD70-4C8C-4C02-8FDC-FADD5E43F9C9}"/>
              </a:ext>
            </a:extLst>
          </p:cNvPr>
          <p:cNvSpPr txBox="1"/>
          <p:nvPr/>
        </p:nvSpPr>
        <p:spPr>
          <a:xfrm>
            <a:off x="1137920" y="1690688"/>
            <a:ext cx="6096000" cy="1877437"/>
          </a:xfrm>
          <a:prstGeom prst="rect">
            <a:avLst/>
          </a:prstGeom>
          <a:noFill/>
        </p:spPr>
        <p:txBody>
          <a:bodyPr wrap="square">
            <a:spAutoFit/>
          </a:bodyPr>
          <a:lstStyle/>
          <a:p>
            <a:pPr rtl="0">
              <a:spcBef>
                <a:spcPts val="0"/>
              </a:spcBef>
              <a:spcAft>
                <a:spcPts val="1200"/>
              </a:spcAft>
            </a:pPr>
            <a:r>
              <a:rPr lang="en-US" sz="1600" b="0" i="0" u="none" strike="noStrike" dirty="0">
                <a:solidFill>
                  <a:srgbClr val="595959"/>
                </a:solidFill>
                <a:effectLst/>
                <a:latin typeface="Arial" panose="020B0604020202020204" pitchFamily="34" charset="0"/>
              </a:rPr>
              <a:t>Looked at the 4 measures that are properties of real world social networks </a:t>
            </a:r>
            <a:r>
              <a:rPr lang="en-US" sz="1600" b="0" i="0" u="none" strike="noStrike" baseline="30000" dirty="0">
                <a:solidFill>
                  <a:srgbClr val="595959"/>
                </a:solidFill>
                <a:effectLst/>
                <a:latin typeface="Arial" panose="020B0604020202020204" pitchFamily="34" charset="0"/>
              </a:rPr>
              <a:t>1,2</a:t>
            </a:r>
            <a:r>
              <a:rPr lang="en-US" sz="1600" b="0" i="0" u="none" strike="noStrike" dirty="0">
                <a:solidFill>
                  <a:srgbClr val="595959"/>
                </a:solidFill>
                <a:effectLst/>
                <a:latin typeface="Arial" panose="020B0604020202020204" pitchFamily="34" charset="0"/>
              </a:rPr>
              <a:t>:</a:t>
            </a:r>
            <a:endParaRPr lang="en-US" sz="1600" dirty="0">
              <a:effectLst/>
            </a:endParaRPr>
          </a:p>
          <a:p>
            <a:pPr rtl="0" fontAlgn="base">
              <a:spcBef>
                <a:spcPts val="0"/>
              </a:spcBef>
              <a:spcAft>
                <a:spcPts val="0"/>
              </a:spcAft>
              <a:buFont typeface="+mj-lt"/>
              <a:buAutoNum type="arabicPeriod"/>
            </a:pPr>
            <a:r>
              <a:rPr lang="en-US" sz="1600" b="0" i="0" u="none" strike="noStrike" dirty="0">
                <a:solidFill>
                  <a:srgbClr val="595959"/>
                </a:solidFill>
                <a:effectLst/>
                <a:latin typeface="Arial" panose="020B0604020202020204" pitchFamily="34" charset="0"/>
              </a:rPr>
              <a:t>Clustering (transitivity)</a:t>
            </a:r>
          </a:p>
          <a:p>
            <a:pPr rtl="0" fontAlgn="base">
              <a:spcBef>
                <a:spcPts val="0"/>
              </a:spcBef>
              <a:spcAft>
                <a:spcPts val="0"/>
              </a:spcAft>
              <a:buFont typeface="+mj-lt"/>
              <a:buAutoNum type="arabicPeriod"/>
            </a:pPr>
            <a:r>
              <a:rPr lang="en-US" sz="1600" b="0" i="0" u="none" strike="noStrike" dirty="0">
                <a:solidFill>
                  <a:srgbClr val="595959"/>
                </a:solidFill>
                <a:effectLst/>
                <a:latin typeface="Arial" panose="020B0604020202020204" pitchFamily="34" charset="0"/>
              </a:rPr>
              <a:t>Positive degree </a:t>
            </a:r>
            <a:r>
              <a:rPr lang="en-US" sz="1600" b="0" i="0" u="none" strike="noStrike" dirty="0" err="1">
                <a:solidFill>
                  <a:srgbClr val="595959"/>
                </a:solidFill>
                <a:effectLst/>
                <a:latin typeface="Arial" panose="020B0604020202020204" pitchFamily="34" charset="0"/>
              </a:rPr>
              <a:t>assortativity</a:t>
            </a:r>
            <a:endParaRPr lang="en-US" sz="1600" b="0" i="0" u="none" strike="noStrike" dirty="0">
              <a:solidFill>
                <a:srgbClr val="595959"/>
              </a:solidFill>
              <a:effectLst/>
              <a:latin typeface="Arial" panose="020B0604020202020204" pitchFamily="34" charset="0"/>
            </a:endParaRPr>
          </a:p>
          <a:p>
            <a:pPr rtl="0" fontAlgn="base">
              <a:spcBef>
                <a:spcPts val="0"/>
              </a:spcBef>
              <a:spcAft>
                <a:spcPts val="1200"/>
              </a:spcAft>
              <a:buFont typeface="+mj-lt"/>
              <a:buAutoNum type="arabicPeriod"/>
            </a:pPr>
            <a:r>
              <a:rPr lang="en-US" sz="1600" b="0" i="0" u="none" strike="noStrike" dirty="0">
                <a:solidFill>
                  <a:srgbClr val="595959"/>
                </a:solidFill>
                <a:effectLst/>
                <a:latin typeface="Arial" panose="020B0604020202020204" pitchFamily="34" charset="0"/>
              </a:rPr>
              <a:t>Small-world property ⇒ shortest path, L ∝ log(N) (or smaller)</a:t>
            </a:r>
          </a:p>
          <a:p>
            <a:pPr rtl="0" fontAlgn="base">
              <a:spcBef>
                <a:spcPts val="0"/>
              </a:spcBef>
              <a:spcAft>
                <a:spcPts val="1200"/>
              </a:spcAft>
              <a:buFont typeface="+mj-lt"/>
              <a:buAutoNum type="arabicPeriod"/>
            </a:pPr>
            <a:r>
              <a:rPr lang="en-US" sz="1600" b="0" i="0" u="none" strike="noStrike" dirty="0">
                <a:solidFill>
                  <a:srgbClr val="595959"/>
                </a:solidFill>
                <a:effectLst/>
                <a:latin typeface="Arial" panose="020B0604020202020204" pitchFamily="34" charset="0"/>
              </a:rPr>
              <a:t>Community structure (modularity)</a:t>
            </a:r>
          </a:p>
        </p:txBody>
      </p:sp>
      <p:sp>
        <p:nvSpPr>
          <p:cNvPr id="9" name="Tijdelijke aanduiding voor dianummer 8">
            <a:extLst>
              <a:ext uri="{FF2B5EF4-FFF2-40B4-BE49-F238E27FC236}">
                <a16:creationId xmlns:a16="http://schemas.microsoft.com/office/drawing/2014/main" id="{C200768F-75DE-4CED-8D0C-B718059CC64A}"/>
              </a:ext>
            </a:extLst>
          </p:cNvPr>
          <p:cNvSpPr>
            <a:spLocks noGrp="1"/>
          </p:cNvSpPr>
          <p:nvPr>
            <p:ph type="sldNum" sz="quarter" idx="12"/>
          </p:nvPr>
        </p:nvSpPr>
        <p:spPr/>
        <p:txBody>
          <a:bodyPr/>
          <a:lstStyle/>
          <a:p>
            <a:fld id="{2D829B21-5B38-4ED0-8573-BF02E90FF2FB}" type="slidenum">
              <a:rPr lang="nl-NL" smtClean="0"/>
              <a:t>26</a:t>
            </a:fld>
            <a:endParaRPr lang="nl-NL" dirty="0"/>
          </a:p>
        </p:txBody>
      </p:sp>
    </p:spTree>
    <p:extLst>
      <p:ext uri="{BB962C8B-B14F-4D97-AF65-F5344CB8AC3E}">
        <p14:creationId xmlns:p14="http://schemas.microsoft.com/office/powerpoint/2010/main" val="2853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2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D534DD3F-4FCA-49AC-9D0D-061AE449B154}"/>
              </a:ext>
            </a:extLst>
          </p:cNvPr>
          <p:cNvSpPr>
            <a:spLocks noGrp="1"/>
          </p:cNvSpPr>
          <p:nvPr>
            <p:ph type="title"/>
          </p:nvPr>
        </p:nvSpPr>
        <p:spPr>
          <a:xfrm>
            <a:off x="1115568" y="548640"/>
            <a:ext cx="10168128" cy="1179576"/>
          </a:xfrm>
        </p:spPr>
        <p:txBody>
          <a:bodyPr>
            <a:normAutofit/>
          </a:bodyPr>
          <a:lstStyle/>
          <a:p>
            <a:r>
              <a:rPr lang="en-US" sz="4000" b="1" dirty="0"/>
              <a:t>Data</a:t>
            </a:r>
            <a:r>
              <a:rPr lang="en-US" sz="4000" dirty="0"/>
              <a:t> </a:t>
            </a:r>
          </a:p>
        </p:txBody>
      </p:sp>
      <p:sp>
        <p:nvSpPr>
          <p:cNvPr id="26" name="Rectangle 2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ijdelijke aanduiding voor inhoud 2">
            <a:extLst>
              <a:ext uri="{FF2B5EF4-FFF2-40B4-BE49-F238E27FC236}">
                <a16:creationId xmlns:a16="http://schemas.microsoft.com/office/drawing/2014/main" id="{6C1C96C1-8295-4BFC-9876-66964CC8C8B0}"/>
              </a:ext>
            </a:extLst>
          </p:cNvPr>
          <p:cNvSpPr>
            <a:spLocks noGrp="1"/>
          </p:cNvSpPr>
          <p:nvPr>
            <p:ph idx="1"/>
          </p:nvPr>
        </p:nvSpPr>
        <p:spPr>
          <a:xfrm>
            <a:off x="1115568" y="2481943"/>
            <a:ext cx="10168128" cy="3695020"/>
          </a:xfrm>
        </p:spPr>
        <p:txBody>
          <a:bodyPr>
            <a:normAutofit/>
          </a:bodyPr>
          <a:lstStyle/>
          <a:p>
            <a:r>
              <a:rPr lang="en-US" sz="2400" dirty="0"/>
              <a:t>Network data of Amsterdam</a:t>
            </a:r>
          </a:p>
          <a:p>
            <a:r>
              <a:rPr lang="en-US" sz="2400" dirty="0"/>
              <a:t>Source: CBS 2019</a:t>
            </a:r>
          </a:p>
          <a:p>
            <a:r>
              <a:rPr lang="en-US" sz="2400" dirty="0"/>
              <a:t>4 network layers:</a:t>
            </a:r>
          </a:p>
          <a:p>
            <a:pPr lvl="1"/>
            <a:r>
              <a:rPr lang="en-US" sz="2000" dirty="0"/>
              <a:t>Household</a:t>
            </a:r>
          </a:p>
          <a:p>
            <a:pPr lvl="1"/>
            <a:r>
              <a:rPr lang="en-US" sz="2000" dirty="0"/>
              <a:t>Family</a:t>
            </a:r>
          </a:p>
          <a:p>
            <a:pPr lvl="1"/>
            <a:r>
              <a:rPr lang="en-US" sz="2000" dirty="0" err="1"/>
              <a:t>Neighbours</a:t>
            </a:r>
            <a:endParaRPr lang="en-US" sz="2000" dirty="0"/>
          </a:p>
          <a:p>
            <a:pPr lvl="1"/>
            <a:r>
              <a:rPr lang="en-US" sz="2000" dirty="0"/>
              <a:t>Work / School</a:t>
            </a:r>
          </a:p>
          <a:p>
            <a:r>
              <a:rPr lang="en-US" sz="2400" dirty="0"/>
              <a:t>Include 240 groups based on person characteristics</a:t>
            </a:r>
            <a:endParaRPr lang="en-US" sz="2200" dirty="0"/>
          </a:p>
          <a:p>
            <a:pPr lvl="1"/>
            <a:r>
              <a:rPr lang="en-US" sz="2000" dirty="0"/>
              <a:t>age x 8 ethnicity x 5, gender x 2, education x3</a:t>
            </a:r>
          </a:p>
          <a:p>
            <a:endParaRPr lang="en-US" sz="2200" dirty="0"/>
          </a:p>
        </p:txBody>
      </p:sp>
      <p:pic>
        <p:nvPicPr>
          <p:cNvPr id="28" name="Afbeelding 27">
            <a:extLst>
              <a:ext uri="{FF2B5EF4-FFF2-40B4-BE49-F238E27FC236}">
                <a16:creationId xmlns:a16="http://schemas.microsoft.com/office/drawing/2014/main" id="{DF74D8F9-39F1-4617-AFE0-24CEB22CFC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6045" y="6259004"/>
            <a:ext cx="1655955" cy="553710"/>
          </a:xfrm>
          <a:prstGeom prst="rect">
            <a:avLst/>
          </a:prstGeom>
        </p:spPr>
      </p:pic>
      <p:sp>
        <p:nvSpPr>
          <p:cNvPr id="6" name="Tijdelijke aanduiding voor dianummer 5">
            <a:extLst>
              <a:ext uri="{FF2B5EF4-FFF2-40B4-BE49-F238E27FC236}">
                <a16:creationId xmlns:a16="http://schemas.microsoft.com/office/drawing/2014/main" id="{20D97406-3488-4972-B2EF-6819979CE925}"/>
              </a:ext>
            </a:extLst>
          </p:cNvPr>
          <p:cNvSpPr>
            <a:spLocks noGrp="1"/>
          </p:cNvSpPr>
          <p:nvPr>
            <p:ph type="sldNum" sz="quarter" idx="12"/>
          </p:nvPr>
        </p:nvSpPr>
        <p:spPr>
          <a:xfrm>
            <a:off x="9448800" y="0"/>
            <a:ext cx="2743200" cy="441802"/>
          </a:xfrm>
        </p:spPr>
        <p:txBody>
          <a:bodyPr/>
          <a:lstStyle/>
          <a:p>
            <a:fld id="{2D829B21-5B38-4ED0-8573-BF02E90FF2FB}" type="slidenum">
              <a:rPr lang="nl-NL" smtClean="0"/>
              <a:t>3</a:t>
            </a:fld>
            <a:endParaRPr lang="nl-NL" dirty="0"/>
          </a:p>
        </p:txBody>
      </p:sp>
    </p:spTree>
    <p:extLst>
      <p:ext uri="{BB962C8B-B14F-4D97-AF65-F5344CB8AC3E}">
        <p14:creationId xmlns:p14="http://schemas.microsoft.com/office/powerpoint/2010/main" val="1628359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D534DD3F-4FCA-49AC-9D0D-061AE449B154}"/>
              </a:ext>
            </a:extLst>
          </p:cNvPr>
          <p:cNvSpPr>
            <a:spLocks noGrp="1"/>
          </p:cNvSpPr>
          <p:nvPr>
            <p:ph type="title"/>
          </p:nvPr>
        </p:nvSpPr>
        <p:spPr>
          <a:xfrm>
            <a:off x="1115568" y="548640"/>
            <a:ext cx="10168128" cy="1179576"/>
          </a:xfrm>
        </p:spPr>
        <p:txBody>
          <a:bodyPr>
            <a:normAutofit/>
          </a:bodyPr>
          <a:lstStyle/>
          <a:p>
            <a:r>
              <a:rPr lang="en-US" sz="4000" b="1" dirty="0"/>
              <a:t>Layers </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Tijdelijke aanduiding voor inhoud 2">
            <a:extLst>
              <a:ext uri="{FF2B5EF4-FFF2-40B4-BE49-F238E27FC236}">
                <a16:creationId xmlns:a16="http://schemas.microsoft.com/office/drawing/2014/main" id="{97110B3D-79D8-4A8B-BF18-8F706B5D31B2}"/>
              </a:ext>
            </a:extLst>
          </p:cNvPr>
          <p:cNvSpPr txBox="1">
            <a:spLocks/>
          </p:cNvSpPr>
          <p:nvPr/>
        </p:nvSpPr>
        <p:spPr>
          <a:xfrm>
            <a:off x="626850" y="2190824"/>
            <a:ext cx="4888832" cy="479976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Household</a:t>
            </a:r>
            <a:r>
              <a:rPr lang="en-US" dirty="0"/>
              <a:t> 				</a:t>
            </a:r>
          </a:p>
          <a:p>
            <a:pPr lvl="1"/>
            <a:r>
              <a:rPr lang="en-US" sz="2200" dirty="0"/>
              <a:t>Household</a:t>
            </a:r>
            <a:r>
              <a:rPr lang="en-US" dirty="0"/>
              <a:t> relationships</a:t>
            </a:r>
          </a:p>
          <a:p>
            <a:pPr lvl="1"/>
            <a:r>
              <a:rPr lang="en-US" sz="2200" dirty="0"/>
              <a:t>Symmetrical</a:t>
            </a:r>
            <a:r>
              <a:rPr lang="en-US" dirty="0"/>
              <a:t> </a:t>
            </a:r>
          </a:p>
          <a:p>
            <a:pPr lvl="1"/>
            <a:r>
              <a:rPr lang="en-US" sz="2200" dirty="0"/>
              <a:t>Include</a:t>
            </a:r>
            <a:r>
              <a:rPr lang="en-US" dirty="0"/>
              <a:t>:</a:t>
            </a:r>
          </a:p>
          <a:p>
            <a:pPr lvl="2"/>
            <a:r>
              <a:rPr lang="en-US" sz="1900" dirty="0"/>
              <a:t>Partner,</a:t>
            </a:r>
          </a:p>
          <a:p>
            <a:pPr lvl="2"/>
            <a:r>
              <a:rPr lang="en-US" sz="1900" dirty="0"/>
              <a:t>Housemate,</a:t>
            </a:r>
          </a:p>
          <a:p>
            <a:pPr lvl="2"/>
            <a:r>
              <a:rPr lang="en-US" sz="1900" dirty="0"/>
              <a:t>Housemate institute</a:t>
            </a:r>
          </a:p>
          <a:p>
            <a:r>
              <a:rPr lang="en-US" sz="2600" dirty="0"/>
              <a:t>Family</a:t>
            </a:r>
          </a:p>
          <a:p>
            <a:pPr lvl="1"/>
            <a:r>
              <a:rPr lang="en-US" sz="2200" dirty="0"/>
              <a:t>Family relationships</a:t>
            </a:r>
          </a:p>
          <a:p>
            <a:pPr lvl="1"/>
            <a:r>
              <a:rPr lang="en-US" sz="2200" dirty="0"/>
              <a:t>Symmetrical</a:t>
            </a:r>
          </a:p>
          <a:p>
            <a:pPr lvl="1"/>
            <a:r>
              <a:rPr lang="en-US" sz="2200" dirty="0"/>
              <a:t>Include:</a:t>
            </a:r>
          </a:p>
          <a:p>
            <a:pPr lvl="2"/>
            <a:r>
              <a:rPr lang="en-US" sz="1900" dirty="0"/>
              <a:t>Aunt/uncle, </a:t>
            </a:r>
          </a:p>
          <a:p>
            <a:pPr lvl="2"/>
            <a:r>
              <a:rPr lang="en-US" sz="1900" dirty="0"/>
              <a:t>co-parent, </a:t>
            </a:r>
          </a:p>
          <a:p>
            <a:pPr lvl="2"/>
            <a:r>
              <a:rPr lang="en-US" sz="1900" dirty="0"/>
              <a:t>sister/brother </a:t>
            </a:r>
          </a:p>
          <a:p>
            <a:pPr lvl="1"/>
            <a:endParaRPr lang="en-US" dirty="0"/>
          </a:p>
        </p:txBody>
      </p:sp>
      <p:sp>
        <p:nvSpPr>
          <p:cNvPr id="16" name="Tijdelijke aanduiding voor inhoud 2">
            <a:extLst>
              <a:ext uri="{FF2B5EF4-FFF2-40B4-BE49-F238E27FC236}">
                <a16:creationId xmlns:a16="http://schemas.microsoft.com/office/drawing/2014/main" id="{D990E80D-D51B-45EC-A096-3A9CF356543A}"/>
              </a:ext>
            </a:extLst>
          </p:cNvPr>
          <p:cNvSpPr txBox="1">
            <a:spLocks/>
          </p:cNvSpPr>
          <p:nvPr/>
        </p:nvSpPr>
        <p:spPr>
          <a:xfrm>
            <a:off x="5303966" y="2172536"/>
            <a:ext cx="6340642" cy="47997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a:t>Neighbours</a:t>
            </a:r>
            <a:r>
              <a:rPr lang="en-US" sz="2400" dirty="0"/>
              <a:t> 			</a:t>
            </a:r>
          </a:p>
          <a:p>
            <a:pPr lvl="1"/>
            <a:r>
              <a:rPr lang="en-US" sz="2000" dirty="0"/>
              <a:t>10 closes </a:t>
            </a:r>
            <a:r>
              <a:rPr lang="en-US" sz="2000" dirty="0" err="1"/>
              <a:t>neighbour</a:t>
            </a:r>
            <a:r>
              <a:rPr lang="en-US" sz="2000" dirty="0"/>
              <a:t> households within 50 meters</a:t>
            </a:r>
          </a:p>
          <a:p>
            <a:pPr lvl="1"/>
            <a:r>
              <a:rPr lang="en-US" sz="2000" dirty="0"/>
              <a:t>Not Symmetrical </a:t>
            </a:r>
          </a:p>
          <a:p>
            <a:pPr lvl="1"/>
            <a:r>
              <a:rPr lang="en-US" sz="2000" dirty="0"/>
              <a:t>Randomly chosen if multiple </a:t>
            </a:r>
            <a:r>
              <a:rPr lang="en-US" sz="2000" dirty="0" err="1"/>
              <a:t>neighbours</a:t>
            </a:r>
            <a:r>
              <a:rPr lang="en-US" sz="2000" dirty="0"/>
              <a:t> have same distance</a:t>
            </a:r>
          </a:p>
          <a:p>
            <a:pPr lvl="1"/>
            <a:endParaRPr lang="en-US" dirty="0"/>
          </a:p>
          <a:p>
            <a:r>
              <a:rPr lang="en-US" sz="2400" dirty="0"/>
              <a:t>Work/School</a:t>
            </a:r>
          </a:p>
          <a:p>
            <a:pPr lvl="1"/>
            <a:r>
              <a:rPr lang="en-US" sz="2000" dirty="0"/>
              <a:t>Work, school and university relationships</a:t>
            </a:r>
          </a:p>
          <a:p>
            <a:pPr lvl="1"/>
            <a:r>
              <a:rPr lang="en-US" sz="2000" dirty="0"/>
              <a:t>Not symmetrical</a:t>
            </a:r>
          </a:p>
          <a:p>
            <a:pPr lvl="1"/>
            <a:r>
              <a:rPr lang="en-US" sz="2000" dirty="0"/>
              <a:t>If more than 100 persons work in the company the 100 persons that live closes by an agent are chosen</a:t>
            </a:r>
          </a:p>
          <a:p>
            <a:pPr lvl="1"/>
            <a:endParaRPr lang="en-US" dirty="0"/>
          </a:p>
        </p:txBody>
      </p:sp>
      <p:pic>
        <p:nvPicPr>
          <p:cNvPr id="17" name="Afbeelding 16">
            <a:extLst>
              <a:ext uri="{FF2B5EF4-FFF2-40B4-BE49-F238E27FC236}">
                <a16:creationId xmlns:a16="http://schemas.microsoft.com/office/drawing/2014/main" id="{3799AA79-DB5C-4C33-84E5-64F224FCFC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6045" y="6259004"/>
            <a:ext cx="1655955" cy="553710"/>
          </a:xfrm>
          <a:prstGeom prst="rect">
            <a:avLst/>
          </a:prstGeom>
        </p:spPr>
      </p:pic>
      <p:sp>
        <p:nvSpPr>
          <p:cNvPr id="5" name="Tijdelijke aanduiding voor dianummer 4">
            <a:extLst>
              <a:ext uri="{FF2B5EF4-FFF2-40B4-BE49-F238E27FC236}">
                <a16:creationId xmlns:a16="http://schemas.microsoft.com/office/drawing/2014/main" id="{88C93421-91EC-4369-9EEF-E72415769AD0}"/>
              </a:ext>
            </a:extLst>
          </p:cNvPr>
          <p:cNvSpPr>
            <a:spLocks noGrp="1"/>
          </p:cNvSpPr>
          <p:nvPr>
            <p:ph type="sldNum" sz="quarter" idx="12"/>
          </p:nvPr>
        </p:nvSpPr>
        <p:spPr>
          <a:xfrm>
            <a:off x="9446946" y="0"/>
            <a:ext cx="2743200" cy="365125"/>
          </a:xfrm>
        </p:spPr>
        <p:txBody>
          <a:bodyPr/>
          <a:lstStyle/>
          <a:p>
            <a:fld id="{2D829B21-5B38-4ED0-8573-BF02E90FF2FB}" type="slidenum">
              <a:rPr lang="nl-NL" smtClean="0"/>
              <a:t>4</a:t>
            </a:fld>
            <a:endParaRPr lang="nl-NL" dirty="0"/>
          </a:p>
        </p:txBody>
      </p:sp>
    </p:spTree>
    <p:extLst>
      <p:ext uri="{BB962C8B-B14F-4D97-AF65-F5344CB8AC3E}">
        <p14:creationId xmlns:p14="http://schemas.microsoft.com/office/powerpoint/2010/main" val="384821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9107EE9D-AD6F-4DDF-A47E-AF7AEB57D9A2}"/>
              </a:ext>
            </a:extLst>
          </p:cNvPr>
          <p:cNvSpPr>
            <a:spLocks noGrp="1"/>
          </p:cNvSpPr>
          <p:nvPr>
            <p:ph type="title"/>
          </p:nvPr>
        </p:nvSpPr>
        <p:spPr>
          <a:xfrm>
            <a:off x="1115568" y="548640"/>
            <a:ext cx="10168128" cy="1179576"/>
          </a:xfrm>
        </p:spPr>
        <p:txBody>
          <a:bodyPr>
            <a:normAutofit/>
          </a:bodyPr>
          <a:lstStyle/>
          <a:p>
            <a:r>
              <a:rPr lang="en-US" sz="4000" b="1" dirty="0"/>
              <a:t>Personal characteristics </a:t>
            </a:r>
          </a:p>
        </p:txBody>
      </p:sp>
      <p:sp>
        <p:nvSpPr>
          <p:cNvPr id="21" name="Rectangle 20">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ijdelijke aanduiding voor inhoud 2">
            <a:extLst>
              <a:ext uri="{FF2B5EF4-FFF2-40B4-BE49-F238E27FC236}">
                <a16:creationId xmlns:a16="http://schemas.microsoft.com/office/drawing/2014/main" id="{445C492E-C6F8-493B-AB74-A78141D0177F}"/>
              </a:ext>
            </a:extLst>
          </p:cNvPr>
          <p:cNvSpPr>
            <a:spLocks noGrp="1"/>
          </p:cNvSpPr>
          <p:nvPr>
            <p:ph idx="1"/>
          </p:nvPr>
        </p:nvSpPr>
        <p:spPr>
          <a:xfrm>
            <a:off x="1115568" y="2481943"/>
            <a:ext cx="10168128" cy="3695020"/>
          </a:xfrm>
        </p:spPr>
        <p:txBody>
          <a:bodyPr>
            <a:normAutofit/>
          </a:bodyPr>
          <a:lstStyle/>
          <a:p>
            <a:r>
              <a:rPr lang="en-US" sz="2400" dirty="0"/>
              <a:t>240 groups based on personal characteristics:</a:t>
            </a:r>
          </a:p>
          <a:p>
            <a:pPr lvl="1"/>
            <a:r>
              <a:rPr lang="en-US" sz="2000" dirty="0"/>
              <a:t>Age group: [0-20), [20-30) … [80-120]</a:t>
            </a:r>
          </a:p>
          <a:p>
            <a:pPr lvl="1"/>
            <a:r>
              <a:rPr lang="en-US" sz="2000" dirty="0"/>
              <a:t>Ethnicity: Native, Moroccan, Turkish, Surinamese, Other</a:t>
            </a:r>
          </a:p>
          <a:p>
            <a:pPr lvl="1"/>
            <a:r>
              <a:rPr lang="en-US" sz="2000" dirty="0"/>
              <a:t>Education: 1 (low), 2 (middle), 3 (high)</a:t>
            </a:r>
          </a:p>
          <a:p>
            <a:pPr lvl="1"/>
            <a:r>
              <a:rPr lang="en-US" sz="2000" dirty="0"/>
              <a:t>Gender: Man, Woman</a:t>
            </a:r>
          </a:p>
          <a:p>
            <a:pPr marL="457200" lvl="1" indent="0">
              <a:buNone/>
            </a:pPr>
            <a:endParaRPr lang="en-US" sz="2200" dirty="0"/>
          </a:p>
        </p:txBody>
      </p:sp>
      <p:pic>
        <p:nvPicPr>
          <p:cNvPr id="12" name="Afbeelding 11">
            <a:extLst>
              <a:ext uri="{FF2B5EF4-FFF2-40B4-BE49-F238E27FC236}">
                <a16:creationId xmlns:a16="http://schemas.microsoft.com/office/drawing/2014/main" id="{5399340E-A2F0-4B74-8313-8C7F3B5D09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6045" y="6259004"/>
            <a:ext cx="1655955" cy="553710"/>
          </a:xfrm>
          <a:prstGeom prst="rect">
            <a:avLst/>
          </a:prstGeom>
        </p:spPr>
      </p:pic>
      <p:sp>
        <p:nvSpPr>
          <p:cNvPr id="6" name="Tijdelijke aanduiding voor dianummer 5">
            <a:extLst>
              <a:ext uri="{FF2B5EF4-FFF2-40B4-BE49-F238E27FC236}">
                <a16:creationId xmlns:a16="http://schemas.microsoft.com/office/drawing/2014/main" id="{B74BD7A1-32C1-4BA0-B8CA-B428493941D8}"/>
              </a:ext>
            </a:extLst>
          </p:cNvPr>
          <p:cNvSpPr>
            <a:spLocks noGrp="1"/>
          </p:cNvSpPr>
          <p:nvPr>
            <p:ph type="sldNum" sz="quarter" idx="12"/>
          </p:nvPr>
        </p:nvSpPr>
        <p:spPr>
          <a:xfrm>
            <a:off x="9448800" y="0"/>
            <a:ext cx="2743200" cy="365125"/>
          </a:xfrm>
        </p:spPr>
        <p:txBody>
          <a:bodyPr/>
          <a:lstStyle/>
          <a:p>
            <a:fld id="{2D829B21-5B38-4ED0-8573-BF02E90FF2FB}" type="slidenum">
              <a:rPr lang="nl-NL" smtClean="0"/>
              <a:t>5</a:t>
            </a:fld>
            <a:endParaRPr lang="nl-NL" dirty="0"/>
          </a:p>
        </p:txBody>
      </p:sp>
    </p:spTree>
    <p:extLst>
      <p:ext uri="{BB962C8B-B14F-4D97-AF65-F5344CB8AC3E}">
        <p14:creationId xmlns:p14="http://schemas.microsoft.com/office/powerpoint/2010/main" val="938300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9107EE9D-AD6F-4DDF-A47E-AF7AEB57D9A2}"/>
              </a:ext>
            </a:extLst>
          </p:cNvPr>
          <p:cNvSpPr>
            <a:spLocks noGrp="1"/>
          </p:cNvSpPr>
          <p:nvPr>
            <p:ph type="title"/>
          </p:nvPr>
        </p:nvSpPr>
        <p:spPr>
          <a:xfrm>
            <a:off x="1115568" y="548640"/>
            <a:ext cx="10168128" cy="1179576"/>
          </a:xfrm>
        </p:spPr>
        <p:txBody>
          <a:bodyPr>
            <a:normAutofit/>
          </a:bodyPr>
          <a:lstStyle/>
          <a:p>
            <a:r>
              <a:rPr lang="en-US" sz="4000" b="1" dirty="0"/>
              <a:t>Data structure</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Tijdelijke aanduiding voor inhoud 2">
            <a:extLst>
              <a:ext uri="{FF2B5EF4-FFF2-40B4-BE49-F238E27FC236}">
                <a16:creationId xmlns:a16="http://schemas.microsoft.com/office/drawing/2014/main" id="{DBB8925C-E039-4D32-9A95-88F22D254E40}"/>
              </a:ext>
            </a:extLst>
          </p:cNvPr>
          <p:cNvSpPr txBox="1">
            <a:spLocks/>
          </p:cNvSpPr>
          <p:nvPr/>
        </p:nvSpPr>
        <p:spPr>
          <a:xfrm>
            <a:off x="498834" y="219292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2 different kind of datasets:</a:t>
            </a:r>
          </a:p>
          <a:p>
            <a:pPr marL="914400" lvl="1" indent="-457200">
              <a:buFont typeface="Arial" panose="020B0604020202020204" pitchFamily="34" charset="0"/>
              <a:buAutoNum type="arabicPeriod"/>
            </a:pPr>
            <a:r>
              <a:rPr lang="en-US" sz="2000" dirty="0"/>
              <a:t>Agent dataset</a:t>
            </a:r>
          </a:p>
          <a:p>
            <a:pPr marL="914400" lvl="1" indent="-457200">
              <a:buFont typeface="Arial" panose="020B0604020202020204" pitchFamily="34" charset="0"/>
              <a:buAutoNum type="arabicPeriod"/>
            </a:pPr>
            <a:r>
              <a:rPr lang="en-US" sz="2000" dirty="0"/>
              <a:t>Connection dataset</a:t>
            </a:r>
          </a:p>
          <a:p>
            <a:pPr marL="457200" lvl="1" indent="0">
              <a:buFont typeface="Arial" panose="020B0604020202020204" pitchFamily="34" charset="0"/>
              <a:buNone/>
            </a:pPr>
            <a:endParaRPr lang="nl-NL" dirty="0">
              <a:solidFill>
                <a:srgbClr val="D4D4D4"/>
              </a:solidFill>
              <a:latin typeface="Consolas" panose="020B0609020204030204" pitchFamily="49" charset="0"/>
            </a:endParaRPr>
          </a:p>
        </p:txBody>
      </p:sp>
      <p:graphicFrame>
        <p:nvGraphicFramePr>
          <p:cNvPr id="18" name="Tabel 6">
            <a:extLst>
              <a:ext uri="{FF2B5EF4-FFF2-40B4-BE49-F238E27FC236}">
                <a16:creationId xmlns:a16="http://schemas.microsoft.com/office/drawing/2014/main" id="{A6BFC8F7-9C5C-4252-AA4C-B7A366449FDB}"/>
              </a:ext>
            </a:extLst>
          </p:cNvPr>
          <p:cNvGraphicFramePr>
            <a:graphicFrameLocks noGrp="1"/>
          </p:cNvGraphicFramePr>
          <p:nvPr>
            <p:extLst>
              <p:ext uri="{D42A27DB-BD31-4B8C-83A1-F6EECF244321}">
                <p14:modId xmlns:p14="http://schemas.microsoft.com/office/powerpoint/2010/main" val="3051324137"/>
              </p:ext>
            </p:extLst>
          </p:nvPr>
        </p:nvGraphicFramePr>
        <p:xfrm>
          <a:off x="6286547" y="2284676"/>
          <a:ext cx="4422590" cy="1483360"/>
        </p:xfrm>
        <a:graphic>
          <a:graphicData uri="http://schemas.openxmlformats.org/drawingml/2006/table">
            <a:tbl>
              <a:tblPr firstRow="1" bandRow="1">
                <a:tableStyleId>{21E4AEA4-8DFA-4A89-87EB-49C32662AFE0}</a:tableStyleId>
              </a:tblPr>
              <a:tblGrid>
                <a:gridCol w="884518">
                  <a:extLst>
                    <a:ext uri="{9D8B030D-6E8A-4147-A177-3AD203B41FA5}">
                      <a16:colId xmlns:a16="http://schemas.microsoft.com/office/drawing/2014/main" val="737455013"/>
                    </a:ext>
                  </a:extLst>
                </a:gridCol>
                <a:gridCol w="884518">
                  <a:extLst>
                    <a:ext uri="{9D8B030D-6E8A-4147-A177-3AD203B41FA5}">
                      <a16:colId xmlns:a16="http://schemas.microsoft.com/office/drawing/2014/main" val="3453195242"/>
                    </a:ext>
                  </a:extLst>
                </a:gridCol>
                <a:gridCol w="884518">
                  <a:extLst>
                    <a:ext uri="{9D8B030D-6E8A-4147-A177-3AD203B41FA5}">
                      <a16:colId xmlns:a16="http://schemas.microsoft.com/office/drawing/2014/main" val="3517405676"/>
                    </a:ext>
                  </a:extLst>
                </a:gridCol>
                <a:gridCol w="884518">
                  <a:extLst>
                    <a:ext uri="{9D8B030D-6E8A-4147-A177-3AD203B41FA5}">
                      <a16:colId xmlns:a16="http://schemas.microsoft.com/office/drawing/2014/main" val="2667884989"/>
                    </a:ext>
                  </a:extLst>
                </a:gridCol>
                <a:gridCol w="884518">
                  <a:extLst>
                    <a:ext uri="{9D8B030D-6E8A-4147-A177-3AD203B41FA5}">
                      <a16:colId xmlns:a16="http://schemas.microsoft.com/office/drawing/2014/main" val="1465308612"/>
                    </a:ext>
                  </a:extLst>
                </a:gridCol>
              </a:tblGrid>
              <a:tr h="370840">
                <a:tc>
                  <a:txBody>
                    <a:bodyPr/>
                    <a:lstStyle/>
                    <a:p>
                      <a:r>
                        <a:rPr lang="en-US" sz="1200" dirty="0"/>
                        <a:t>Age</a:t>
                      </a:r>
                    </a:p>
                  </a:txBody>
                  <a:tcPr/>
                </a:tc>
                <a:tc>
                  <a:txBody>
                    <a:bodyPr/>
                    <a:lstStyle/>
                    <a:p>
                      <a:r>
                        <a:rPr lang="en-US" sz="1200" dirty="0"/>
                        <a:t>Ethnicity</a:t>
                      </a:r>
                    </a:p>
                  </a:txBody>
                  <a:tcPr/>
                </a:tc>
                <a:tc>
                  <a:txBody>
                    <a:bodyPr/>
                    <a:lstStyle/>
                    <a:p>
                      <a:r>
                        <a:rPr lang="en-US" sz="1200" dirty="0"/>
                        <a:t>Education</a:t>
                      </a:r>
                    </a:p>
                  </a:txBody>
                  <a:tcPr/>
                </a:tc>
                <a:tc>
                  <a:txBody>
                    <a:bodyPr/>
                    <a:lstStyle/>
                    <a:p>
                      <a:r>
                        <a:rPr lang="en-US" sz="1200" dirty="0"/>
                        <a:t>Gender</a:t>
                      </a:r>
                    </a:p>
                  </a:txBody>
                  <a:tcPr/>
                </a:tc>
                <a:tc>
                  <a:txBody>
                    <a:bodyPr/>
                    <a:lstStyle/>
                    <a:p>
                      <a:r>
                        <a:rPr lang="en-US" sz="1200" dirty="0"/>
                        <a:t>Amount(n)</a:t>
                      </a:r>
                    </a:p>
                  </a:txBody>
                  <a:tcPr/>
                </a:tc>
                <a:extLst>
                  <a:ext uri="{0D108BD9-81ED-4DB2-BD59-A6C34878D82A}">
                    <a16:rowId xmlns:a16="http://schemas.microsoft.com/office/drawing/2014/main" val="113893210"/>
                  </a:ext>
                </a:extLst>
              </a:tr>
              <a:tr h="370840">
                <a:tc>
                  <a:txBody>
                    <a:bodyPr/>
                    <a:lstStyle/>
                    <a:p>
                      <a:r>
                        <a:rPr lang="en-US" sz="1200" dirty="0"/>
                        <a:t>[0-20)</a:t>
                      </a:r>
                    </a:p>
                  </a:txBody>
                  <a:tcPr/>
                </a:tc>
                <a:tc>
                  <a:txBody>
                    <a:bodyPr/>
                    <a:lstStyle/>
                    <a:p>
                      <a:r>
                        <a:rPr lang="en-US" sz="1200" dirty="0"/>
                        <a:t>Native</a:t>
                      </a:r>
                    </a:p>
                  </a:txBody>
                  <a:tcPr/>
                </a:tc>
                <a:tc>
                  <a:txBody>
                    <a:bodyPr/>
                    <a:lstStyle/>
                    <a:p>
                      <a:r>
                        <a:rPr lang="en-US" sz="1200" dirty="0"/>
                        <a:t>1</a:t>
                      </a:r>
                    </a:p>
                  </a:txBody>
                  <a:tcPr/>
                </a:tc>
                <a:tc>
                  <a:txBody>
                    <a:bodyPr/>
                    <a:lstStyle/>
                    <a:p>
                      <a:r>
                        <a:rPr lang="en-US" sz="1200" dirty="0"/>
                        <a:t>Man</a:t>
                      </a:r>
                    </a:p>
                  </a:txBody>
                  <a:tcPr/>
                </a:tc>
                <a:tc>
                  <a:txBody>
                    <a:bodyPr/>
                    <a:lstStyle/>
                    <a:p>
                      <a:r>
                        <a:rPr lang="en-US" sz="1200" dirty="0"/>
                        <a:t>30829</a:t>
                      </a:r>
                    </a:p>
                  </a:txBody>
                  <a:tcPr/>
                </a:tc>
                <a:extLst>
                  <a:ext uri="{0D108BD9-81ED-4DB2-BD59-A6C34878D82A}">
                    <a16:rowId xmlns:a16="http://schemas.microsoft.com/office/drawing/2014/main" val="3431675229"/>
                  </a:ext>
                </a:extLst>
              </a:tr>
              <a:tr h="370840">
                <a:tc>
                  <a:txBody>
                    <a:bodyPr/>
                    <a:lstStyle/>
                    <a:p>
                      <a:r>
                        <a:rPr lang="en-US" sz="1200" dirty="0"/>
                        <a:t>[50-60)</a:t>
                      </a:r>
                    </a:p>
                  </a:txBody>
                  <a:tcPr/>
                </a:tc>
                <a:tc>
                  <a:txBody>
                    <a:bodyPr/>
                    <a:lstStyle/>
                    <a:p>
                      <a:r>
                        <a:rPr lang="en-US" sz="1200" dirty="0"/>
                        <a:t>Moroccan</a:t>
                      </a:r>
                    </a:p>
                  </a:txBody>
                  <a:tcPr/>
                </a:tc>
                <a:tc>
                  <a:txBody>
                    <a:bodyPr/>
                    <a:lstStyle/>
                    <a:p>
                      <a:r>
                        <a:rPr lang="en-US" sz="1200" dirty="0"/>
                        <a:t>3</a:t>
                      </a:r>
                    </a:p>
                  </a:txBody>
                  <a:tcPr/>
                </a:tc>
                <a:tc>
                  <a:txBody>
                    <a:bodyPr/>
                    <a:lstStyle/>
                    <a:p>
                      <a:r>
                        <a:rPr lang="en-US" sz="1200" dirty="0"/>
                        <a:t>Woman</a:t>
                      </a:r>
                    </a:p>
                  </a:txBody>
                  <a:tcPr/>
                </a:tc>
                <a:tc>
                  <a:txBody>
                    <a:bodyPr/>
                    <a:lstStyle/>
                    <a:p>
                      <a:r>
                        <a:rPr lang="en-US" sz="1200" dirty="0"/>
                        <a:t>105</a:t>
                      </a:r>
                    </a:p>
                  </a:txBody>
                  <a:tcPr/>
                </a:tc>
                <a:extLst>
                  <a:ext uri="{0D108BD9-81ED-4DB2-BD59-A6C34878D82A}">
                    <a16:rowId xmlns:a16="http://schemas.microsoft.com/office/drawing/2014/main" val="40304381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t>
                      </a:r>
                    </a:p>
                  </a:txBody>
                  <a:tcPr/>
                </a:tc>
                <a:tc>
                  <a:txBody>
                    <a:bodyPr/>
                    <a:lstStyle/>
                    <a:p>
                      <a:r>
                        <a:rPr lang="en-US" sz="12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t>
                      </a:r>
                    </a:p>
                  </a:txBody>
                  <a:tcPr/>
                </a:tc>
                <a:tc>
                  <a:txBody>
                    <a:bodyPr/>
                    <a:lstStyle/>
                    <a:p>
                      <a:r>
                        <a:rPr lang="en-US" sz="1200" dirty="0"/>
                        <a:t>…</a:t>
                      </a:r>
                    </a:p>
                  </a:txBody>
                  <a:tcPr/>
                </a:tc>
                <a:tc>
                  <a:txBody>
                    <a:bodyPr/>
                    <a:lstStyle/>
                    <a:p>
                      <a:r>
                        <a:rPr lang="en-US" sz="1200" dirty="0"/>
                        <a:t>…</a:t>
                      </a:r>
                    </a:p>
                  </a:txBody>
                  <a:tcPr/>
                </a:tc>
                <a:extLst>
                  <a:ext uri="{0D108BD9-81ED-4DB2-BD59-A6C34878D82A}">
                    <a16:rowId xmlns:a16="http://schemas.microsoft.com/office/drawing/2014/main" val="3628739628"/>
                  </a:ext>
                </a:extLst>
              </a:tr>
            </a:tbl>
          </a:graphicData>
        </a:graphic>
      </p:graphicFrame>
      <p:graphicFrame>
        <p:nvGraphicFramePr>
          <p:cNvPr id="20" name="Tabel 11">
            <a:extLst>
              <a:ext uri="{FF2B5EF4-FFF2-40B4-BE49-F238E27FC236}">
                <a16:creationId xmlns:a16="http://schemas.microsoft.com/office/drawing/2014/main" id="{5D5B9DC1-EBE2-418E-9A80-9B1C592505CB}"/>
              </a:ext>
            </a:extLst>
          </p:cNvPr>
          <p:cNvGraphicFramePr>
            <a:graphicFrameLocks noGrp="1"/>
          </p:cNvGraphicFramePr>
          <p:nvPr>
            <p:extLst>
              <p:ext uri="{D42A27DB-BD31-4B8C-83A1-F6EECF244321}">
                <p14:modId xmlns:p14="http://schemas.microsoft.com/office/powerpoint/2010/main" val="2062587590"/>
              </p:ext>
            </p:extLst>
          </p:nvPr>
        </p:nvGraphicFramePr>
        <p:xfrm>
          <a:off x="804131" y="4466170"/>
          <a:ext cx="9710759" cy="1569720"/>
        </p:xfrm>
        <a:graphic>
          <a:graphicData uri="http://schemas.openxmlformats.org/drawingml/2006/table">
            <a:tbl>
              <a:tblPr firstRow="1" bandRow="1">
                <a:tableStyleId>{21E4AEA4-8DFA-4A89-87EB-49C32662AFE0}</a:tableStyleId>
              </a:tblPr>
              <a:tblGrid>
                <a:gridCol w="900455">
                  <a:extLst>
                    <a:ext uri="{9D8B030D-6E8A-4147-A177-3AD203B41FA5}">
                      <a16:colId xmlns:a16="http://schemas.microsoft.com/office/drawing/2014/main" val="3446351184"/>
                    </a:ext>
                  </a:extLst>
                </a:gridCol>
                <a:gridCol w="900455">
                  <a:extLst>
                    <a:ext uri="{9D8B030D-6E8A-4147-A177-3AD203B41FA5}">
                      <a16:colId xmlns:a16="http://schemas.microsoft.com/office/drawing/2014/main" val="3917596137"/>
                    </a:ext>
                  </a:extLst>
                </a:gridCol>
                <a:gridCol w="900455">
                  <a:extLst>
                    <a:ext uri="{9D8B030D-6E8A-4147-A177-3AD203B41FA5}">
                      <a16:colId xmlns:a16="http://schemas.microsoft.com/office/drawing/2014/main" val="1188921584"/>
                    </a:ext>
                  </a:extLst>
                </a:gridCol>
                <a:gridCol w="701929">
                  <a:extLst>
                    <a:ext uri="{9D8B030D-6E8A-4147-A177-3AD203B41FA5}">
                      <a16:colId xmlns:a16="http://schemas.microsoft.com/office/drawing/2014/main" val="3563639265"/>
                    </a:ext>
                  </a:extLst>
                </a:gridCol>
                <a:gridCol w="904735">
                  <a:extLst>
                    <a:ext uri="{9D8B030D-6E8A-4147-A177-3AD203B41FA5}">
                      <a16:colId xmlns:a16="http://schemas.microsoft.com/office/drawing/2014/main" val="1035183393"/>
                    </a:ext>
                  </a:extLst>
                </a:gridCol>
                <a:gridCol w="900455">
                  <a:extLst>
                    <a:ext uri="{9D8B030D-6E8A-4147-A177-3AD203B41FA5}">
                      <a16:colId xmlns:a16="http://schemas.microsoft.com/office/drawing/2014/main" val="958595803"/>
                    </a:ext>
                  </a:extLst>
                </a:gridCol>
                <a:gridCol w="900455">
                  <a:extLst>
                    <a:ext uri="{9D8B030D-6E8A-4147-A177-3AD203B41FA5}">
                      <a16:colId xmlns:a16="http://schemas.microsoft.com/office/drawing/2014/main" val="1076057097"/>
                    </a:ext>
                  </a:extLst>
                </a:gridCol>
                <a:gridCol w="900455">
                  <a:extLst>
                    <a:ext uri="{9D8B030D-6E8A-4147-A177-3AD203B41FA5}">
                      <a16:colId xmlns:a16="http://schemas.microsoft.com/office/drawing/2014/main" val="4182220857"/>
                    </a:ext>
                  </a:extLst>
                </a:gridCol>
                <a:gridCol w="900455">
                  <a:extLst>
                    <a:ext uri="{9D8B030D-6E8A-4147-A177-3AD203B41FA5}">
                      <a16:colId xmlns:a16="http://schemas.microsoft.com/office/drawing/2014/main" val="2803445111"/>
                    </a:ext>
                  </a:extLst>
                </a:gridCol>
                <a:gridCol w="900455">
                  <a:extLst>
                    <a:ext uri="{9D8B030D-6E8A-4147-A177-3AD203B41FA5}">
                      <a16:colId xmlns:a16="http://schemas.microsoft.com/office/drawing/2014/main" val="1345833643"/>
                    </a:ext>
                  </a:extLst>
                </a:gridCol>
                <a:gridCol w="900455">
                  <a:extLst>
                    <a:ext uri="{9D8B030D-6E8A-4147-A177-3AD203B41FA5}">
                      <a16:colId xmlns:a16="http://schemas.microsoft.com/office/drawing/2014/main" val="3218129302"/>
                    </a:ext>
                  </a:extLst>
                </a:gridCol>
              </a:tblGrid>
              <a:tr h="0">
                <a:tc>
                  <a:txBody>
                    <a:bodyPr/>
                    <a:lstStyle/>
                    <a:p>
                      <a:r>
                        <a:rPr lang="en-US" sz="1200" dirty="0"/>
                        <a:t>Age</a:t>
                      </a:r>
                    </a:p>
                    <a:p>
                      <a:r>
                        <a:rPr lang="en-US" sz="1200" dirty="0"/>
                        <a:t>Source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200" dirty="0"/>
                        <a:t>Ethnicity Source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200" dirty="0"/>
                        <a:t>Education</a:t>
                      </a:r>
                    </a:p>
                    <a:p>
                      <a:r>
                        <a:rPr lang="en-US" sz="1200" dirty="0"/>
                        <a:t>Source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200" dirty="0"/>
                        <a:t>Gender</a:t>
                      </a:r>
                    </a:p>
                    <a:p>
                      <a:r>
                        <a:rPr lang="en-US" sz="1200" dirty="0"/>
                        <a:t>Source</a:t>
                      </a: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r>
                        <a:rPr lang="en-US" sz="1200" dirty="0"/>
                        <a:t>Age</a:t>
                      </a:r>
                    </a:p>
                    <a:p>
                      <a:r>
                        <a:rPr lang="en-US" sz="1200" dirty="0" err="1"/>
                        <a:t>Dest</a:t>
                      </a:r>
                      <a:endParaRPr lang="en-US" sz="1200" dirty="0"/>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200" dirty="0"/>
                        <a:t>Ethnicity </a:t>
                      </a:r>
                      <a:r>
                        <a:rPr lang="en-US" sz="1200" dirty="0" err="1"/>
                        <a:t>Dest</a:t>
                      </a:r>
                      <a:endParaRPr lang="en-US" sz="12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200" dirty="0"/>
                        <a:t>Education</a:t>
                      </a:r>
                    </a:p>
                    <a:p>
                      <a:r>
                        <a:rPr lang="en-US" sz="1200" dirty="0" err="1"/>
                        <a:t>Dest</a:t>
                      </a:r>
                      <a:endParaRPr lang="en-US" sz="12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200" dirty="0"/>
                        <a:t>Gender</a:t>
                      </a:r>
                    </a:p>
                    <a:p>
                      <a:r>
                        <a:rPr lang="en-US" sz="1200" dirty="0" err="1"/>
                        <a:t>Dest</a:t>
                      </a:r>
                      <a:endParaRPr lang="en-US" sz="1200" dirty="0"/>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r>
                        <a:rPr lang="en-US" sz="1200" dirty="0"/>
                        <a:t>Amount(n)</a:t>
                      </a:r>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200" i="1" dirty="0"/>
                        <a:t>Proportion(</a:t>
                      </a:r>
                      <a:r>
                        <a:rPr lang="en-US" sz="1200" i="1" dirty="0" err="1"/>
                        <a:t>fn</a:t>
                      </a:r>
                      <a:r>
                        <a:rPr lang="en-US" sz="1200" i="1" dirty="0"/>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200" i="1" dirty="0"/>
                        <a:t>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953298621"/>
                  </a:ext>
                </a:extLst>
              </a:tr>
              <a:tr h="370840">
                <a:tc>
                  <a:txBody>
                    <a:bodyPr/>
                    <a:lstStyle/>
                    <a:p>
                      <a:r>
                        <a:rPr lang="en-US" sz="1200" dirty="0"/>
                        <a:t>[0-20)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200" dirty="0"/>
                        <a:t>Native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200" dirty="0"/>
                        <a:t>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200" dirty="0"/>
                        <a:t>Man</a:t>
                      </a: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tcPr>
                </a:tc>
                <a:tc>
                  <a:txBody>
                    <a:bodyPr/>
                    <a:lstStyle/>
                    <a:p>
                      <a:r>
                        <a:rPr lang="en-US" sz="1200" dirty="0"/>
                        <a:t>[20-30)</a:t>
                      </a:r>
                    </a:p>
                  </a:txBody>
                  <a:tcP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200" dirty="0"/>
                        <a:t>Moroccan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200" dirty="0"/>
                        <a:t>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200" dirty="0"/>
                        <a:t>Man</a:t>
                      </a: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tcPr>
                </a:tc>
                <a:tc>
                  <a:txBody>
                    <a:bodyPr/>
                    <a:lstStyle/>
                    <a:p>
                      <a:r>
                        <a:rPr lang="en-US" sz="1200" dirty="0"/>
                        <a:t>600</a:t>
                      </a:r>
                    </a:p>
                  </a:txBody>
                  <a:tcP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200" b="0" i="1" kern="1200" dirty="0">
                          <a:solidFill>
                            <a:schemeClr val="tx1"/>
                          </a:solidFill>
                          <a:latin typeface="+mn-lt"/>
                          <a:ea typeface="+mn-ea"/>
                          <a:cs typeface="+mn-cs"/>
                        </a:rPr>
                        <a:t>0.0070038</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200" i="1" dirty="0"/>
                        <a:t>194</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9368768"/>
                  </a:ext>
                </a:extLst>
              </a:tr>
              <a:tr h="370840">
                <a:tc>
                  <a:txBody>
                    <a:bodyPr/>
                    <a:lstStyle/>
                    <a:p>
                      <a:r>
                        <a:rPr lang="en-US" sz="1200" dirty="0"/>
                        <a:t>[50-60)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200" dirty="0"/>
                        <a:t>Moroccan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200" dirty="0"/>
                        <a:t>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200" dirty="0"/>
                        <a:t>Woman</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[0-20)</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200" dirty="0"/>
                        <a:t>Moroccan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200" dirty="0"/>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200" dirty="0"/>
                        <a:t>Woman</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440</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200" i="1" dirty="0"/>
                        <a:t>0.1617647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200" i="1" dirty="0"/>
                        <a:t>32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3451117"/>
                  </a:ext>
                </a:extLst>
              </a:tr>
              <a:tr h="370840">
                <a:tc>
                  <a:txBody>
                    <a:bodyPr/>
                    <a:lstStyle/>
                    <a:p>
                      <a:r>
                        <a:rPr lang="nl-NL" sz="1200" dirty="0"/>
                        <a:t>…</a:t>
                      </a:r>
                      <a:endParaRPr 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nl-NL" sz="1200" dirty="0"/>
                        <a:t>…</a:t>
                      </a:r>
                      <a:endParaRPr 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nl-NL" sz="1200" dirty="0"/>
                        <a:t>…</a:t>
                      </a:r>
                      <a:endParaRPr 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nl-NL" sz="1200" dirty="0"/>
                        <a:t>…</a:t>
                      </a:r>
                      <a:endParaRPr 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200" dirty="0"/>
                        <a:t>…</a:t>
                      </a:r>
                      <a:endParaRPr lang="en-US" sz="120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nl-NL" sz="1200" dirty="0"/>
                        <a:t>…</a:t>
                      </a:r>
                      <a:endParaRPr 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nl-NL" sz="1200" dirty="0"/>
                        <a:t>…</a:t>
                      </a:r>
                      <a:endParaRPr 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nl-NL" sz="1200" dirty="0"/>
                        <a:t>…</a:t>
                      </a:r>
                      <a:endParaRPr 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nl-NL" sz="1200" dirty="0"/>
                        <a:t>…</a:t>
                      </a:r>
                      <a:endParaRPr lang="en-US" sz="120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200" i="1" dirty="0"/>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nl-NL" sz="1200" i="1" dirty="0"/>
                        <a:t>…</a:t>
                      </a:r>
                      <a:endParaRPr lang="en-US" sz="1200" i="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17878730"/>
                  </a:ext>
                </a:extLst>
              </a:tr>
            </a:tbl>
          </a:graphicData>
        </a:graphic>
      </p:graphicFrame>
      <p:cxnSp>
        <p:nvCxnSpPr>
          <p:cNvPr id="22" name="Rechte verbindingslijn met pijl 21">
            <a:extLst>
              <a:ext uri="{FF2B5EF4-FFF2-40B4-BE49-F238E27FC236}">
                <a16:creationId xmlns:a16="http://schemas.microsoft.com/office/drawing/2014/main" id="{752C39B7-7D12-4C61-BDE1-972D6E61D97A}"/>
              </a:ext>
            </a:extLst>
          </p:cNvPr>
          <p:cNvCxnSpPr>
            <a:cxnSpLocks/>
          </p:cNvCxnSpPr>
          <p:nvPr/>
        </p:nvCxnSpPr>
        <p:spPr>
          <a:xfrm>
            <a:off x="3711388" y="2840936"/>
            <a:ext cx="2575159"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 name="Rechte verbindingslijn met pijl 22">
            <a:extLst>
              <a:ext uri="{FF2B5EF4-FFF2-40B4-BE49-F238E27FC236}">
                <a16:creationId xmlns:a16="http://schemas.microsoft.com/office/drawing/2014/main" id="{F30FC57A-02C3-4607-AA83-DD8554B7C454}"/>
              </a:ext>
            </a:extLst>
          </p:cNvPr>
          <p:cNvCxnSpPr>
            <a:cxnSpLocks/>
          </p:cNvCxnSpPr>
          <p:nvPr/>
        </p:nvCxnSpPr>
        <p:spPr>
          <a:xfrm>
            <a:off x="3711388" y="3164541"/>
            <a:ext cx="2045246" cy="121436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24" name="Afbeelding 23">
            <a:extLst>
              <a:ext uri="{FF2B5EF4-FFF2-40B4-BE49-F238E27FC236}">
                <a16:creationId xmlns:a16="http://schemas.microsoft.com/office/drawing/2014/main" id="{3D746394-3ADA-4338-A1B1-3AD0AA94A7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6045" y="6259004"/>
            <a:ext cx="1655955" cy="553710"/>
          </a:xfrm>
          <a:prstGeom prst="rect">
            <a:avLst/>
          </a:prstGeom>
        </p:spPr>
      </p:pic>
      <p:sp>
        <p:nvSpPr>
          <p:cNvPr id="6" name="Tijdelijke aanduiding voor dianummer 5">
            <a:extLst>
              <a:ext uri="{FF2B5EF4-FFF2-40B4-BE49-F238E27FC236}">
                <a16:creationId xmlns:a16="http://schemas.microsoft.com/office/drawing/2014/main" id="{5F101430-54DF-436B-A21D-EE015E7FE010}"/>
              </a:ext>
            </a:extLst>
          </p:cNvPr>
          <p:cNvSpPr>
            <a:spLocks noGrp="1"/>
          </p:cNvSpPr>
          <p:nvPr>
            <p:ph type="sldNum" sz="quarter" idx="12"/>
          </p:nvPr>
        </p:nvSpPr>
        <p:spPr>
          <a:xfrm>
            <a:off x="9457519" y="-7126"/>
            <a:ext cx="2743200" cy="365125"/>
          </a:xfrm>
        </p:spPr>
        <p:txBody>
          <a:bodyPr/>
          <a:lstStyle/>
          <a:p>
            <a:fld id="{2D829B21-5B38-4ED0-8573-BF02E90FF2FB}" type="slidenum">
              <a:rPr lang="nl-NL" smtClean="0"/>
              <a:t>6</a:t>
            </a:fld>
            <a:endParaRPr lang="nl-NL" dirty="0"/>
          </a:p>
        </p:txBody>
      </p:sp>
    </p:spTree>
    <p:extLst>
      <p:ext uri="{BB962C8B-B14F-4D97-AF65-F5344CB8AC3E}">
        <p14:creationId xmlns:p14="http://schemas.microsoft.com/office/powerpoint/2010/main" val="2755295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0">
            <a:extLst>
              <a:ext uri="{FF2B5EF4-FFF2-40B4-BE49-F238E27FC236}">
                <a16:creationId xmlns:a16="http://schemas.microsoft.com/office/drawing/2014/main" id="{B23FE733-F95B-4DF6-AFC5-BEEB3577C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0" name="Rectangle 92">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6852464"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69377444-C6DF-4B50-B817-534AEC4FD68D}"/>
              </a:ext>
            </a:extLst>
          </p:cNvPr>
          <p:cNvSpPr>
            <a:spLocks noGrp="1"/>
          </p:cNvSpPr>
          <p:nvPr>
            <p:ph type="title"/>
          </p:nvPr>
        </p:nvSpPr>
        <p:spPr>
          <a:xfrm>
            <a:off x="838196" y="978408"/>
            <a:ext cx="6007608" cy="1106424"/>
          </a:xfrm>
        </p:spPr>
        <p:txBody>
          <a:bodyPr>
            <a:normAutofit/>
          </a:bodyPr>
          <a:lstStyle/>
          <a:p>
            <a:r>
              <a:rPr lang="en-US" sz="2800" b="1" dirty="0"/>
              <a:t>Creation basic static network</a:t>
            </a:r>
          </a:p>
        </p:txBody>
      </p:sp>
      <p:sp>
        <p:nvSpPr>
          <p:cNvPr id="101" name="Rectangle 94">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2" name="Rectangle 96">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4" y="2121408"/>
            <a:ext cx="582472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jdelijke aanduiding voor inhoud 2">
            <a:extLst>
              <a:ext uri="{FF2B5EF4-FFF2-40B4-BE49-F238E27FC236}">
                <a16:creationId xmlns:a16="http://schemas.microsoft.com/office/drawing/2014/main" id="{8E7D352B-15D6-4908-BE92-52C260CF6DF5}"/>
              </a:ext>
            </a:extLst>
          </p:cNvPr>
          <p:cNvSpPr>
            <a:spLocks noGrp="1"/>
          </p:cNvSpPr>
          <p:nvPr>
            <p:ph idx="1"/>
          </p:nvPr>
        </p:nvSpPr>
        <p:spPr>
          <a:xfrm>
            <a:off x="841244" y="2359152"/>
            <a:ext cx="6007608" cy="3429000"/>
          </a:xfrm>
        </p:spPr>
        <p:txBody>
          <a:bodyPr>
            <a:normAutofit/>
          </a:bodyPr>
          <a:lstStyle/>
          <a:p>
            <a:r>
              <a:rPr lang="en-US" sz="2000" dirty="0"/>
              <a:t>Creating a static network based on datasets</a:t>
            </a:r>
          </a:p>
          <a:p>
            <a:r>
              <a:rPr lang="en-US" sz="2000" dirty="0"/>
              <a:t>Random network</a:t>
            </a:r>
          </a:p>
          <a:p>
            <a:r>
              <a:rPr lang="en-US" sz="2000" dirty="0"/>
              <a:t>The method looks like the ER algorithm when the groups are the same</a:t>
            </a:r>
          </a:p>
        </p:txBody>
      </p:sp>
      <p:pic>
        <p:nvPicPr>
          <p:cNvPr id="75" name="Afbeelding 74">
            <a:extLst>
              <a:ext uri="{FF2B5EF4-FFF2-40B4-BE49-F238E27FC236}">
                <a16:creationId xmlns:a16="http://schemas.microsoft.com/office/drawing/2014/main" id="{31F46505-E9B7-4611-9EF4-C0C616D25ED6}"/>
              </a:ext>
            </a:extLst>
          </p:cNvPr>
          <p:cNvPicPr>
            <a:picLocks noChangeAspect="1"/>
          </p:cNvPicPr>
          <p:nvPr/>
        </p:nvPicPr>
        <p:blipFill>
          <a:blip r:embed="rId2"/>
          <a:stretch>
            <a:fillRect/>
          </a:stretch>
        </p:blipFill>
        <p:spPr>
          <a:xfrm>
            <a:off x="7973291" y="3431032"/>
            <a:ext cx="4017818" cy="2651760"/>
          </a:xfrm>
          <a:prstGeom prst="rect">
            <a:avLst/>
          </a:prstGeom>
        </p:spPr>
      </p:pic>
      <p:sp>
        <p:nvSpPr>
          <p:cNvPr id="71" name="Tijdelijke aanduiding voor dianummer 70">
            <a:extLst>
              <a:ext uri="{FF2B5EF4-FFF2-40B4-BE49-F238E27FC236}">
                <a16:creationId xmlns:a16="http://schemas.microsoft.com/office/drawing/2014/main" id="{89F07AAB-194F-4D28-A818-E82CB6F602AF}"/>
              </a:ext>
            </a:extLst>
          </p:cNvPr>
          <p:cNvSpPr>
            <a:spLocks noGrp="1"/>
          </p:cNvSpPr>
          <p:nvPr>
            <p:ph type="sldNum" sz="quarter" idx="12"/>
          </p:nvPr>
        </p:nvSpPr>
        <p:spPr>
          <a:xfrm>
            <a:off x="9448800" y="0"/>
            <a:ext cx="2743200" cy="365125"/>
          </a:xfrm>
        </p:spPr>
        <p:txBody>
          <a:bodyPr>
            <a:normAutofit/>
          </a:bodyPr>
          <a:lstStyle/>
          <a:p>
            <a:pPr>
              <a:spcAft>
                <a:spcPts val="600"/>
              </a:spcAft>
            </a:pPr>
            <a:fld id="{2D829B21-5B38-4ED0-8573-BF02E90FF2FB}" type="slidenum">
              <a:rPr lang="nl-NL" smtClean="0">
                <a:solidFill>
                  <a:schemeClr val="tx1">
                    <a:lumMod val="50000"/>
                    <a:lumOff val="50000"/>
                  </a:schemeClr>
                </a:solidFill>
              </a:rPr>
              <a:pPr>
                <a:spcAft>
                  <a:spcPts val="600"/>
                </a:spcAft>
              </a:pPr>
              <a:t>7</a:t>
            </a:fld>
            <a:endParaRPr lang="nl-NL">
              <a:solidFill>
                <a:schemeClr val="tx1">
                  <a:lumMod val="50000"/>
                  <a:lumOff val="50000"/>
                </a:schemeClr>
              </a:solidFill>
            </a:endParaRPr>
          </a:p>
        </p:txBody>
      </p:sp>
      <p:pic>
        <p:nvPicPr>
          <p:cNvPr id="103" name="Afbeelding 102">
            <a:extLst>
              <a:ext uri="{FF2B5EF4-FFF2-40B4-BE49-F238E27FC236}">
                <a16:creationId xmlns:a16="http://schemas.microsoft.com/office/drawing/2014/main" id="{6F0757B4-F476-4006-8D83-701AB5E9A37F}"/>
              </a:ext>
            </a:extLst>
          </p:cNvPr>
          <p:cNvPicPr>
            <a:picLocks noChangeAspect="1"/>
          </p:cNvPicPr>
          <p:nvPr/>
        </p:nvPicPr>
        <p:blipFill>
          <a:blip r:embed="rId3"/>
          <a:stretch>
            <a:fillRect/>
          </a:stretch>
        </p:blipFill>
        <p:spPr>
          <a:xfrm>
            <a:off x="8172125" y="688033"/>
            <a:ext cx="3620150" cy="2651760"/>
          </a:xfrm>
          <a:prstGeom prst="rect">
            <a:avLst/>
          </a:prstGeom>
        </p:spPr>
      </p:pic>
      <p:pic>
        <p:nvPicPr>
          <p:cNvPr id="12" name="Afbeelding 11">
            <a:extLst>
              <a:ext uri="{FF2B5EF4-FFF2-40B4-BE49-F238E27FC236}">
                <a16:creationId xmlns:a16="http://schemas.microsoft.com/office/drawing/2014/main" id="{7F2612D7-3DBE-4912-B88C-F3F74BBEEB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36045" y="6259004"/>
            <a:ext cx="1655955" cy="553710"/>
          </a:xfrm>
          <a:prstGeom prst="rect">
            <a:avLst/>
          </a:prstGeom>
        </p:spPr>
      </p:pic>
    </p:spTree>
    <p:extLst>
      <p:ext uri="{BB962C8B-B14F-4D97-AF65-F5344CB8AC3E}">
        <p14:creationId xmlns:p14="http://schemas.microsoft.com/office/powerpoint/2010/main" val="4232802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20">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B91CBB0F-5259-412F-8A4E-0B86ED76F4CC}"/>
              </a:ext>
            </a:extLst>
          </p:cNvPr>
          <p:cNvSpPr>
            <a:spLocks noGrp="1"/>
          </p:cNvSpPr>
          <p:nvPr>
            <p:ph type="title"/>
          </p:nvPr>
        </p:nvSpPr>
        <p:spPr>
          <a:xfrm>
            <a:off x="1115568" y="548640"/>
            <a:ext cx="10168128" cy="1179576"/>
          </a:xfrm>
        </p:spPr>
        <p:txBody>
          <a:bodyPr>
            <a:normAutofit/>
          </a:bodyPr>
          <a:lstStyle/>
          <a:p>
            <a:r>
              <a:rPr lang="en-US" sz="4000" b="1" dirty="0"/>
              <a:t>Making extensions on the static network</a:t>
            </a:r>
          </a:p>
        </p:txBody>
      </p:sp>
      <p:sp>
        <p:nvSpPr>
          <p:cNvPr id="23" name="Rectangle 22">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ijdelijke aanduiding voor inhoud 2">
            <a:extLst>
              <a:ext uri="{FF2B5EF4-FFF2-40B4-BE49-F238E27FC236}">
                <a16:creationId xmlns:a16="http://schemas.microsoft.com/office/drawing/2014/main" id="{41E62CB7-0942-45A5-8BBE-D89828899BE2}"/>
              </a:ext>
            </a:extLst>
          </p:cNvPr>
          <p:cNvSpPr>
            <a:spLocks noGrp="1"/>
          </p:cNvSpPr>
          <p:nvPr>
            <p:ph idx="1"/>
          </p:nvPr>
        </p:nvSpPr>
        <p:spPr>
          <a:xfrm>
            <a:off x="1115568" y="2481943"/>
            <a:ext cx="10168128" cy="3695020"/>
          </a:xfrm>
        </p:spPr>
        <p:txBody>
          <a:bodyPr>
            <a:normAutofit fontScale="92500" lnSpcReduction="10000"/>
          </a:bodyPr>
          <a:lstStyle/>
          <a:p>
            <a:r>
              <a:rPr lang="en-US" sz="2200" dirty="0"/>
              <a:t>Each layer needs a different approach due to the differences between them.</a:t>
            </a:r>
          </a:p>
          <a:p>
            <a:endParaRPr lang="en-US" sz="2200" dirty="0"/>
          </a:p>
          <a:p>
            <a:r>
              <a:rPr lang="en-US" sz="2200" dirty="0"/>
              <a:t>Work school:</a:t>
            </a:r>
          </a:p>
          <a:p>
            <a:pPr lvl="1"/>
            <a:r>
              <a:rPr lang="en-US" sz="1800" dirty="0"/>
              <a:t>Adding a scale-free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parameter that interpolates between ER and BA algorithms when the two groups are the same. </a:t>
            </a:r>
          </a:p>
          <a:p>
            <a:r>
              <a:rPr lang="en-US" sz="2200" dirty="0" err="1">
                <a:latin typeface="Calibri" panose="020F0502020204030204" pitchFamily="34" charset="0"/>
                <a:ea typeface="Times New Roman" panose="02020603050405020304" pitchFamily="18" charset="0"/>
                <a:cs typeface="Times New Roman" panose="02020603050405020304" pitchFamily="18" charset="0"/>
              </a:rPr>
              <a:t>Neighbours</a:t>
            </a:r>
            <a:r>
              <a:rPr lang="en-US" sz="2200" dirty="0">
                <a:latin typeface="Calibri" panose="020F0502020204030204" pitchFamily="34" charset="0"/>
                <a:ea typeface="Times New Roman" panose="02020603050405020304" pitchFamily="18" charset="0"/>
                <a:cs typeface="Times New Roman" panose="02020603050405020304" pitchFamily="18" charset="0"/>
              </a:rPr>
              <a:t>:</a:t>
            </a:r>
          </a:p>
          <a:p>
            <a:pPr lvl="1"/>
            <a:r>
              <a:rPr lang="en-US" sz="1800" dirty="0"/>
              <a:t>Adding </a:t>
            </a:r>
            <a:r>
              <a:rPr lang="en-US" sz="1800" dirty="0" err="1"/>
              <a:t>neighbourhoods</a:t>
            </a:r>
            <a:r>
              <a:rPr lang="en-US" sz="1800" dirty="0"/>
              <a:t>, look how persons are distributed in </a:t>
            </a:r>
            <a:r>
              <a:rPr lang="en-US" sz="1800" dirty="0" err="1"/>
              <a:t>neighboourhoods</a:t>
            </a:r>
            <a:r>
              <a:rPr lang="en-US" sz="1800" dirty="0"/>
              <a:t> and make connections within those </a:t>
            </a:r>
            <a:r>
              <a:rPr lang="en-US" sz="1800" dirty="0" err="1"/>
              <a:t>neighbourhoods</a:t>
            </a:r>
            <a:r>
              <a:rPr lang="en-US" sz="1800" dirty="0"/>
              <a:t>  based on basis </a:t>
            </a:r>
            <a:r>
              <a:rPr lang="en-US" sz="1800" dirty="0" err="1"/>
              <a:t>bestand-gebieden-amsterdam-bbga</a:t>
            </a:r>
            <a:endParaRPr lang="en-US" sz="1800" dirty="0"/>
          </a:p>
          <a:p>
            <a:r>
              <a:rPr lang="en-US" sz="2200" dirty="0"/>
              <a:t>Households:</a:t>
            </a:r>
          </a:p>
          <a:p>
            <a:pPr lvl="1"/>
            <a:r>
              <a:rPr lang="en-US" sz="1800" dirty="0"/>
              <a:t>Making households based on The DNB Household undertaken by Center data at Tilburg University</a:t>
            </a:r>
          </a:p>
          <a:p>
            <a:r>
              <a:rPr lang="en-US" sz="2200" dirty="0"/>
              <a:t>Family:</a:t>
            </a:r>
          </a:p>
          <a:p>
            <a:pPr lvl="1"/>
            <a:r>
              <a:rPr lang="en-US" sz="1800" dirty="0"/>
              <a:t>Let a percentage of family connections overlap with connections households</a:t>
            </a:r>
          </a:p>
        </p:txBody>
      </p:sp>
      <p:pic>
        <p:nvPicPr>
          <p:cNvPr id="18" name="Afbeelding 17">
            <a:extLst>
              <a:ext uri="{FF2B5EF4-FFF2-40B4-BE49-F238E27FC236}">
                <a16:creationId xmlns:a16="http://schemas.microsoft.com/office/drawing/2014/main" id="{95AB05D6-162A-476B-BDFC-29F71A0D96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6045" y="6259004"/>
            <a:ext cx="1655955" cy="553710"/>
          </a:xfrm>
          <a:prstGeom prst="rect">
            <a:avLst/>
          </a:prstGeom>
        </p:spPr>
      </p:pic>
      <p:sp>
        <p:nvSpPr>
          <p:cNvPr id="6" name="Tijdelijke aanduiding voor dianummer 5">
            <a:extLst>
              <a:ext uri="{FF2B5EF4-FFF2-40B4-BE49-F238E27FC236}">
                <a16:creationId xmlns:a16="http://schemas.microsoft.com/office/drawing/2014/main" id="{2F99CE64-3186-4880-93E4-0A498ED44381}"/>
              </a:ext>
            </a:extLst>
          </p:cNvPr>
          <p:cNvSpPr>
            <a:spLocks noGrp="1"/>
          </p:cNvSpPr>
          <p:nvPr>
            <p:ph type="sldNum" sz="quarter" idx="12"/>
          </p:nvPr>
        </p:nvSpPr>
        <p:spPr>
          <a:xfrm>
            <a:off x="9448800" y="0"/>
            <a:ext cx="2743200" cy="365125"/>
          </a:xfrm>
        </p:spPr>
        <p:txBody>
          <a:bodyPr/>
          <a:lstStyle/>
          <a:p>
            <a:fld id="{2D829B21-5B38-4ED0-8573-BF02E90FF2FB}" type="slidenum">
              <a:rPr lang="nl-NL" smtClean="0"/>
              <a:t>8</a:t>
            </a:fld>
            <a:endParaRPr lang="nl-NL" dirty="0"/>
          </a:p>
        </p:txBody>
      </p:sp>
    </p:spTree>
    <p:extLst>
      <p:ext uri="{BB962C8B-B14F-4D97-AF65-F5344CB8AC3E}">
        <p14:creationId xmlns:p14="http://schemas.microsoft.com/office/powerpoint/2010/main" val="4017976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1CBB0F-5259-412F-8A4E-0B86ED76F4CC}"/>
              </a:ext>
            </a:extLst>
          </p:cNvPr>
          <p:cNvSpPr>
            <a:spLocks noGrp="1"/>
          </p:cNvSpPr>
          <p:nvPr>
            <p:ph type="title"/>
          </p:nvPr>
        </p:nvSpPr>
        <p:spPr>
          <a:xfrm>
            <a:off x="2724440" y="2486699"/>
            <a:ext cx="8629358" cy="1403231"/>
          </a:xfrm>
        </p:spPr>
        <p:txBody>
          <a:bodyPr vert="horz" lIns="91440" tIns="45720" rIns="91440" bIns="45720" rtlCol="0" anchor="ctr">
            <a:normAutofit/>
          </a:bodyPr>
          <a:lstStyle/>
          <a:p>
            <a:r>
              <a:rPr lang="en-US" sz="8800" b="1" kern="1200">
                <a:solidFill>
                  <a:schemeClr val="tx1"/>
                </a:solidFill>
                <a:latin typeface="+mj-lt"/>
                <a:ea typeface="+mj-ea"/>
                <a:cs typeface="+mj-cs"/>
              </a:rPr>
              <a:t>Network Analysis</a:t>
            </a:r>
          </a:p>
        </p:txBody>
      </p:sp>
      <p:pic>
        <p:nvPicPr>
          <p:cNvPr id="38" name="Graphic 37" descr="Netwerk">
            <a:extLst>
              <a:ext uri="{FF2B5EF4-FFF2-40B4-BE49-F238E27FC236}">
                <a16:creationId xmlns:a16="http://schemas.microsoft.com/office/drawing/2014/main" id="{BA38601B-8182-1836-B3B7-0DAD9284BA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2438399"/>
            <a:ext cx="1371600" cy="1371600"/>
          </a:xfrm>
          <a:prstGeom prst="rect">
            <a:avLst/>
          </a:prstGeom>
        </p:spPr>
      </p:pic>
      <p:sp>
        <p:nvSpPr>
          <p:cNvPr id="6" name="Tijdelijke aanduiding voor dianummer 5">
            <a:extLst>
              <a:ext uri="{FF2B5EF4-FFF2-40B4-BE49-F238E27FC236}">
                <a16:creationId xmlns:a16="http://schemas.microsoft.com/office/drawing/2014/main" id="{D465F0CD-673E-4778-BDB0-E03BF0EF5D9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D829B21-5B38-4ED0-8573-BF02E90FF2FB}" type="slidenum">
              <a:rPr lang="en-US" smtClean="0"/>
              <a:pPr>
                <a:spcAft>
                  <a:spcPts val="600"/>
                </a:spcAft>
              </a:pPr>
              <a:t>9</a:t>
            </a:fld>
            <a:endParaRPr lang="en-US"/>
          </a:p>
        </p:txBody>
      </p:sp>
      <p:pic>
        <p:nvPicPr>
          <p:cNvPr id="18" name="Afbeelding 17">
            <a:extLst>
              <a:ext uri="{FF2B5EF4-FFF2-40B4-BE49-F238E27FC236}">
                <a16:creationId xmlns:a16="http://schemas.microsoft.com/office/drawing/2014/main" id="{95AB05D6-162A-476B-BDFC-29F71A0D96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36045" y="6259004"/>
            <a:ext cx="1655955" cy="553710"/>
          </a:xfrm>
          <a:prstGeom prst="rect">
            <a:avLst/>
          </a:prstGeom>
        </p:spPr>
      </p:pic>
      <p:sp>
        <p:nvSpPr>
          <p:cNvPr id="11" name="Rechthoek 10">
            <a:extLst>
              <a:ext uri="{FF2B5EF4-FFF2-40B4-BE49-F238E27FC236}">
                <a16:creationId xmlns:a16="http://schemas.microsoft.com/office/drawing/2014/main" id="{0630A520-2FF4-4B2E-AF50-72967DA9B1C6}"/>
              </a:ext>
            </a:extLst>
          </p:cNvPr>
          <p:cNvSpPr/>
          <p:nvPr/>
        </p:nvSpPr>
        <p:spPr>
          <a:xfrm>
            <a:off x="0" y="0"/>
            <a:ext cx="12191980" cy="6858000"/>
          </a:xfrm>
          <a:prstGeom prst="rect">
            <a:avLst/>
          </a:prstGeom>
          <a:solidFill>
            <a:schemeClr val="accent2">
              <a:alpha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x</a:t>
            </a:r>
          </a:p>
        </p:txBody>
      </p:sp>
    </p:spTree>
    <p:extLst>
      <p:ext uri="{BB962C8B-B14F-4D97-AF65-F5344CB8AC3E}">
        <p14:creationId xmlns:p14="http://schemas.microsoft.com/office/powerpoint/2010/main" val="1469801849"/>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Thema1</Template>
  <TotalTime>27800</TotalTime>
  <Words>1169</Words>
  <Application>Microsoft Office PowerPoint</Application>
  <PresentationFormat>Breedbeeld</PresentationFormat>
  <Paragraphs>362</Paragraphs>
  <Slides>26</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26</vt:i4>
      </vt:variant>
    </vt:vector>
  </HeadingPairs>
  <TitlesOfParts>
    <vt:vector size="32" baseType="lpstr">
      <vt:lpstr>Arial</vt:lpstr>
      <vt:lpstr>Calibri</vt:lpstr>
      <vt:lpstr>Calibri Light</vt:lpstr>
      <vt:lpstr>Cambria Math</vt:lpstr>
      <vt:lpstr>Consolas</vt:lpstr>
      <vt:lpstr>Kantoorthema</vt:lpstr>
      <vt:lpstr>Constructing a digital twin of the social network of Amsterdam</vt:lpstr>
      <vt:lpstr>Presentation outline</vt:lpstr>
      <vt:lpstr>Data </vt:lpstr>
      <vt:lpstr>Layers </vt:lpstr>
      <vt:lpstr>Personal characteristics </vt:lpstr>
      <vt:lpstr>Data structure</vt:lpstr>
      <vt:lpstr>Creation basic static network</vt:lpstr>
      <vt:lpstr>Making extensions on the static network</vt:lpstr>
      <vt:lpstr>Network Analysis</vt:lpstr>
      <vt:lpstr>Homophily</vt:lpstr>
      <vt:lpstr>Social Distance Attachment model</vt:lpstr>
      <vt:lpstr>Using this model to fit the data</vt:lpstr>
      <vt:lpstr>Validity problem</vt:lpstr>
      <vt:lpstr>Redefining the formula</vt:lpstr>
      <vt:lpstr>Weighted function</vt:lpstr>
      <vt:lpstr>Results weighted function</vt:lpstr>
      <vt:lpstr>Dynamics</vt:lpstr>
      <vt:lpstr>Agent based model flow chart</vt:lpstr>
      <vt:lpstr>Discussion</vt:lpstr>
      <vt:lpstr>Appendix</vt:lpstr>
      <vt:lpstr>Exponential distribution</vt:lpstr>
      <vt:lpstr> Dunbar number in the scale-free network (work/school)</vt:lpstr>
      <vt:lpstr>Alpha values</vt:lpstr>
      <vt:lpstr>Alphas for different ethnicity groups</vt:lpstr>
      <vt:lpstr>Alphas for different ethnicity groups</vt:lpstr>
      <vt:lpstr>Social network results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Gülpen, K. (Kamiel)</dc:creator>
  <cp:lastModifiedBy>Kamiel Gulpen</cp:lastModifiedBy>
  <cp:revision>9</cp:revision>
  <dcterms:created xsi:type="dcterms:W3CDTF">2022-04-14T16:20:52Z</dcterms:created>
  <dcterms:modified xsi:type="dcterms:W3CDTF">2022-05-05T11:53:47Z</dcterms:modified>
</cp:coreProperties>
</file>