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sldIdLst>
    <p:sldId id="256" r:id="rId3"/>
    <p:sldId id="257" r:id="rId4"/>
    <p:sldId id="258" r:id="rId5"/>
    <p:sldId id="273" r:id="rId6"/>
    <p:sldId id="265" r:id="rId7"/>
    <p:sldId id="266" r:id="rId8"/>
    <p:sldId id="280" r:id="rId9"/>
    <p:sldId id="269" r:id="rId10"/>
    <p:sldId id="259" r:id="rId11"/>
    <p:sldId id="260" r:id="rId12"/>
    <p:sldId id="275" r:id="rId13"/>
    <p:sldId id="277" r:id="rId14"/>
    <p:sldId id="281" r:id="rId15"/>
    <p:sldId id="279" r:id="rId16"/>
    <p:sldId id="282" r:id="rId17"/>
    <p:sldId id="283" r:id="rId18"/>
    <p:sldId id="284" r:id="rId19"/>
    <p:sldId id="285" r:id="rId20"/>
    <p:sldId id="286" r:id="rId21"/>
    <p:sldId id="261" r:id="rId22"/>
    <p:sldId id="287" r:id="rId23"/>
    <p:sldId id="289" r:id="rId24"/>
    <p:sldId id="292" r:id="rId25"/>
    <p:sldId id="293" r:id="rId26"/>
    <p:sldId id="294" r:id="rId27"/>
    <p:sldId id="295" r:id="rId28"/>
    <p:sldId id="288" r:id="rId29"/>
    <p:sldId id="290" r:id="rId30"/>
    <p:sldId id="262" r:id="rId31"/>
    <p:sldId id="291" r:id="rId32"/>
    <p:sldId id="26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24B626-2149-4AB4-9835-C44D4323613D}" v="2" dt="2022-10-17T04:51:53.6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4A48-ED60-4C3D-8040-EA420D1376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950468-0315-4B9D-B09C-8C8C8EBD6A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7C4A60-6695-4CB3-AF2E-ACFA3C0B87F1}"/>
              </a:ext>
            </a:extLst>
          </p:cNvPr>
          <p:cNvSpPr>
            <a:spLocks noGrp="1"/>
          </p:cNvSpPr>
          <p:nvPr>
            <p:ph type="dt" sz="half" idx="10"/>
          </p:nvPr>
        </p:nvSpPr>
        <p:spPr/>
        <p:txBody>
          <a:bodyPr/>
          <a:lstStyle/>
          <a:p>
            <a:fld id="{44A5D45A-D45F-424F-844F-2FDB359652C0}" type="datetime1">
              <a:rPr lang="en-US" smtClean="0"/>
              <a:t>10/23/2022</a:t>
            </a:fld>
            <a:endParaRPr lang="en-US"/>
          </a:p>
        </p:txBody>
      </p:sp>
      <p:sp>
        <p:nvSpPr>
          <p:cNvPr id="5" name="Footer Placeholder 4">
            <a:extLst>
              <a:ext uri="{FF2B5EF4-FFF2-40B4-BE49-F238E27FC236}">
                <a16:creationId xmlns:a16="http://schemas.microsoft.com/office/drawing/2014/main" id="{842D2078-2F8D-45FB-9C14-17036DA5D35C}"/>
              </a:ext>
            </a:extLst>
          </p:cNvPr>
          <p:cNvSpPr>
            <a:spLocks noGrp="1"/>
          </p:cNvSpPr>
          <p:nvPr>
            <p:ph type="ftr" sz="quarter" idx="11"/>
          </p:nvPr>
        </p:nvSpPr>
        <p:spPr/>
        <p:txBody>
          <a:bodyPr/>
          <a:lstStyle/>
          <a:p>
            <a:r>
              <a:rPr lang="en-US"/>
              <a:t>E Rodriguez</a:t>
            </a:r>
          </a:p>
        </p:txBody>
      </p:sp>
      <p:sp>
        <p:nvSpPr>
          <p:cNvPr id="6" name="Slide Number Placeholder 5">
            <a:extLst>
              <a:ext uri="{FF2B5EF4-FFF2-40B4-BE49-F238E27FC236}">
                <a16:creationId xmlns:a16="http://schemas.microsoft.com/office/drawing/2014/main" id="{DFDD9676-FA59-4F47-9033-2CFC7976370A}"/>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1616567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9857-0725-4AFD-ADA1-93DE6885A9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742F07-D500-4235-A3BD-4E9FA3C926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AB7CF7-F61A-47E7-B601-419FF069E767}"/>
              </a:ext>
            </a:extLst>
          </p:cNvPr>
          <p:cNvSpPr>
            <a:spLocks noGrp="1"/>
          </p:cNvSpPr>
          <p:nvPr>
            <p:ph type="dt" sz="half" idx="10"/>
          </p:nvPr>
        </p:nvSpPr>
        <p:spPr/>
        <p:txBody>
          <a:bodyPr/>
          <a:lstStyle/>
          <a:p>
            <a:fld id="{17F462BE-1DDC-43BE-971D-B0777C8395E2}" type="datetime1">
              <a:rPr lang="en-US" smtClean="0"/>
              <a:t>10/23/2022</a:t>
            </a:fld>
            <a:endParaRPr lang="en-US"/>
          </a:p>
        </p:txBody>
      </p:sp>
      <p:sp>
        <p:nvSpPr>
          <p:cNvPr id="5" name="Footer Placeholder 4">
            <a:extLst>
              <a:ext uri="{FF2B5EF4-FFF2-40B4-BE49-F238E27FC236}">
                <a16:creationId xmlns:a16="http://schemas.microsoft.com/office/drawing/2014/main" id="{6918C1B3-4CDE-4267-AF19-9C2FCF860250}"/>
              </a:ext>
            </a:extLst>
          </p:cNvPr>
          <p:cNvSpPr>
            <a:spLocks noGrp="1"/>
          </p:cNvSpPr>
          <p:nvPr>
            <p:ph type="ftr" sz="quarter" idx="11"/>
          </p:nvPr>
        </p:nvSpPr>
        <p:spPr/>
        <p:txBody>
          <a:bodyPr/>
          <a:lstStyle/>
          <a:p>
            <a:r>
              <a:rPr lang="en-US"/>
              <a:t>E Rodriguez</a:t>
            </a:r>
          </a:p>
        </p:txBody>
      </p:sp>
      <p:sp>
        <p:nvSpPr>
          <p:cNvPr id="6" name="Slide Number Placeholder 5">
            <a:extLst>
              <a:ext uri="{FF2B5EF4-FFF2-40B4-BE49-F238E27FC236}">
                <a16:creationId xmlns:a16="http://schemas.microsoft.com/office/drawing/2014/main" id="{1BD38641-A10F-457F-B6A9-3F574B2B266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224841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3A314E-DAF4-459C-AF7B-C7347C7639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7BE33E-4004-41A3-B3E6-14272F53B3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A99DB-D8D6-44B2-B140-B5C0DD69889A}"/>
              </a:ext>
            </a:extLst>
          </p:cNvPr>
          <p:cNvSpPr>
            <a:spLocks noGrp="1"/>
          </p:cNvSpPr>
          <p:nvPr>
            <p:ph type="dt" sz="half" idx="10"/>
          </p:nvPr>
        </p:nvSpPr>
        <p:spPr/>
        <p:txBody>
          <a:bodyPr/>
          <a:lstStyle/>
          <a:p>
            <a:fld id="{10A21AE1-EEE3-491C-AC58-AE80755D02A6}" type="datetime1">
              <a:rPr lang="en-US" smtClean="0"/>
              <a:t>10/23/2022</a:t>
            </a:fld>
            <a:endParaRPr lang="en-US"/>
          </a:p>
        </p:txBody>
      </p:sp>
      <p:sp>
        <p:nvSpPr>
          <p:cNvPr id="5" name="Footer Placeholder 4">
            <a:extLst>
              <a:ext uri="{FF2B5EF4-FFF2-40B4-BE49-F238E27FC236}">
                <a16:creationId xmlns:a16="http://schemas.microsoft.com/office/drawing/2014/main" id="{131BF21E-4345-40CE-88C3-7C77ECC010E8}"/>
              </a:ext>
            </a:extLst>
          </p:cNvPr>
          <p:cNvSpPr>
            <a:spLocks noGrp="1"/>
          </p:cNvSpPr>
          <p:nvPr>
            <p:ph type="ftr" sz="quarter" idx="11"/>
          </p:nvPr>
        </p:nvSpPr>
        <p:spPr/>
        <p:txBody>
          <a:bodyPr/>
          <a:lstStyle/>
          <a:p>
            <a:r>
              <a:rPr lang="en-US"/>
              <a:t>E Rodriguez</a:t>
            </a:r>
          </a:p>
        </p:txBody>
      </p:sp>
      <p:sp>
        <p:nvSpPr>
          <p:cNvPr id="6" name="Slide Number Placeholder 5">
            <a:extLst>
              <a:ext uri="{FF2B5EF4-FFF2-40B4-BE49-F238E27FC236}">
                <a16:creationId xmlns:a16="http://schemas.microsoft.com/office/drawing/2014/main" id="{ED1F20F6-FD42-49EE-AE17-171924F49826}"/>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992212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F52AFC1-4F45-459D-BC95-0F8F5E3A4294}" type="datetimeFigureOut">
              <a:rPr lang="en-US" smtClean="0"/>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5D697-CC64-4CAF-A466-D1105DD36B62}"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57570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52AFC1-4F45-459D-BC95-0F8F5E3A4294}" type="datetimeFigureOut">
              <a:rPr lang="en-US" smtClean="0"/>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4136175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52AFC1-4F45-459D-BC95-0F8F5E3A4294}" type="datetimeFigureOut">
              <a:rPr lang="en-US" smtClean="0"/>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5D697-CC64-4CAF-A466-D1105DD36B62}" type="slidenum">
              <a:rPr lang="en-US" smtClean="0"/>
              <a:t>‹#›</a:t>
            </a:fld>
            <a:endParaRPr lang="en-US"/>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34289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52AFC1-4F45-459D-BC95-0F8F5E3A4294}" type="datetimeFigureOut">
              <a:rPr lang="en-US" smtClean="0"/>
              <a:t>10/23/2022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758109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52AFC1-4F45-459D-BC95-0F8F5E3A4294}" type="datetimeFigureOut">
              <a:rPr lang="en-US" smtClean="0"/>
              <a:t>10/23/2022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18128016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52AFC1-4F45-459D-BC95-0F8F5E3A4294}" type="datetimeFigureOut">
              <a:rPr lang="en-US" smtClean="0"/>
              <a:t>10/23/2022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2690581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52AFC1-4F45-459D-BC95-0F8F5E3A4294}" type="datetimeFigureOut">
              <a:rPr lang="en-US" smtClean="0"/>
              <a:t>10/23/2022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79209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52AFC1-4F45-459D-BC95-0F8F5E3A4294}" type="datetimeFigureOut">
              <a:rPr lang="en-US" smtClean="0"/>
              <a:t>10/23/2022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4068216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04559-4EA9-4030-8CD7-225515C39D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446E6-DF6C-44D2-BA71-5D6445655C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5ECAD-0D49-425E-99BE-4E9A279761FE}"/>
              </a:ext>
            </a:extLst>
          </p:cNvPr>
          <p:cNvSpPr>
            <a:spLocks noGrp="1"/>
          </p:cNvSpPr>
          <p:nvPr>
            <p:ph type="dt" sz="half" idx="10"/>
          </p:nvPr>
        </p:nvSpPr>
        <p:spPr/>
        <p:txBody>
          <a:bodyPr/>
          <a:lstStyle/>
          <a:p>
            <a:fld id="{7E206773-0001-4F4B-8086-9F14B8F91603}" type="datetime1">
              <a:rPr lang="en-US" smtClean="0"/>
              <a:t>10/23/2022</a:t>
            </a:fld>
            <a:endParaRPr lang="en-US"/>
          </a:p>
        </p:txBody>
      </p:sp>
      <p:sp>
        <p:nvSpPr>
          <p:cNvPr id="5" name="Footer Placeholder 4">
            <a:extLst>
              <a:ext uri="{FF2B5EF4-FFF2-40B4-BE49-F238E27FC236}">
                <a16:creationId xmlns:a16="http://schemas.microsoft.com/office/drawing/2014/main" id="{01B6268D-3BF4-472B-B1D5-518489674393}"/>
              </a:ext>
            </a:extLst>
          </p:cNvPr>
          <p:cNvSpPr>
            <a:spLocks noGrp="1"/>
          </p:cNvSpPr>
          <p:nvPr>
            <p:ph type="ftr" sz="quarter" idx="11"/>
          </p:nvPr>
        </p:nvSpPr>
        <p:spPr/>
        <p:txBody>
          <a:bodyPr/>
          <a:lstStyle/>
          <a:p>
            <a:r>
              <a:rPr lang="en-US"/>
              <a:t>E Rodriguez</a:t>
            </a:r>
          </a:p>
        </p:txBody>
      </p:sp>
      <p:sp>
        <p:nvSpPr>
          <p:cNvPr id="6" name="Slide Number Placeholder 5">
            <a:extLst>
              <a:ext uri="{FF2B5EF4-FFF2-40B4-BE49-F238E27FC236}">
                <a16:creationId xmlns:a16="http://schemas.microsoft.com/office/drawing/2014/main" id="{A4BF4C8E-AFA1-48CB-9BE5-583A37660428}"/>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7306024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52AFC1-4F45-459D-BC95-0F8F5E3A4294}" type="datetimeFigureOut">
              <a:rPr lang="en-US" smtClean="0"/>
              <a:t>10/23/2022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C5D697-CC64-4CAF-A466-D1105DD36B6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1729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52AFC1-4F45-459D-BC95-0F8F5E3A4294}" type="datetimeFigureOut">
              <a:rPr lang="en-US" smtClean="0"/>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16252148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52AFC1-4F45-459D-BC95-0F8F5E3A4294}" type="datetimeFigureOut">
              <a:rPr lang="en-US" smtClean="0"/>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5D697-CC64-4CAF-A466-D1105DD36B6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095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C60D-06AE-4839-A5F6-DB50DF8789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8C870F-1989-4744-AA64-C97EBC3080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3CF60B-312D-4E68-B904-78A68C9AF98E}"/>
              </a:ext>
            </a:extLst>
          </p:cNvPr>
          <p:cNvSpPr>
            <a:spLocks noGrp="1"/>
          </p:cNvSpPr>
          <p:nvPr>
            <p:ph type="dt" sz="half" idx="10"/>
          </p:nvPr>
        </p:nvSpPr>
        <p:spPr/>
        <p:txBody>
          <a:bodyPr/>
          <a:lstStyle/>
          <a:p>
            <a:fld id="{97DC865C-92D2-4319-96D1-1D99A481FABF}" type="datetime1">
              <a:rPr lang="en-US" smtClean="0"/>
              <a:t>10/23/2022</a:t>
            </a:fld>
            <a:endParaRPr lang="en-US"/>
          </a:p>
        </p:txBody>
      </p:sp>
      <p:sp>
        <p:nvSpPr>
          <p:cNvPr id="5" name="Footer Placeholder 4">
            <a:extLst>
              <a:ext uri="{FF2B5EF4-FFF2-40B4-BE49-F238E27FC236}">
                <a16:creationId xmlns:a16="http://schemas.microsoft.com/office/drawing/2014/main" id="{0A05CA4F-B8D7-4A59-A5BA-74DF90CC1D1C}"/>
              </a:ext>
            </a:extLst>
          </p:cNvPr>
          <p:cNvSpPr>
            <a:spLocks noGrp="1"/>
          </p:cNvSpPr>
          <p:nvPr>
            <p:ph type="ftr" sz="quarter" idx="11"/>
          </p:nvPr>
        </p:nvSpPr>
        <p:spPr/>
        <p:txBody>
          <a:bodyPr/>
          <a:lstStyle/>
          <a:p>
            <a:r>
              <a:rPr lang="en-US"/>
              <a:t>E Rodriguez</a:t>
            </a:r>
          </a:p>
        </p:txBody>
      </p:sp>
      <p:sp>
        <p:nvSpPr>
          <p:cNvPr id="6" name="Slide Number Placeholder 5">
            <a:extLst>
              <a:ext uri="{FF2B5EF4-FFF2-40B4-BE49-F238E27FC236}">
                <a16:creationId xmlns:a16="http://schemas.microsoft.com/office/drawing/2014/main" id="{3E1BAD61-51E4-4D1D-8E14-1EB20C0ECB7D}"/>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1791128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1454-95B8-455D-BFC1-6C6DA36031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3FBC0B-D342-4647-B5BA-5B6ADF294E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69BC10-2FBB-4372-AE80-21EC4AB47A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FE6231-D355-4CB0-AB68-1D21D4EB6ACF}"/>
              </a:ext>
            </a:extLst>
          </p:cNvPr>
          <p:cNvSpPr>
            <a:spLocks noGrp="1"/>
          </p:cNvSpPr>
          <p:nvPr>
            <p:ph type="dt" sz="half" idx="10"/>
          </p:nvPr>
        </p:nvSpPr>
        <p:spPr/>
        <p:txBody>
          <a:bodyPr/>
          <a:lstStyle/>
          <a:p>
            <a:fld id="{E3B6DAFB-5E9E-491B-AF31-90A73318DFC7}" type="datetime1">
              <a:rPr lang="en-US" smtClean="0"/>
              <a:t>10/23/2022</a:t>
            </a:fld>
            <a:endParaRPr lang="en-US"/>
          </a:p>
        </p:txBody>
      </p:sp>
      <p:sp>
        <p:nvSpPr>
          <p:cNvPr id="6" name="Footer Placeholder 5">
            <a:extLst>
              <a:ext uri="{FF2B5EF4-FFF2-40B4-BE49-F238E27FC236}">
                <a16:creationId xmlns:a16="http://schemas.microsoft.com/office/drawing/2014/main" id="{AB01BF01-A233-43E9-8949-BAADCAF9579C}"/>
              </a:ext>
            </a:extLst>
          </p:cNvPr>
          <p:cNvSpPr>
            <a:spLocks noGrp="1"/>
          </p:cNvSpPr>
          <p:nvPr>
            <p:ph type="ftr" sz="quarter" idx="11"/>
          </p:nvPr>
        </p:nvSpPr>
        <p:spPr/>
        <p:txBody>
          <a:bodyPr/>
          <a:lstStyle/>
          <a:p>
            <a:r>
              <a:rPr lang="en-US"/>
              <a:t>E Rodriguez</a:t>
            </a:r>
          </a:p>
        </p:txBody>
      </p:sp>
      <p:sp>
        <p:nvSpPr>
          <p:cNvPr id="7" name="Slide Number Placeholder 6">
            <a:extLst>
              <a:ext uri="{FF2B5EF4-FFF2-40B4-BE49-F238E27FC236}">
                <a16:creationId xmlns:a16="http://schemas.microsoft.com/office/drawing/2014/main" id="{A4EA8DA2-49A7-4CD4-AD2A-B4AE89F09C29}"/>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1153983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6AAD-2645-4527-94B3-3A3BECB928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031552-937E-4EAB-883E-C29FBC415B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3455D9-4697-44D3-AB55-9CADBE716D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58DC7D-BF9A-4F54-AB58-1C49FFA17D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D3AE0C-DB47-4E16-828A-3429714FAD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3C3C45-525E-4801-90AF-776B7EFC5ADB}"/>
              </a:ext>
            </a:extLst>
          </p:cNvPr>
          <p:cNvSpPr>
            <a:spLocks noGrp="1"/>
          </p:cNvSpPr>
          <p:nvPr>
            <p:ph type="dt" sz="half" idx="10"/>
          </p:nvPr>
        </p:nvSpPr>
        <p:spPr/>
        <p:txBody>
          <a:bodyPr/>
          <a:lstStyle/>
          <a:p>
            <a:fld id="{2E836AED-7843-495F-905B-F0EB68BCF8C9}" type="datetime1">
              <a:rPr lang="en-US" smtClean="0"/>
              <a:t>10/23/2022</a:t>
            </a:fld>
            <a:endParaRPr lang="en-US"/>
          </a:p>
        </p:txBody>
      </p:sp>
      <p:sp>
        <p:nvSpPr>
          <p:cNvPr id="8" name="Footer Placeholder 7">
            <a:extLst>
              <a:ext uri="{FF2B5EF4-FFF2-40B4-BE49-F238E27FC236}">
                <a16:creationId xmlns:a16="http://schemas.microsoft.com/office/drawing/2014/main" id="{F3B6704D-F5BC-4598-B7E7-5F53967A6781}"/>
              </a:ext>
            </a:extLst>
          </p:cNvPr>
          <p:cNvSpPr>
            <a:spLocks noGrp="1"/>
          </p:cNvSpPr>
          <p:nvPr>
            <p:ph type="ftr" sz="quarter" idx="11"/>
          </p:nvPr>
        </p:nvSpPr>
        <p:spPr/>
        <p:txBody>
          <a:bodyPr/>
          <a:lstStyle/>
          <a:p>
            <a:r>
              <a:rPr lang="en-US"/>
              <a:t>E Rodriguez</a:t>
            </a:r>
          </a:p>
        </p:txBody>
      </p:sp>
      <p:sp>
        <p:nvSpPr>
          <p:cNvPr id="9" name="Slide Number Placeholder 8">
            <a:extLst>
              <a:ext uri="{FF2B5EF4-FFF2-40B4-BE49-F238E27FC236}">
                <a16:creationId xmlns:a16="http://schemas.microsoft.com/office/drawing/2014/main" id="{22D9A6A6-BB3C-4DD0-A205-F8593CED1076}"/>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1907802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609AA-EE0C-4FE6-8E30-99E91A13B5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DA744A-AA0E-40C1-82B4-1865879ADE95}"/>
              </a:ext>
            </a:extLst>
          </p:cNvPr>
          <p:cNvSpPr>
            <a:spLocks noGrp="1"/>
          </p:cNvSpPr>
          <p:nvPr>
            <p:ph type="dt" sz="half" idx="10"/>
          </p:nvPr>
        </p:nvSpPr>
        <p:spPr/>
        <p:txBody>
          <a:bodyPr/>
          <a:lstStyle/>
          <a:p>
            <a:fld id="{EB64036E-C719-4A7B-A619-9A27E1A3B8FB}" type="datetime1">
              <a:rPr lang="en-US" smtClean="0"/>
              <a:t>10/23/2022</a:t>
            </a:fld>
            <a:endParaRPr lang="en-US"/>
          </a:p>
        </p:txBody>
      </p:sp>
      <p:sp>
        <p:nvSpPr>
          <p:cNvPr id="4" name="Footer Placeholder 3">
            <a:extLst>
              <a:ext uri="{FF2B5EF4-FFF2-40B4-BE49-F238E27FC236}">
                <a16:creationId xmlns:a16="http://schemas.microsoft.com/office/drawing/2014/main" id="{AD1794A4-DA55-49C9-9EE1-51AFA79807A2}"/>
              </a:ext>
            </a:extLst>
          </p:cNvPr>
          <p:cNvSpPr>
            <a:spLocks noGrp="1"/>
          </p:cNvSpPr>
          <p:nvPr>
            <p:ph type="ftr" sz="quarter" idx="11"/>
          </p:nvPr>
        </p:nvSpPr>
        <p:spPr/>
        <p:txBody>
          <a:bodyPr/>
          <a:lstStyle/>
          <a:p>
            <a:r>
              <a:rPr lang="en-US"/>
              <a:t>E Rodriguez</a:t>
            </a:r>
          </a:p>
        </p:txBody>
      </p:sp>
      <p:sp>
        <p:nvSpPr>
          <p:cNvPr id="5" name="Slide Number Placeholder 4">
            <a:extLst>
              <a:ext uri="{FF2B5EF4-FFF2-40B4-BE49-F238E27FC236}">
                <a16:creationId xmlns:a16="http://schemas.microsoft.com/office/drawing/2014/main" id="{583A595F-05DA-41C2-AFB0-CC51AFDB903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687498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5F4ACF-3F96-4D20-91DE-5A7A89B4A2B5}"/>
              </a:ext>
            </a:extLst>
          </p:cNvPr>
          <p:cNvSpPr>
            <a:spLocks noGrp="1"/>
          </p:cNvSpPr>
          <p:nvPr>
            <p:ph type="dt" sz="half" idx="10"/>
          </p:nvPr>
        </p:nvSpPr>
        <p:spPr/>
        <p:txBody>
          <a:bodyPr/>
          <a:lstStyle/>
          <a:p>
            <a:fld id="{74BF6456-5947-4D29-8DEE-FB884939A2CE}" type="datetime1">
              <a:rPr lang="en-US" smtClean="0"/>
              <a:t>10/23/2022</a:t>
            </a:fld>
            <a:endParaRPr lang="en-US"/>
          </a:p>
        </p:txBody>
      </p:sp>
      <p:sp>
        <p:nvSpPr>
          <p:cNvPr id="3" name="Footer Placeholder 2">
            <a:extLst>
              <a:ext uri="{FF2B5EF4-FFF2-40B4-BE49-F238E27FC236}">
                <a16:creationId xmlns:a16="http://schemas.microsoft.com/office/drawing/2014/main" id="{4D2B232B-2221-443B-9621-C2FFF4160194}"/>
              </a:ext>
            </a:extLst>
          </p:cNvPr>
          <p:cNvSpPr>
            <a:spLocks noGrp="1"/>
          </p:cNvSpPr>
          <p:nvPr>
            <p:ph type="ftr" sz="quarter" idx="11"/>
          </p:nvPr>
        </p:nvSpPr>
        <p:spPr/>
        <p:txBody>
          <a:bodyPr/>
          <a:lstStyle/>
          <a:p>
            <a:r>
              <a:rPr lang="en-US"/>
              <a:t>E Rodriguez</a:t>
            </a:r>
          </a:p>
        </p:txBody>
      </p:sp>
      <p:sp>
        <p:nvSpPr>
          <p:cNvPr id="4" name="Slide Number Placeholder 3">
            <a:extLst>
              <a:ext uri="{FF2B5EF4-FFF2-40B4-BE49-F238E27FC236}">
                <a16:creationId xmlns:a16="http://schemas.microsoft.com/office/drawing/2014/main" id="{22970A4F-5257-4439-983C-D802F7190B32}"/>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537726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5D602-AEC1-494B-9EC8-423C9605B1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AC75CB-286B-4E0D-946F-B2152E792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6FE692-594E-4FE0-A040-69DCF74AA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E66829-7538-463B-99D9-8920CBDF4060}"/>
              </a:ext>
            </a:extLst>
          </p:cNvPr>
          <p:cNvSpPr>
            <a:spLocks noGrp="1"/>
          </p:cNvSpPr>
          <p:nvPr>
            <p:ph type="dt" sz="half" idx="10"/>
          </p:nvPr>
        </p:nvSpPr>
        <p:spPr/>
        <p:txBody>
          <a:bodyPr/>
          <a:lstStyle/>
          <a:p>
            <a:fld id="{B35B87D6-AC31-4810-9065-5BD18E068A7A}" type="datetime1">
              <a:rPr lang="en-US" smtClean="0"/>
              <a:t>10/23/2022</a:t>
            </a:fld>
            <a:endParaRPr lang="en-US"/>
          </a:p>
        </p:txBody>
      </p:sp>
      <p:sp>
        <p:nvSpPr>
          <p:cNvPr id="6" name="Footer Placeholder 5">
            <a:extLst>
              <a:ext uri="{FF2B5EF4-FFF2-40B4-BE49-F238E27FC236}">
                <a16:creationId xmlns:a16="http://schemas.microsoft.com/office/drawing/2014/main" id="{EAB5AFDF-77FC-4354-AF3B-008607F92770}"/>
              </a:ext>
            </a:extLst>
          </p:cNvPr>
          <p:cNvSpPr>
            <a:spLocks noGrp="1"/>
          </p:cNvSpPr>
          <p:nvPr>
            <p:ph type="ftr" sz="quarter" idx="11"/>
          </p:nvPr>
        </p:nvSpPr>
        <p:spPr/>
        <p:txBody>
          <a:bodyPr/>
          <a:lstStyle/>
          <a:p>
            <a:r>
              <a:rPr lang="en-US"/>
              <a:t>E Rodriguez</a:t>
            </a:r>
          </a:p>
        </p:txBody>
      </p:sp>
      <p:sp>
        <p:nvSpPr>
          <p:cNvPr id="7" name="Slide Number Placeholder 6">
            <a:extLst>
              <a:ext uri="{FF2B5EF4-FFF2-40B4-BE49-F238E27FC236}">
                <a16:creationId xmlns:a16="http://schemas.microsoft.com/office/drawing/2014/main" id="{4C77315B-5282-41D1-99A3-2ADE83DA19E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1710024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7A91-0A20-466E-9CA8-86B63BE8AF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8C2C4C-22CA-4398-A23B-4F068FB5A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574D67-2A27-42C6-815E-BE5AD10D3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BB23AA-5E29-4400-B52D-822F13ED6B94}"/>
              </a:ext>
            </a:extLst>
          </p:cNvPr>
          <p:cNvSpPr>
            <a:spLocks noGrp="1"/>
          </p:cNvSpPr>
          <p:nvPr>
            <p:ph type="dt" sz="half" idx="10"/>
          </p:nvPr>
        </p:nvSpPr>
        <p:spPr/>
        <p:txBody>
          <a:bodyPr/>
          <a:lstStyle/>
          <a:p>
            <a:fld id="{894F0851-7CF8-44AC-95B4-E58A8135E43A}" type="datetime1">
              <a:rPr lang="en-US" smtClean="0"/>
              <a:t>10/23/2022</a:t>
            </a:fld>
            <a:endParaRPr lang="en-US"/>
          </a:p>
        </p:txBody>
      </p:sp>
      <p:sp>
        <p:nvSpPr>
          <p:cNvPr id="6" name="Footer Placeholder 5">
            <a:extLst>
              <a:ext uri="{FF2B5EF4-FFF2-40B4-BE49-F238E27FC236}">
                <a16:creationId xmlns:a16="http://schemas.microsoft.com/office/drawing/2014/main" id="{FA368ADC-B329-411C-AA83-9EEADAE8A9B9}"/>
              </a:ext>
            </a:extLst>
          </p:cNvPr>
          <p:cNvSpPr>
            <a:spLocks noGrp="1"/>
          </p:cNvSpPr>
          <p:nvPr>
            <p:ph type="ftr" sz="quarter" idx="11"/>
          </p:nvPr>
        </p:nvSpPr>
        <p:spPr/>
        <p:txBody>
          <a:bodyPr/>
          <a:lstStyle/>
          <a:p>
            <a:r>
              <a:rPr lang="en-US"/>
              <a:t>E Rodriguez</a:t>
            </a:r>
          </a:p>
        </p:txBody>
      </p:sp>
      <p:sp>
        <p:nvSpPr>
          <p:cNvPr id="7" name="Slide Number Placeholder 6">
            <a:extLst>
              <a:ext uri="{FF2B5EF4-FFF2-40B4-BE49-F238E27FC236}">
                <a16:creationId xmlns:a16="http://schemas.microsoft.com/office/drawing/2014/main" id="{8778A6D9-A5FD-46E3-8F58-CDC4CC4B895B}"/>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030362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B5F7E3-61B5-4449-80CF-04DA4D37AB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CFC45A-DECF-4B86-87F6-C12B501A4F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712EE-4BB3-49D3-9FAF-733EA6255E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D0CB31-04C3-4AB5-9AEF-1816F6E15762}" type="datetime1">
              <a:rPr lang="en-US" smtClean="0"/>
              <a:t>10/23/2022</a:t>
            </a:fld>
            <a:endParaRPr lang="en-US"/>
          </a:p>
        </p:txBody>
      </p:sp>
      <p:sp>
        <p:nvSpPr>
          <p:cNvPr id="5" name="Footer Placeholder 4">
            <a:extLst>
              <a:ext uri="{FF2B5EF4-FFF2-40B4-BE49-F238E27FC236}">
                <a16:creationId xmlns:a16="http://schemas.microsoft.com/office/drawing/2014/main" id="{83DFC8A3-CA43-47DE-88A0-18EE8FB2D2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 Rodriguez</a:t>
            </a:r>
          </a:p>
        </p:txBody>
      </p:sp>
      <p:sp>
        <p:nvSpPr>
          <p:cNvPr id="6" name="Slide Number Placeholder 5">
            <a:extLst>
              <a:ext uri="{FF2B5EF4-FFF2-40B4-BE49-F238E27FC236}">
                <a16:creationId xmlns:a16="http://schemas.microsoft.com/office/drawing/2014/main" id="{F38CC4C2-DBD2-41A0-8542-0ED48583DA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C5D697-CC64-4CAF-A466-D1105DD36B62}" type="slidenum">
              <a:rPr lang="en-US" smtClean="0"/>
              <a:t>‹#›</a:t>
            </a:fld>
            <a:endParaRPr lang="en-US"/>
          </a:p>
        </p:txBody>
      </p:sp>
    </p:spTree>
    <p:extLst>
      <p:ext uri="{BB962C8B-B14F-4D97-AF65-F5344CB8AC3E}">
        <p14:creationId xmlns:p14="http://schemas.microsoft.com/office/powerpoint/2010/main" val="19059487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7D0CB31-04C3-4AB5-9AEF-1816F6E15762}" type="datetime1">
              <a:rPr lang="en-US" smtClean="0"/>
              <a:t>10/23/2022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E Rodriguez</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BC5D697-CC64-4CAF-A466-D1105DD36B62}"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914771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datasets/lcsldatasets/flights"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FD3DB-B193-4E72-861B-FE835A2E1FAD}"/>
              </a:ext>
            </a:extLst>
          </p:cNvPr>
          <p:cNvSpPr>
            <a:spLocks noGrp="1"/>
          </p:cNvSpPr>
          <p:nvPr>
            <p:ph type="ctrTitle"/>
          </p:nvPr>
        </p:nvSpPr>
        <p:spPr/>
        <p:txBody>
          <a:bodyPr>
            <a:normAutofit fontScale="90000"/>
          </a:bodyPr>
          <a:lstStyle/>
          <a:p>
            <a:r>
              <a:rPr lang="en-US" dirty="0"/>
              <a:t>Prediction of Flight Delays</a:t>
            </a:r>
            <a:br>
              <a:rPr lang="en-US" dirty="0"/>
            </a:br>
            <a:r>
              <a:rPr lang="en-US" sz="4800" dirty="0"/>
              <a:t>Micro-Project #3</a:t>
            </a:r>
            <a:br>
              <a:rPr lang="en-US" sz="4800" dirty="0"/>
            </a:br>
            <a:r>
              <a:rPr lang="en-US" sz="4800" dirty="0"/>
              <a:t>https://github.com/kamikahughes/ANA500_2022</a:t>
            </a:r>
            <a:endParaRPr lang="en-US" dirty="0"/>
          </a:p>
        </p:txBody>
      </p:sp>
      <p:sp>
        <p:nvSpPr>
          <p:cNvPr id="3" name="Subtitle 2">
            <a:extLst>
              <a:ext uri="{FF2B5EF4-FFF2-40B4-BE49-F238E27FC236}">
                <a16:creationId xmlns:a16="http://schemas.microsoft.com/office/drawing/2014/main" id="{76B5E315-C208-479B-A6B8-0DCBEF2B5FB3}"/>
              </a:ext>
            </a:extLst>
          </p:cNvPr>
          <p:cNvSpPr>
            <a:spLocks noGrp="1"/>
          </p:cNvSpPr>
          <p:nvPr>
            <p:ph type="subTitle" idx="1"/>
          </p:nvPr>
        </p:nvSpPr>
        <p:spPr/>
        <p:txBody>
          <a:bodyPr/>
          <a:lstStyle/>
          <a:p>
            <a:r>
              <a:rPr lang="en-US" dirty="0"/>
              <a:t>Kamika Hughes</a:t>
            </a:r>
          </a:p>
          <a:p>
            <a:r>
              <a:rPr lang="en-US" dirty="0"/>
              <a:t>16 October 2022</a:t>
            </a:r>
          </a:p>
          <a:p>
            <a:endParaRPr lang="en-US" dirty="0"/>
          </a:p>
        </p:txBody>
      </p:sp>
    </p:spTree>
    <p:extLst>
      <p:ext uri="{BB962C8B-B14F-4D97-AF65-F5344CB8AC3E}">
        <p14:creationId xmlns:p14="http://schemas.microsoft.com/office/powerpoint/2010/main" val="3651251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a:xfrm>
            <a:off x="838200" y="179069"/>
            <a:ext cx="10515600" cy="1325563"/>
          </a:xfrm>
        </p:spPr>
        <p:txBody>
          <a:bodyPr/>
          <a:lstStyle/>
          <a:p>
            <a:r>
              <a:rPr lang="en-US" dirty="0"/>
              <a:t>Prepare</a:t>
            </a:r>
          </a:p>
        </p:txBody>
      </p:sp>
      <p:sp>
        <p:nvSpPr>
          <p:cNvPr id="5" name="TextBox 4">
            <a:extLst>
              <a:ext uri="{FF2B5EF4-FFF2-40B4-BE49-F238E27FC236}">
                <a16:creationId xmlns:a16="http://schemas.microsoft.com/office/drawing/2014/main" id="{D288555E-1FC8-BD23-E0B7-492F0E75C777}"/>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(2/5)</a:t>
            </a:r>
          </a:p>
        </p:txBody>
      </p:sp>
      <p:sp>
        <p:nvSpPr>
          <p:cNvPr id="7" name="TextBox 6">
            <a:extLst>
              <a:ext uri="{FF2B5EF4-FFF2-40B4-BE49-F238E27FC236}">
                <a16:creationId xmlns:a16="http://schemas.microsoft.com/office/drawing/2014/main" id="{54EF7190-6955-D604-A78E-3B2E6CB04D44}"/>
              </a:ext>
            </a:extLst>
          </p:cNvPr>
          <p:cNvSpPr txBox="1"/>
          <p:nvPr/>
        </p:nvSpPr>
        <p:spPr>
          <a:xfrm>
            <a:off x="609600" y="1540042"/>
            <a:ext cx="2117558" cy="369332"/>
          </a:xfrm>
          <a:prstGeom prst="rect">
            <a:avLst/>
          </a:prstGeom>
          <a:noFill/>
        </p:spPr>
        <p:txBody>
          <a:bodyPr wrap="square" rtlCol="0">
            <a:spAutoFit/>
          </a:bodyPr>
          <a:lstStyle/>
          <a:p>
            <a:r>
              <a:rPr lang="en-US" dirty="0"/>
              <a:t>Features:</a:t>
            </a:r>
          </a:p>
        </p:txBody>
      </p:sp>
      <p:pic>
        <p:nvPicPr>
          <p:cNvPr id="9" name="Picture 8">
            <a:extLst>
              <a:ext uri="{FF2B5EF4-FFF2-40B4-BE49-F238E27FC236}">
                <a16:creationId xmlns:a16="http://schemas.microsoft.com/office/drawing/2014/main" id="{0B1C16B2-B849-29C5-0447-56054E028E52}"/>
              </a:ext>
            </a:extLst>
          </p:cNvPr>
          <p:cNvPicPr>
            <a:picLocks noChangeAspect="1"/>
          </p:cNvPicPr>
          <p:nvPr/>
        </p:nvPicPr>
        <p:blipFill>
          <a:blip r:embed="rId2"/>
          <a:stretch>
            <a:fillRect/>
          </a:stretch>
        </p:blipFill>
        <p:spPr>
          <a:xfrm>
            <a:off x="2277978" y="1909374"/>
            <a:ext cx="7427495" cy="2790963"/>
          </a:xfrm>
          <a:prstGeom prst="rect">
            <a:avLst/>
          </a:prstGeom>
        </p:spPr>
      </p:pic>
    </p:spTree>
    <p:extLst>
      <p:ext uri="{BB962C8B-B14F-4D97-AF65-F5344CB8AC3E}">
        <p14:creationId xmlns:p14="http://schemas.microsoft.com/office/powerpoint/2010/main" val="2788217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a:t>
            </a:r>
          </a:p>
        </p:txBody>
      </p:sp>
      <p:sp>
        <p:nvSpPr>
          <p:cNvPr id="5" name="TextBox 4">
            <a:extLst>
              <a:ext uri="{FF2B5EF4-FFF2-40B4-BE49-F238E27FC236}">
                <a16:creationId xmlns:a16="http://schemas.microsoft.com/office/drawing/2014/main" id="{D288555E-1FC8-BD23-E0B7-492F0E75C777}"/>
              </a:ext>
            </a:extLst>
          </p:cNvPr>
          <p:cNvSpPr txBox="1"/>
          <p:nvPr/>
        </p:nvSpPr>
        <p:spPr>
          <a:xfrm>
            <a:off x="9035144" y="217714"/>
            <a:ext cx="27432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The Data Science Process (2/5)</a:t>
            </a:r>
          </a:p>
        </p:txBody>
      </p:sp>
      <p:sp>
        <p:nvSpPr>
          <p:cNvPr id="13" name="TextBox 12">
            <a:extLst>
              <a:ext uri="{FF2B5EF4-FFF2-40B4-BE49-F238E27FC236}">
                <a16:creationId xmlns:a16="http://schemas.microsoft.com/office/drawing/2014/main" id="{3AC6B096-F0CC-5830-0347-581FA5719FD9}"/>
              </a:ext>
            </a:extLst>
          </p:cNvPr>
          <p:cNvSpPr txBox="1"/>
          <p:nvPr/>
        </p:nvSpPr>
        <p:spPr>
          <a:xfrm>
            <a:off x="485697" y="1299411"/>
            <a:ext cx="1583735" cy="369332"/>
          </a:xfrm>
          <a:prstGeom prst="rect">
            <a:avLst/>
          </a:prstGeom>
          <a:noFill/>
        </p:spPr>
        <p:txBody>
          <a:bodyPr wrap="square" rtlCol="0">
            <a:spAutoFit/>
          </a:bodyPr>
          <a:lstStyle/>
          <a:p>
            <a:r>
              <a:rPr lang="en-US" dirty="0"/>
              <a:t>Features:</a:t>
            </a:r>
          </a:p>
        </p:txBody>
      </p:sp>
      <p:sp>
        <p:nvSpPr>
          <p:cNvPr id="14" name="TextBox 13">
            <a:extLst>
              <a:ext uri="{FF2B5EF4-FFF2-40B4-BE49-F238E27FC236}">
                <a16:creationId xmlns:a16="http://schemas.microsoft.com/office/drawing/2014/main" id="{37F89862-F941-5C1B-754F-26B0F65D3BF2}"/>
              </a:ext>
            </a:extLst>
          </p:cNvPr>
          <p:cNvSpPr txBox="1"/>
          <p:nvPr/>
        </p:nvSpPr>
        <p:spPr>
          <a:xfrm>
            <a:off x="9914021" y="4543744"/>
            <a:ext cx="1864323" cy="369332"/>
          </a:xfrm>
          <a:prstGeom prst="rect">
            <a:avLst/>
          </a:prstGeom>
          <a:noFill/>
        </p:spPr>
        <p:txBody>
          <a:bodyPr wrap="square" rtlCol="0">
            <a:spAutoFit/>
          </a:bodyPr>
          <a:lstStyle/>
          <a:p>
            <a:r>
              <a:rPr lang="en-US" dirty="0"/>
              <a:t>Summary Stats</a:t>
            </a:r>
          </a:p>
        </p:txBody>
      </p:sp>
      <p:pic>
        <p:nvPicPr>
          <p:cNvPr id="7" name="Picture 6">
            <a:extLst>
              <a:ext uri="{FF2B5EF4-FFF2-40B4-BE49-F238E27FC236}">
                <a16:creationId xmlns:a16="http://schemas.microsoft.com/office/drawing/2014/main" id="{07153AB3-D00E-A188-770A-C85D6BA5CF79}"/>
              </a:ext>
            </a:extLst>
          </p:cNvPr>
          <p:cNvPicPr>
            <a:picLocks noChangeAspect="1"/>
          </p:cNvPicPr>
          <p:nvPr/>
        </p:nvPicPr>
        <p:blipFill>
          <a:blip r:embed="rId2"/>
          <a:stretch>
            <a:fillRect/>
          </a:stretch>
        </p:blipFill>
        <p:spPr>
          <a:xfrm>
            <a:off x="1045675" y="1838099"/>
            <a:ext cx="6218459" cy="1016204"/>
          </a:xfrm>
          <a:prstGeom prst="rect">
            <a:avLst/>
          </a:prstGeom>
        </p:spPr>
      </p:pic>
      <p:pic>
        <p:nvPicPr>
          <p:cNvPr id="10" name="Picture 9">
            <a:extLst>
              <a:ext uri="{FF2B5EF4-FFF2-40B4-BE49-F238E27FC236}">
                <a16:creationId xmlns:a16="http://schemas.microsoft.com/office/drawing/2014/main" id="{B9C043C0-8EAA-1F0A-C243-5D8DDB914488}"/>
              </a:ext>
            </a:extLst>
          </p:cNvPr>
          <p:cNvPicPr>
            <a:picLocks noChangeAspect="1"/>
          </p:cNvPicPr>
          <p:nvPr/>
        </p:nvPicPr>
        <p:blipFill>
          <a:blip r:embed="rId3"/>
          <a:stretch>
            <a:fillRect/>
          </a:stretch>
        </p:blipFill>
        <p:spPr>
          <a:xfrm>
            <a:off x="838200" y="3526116"/>
            <a:ext cx="8420830" cy="2773920"/>
          </a:xfrm>
          <a:prstGeom prst="rect">
            <a:avLst/>
          </a:prstGeom>
        </p:spPr>
      </p:pic>
    </p:spTree>
    <p:extLst>
      <p:ext uri="{BB962C8B-B14F-4D97-AF65-F5344CB8AC3E}">
        <p14:creationId xmlns:p14="http://schemas.microsoft.com/office/powerpoint/2010/main" val="4204574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a:t>
            </a:r>
          </a:p>
        </p:txBody>
      </p:sp>
      <p:sp>
        <p:nvSpPr>
          <p:cNvPr id="5" name="TextBox 4">
            <a:extLst>
              <a:ext uri="{FF2B5EF4-FFF2-40B4-BE49-F238E27FC236}">
                <a16:creationId xmlns:a16="http://schemas.microsoft.com/office/drawing/2014/main" id="{D288555E-1FC8-BD23-E0B7-492F0E75C777}"/>
              </a:ext>
            </a:extLst>
          </p:cNvPr>
          <p:cNvSpPr txBox="1"/>
          <p:nvPr/>
        </p:nvSpPr>
        <p:spPr>
          <a:xfrm>
            <a:off x="9035144" y="217714"/>
            <a:ext cx="27432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The Data Science Process (2/5)</a:t>
            </a:r>
          </a:p>
        </p:txBody>
      </p:sp>
      <p:sp>
        <p:nvSpPr>
          <p:cNvPr id="13" name="TextBox 12">
            <a:extLst>
              <a:ext uri="{FF2B5EF4-FFF2-40B4-BE49-F238E27FC236}">
                <a16:creationId xmlns:a16="http://schemas.microsoft.com/office/drawing/2014/main" id="{A5A2CA00-5FED-F09C-0093-3FCD6B6F40DB}"/>
              </a:ext>
            </a:extLst>
          </p:cNvPr>
          <p:cNvSpPr txBox="1"/>
          <p:nvPr/>
        </p:nvSpPr>
        <p:spPr>
          <a:xfrm>
            <a:off x="646550" y="6304547"/>
            <a:ext cx="5080482" cy="646331"/>
          </a:xfrm>
          <a:prstGeom prst="rect">
            <a:avLst/>
          </a:prstGeom>
          <a:noFill/>
        </p:spPr>
        <p:txBody>
          <a:bodyPr wrap="square" rtlCol="0">
            <a:spAutoFit/>
          </a:bodyPr>
          <a:lstStyle/>
          <a:p>
            <a:r>
              <a:rPr lang="en-US" dirty="0"/>
              <a:t>Visualizations of delays and its relationship with distance</a:t>
            </a:r>
          </a:p>
        </p:txBody>
      </p:sp>
      <p:sp>
        <p:nvSpPr>
          <p:cNvPr id="3" name="TextBox 2">
            <a:extLst>
              <a:ext uri="{FF2B5EF4-FFF2-40B4-BE49-F238E27FC236}">
                <a16:creationId xmlns:a16="http://schemas.microsoft.com/office/drawing/2014/main" id="{BC59DA9E-E6DC-ECA1-6266-BFF66B47677D}"/>
              </a:ext>
            </a:extLst>
          </p:cNvPr>
          <p:cNvSpPr txBox="1"/>
          <p:nvPr/>
        </p:nvSpPr>
        <p:spPr>
          <a:xfrm>
            <a:off x="7094834" y="2294021"/>
            <a:ext cx="4258965" cy="646331"/>
          </a:xfrm>
          <a:prstGeom prst="rect">
            <a:avLst/>
          </a:prstGeom>
          <a:noFill/>
        </p:spPr>
        <p:txBody>
          <a:bodyPr wrap="square" rtlCol="0">
            <a:spAutoFit/>
          </a:bodyPr>
          <a:lstStyle/>
          <a:p>
            <a:r>
              <a:rPr lang="en-US" dirty="0"/>
              <a:t>There is a large cluster of delays for flights that go less than 3000 miles. </a:t>
            </a:r>
          </a:p>
        </p:txBody>
      </p:sp>
      <p:pic>
        <p:nvPicPr>
          <p:cNvPr id="9" name="Picture 8">
            <a:extLst>
              <a:ext uri="{FF2B5EF4-FFF2-40B4-BE49-F238E27FC236}">
                <a16:creationId xmlns:a16="http://schemas.microsoft.com/office/drawing/2014/main" id="{46363286-1246-1BAA-036D-BD0ABBF50916}"/>
              </a:ext>
            </a:extLst>
          </p:cNvPr>
          <p:cNvPicPr>
            <a:picLocks noChangeAspect="1"/>
          </p:cNvPicPr>
          <p:nvPr/>
        </p:nvPicPr>
        <p:blipFill>
          <a:blip r:embed="rId2"/>
          <a:stretch>
            <a:fillRect/>
          </a:stretch>
        </p:blipFill>
        <p:spPr>
          <a:xfrm>
            <a:off x="0" y="1817230"/>
            <a:ext cx="7094835" cy="3223539"/>
          </a:xfrm>
          <a:prstGeom prst="rect">
            <a:avLst/>
          </a:prstGeom>
        </p:spPr>
      </p:pic>
    </p:spTree>
    <p:extLst>
      <p:ext uri="{BB962C8B-B14F-4D97-AF65-F5344CB8AC3E}">
        <p14:creationId xmlns:p14="http://schemas.microsoft.com/office/powerpoint/2010/main" val="169324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a:t>
            </a:r>
          </a:p>
        </p:txBody>
      </p:sp>
      <p:sp>
        <p:nvSpPr>
          <p:cNvPr id="4" name="Content Placeholder 3">
            <a:extLst>
              <a:ext uri="{FF2B5EF4-FFF2-40B4-BE49-F238E27FC236}">
                <a16:creationId xmlns:a16="http://schemas.microsoft.com/office/drawing/2014/main" id="{CAB7BA58-2445-97E8-3115-AD4225AAFC32}"/>
              </a:ext>
            </a:extLst>
          </p:cNvPr>
          <p:cNvSpPr>
            <a:spLocks noGrp="1"/>
          </p:cNvSpPr>
          <p:nvPr>
            <p:ph idx="1"/>
          </p:nvPr>
        </p:nvSpPr>
        <p:spPr>
          <a:xfrm>
            <a:off x="7138737" y="1828215"/>
            <a:ext cx="3497179" cy="4351338"/>
          </a:xfrm>
        </p:spPr>
        <p:txBody>
          <a:bodyPr/>
          <a:lstStyle/>
          <a:p>
            <a:r>
              <a:rPr lang="en-US" dirty="0"/>
              <a:t>The duration of the flight related to delays seem to have a few outliers, but when the airtime is less than 700 hours, the chances of delays are higher.</a:t>
            </a:r>
          </a:p>
        </p:txBody>
      </p:sp>
      <p:sp>
        <p:nvSpPr>
          <p:cNvPr id="5" name="TextBox 4">
            <a:extLst>
              <a:ext uri="{FF2B5EF4-FFF2-40B4-BE49-F238E27FC236}">
                <a16:creationId xmlns:a16="http://schemas.microsoft.com/office/drawing/2014/main" id="{D288555E-1FC8-BD23-E0B7-492F0E75C777}"/>
              </a:ext>
            </a:extLst>
          </p:cNvPr>
          <p:cNvSpPr txBox="1"/>
          <p:nvPr/>
        </p:nvSpPr>
        <p:spPr>
          <a:xfrm>
            <a:off x="9035144" y="217714"/>
            <a:ext cx="27432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The Data Science Process (2/5)</a:t>
            </a:r>
          </a:p>
        </p:txBody>
      </p:sp>
      <p:pic>
        <p:nvPicPr>
          <p:cNvPr id="6" name="Picture 5">
            <a:extLst>
              <a:ext uri="{FF2B5EF4-FFF2-40B4-BE49-F238E27FC236}">
                <a16:creationId xmlns:a16="http://schemas.microsoft.com/office/drawing/2014/main" id="{4D4FE558-6D41-19ED-7442-B729C1CD1C8A}"/>
              </a:ext>
            </a:extLst>
          </p:cNvPr>
          <p:cNvPicPr>
            <a:picLocks noChangeAspect="1"/>
          </p:cNvPicPr>
          <p:nvPr/>
        </p:nvPicPr>
        <p:blipFill>
          <a:blip r:embed="rId2"/>
          <a:stretch>
            <a:fillRect/>
          </a:stretch>
        </p:blipFill>
        <p:spPr>
          <a:xfrm>
            <a:off x="80195" y="1543906"/>
            <a:ext cx="7178662" cy="3353091"/>
          </a:xfrm>
          <a:prstGeom prst="rect">
            <a:avLst/>
          </a:prstGeom>
        </p:spPr>
      </p:pic>
    </p:spTree>
    <p:extLst>
      <p:ext uri="{BB962C8B-B14F-4D97-AF65-F5344CB8AC3E}">
        <p14:creationId xmlns:p14="http://schemas.microsoft.com/office/powerpoint/2010/main" val="2740263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a:xfrm>
            <a:off x="838200" y="38183"/>
            <a:ext cx="10515600" cy="1325563"/>
          </a:xfrm>
        </p:spPr>
        <p:txBody>
          <a:bodyPr/>
          <a:lstStyle/>
          <a:p>
            <a:r>
              <a:rPr lang="en-US" dirty="0"/>
              <a:t>Prepare</a:t>
            </a:r>
          </a:p>
        </p:txBody>
      </p:sp>
      <p:sp>
        <p:nvSpPr>
          <p:cNvPr id="4" name="Content Placeholder 3">
            <a:extLst>
              <a:ext uri="{FF2B5EF4-FFF2-40B4-BE49-F238E27FC236}">
                <a16:creationId xmlns:a16="http://schemas.microsoft.com/office/drawing/2014/main" id="{9C171AE2-7B9D-DEA5-C02A-6856CC07A010}"/>
              </a:ext>
            </a:extLst>
          </p:cNvPr>
          <p:cNvSpPr>
            <a:spLocks noGrp="1"/>
          </p:cNvSpPr>
          <p:nvPr>
            <p:ph idx="1"/>
          </p:nvPr>
        </p:nvSpPr>
        <p:spPr>
          <a:xfrm>
            <a:off x="7366046" y="1363746"/>
            <a:ext cx="3987754" cy="4351338"/>
          </a:xfrm>
        </p:spPr>
        <p:txBody>
          <a:bodyPr/>
          <a:lstStyle/>
          <a:p>
            <a:r>
              <a:rPr lang="en-US" dirty="0"/>
              <a:t>Flights that take off earlier in the day are shown to have no big difference when compared to the flights that take off at the end of the day, however in the middle of the day, there appear to be more frequent delays that last longer. </a:t>
            </a:r>
          </a:p>
        </p:txBody>
      </p:sp>
      <p:sp>
        <p:nvSpPr>
          <p:cNvPr id="5" name="TextBox 4">
            <a:extLst>
              <a:ext uri="{FF2B5EF4-FFF2-40B4-BE49-F238E27FC236}">
                <a16:creationId xmlns:a16="http://schemas.microsoft.com/office/drawing/2014/main" id="{D288555E-1FC8-BD23-E0B7-492F0E75C777}"/>
              </a:ext>
            </a:extLst>
          </p:cNvPr>
          <p:cNvSpPr txBox="1"/>
          <p:nvPr/>
        </p:nvSpPr>
        <p:spPr>
          <a:xfrm>
            <a:off x="9035144" y="217714"/>
            <a:ext cx="27432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The Data Science Process (2/5)</a:t>
            </a:r>
          </a:p>
        </p:txBody>
      </p:sp>
      <p:pic>
        <p:nvPicPr>
          <p:cNvPr id="6" name="Picture 5">
            <a:extLst>
              <a:ext uri="{FF2B5EF4-FFF2-40B4-BE49-F238E27FC236}">
                <a16:creationId xmlns:a16="http://schemas.microsoft.com/office/drawing/2014/main" id="{F86E4914-1A1C-3825-47F2-BF0C936D2AD6}"/>
              </a:ext>
            </a:extLst>
          </p:cNvPr>
          <p:cNvPicPr>
            <a:picLocks noChangeAspect="1"/>
          </p:cNvPicPr>
          <p:nvPr/>
        </p:nvPicPr>
        <p:blipFill>
          <a:blip r:embed="rId2"/>
          <a:stretch>
            <a:fillRect/>
          </a:stretch>
        </p:blipFill>
        <p:spPr>
          <a:xfrm>
            <a:off x="141660" y="1627127"/>
            <a:ext cx="7224386" cy="3314987"/>
          </a:xfrm>
          <a:prstGeom prst="rect">
            <a:avLst/>
          </a:prstGeom>
        </p:spPr>
      </p:pic>
    </p:spTree>
    <p:extLst>
      <p:ext uri="{BB962C8B-B14F-4D97-AF65-F5344CB8AC3E}">
        <p14:creationId xmlns:p14="http://schemas.microsoft.com/office/powerpoint/2010/main" val="4178057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a:t>
            </a:r>
          </a:p>
        </p:txBody>
      </p:sp>
      <p:sp>
        <p:nvSpPr>
          <p:cNvPr id="5" name="TextBox 4">
            <a:extLst>
              <a:ext uri="{FF2B5EF4-FFF2-40B4-BE49-F238E27FC236}">
                <a16:creationId xmlns:a16="http://schemas.microsoft.com/office/drawing/2014/main" id="{D288555E-1FC8-BD23-E0B7-492F0E75C777}"/>
              </a:ext>
            </a:extLst>
          </p:cNvPr>
          <p:cNvSpPr txBox="1"/>
          <p:nvPr/>
        </p:nvSpPr>
        <p:spPr>
          <a:xfrm>
            <a:off x="9035144" y="217714"/>
            <a:ext cx="27432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The Data Science Process (2/5)</a:t>
            </a:r>
          </a:p>
        </p:txBody>
      </p:sp>
      <p:sp>
        <p:nvSpPr>
          <p:cNvPr id="4" name="TextBox 3">
            <a:extLst>
              <a:ext uri="{FF2B5EF4-FFF2-40B4-BE49-F238E27FC236}">
                <a16:creationId xmlns:a16="http://schemas.microsoft.com/office/drawing/2014/main" id="{92B119BB-BD76-343D-2732-598ED33C83DB}"/>
              </a:ext>
            </a:extLst>
          </p:cNvPr>
          <p:cNvSpPr txBox="1"/>
          <p:nvPr/>
        </p:nvSpPr>
        <p:spPr>
          <a:xfrm>
            <a:off x="192506" y="2261937"/>
            <a:ext cx="3689684" cy="1477328"/>
          </a:xfrm>
          <a:prstGeom prst="rect">
            <a:avLst/>
          </a:prstGeom>
          <a:noFill/>
        </p:spPr>
        <p:txBody>
          <a:bodyPr wrap="square" rtlCol="0">
            <a:spAutoFit/>
          </a:bodyPr>
          <a:lstStyle/>
          <a:p>
            <a:r>
              <a:rPr lang="en-US" dirty="0"/>
              <a:t>The arrival time appears not to have a real effect on the delay when focusing only on early or late, but there is a longer delay mid day with an interesting gap in the middle</a:t>
            </a:r>
          </a:p>
        </p:txBody>
      </p:sp>
      <p:pic>
        <p:nvPicPr>
          <p:cNvPr id="9" name="Picture 8">
            <a:extLst>
              <a:ext uri="{FF2B5EF4-FFF2-40B4-BE49-F238E27FC236}">
                <a16:creationId xmlns:a16="http://schemas.microsoft.com/office/drawing/2014/main" id="{34AA64F3-59B0-399D-EB1F-CCC25DAD485A}"/>
              </a:ext>
            </a:extLst>
          </p:cNvPr>
          <p:cNvPicPr>
            <a:picLocks noChangeAspect="1"/>
          </p:cNvPicPr>
          <p:nvPr/>
        </p:nvPicPr>
        <p:blipFill>
          <a:blip r:embed="rId2"/>
          <a:stretch>
            <a:fillRect/>
          </a:stretch>
        </p:blipFill>
        <p:spPr>
          <a:xfrm>
            <a:off x="4083690" y="2393334"/>
            <a:ext cx="7270110" cy="3215919"/>
          </a:xfrm>
          <a:prstGeom prst="rect">
            <a:avLst/>
          </a:prstGeom>
        </p:spPr>
      </p:pic>
    </p:spTree>
    <p:extLst>
      <p:ext uri="{BB962C8B-B14F-4D97-AF65-F5344CB8AC3E}">
        <p14:creationId xmlns:p14="http://schemas.microsoft.com/office/powerpoint/2010/main" val="3015177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a:t>
            </a:r>
          </a:p>
        </p:txBody>
      </p:sp>
      <p:sp>
        <p:nvSpPr>
          <p:cNvPr id="5" name="TextBox 4">
            <a:extLst>
              <a:ext uri="{FF2B5EF4-FFF2-40B4-BE49-F238E27FC236}">
                <a16:creationId xmlns:a16="http://schemas.microsoft.com/office/drawing/2014/main" id="{D288555E-1FC8-BD23-E0B7-492F0E75C777}"/>
              </a:ext>
            </a:extLst>
          </p:cNvPr>
          <p:cNvSpPr txBox="1"/>
          <p:nvPr/>
        </p:nvSpPr>
        <p:spPr>
          <a:xfrm>
            <a:off x="9035144" y="217714"/>
            <a:ext cx="27432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The Data Science Process (2/5)</a:t>
            </a:r>
          </a:p>
        </p:txBody>
      </p:sp>
      <p:sp>
        <p:nvSpPr>
          <p:cNvPr id="4" name="TextBox 3">
            <a:extLst>
              <a:ext uri="{FF2B5EF4-FFF2-40B4-BE49-F238E27FC236}">
                <a16:creationId xmlns:a16="http://schemas.microsoft.com/office/drawing/2014/main" id="{92B119BB-BD76-343D-2732-598ED33C83DB}"/>
              </a:ext>
            </a:extLst>
          </p:cNvPr>
          <p:cNvSpPr txBox="1"/>
          <p:nvPr/>
        </p:nvSpPr>
        <p:spPr>
          <a:xfrm>
            <a:off x="176464" y="1790693"/>
            <a:ext cx="431652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age of the plane appears to have an unusual relationship with delay. </a:t>
            </a:r>
            <a:r>
              <a:rPr lang="en-US" dirty="0">
                <a:solidFill>
                  <a:prstClr val="black"/>
                </a:solidFill>
                <a:latin typeface="Calibri" panose="020F0502020204030204"/>
              </a:rPr>
              <a:t>It shows that the older the plane primarily, if the plane is 50 years old, the less the delay.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6B112093-3A43-0175-EC0D-7CBBFDBE9914}"/>
              </a:ext>
            </a:extLst>
          </p:cNvPr>
          <p:cNvPicPr>
            <a:picLocks noChangeAspect="1"/>
          </p:cNvPicPr>
          <p:nvPr/>
        </p:nvPicPr>
        <p:blipFill>
          <a:blip r:embed="rId2"/>
          <a:stretch>
            <a:fillRect/>
          </a:stretch>
        </p:blipFill>
        <p:spPr>
          <a:xfrm>
            <a:off x="4492993" y="2069432"/>
            <a:ext cx="7285351" cy="3162574"/>
          </a:xfrm>
          <a:prstGeom prst="rect">
            <a:avLst/>
          </a:prstGeom>
        </p:spPr>
      </p:pic>
    </p:spTree>
    <p:extLst>
      <p:ext uri="{BB962C8B-B14F-4D97-AF65-F5344CB8AC3E}">
        <p14:creationId xmlns:p14="http://schemas.microsoft.com/office/powerpoint/2010/main" val="4118546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a:xfrm>
            <a:off x="725905" y="140536"/>
            <a:ext cx="10515600" cy="1325563"/>
          </a:xfrm>
        </p:spPr>
        <p:txBody>
          <a:bodyPr/>
          <a:lstStyle/>
          <a:p>
            <a:r>
              <a:rPr lang="en-US" dirty="0"/>
              <a:t>Prepare</a:t>
            </a:r>
          </a:p>
        </p:txBody>
      </p:sp>
      <p:sp>
        <p:nvSpPr>
          <p:cNvPr id="5" name="TextBox 4">
            <a:extLst>
              <a:ext uri="{FF2B5EF4-FFF2-40B4-BE49-F238E27FC236}">
                <a16:creationId xmlns:a16="http://schemas.microsoft.com/office/drawing/2014/main" id="{D288555E-1FC8-BD23-E0B7-492F0E75C777}"/>
              </a:ext>
            </a:extLst>
          </p:cNvPr>
          <p:cNvSpPr txBox="1"/>
          <p:nvPr/>
        </p:nvSpPr>
        <p:spPr>
          <a:xfrm>
            <a:off x="9035144" y="217714"/>
            <a:ext cx="27432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The Data Science Process (2/5)</a:t>
            </a:r>
          </a:p>
        </p:txBody>
      </p:sp>
      <p:sp>
        <p:nvSpPr>
          <p:cNvPr id="4" name="TextBox 3">
            <a:extLst>
              <a:ext uri="{FF2B5EF4-FFF2-40B4-BE49-F238E27FC236}">
                <a16:creationId xmlns:a16="http://schemas.microsoft.com/office/drawing/2014/main" id="{92B119BB-BD76-343D-2732-598ED33C83DB}"/>
              </a:ext>
            </a:extLst>
          </p:cNvPr>
          <p:cNvSpPr txBox="1"/>
          <p:nvPr/>
        </p:nvSpPr>
        <p:spPr>
          <a:xfrm>
            <a:off x="689811" y="2069432"/>
            <a:ext cx="5406189"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There appear to be no major difference in delay across the day of the week. There are some outliers in this plot.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8D76C5E7-B9A2-5B50-9433-3589372D6FCD}"/>
              </a:ext>
            </a:extLst>
          </p:cNvPr>
          <p:cNvPicPr>
            <a:picLocks noChangeAspect="1"/>
          </p:cNvPicPr>
          <p:nvPr/>
        </p:nvPicPr>
        <p:blipFill>
          <a:blip r:embed="rId2"/>
          <a:stretch>
            <a:fillRect/>
          </a:stretch>
        </p:blipFill>
        <p:spPr>
          <a:xfrm>
            <a:off x="4047602" y="3269761"/>
            <a:ext cx="7193903" cy="3071126"/>
          </a:xfrm>
          <a:prstGeom prst="rect">
            <a:avLst/>
          </a:prstGeom>
        </p:spPr>
      </p:pic>
    </p:spTree>
    <p:extLst>
      <p:ext uri="{BB962C8B-B14F-4D97-AF65-F5344CB8AC3E}">
        <p14:creationId xmlns:p14="http://schemas.microsoft.com/office/powerpoint/2010/main" val="878590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a:xfrm>
            <a:off x="725905" y="140536"/>
            <a:ext cx="10515600" cy="1325563"/>
          </a:xfrm>
        </p:spPr>
        <p:txBody>
          <a:bodyPr/>
          <a:lstStyle/>
          <a:p>
            <a:r>
              <a:rPr lang="en-US" dirty="0"/>
              <a:t>Prepare</a:t>
            </a:r>
          </a:p>
        </p:txBody>
      </p:sp>
      <p:sp>
        <p:nvSpPr>
          <p:cNvPr id="5" name="TextBox 4">
            <a:extLst>
              <a:ext uri="{FF2B5EF4-FFF2-40B4-BE49-F238E27FC236}">
                <a16:creationId xmlns:a16="http://schemas.microsoft.com/office/drawing/2014/main" id="{D288555E-1FC8-BD23-E0B7-492F0E75C777}"/>
              </a:ext>
            </a:extLst>
          </p:cNvPr>
          <p:cNvSpPr txBox="1"/>
          <p:nvPr/>
        </p:nvSpPr>
        <p:spPr>
          <a:xfrm>
            <a:off x="9035144" y="217714"/>
            <a:ext cx="27432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The Data Science Process (2/5)</a:t>
            </a:r>
          </a:p>
        </p:txBody>
      </p:sp>
      <p:sp>
        <p:nvSpPr>
          <p:cNvPr id="4" name="TextBox 3">
            <a:extLst>
              <a:ext uri="{FF2B5EF4-FFF2-40B4-BE49-F238E27FC236}">
                <a16:creationId xmlns:a16="http://schemas.microsoft.com/office/drawing/2014/main" id="{92B119BB-BD76-343D-2732-598ED33C83DB}"/>
              </a:ext>
            </a:extLst>
          </p:cNvPr>
          <p:cNvSpPr txBox="1"/>
          <p:nvPr/>
        </p:nvSpPr>
        <p:spPr>
          <a:xfrm>
            <a:off x="689811" y="2069432"/>
            <a:ext cx="540618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There are no significant differences in delays across the day of the month.</a:t>
            </a:r>
          </a:p>
        </p:txBody>
      </p:sp>
      <p:pic>
        <p:nvPicPr>
          <p:cNvPr id="7" name="Picture 6">
            <a:extLst>
              <a:ext uri="{FF2B5EF4-FFF2-40B4-BE49-F238E27FC236}">
                <a16:creationId xmlns:a16="http://schemas.microsoft.com/office/drawing/2014/main" id="{D387C4A3-7B4F-C309-17C8-7B941FC4CA28}"/>
              </a:ext>
            </a:extLst>
          </p:cNvPr>
          <p:cNvPicPr>
            <a:picLocks noChangeAspect="1"/>
          </p:cNvPicPr>
          <p:nvPr/>
        </p:nvPicPr>
        <p:blipFill>
          <a:blip r:embed="rId2"/>
          <a:stretch>
            <a:fillRect/>
          </a:stretch>
        </p:blipFill>
        <p:spPr>
          <a:xfrm>
            <a:off x="3778606" y="2992762"/>
            <a:ext cx="7201524" cy="3185436"/>
          </a:xfrm>
          <a:prstGeom prst="rect">
            <a:avLst/>
          </a:prstGeom>
        </p:spPr>
      </p:pic>
    </p:spTree>
    <p:extLst>
      <p:ext uri="{BB962C8B-B14F-4D97-AF65-F5344CB8AC3E}">
        <p14:creationId xmlns:p14="http://schemas.microsoft.com/office/powerpoint/2010/main" val="2242903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a:xfrm>
            <a:off x="725905" y="140536"/>
            <a:ext cx="10515600" cy="1325563"/>
          </a:xfrm>
        </p:spPr>
        <p:txBody>
          <a:bodyPr/>
          <a:lstStyle/>
          <a:p>
            <a:r>
              <a:rPr lang="en-US" dirty="0"/>
              <a:t>Prepare</a:t>
            </a:r>
          </a:p>
        </p:txBody>
      </p:sp>
      <p:sp>
        <p:nvSpPr>
          <p:cNvPr id="5" name="TextBox 4">
            <a:extLst>
              <a:ext uri="{FF2B5EF4-FFF2-40B4-BE49-F238E27FC236}">
                <a16:creationId xmlns:a16="http://schemas.microsoft.com/office/drawing/2014/main" id="{D288555E-1FC8-BD23-E0B7-492F0E75C777}"/>
              </a:ext>
            </a:extLst>
          </p:cNvPr>
          <p:cNvSpPr txBox="1"/>
          <p:nvPr/>
        </p:nvSpPr>
        <p:spPr>
          <a:xfrm>
            <a:off x="9035144" y="217714"/>
            <a:ext cx="27432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The Data Science Process (2/5)</a:t>
            </a:r>
          </a:p>
        </p:txBody>
      </p:sp>
      <p:sp>
        <p:nvSpPr>
          <p:cNvPr id="4" name="TextBox 3">
            <a:extLst>
              <a:ext uri="{FF2B5EF4-FFF2-40B4-BE49-F238E27FC236}">
                <a16:creationId xmlns:a16="http://schemas.microsoft.com/office/drawing/2014/main" id="{92B119BB-BD76-343D-2732-598ED33C83DB}"/>
              </a:ext>
            </a:extLst>
          </p:cNvPr>
          <p:cNvSpPr txBox="1"/>
          <p:nvPr/>
        </p:nvSpPr>
        <p:spPr>
          <a:xfrm>
            <a:off x="689811" y="2069432"/>
            <a:ext cx="5406189"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There are outliers here, as with a majority of the data plots, but there are not any obvious difference in delay across month. </a:t>
            </a:r>
          </a:p>
        </p:txBody>
      </p:sp>
      <p:pic>
        <p:nvPicPr>
          <p:cNvPr id="7" name="Picture 6">
            <a:extLst>
              <a:ext uri="{FF2B5EF4-FFF2-40B4-BE49-F238E27FC236}">
                <a16:creationId xmlns:a16="http://schemas.microsoft.com/office/drawing/2014/main" id="{438AA0D8-40E7-375E-F577-8268369D7AF5}"/>
              </a:ext>
            </a:extLst>
          </p:cNvPr>
          <p:cNvPicPr>
            <a:picLocks noChangeAspect="1"/>
          </p:cNvPicPr>
          <p:nvPr/>
        </p:nvPicPr>
        <p:blipFill>
          <a:blip r:embed="rId2"/>
          <a:stretch>
            <a:fillRect/>
          </a:stretch>
        </p:blipFill>
        <p:spPr>
          <a:xfrm>
            <a:off x="3851196" y="3250997"/>
            <a:ext cx="7216765" cy="3147333"/>
          </a:xfrm>
          <a:prstGeom prst="rect">
            <a:avLst/>
          </a:prstGeom>
        </p:spPr>
      </p:pic>
    </p:spTree>
    <p:extLst>
      <p:ext uri="{BB962C8B-B14F-4D97-AF65-F5344CB8AC3E}">
        <p14:creationId xmlns:p14="http://schemas.microsoft.com/office/powerpoint/2010/main" val="2717508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302AB-CEDA-4E89-A1DC-6BABC9C3F7D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5AD07EA-4B74-4BFA-A23D-5147B6A28FC4}"/>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Background: A plane delay dataset will be used to investigate what factors cause the most flight delays. </a:t>
            </a:r>
            <a:r>
              <a:rPr lang="en-US" sz="1800" dirty="0">
                <a:solidFill>
                  <a:srgbClr val="000000"/>
                </a:solidFill>
                <a:latin typeface="Times New Roman" panose="02020603050405020304" pitchFamily="18" charset="0"/>
                <a:ea typeface="Times New Roman" panose="02020603050405020304" pitchFamily="18" charset="0"/>
              </a:rPr>
              <a:t>Additionally, a machine learning regression model will be used to predict flight delays. </a:t>
            </a:r>
          </a:p>
          <a:p>
            <a:r>
              <a:rPr lang="en-US" sz="1800" dirty="0">
                <a:solidFill>
                  <a:srgbClr val="000000"/>
                </a:solidFill>
                <a:latin typeface="Times New Roman" panose="02020603050405020304" pitchFamily="18" charset="0"/>
              </a:rPr>
              <a:t>Objectives:</a:t>
            </a:r>
          </a:p>
          <a:p>
            <a:r>
              <a:rPr lang="en-US" sz="1800" dirty="0">
                <a:solidFill>
                  <a:srgbClr val="000000"/>
                </a:solidFill>
                <a:latin typeface="Times New Roman" panose="02020603050405020304" pitchFamily="18" charset="0"/>
              </a:rPr>
              <a:t>Which factors have the largest impact on flight delays?</a:t>
            </a:r>
          </a:p>
          <a:p>
            <a:pPr lvl="1"/>
            <a:r>
              <a:rPr lang="en-US" sz="1400" dirty="0">
                <a:solidFill>
                  <a:srgbClr val="000000"/>
                </a:solidFill>
                <a:latin typeface="Times New Roman" panose="02020603050405020304" pitchFamily="18" charset="0"/>
              </a:rPr>
              <a:t>Which variables cause the most delays?</a:t>
            </a:r>
          </a:p>
          <a:p>
            <a:pPr lvl="1"/>
            <a:r>
              <a:rPr lang="en-US" sz="1400" dirty="0">
                <a:solidFill>
                  <a:srgbClr val="000000"/>
                </a:solidFill>
                <a:latin typeface="Times New Roman" panose="02020603050405020304" pitchFamily="18" charset="0"/>
              </a:rPr>
              <a:t>Which factors caused the least delays?</a:t>
            </a:r>
          </a:p>
          <a:p>
            <a:pPr lvl="1"/>
            <a:r>
              <a:rPr lang="en-US" sz="1400" dirty="0">
                <a:solidFill>
                  <a:srgbClr val="000000"/>
                </a:solidFill>
                <a:latin typeface="Times New Roman" panose="02020603050405020304" pitchFamily="18" charset="0"/>
              </a:rPr>
              <a:t>Are there any factors that don’t influence delays?</a:t>
            </a:r>
          </a:p>
        </p:txBody>
      </p:sp>
      <p:sp>
        <p:nvSpPr>
          <p:cNvPr id="4" name="TextBox 3">
            <a:extLst>
              <a:ext uri="{FF2B5EF4-FFF2-40B4-BE49-F238E27FC236}">
                <a16:creationId xmlns:a16="http://schemas.microsoft.com/office/drawing/2014/main" id="{C49E3323-423C-43AB-E90D-B70EDE9079BF}"/>
              </a:ext>
            </a:extLst>
          </p:cNvPr>
          <p:cNvSpPr txBox="1"/>
          <p:nvPr/>
        </p:nvSpPr>
        <p:spPr>
          <a:xfrm>
            <a:off x="9615714" y="217714"/>
            <a:ext cx="2162629" cy="584775"/>
          </a:xfrm>
          <a:prstGeom prst="rect">
            <a:avLst/>
          </a:prstGeom>
          <a:noFill/>
        </p:spPr>
        <p:txBody>
          <a:bodyPr wrap="square" rtlCol="0">
            <a:spAutoFit/>
          </a:bodyPr>
          <a:lstStyle/>
          <a:p>
            <a:r>
              <a:rPr lang="en-US" sz="1600" dirty="0">
                <a:solidFill>
                  <a:schemeClr val="bg1">
                    <a:lumMod val="50000"/>
                  </a:schemeClr>
                </a:solidFill>
              </a:rPr>
              <a:t>Problem Statement &amp; Hypothesis Formulation</a:t>
            </a:r>
          </a:p>
        </p:txBody>
      </p:sp>
    </p:spTree>
    <p:extLst>
      <p:ext uri="{BB962C8B-B14F-4D97-AF65-F5344CB8AC3E}">
        <p14:creationId xmlns:p14="http://schemas.microsoft.com/office/powerpoint/2010/main" val="1880678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Analyze data</a:t>
            </a:r>
          </a:p>
        </p:txBody>
      </p:sp>
      <p:pic>
        <p:nvPicPr>
          <p:cNvPr id="6" name="Content Placeholder 5">
            <a:extLst>
              <a:ext uri="{FF2B5EF4-FFF2-40B4-BE49-F238E27FC236}">
                <a16:creationId xmlns:a16="http://schemas.microsoft.com/office/drawing/2014/main" id="{576383CD-505A-17C4-07A3-803FC84CD7A5}"/>
              </a:ext>
            </a:extLst>
          </p:cNvPr>
          <p:cNvPicPr>
            <a:picLocks noGrp="1" noChangeAspect="1"/>
          </p:cNvPicPr>
          <p:nvPr>
            <p:ph idx="1"/>
          </p:nvPr>
        </p:nvPicPr>
        <p:blipFill>
          <a:blip r:embed="rId2"/>
          <a:stretch>
            <a:fillRect/>
          </a:stretch>
        </p:blipFill>
        <p:spPr>
          <a:xfrm>
            <a:off x="1909011" y="1524000"/>
            <a:ext cx="7696303" cy="4235116"/>
          </a:xfrm>
        </p:spPr>
      </p:pic>
      <p:sp>
        <p:nvSpPr>
          <p:cNvPr id="5" name="TextBox 4">
            <a:extLst>
              <a:ext uri="{FF2B5EF4-FFF2-40B4-BE49-F238E27FC236}">
                <a16:creationId xmlns:a16="http://schemas.microsoft.com/office/drawing/2014/main" id="{3475667D-8683-F088-9369-EC60A0415E3F}"/>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(3/5)</a:t>
            </a:r>
          </a:p>
        </p:txBody>
      </p:sp>
    </p:spTree>
    <p:extLst>
      <p:ext uri="{BB962C8B-B14F-4D97-AF65-F5344CB8AC3E}">
        <p14:creationId xmlns:p14="http://schemas.microsoft.com/office/powerpoint/2010/main" val="69798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Analyze data</a:t>
            </a:r>
          </a:p>
        </p:txBody>
      </p:sp>
      <p:pic>
        <p:nvPicPr>
          <p:cNvPr id="6" name="Content Placeholder 5">
            <a:extLst>
              <a:ext uri="{FF2B5EF4-FFF2-40B4-BE49-F238E27FC236}">
                <a16:creationId xmlns:a16="http://schemas.microsoft.com/office/drawing/2014/main" id="{86F4E6A6-ED64-8CC7-27C2-CC79B79C90D5}"/>
              </a:ext>
            </a:extLst>
          </p:cNvPr>
          <p:cNvPicPr>
            <a:picLocks noGrp="1" noChangeAspect="1"/>
          </p:cNvPicPr>
          <p:nvPr>
            <p:ph idx="1"/>
          </p:nvPr>
        </p:nvPicPr>
        <p:blipFill>
          <a:blip r:embed="rId2"/>
          <a:stretch>
            <a:fillRect/>
          </a:stretch>
        </p:blipFill>
        <p:spPr>
          <a:xfrm>
            <a:off x="393055" y="2005263"/>
            <a:ext cx="8598796" cy="3009579"/>
          </a:xfrm>
        </p:spPr>
      </p:pic>
      <p:sp>
        <p:nvSpPr>
          <p:cNvPr id="5" name="TextBox 4">
            <a:extLst>
              <a:ext uri="{FF2B5EF4-FFF2-40B4-BE49-F238E27FC236}">
                <a16:creationId xmlns:a16="http://schemas.microsoft.com/office/drawing/2014/main" id="{3475667D-8683-F088-9369-EC60A0415E3F}"/>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(3/5)</a:t>
            </a:r>
          </a:p>
        </p:txBody>
      </p:sp>
    </p:spTree>
    <p:extLst>
      <p:ext uri="{BB962C8B-B14F-4D97-AF65-F5344CB8AC3E}">
        <p14:creationId xmlns:p14="http://schemas.microsoft.com/office/powerpoint/2010/main" val="1978354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Analyze data</a:t>
            </a:r>
          </a:p>
        </p:txBody>
      </p:sp>
      <p:sp>
        <p:nvSpPr>
          <p:cNvPr id="5" name="TextBox 4">
            <a:extLst>
              <a:ext uri="{FF2B5EF4-FFF2-40B4-BE49-F238E27FC236}">
                <a16:creationId xmlns:a16="http://schemas.microsoft.com/office/drawing/2014/main" id="{3475667D-8683-F088-9369-EC60A0415E3F}"/>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(3/5)</a:t>
            </a:r>
          </a:p>
        </p:txBody>
      </p:sp>
      <p:pic>
        <p:nvPicPr>
          <p:cNvPr id="4" name="Picture 3">
            <a:extLst>
              <a:ext uri="{FF2B5EF4-FFF2-40B4-BE49-F238E27FC236}">
                <a16:creationId xmlns:a16="http://schemas.microsoft.com/office/drawing/2014/main" id="{0C767F20-C455-8F76-3549-B5890CC36F4D}"/>
              </a:ext>
            </a:extLst>
          </p:cNvPr>
          <p:cNvPicPr>
            <a:picLocks noChangeAspect="1"/>
          </p:cNvPicPr>
          <p:nvPr/>
        </p:nvPicPr>
        <p:blipFill>
          <a:blip r:embed="rId2"/>
          <a:stretch>
            <a:fillRect/>
          </a:stretch>
        </p:blipFill>
        <p:spPr>
          <a:xfrm>
            <a:off x="40919" y="2004898"/>
            <a:ext cx="6206658" cy="4036158"/>
          </a:xfrm>
          <a:prstGeom prst="rect">
            <a:avLst/>
          </a:prstGeom>
        </p:spPr>
      </p:pic>
      <p:pic>
        <p:nvPicPr>
          <p:cNvPr id="10" name="Picture 9">
            <a:extLst>
              <a:ext uri="{FF2B5EF4-FFF2-40B4-BE49-F238E27FC236}">
                <a16:creationId xmlns:a16="http://schemas.microsoft.com/office/drawing/2014/main" id="{A303B814-64EA-1C5D-71E5-EFB55ED0C47A}"/>
              </a:ext>
            </a:extLst>
          </p:cNvPr>
          <p:cNvPicPr>
            <a:picLocks noChangeAspect="1"/>
          </p:cNvPicPr>
          <p:nvPr/>
        </p:nvPicPr>
        <p:blipFill>
          <a:blip r:embed="rId3"/>
          <a:stretch>
            <a:fillRect/>
          </a:stretch>
        </p:blipFill>
        <p:spPr>
          <a:xfrm>
            <a:off x="6247577" y="2093457"/>
            <a:ext cx="5800044" cy="3859040"/>
          </a:xfrm>
          <a:prstGeom prst="rect">
            <a:avLst/>
          </a:prstGeom>
        </p:spPr>
      </p:pic>
    </p:spTree>
    <p:extLst>
      <p:ext uri="{BB962C8B-B14F-4D97-AF65-F5344CB8AC3E}">
        <p14:creationId xmlns:p14="http://schemas.microsoft.com/office/powerpoint/2010/main" val="4051653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Analyze data</a:t>
            </a:r>
          </a:p>
        </p:txBody>
      </p:sp>
      <p:sp>
        <p:nvSpPr>
          <p:cNvPr id="5" name="TextBox 4">
            <a:extLst>
              <a:ext uri="{FF2B5EF4-FFF2-40B4-BE49-F238E27FC236}">
                <a16:creationId xmlns:a16="http://schemas.microsoft.com/office/drawing/2014/main" id="{3475667D-8683-F088-9369-EC60A0415E3F}"/>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(3/5)</a:t>
            </a:r>
          </a:p>
        </p:txBody>
      </p:sp>
      <p:pic>
        <p:nvPicPr>
          <p:cNvPr id="6" name="Picture 5">
            <a:extLst>
              <a:ext uri="{FF2B5EF4-FFF2-40B4-BE49-F238E27FC236}">
                <a16:creationId xmlns:a16="http://schemas.microsoft.com/office/drawing/2014/main" id="{12D2FCDE-AF79-3614-8570-40F97B30631A}"/>
              </a:ext>
            </a:extLst>
          </p:cNvPr>
          <p:cNvPicPr>
            <a:picLocks noChangeAspect="1"/>
          </p:cNvPicPr>
          <p:nvPr/>
        </p:nvPicPr>
        <p:blipFill>
          <a:blip r:embed="rId2"/>
          <a:stretch>
            <a:fillRect/>
          </a:stretch>
        </p:blipFill>
        <p:spPr>
          <a:xfrm>
            <a:off x="1447800" y="2084832"/>
            <a:ext cx="8386374" cy="3761437"/>
          </a:xfrm>
          <a:prstGeom prst="rect">
            <a:avLst/>
          </a:prstGeom>
        </p:spPr>
      </p:pic>
    </p:spTree>
    <p:extLst>
      <p:ext uri="{BB962C8B-B14F-4D97-AF65-F5344CB8AC3E}">
        <p14:creationId xmlns:p14="http://schemas.microsoft.com/office/powerpoint/2010/main" val="1659209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Analyze data</a:t>
            </a:r>
          </a:p>
        </p:txBody>
      </p:sp>
      <p:sp>
        <p:nvSpPr>
          <p:cNvPr id="5" name="TextBox 4">
            <a:extLst>
              <a:ext uri="{FF2B5EF4-FFF2-40B4-BE49-F238E27FC236}">
                <a16:creationId xmlns:a16="http://schemas.microsoft.com/office/drawing/2014/main" id="{3475667D-8683-F088-9369-EC60A0415E3F}"/>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(3/5)</a:t>
            </a:r>
          </a:p>
        </p:txBody>
      </p:sp>
      <p:pic>
        <p:nvPicPr>
          <p:cNvPr id="4" name="Picture 3">
            <a:extLst>
              <a:ext uri="{FF2B5EF4-FFF2-40B4-BE49-F238E27FC236}">
                <a16:creationId xmlns:a16="http://schemas.microsoft.com/office/drawing/2014/main" id="{DD516C1B-7F82-B4C8-B53A-B9D1AA110C50}"/>
              </a:ext>
            </a:extLst>
          </p:cNvPr>
          <p:cNvPicPr>
            <a:picLocks noChangeAspect="1"/>
          </p:cNvPicPr>
          <p:nvPr/>
        </p:nvPicPr>
        <p:blipFill>
          <a:blip r:embed="rId2"/>
          <a:stretch>
            <a:fillRect/>
          </a:stretch>
        </p:blipFill>
        <p:spPr>
          <a:xfrm>
            <a:off x="781901" y="2591941"/>
            <a:ext cx="3505504" cy="2477364"/>
          </a:xfrm>
          <a:prstGeom prst="rect">
            <a:avLst/>
          </a:prstGeom>
        </p:spPr>
      </p:pic>
      <p:pic>
        <p:nvPicPr>
          <p:cNvPr id="8" name="Picture 7">
            <a:extLst>
              <a:ext uri="{FF2B5EF4-FFF2-40B4-BE49-F238E27FC236}">
                <a16:creationId xmlns:a16="http://schemas.microsoft.com/office/drawing/2014/main" id="{3E196ECF-83AD-487F-FABC-3A791E1F158C}"/>
              </a:ext>
            </a:extLst>
          </p:cNvPr>
          <p:cNvPicPr>
            <a:picLocks noChangeAspect="1"/>
          </p:cNvPicPr>
          <p:nvPr/>
        </p:nvPicPr>
        <p:blipFill>
          <a:blip r:embed="rId3"/>
          <a:stretch>
            <a:fillRect/>
          </a:stretch>
        </p:blipFill>
        <p:spPr>
          <a:xfrm>
            <a:off x="5884164" y="1670166"/>
            <a:ext cx="4778154" cy="4320914"/>
          </a:xfrm>
          <a:prstGeom prst="rect">
            <a:avLst/>
          </a:prstGeom>
        </p:spPr>
      </p:pic>
    </p:spTree>
    <p:extLst>
      <p:ext uri="{BB962C8B-B14F-4D97-AF65-F5344CB8AC3E}">
        <p14:creationId xmlns:p14="http://schemas.microsoft.com/office/powerpoint/2010/main" val="1439514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Analyze data</a:t>
            </a:r>
          </a:p>
        </p:txBody>
      </p:sp>
      <p:sp>
        <p:nvSpPr>
          <p:cNvPr id="5" name="TextBox 4">
            <a:extLst>
              <a:ext uri="{FF2B5EF4-FFF2-40B4-BE49-F238E27FC236}">
                <a16:creationId xmlns:a16="http://schemas.microsoft.com/office/drawing/2014/main" id="{3475667D-8683-F088-9369-EC60A0415E3F}"/>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(3/5)</a:t>
            </a:r>
          </a:p>
        </p:txBody>
      </p:sp>
      <p:pic>
        <p:nvPicPr>
          <p:cNvPr id="6" name="Picture 5">
            <a:extLst>
              <a:ext uri="{FF2B5EF4-FFF2-40B4-BE49-F238E27FC236}">
                <a16:creationId xmlns:a16="http://schemas.microsoft.com/office/drawing/2014/main" id="{168B3147-B4F3-A978-9B8B-9A2FAD7D966F}"/>
              </a:ext>
            </a:extLst>
          </p:cNvPr>
          <p:cNvPicPr>
            <a:picLocks noChangeAspect="1"/>
          </p:cNvPicPr>
          <p:nvPr/>
        </p:nvPicPr>
        <p:blipFill>
          <a:blip r:embed="rId2"/>
          <a:stretch>
            <a:fillRect/>
          </a:stretch>
        </p:blipFill>
        <p:spPr>
          <a:xfrm>
            <a:off x="2999874" y="1552738"/>
            <a:ext cx="6767762" cy="5177959"/>
          </a:xfrm>
          <a:prstGeom prst="rect">
            <a:avLst/>
          </a:prstGeom>
        </p:spPr>
      </p:pic>
    </p:spTree>
    <p:extLst>
      <p:ext uri="{BB962C8B-B14F-4D97-AF65-F5344CB8AC3E}">
        <p14:creationId xmlns:p14="http://schemas.microsoft.com/office/powerpoint/2010/main" val="3355405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Analyze data</a:t>
            </a:r>
          </a:p>
        </p:txBody>
      </p:sp>
      <p:sp>
        <p:nvSpPr>
          <p:cNvPr id="5" name="TextBox 4">
            <a:extLst>
              <a:ext uri="{FF2B5EF4-FFF2-40B4-BE49-F238E27FC236}">
                <a16:creationId xmlns:a16="http://schemas.microsoft.com/office/drawing/2014/main" id="{3475667D-8683-F088-9369-EC60A0415E3F}"/>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(3/5)</a:t>
            </a:r>
          </a:p>
        </p:txBody>
      </p:sp>
      <p:pic>
        <p:nvPicPr>
          <p:cNvPr id="4" name="Picture 3">
            <a:extLst>
              <a:ext uri="{FF2B5EF4-FFF2-40B4-BE49-F238E27FC236}">
                <a16:creationId xmlns:a16="http://schemas.microsoft.com/office/drawing/2014/main" id="{AB5CF2F8-CE4E-59EF-8B3F-95D8002F3C96}"/>
              </a:ext>
            </a:extLst>
          </p:cNvPr>
          <p:cNvPicPr>
            <a:picLocks noChangeAspect="1"/>
          </p:cNvPicPr>
          <p:nvPr/>
        </p:nvPicPr>
        <p:blipFill>
          <a:blip r:embed="rId2"/>
          <a:stretch>
            <a:fillRect/>
          </a:stretch>
        </p:blipFill>
        <p:spPr>
          <a:xfrm>
            <a:off x="2130237" y="2084832"/>
            <a:ext cx="4707137" cy="3813102"/>
          </a:xfrm>
          <a:prstGeom prst="rect">
            <a:avLst/>
          </a:prstGeom>
        </p:spPr>
      </p:pic>
    </p:spTree>
    <p:extLst>
      <p:ext uri="{BB962C8B-B14F-4D97-AF65-F5344CB8AC3E}">
        <p14:creationId xmlns:p14="http://schemas.microsoft.com/office/powerpoint/2010/main" val="1359194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Analyze data</a:t>
            </a:r>
          </a:p>
        </p:txBody>
      </p:sp>
      <p:sp>
        <p:nvSpPr>
          <p:cNvPr id="5" name="TextBox 4">
            <a:extLst>
              <a:ext uri="{FF2B5EF4-FFF2-40B4-BE49-F238E27FC236}">
                <a16:creationId xmlns:a16="http://schemas.microsoft.com/office/drawing/2014/main" id="{3475667D-8683-F088-9369-EC60A0415E3F}"/>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(3/5)</a:t>
            </a:r>
          </a:p>
        </p:txBody>
      </p:sp>
      <p:pic>
        <p:nvPicPr>
          <p:cNvPr id="6" name="Picture 5">
            <a:extLst>
              <a:ext uri="{FF2B5EF4-FFF2-40B4-BE49-F238E27FC236}">
                <a16:creationId xmlns:a16="http://schemas.microsoft.com/office/drawing/2014/main" id="{5ACFD58B-53A2-0EA6-206A-8420CC78C760}"/>
              </a:ext>
            </a:extLst>
          </p:cNvPr>
          <p:cNvPicPr>
            <a:picLocks noChangeAspect="1"/>
          </p:cNvPicPr>
          <p:nvPr/>
        </p:nvPicPr>
        <p:blipFill>
          <a:blip r:embed="rId2"/>
          <a:stretch>
            <a:fillRect/>
          </a:stretch>
        </p:blipFill>
        <p:spPr>
          <a:xfrm>
            <a:off x="2791327" y="1550618"/>
            <a:ext cx="4956148" cy="5037778"/>
          </a:xfrm>
          <a:prstGeom prst="rect">
            <a:avLst/>
          </a:prstGeom>
        </p:spPr>
      </p:pic>
    </p:spTree>
    <p:extLst>
      <p:ext uri="{BB962C8B-B14F-4D97-AF65-F5344CB8AC3E}">
        <p14:creationId xmlns:p14="http://schemas.microsoft.com/office/powerpoint/2010/main" val="3487725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Analyze data</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normAutofit/>
          </a:bodyPr>
          <a:lstStyle/>
          <a:p>
            <a:r>
              <a:rPr lang="en-US" dirty="0"/>
              <a:t>A multilinear regression was completed, using all of the variables in the dataset. The accuracy score, R</a:t>
            </a:r>
            <a:r>
              <a:rPr lang="en-US" baseline="30000" dirty="0"/>
              <a:t>2</a:t>
            </a:r>
            <a:r>
              <a:rPr lang="en-US" dirty="0"/>
              <a:t> score is 7.05 which is low, but it is not as close to 1 as we would prefer. I will work on reducing the number of variables used to see if this can correct things enough to allow predictions of delays based on the new independent variables. The ones that I will remove will be the month, day of the month, and week. Those appeared to have no obvious effect on delay. </a:t>
            </a:r>
          </a:p>
        </p:txBody>
      </p:sp>
      <p:sp>
        <p:nvSpPr>
          <p:cNvPr id="5" name="TextBox 4">
            <a:extLst>
              <a:ext uri="{FF2B5EF4-FFF2-40B4-BE49-F238E27FC236}">
                <a16:creationId xmlns:a16="http://schemas.microsoft.com/office/drawing/2014/main" id="{3475667D-8683-F088-9369-EC60A0415E3F}"/>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(3/5)</a:t>
            </a:r>
          </a:p>
        </p:txBody>
      </p:sp>
    </p:spTree>
    <p:extLst>
      <p:ext uri="{BB962C8B-B14F-4D97-AF65-F5344CB8AC3E}">
        <p14:creationId xmlns:p14="http://schemas.microsoft.com/office/powerpoint/2010/main" val="26748209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Report</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pPr marL="0" indent="0">
              <a:buNone/>
            </a:pPr>
            <a:r>
              <a:rPr lang="en-US" sz="1800" dirty="0">
                <a:solidFill>
                  <a:srgbClr val="000000"/>
                </a:solidFill>
                <a:latin typeface="Times New Roman" panose="02020603050405020304" pitchFamily="18" charset="0"/>
                <a:ea typeface="Times New Roman" panose="02020603050405020304" pitchFamily="18" charset="0"/>
              </a:rPr>
              <a:t>There are outliers shown on most of the plots provided.</a:t>
            </a:r>
          </a:p>
          <a:p>
            <a:pPr marL="0" indent="0">
              <a:buNone/>
            </a:pPr>
            <a:r>
              <a:rPr lang="en-US" sz="1800" dirty="0">
                <a:solidFill>
                  <a:srgbClr val="000000"/>
                </a:solidFill>
                <a:latin typeface="Times New Roman" panose="02020603050405020304" pitchFamily="18" charset="0"/>
                <a:ea typeface="Times New Roman" panose="02020603050405020304" pitchFamily="18" charset="0"/>
              </a:rPr>
              <a:t>There was not a strong correlation shown but that could be due to too many variables</a:t>
            </a:r>
          </a:p>
          <a:p>
            <a:pPr marL="0" indent="0">
              <a:buNone/>
            </a:pPr>
            <a:r>
              <a:rPr lang="en-US" sz="1800" dirty="0">
                <a:solidFill>
                  <a:srgbClr val="000000"/>
                </a:solidFill>
                <a:latin typeface="Times New Roman" panose="02020603050405020304" pitchFamily="18" charset="0"/>
                <a:ea typeface="Times New Roman" panose="02020603050405020304" pitchFamily="18" charset="0"/>
              </a:rPr>
              <a:t>The predicted values compared to the actual hade several instances of large differences. When adjustments to the number of variables is made, this could be better at predicting flight delays. </a:t>
            </a:r>
          </a:p>
          <a:p>
            <a:pPr marL="0" indent="0">
              <a:buNone/>
            </a:pPr>
            <a:r>
              <a:rPr lang="en-US" sz="1800" dirty="0">
                <a:solidFill>
                  <a:srgbClr val="000000"/>
                </a:solidFill>
                <a:latin typeface="Times New Roman" panose="02020603050405020304" pitchFamily="18" charset="0"/>
                <a:ea typeface="Times New Roman" panose="02020603050405020304" pitchFamily="18" charset="0"/>
              </a:rPr>
              <a:t>This analysis started off with all variables in the dataset being used. The next step will be to refine the variables and rerun things to see if the prediction power will be better overall. </a:t>
            </a:r>
          </a:p>
        </p:txBody>
      </p:sp>
      <p:sp>
        <p:nvSpPr>
          <p:cNvPr id="5" name="TextBox 4">
            <a:extLst>
              <a:ext uri="{FF2B5EF4-FFF2-40B4-BE49-F238E27FC236}">
                <a16:creationId xmlns:a16="http://schemas.microsoft.com/office/drawing/2014/main" id="{84E3B221-2E05-660E-47DA-C83FEFEF4EAB}"/>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(4/5)</a:t>
            </a:r>
          </a:p>
        </p:txBody>
      </p:sp>
    </p:spTree>
    <p:extLst>
      <p:ext uri="{BB962C8B-B14F-4D97-AF65-F5344CB8AC3E}">
        <p14:creationId xmlns:p14="http://schemas.microsoft.com/office/powerpoint/2010/main" val="2309908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C91F-7913-4D5C-A911-ADD4837DAA00}"/>
              </a:ext>
            </a:extLst>
          </p:cNvPr>
          <p:cNvSpPr>
            <a:spLocks noGrp="1"/>
          </p:cNvSpPr>
          <p:nvPr>
            <p:ph type="title"/>
          </p:nvPr>
        </p:nvSpPr>
        <p:spPr/>
        <p:txBody>
          <a:bodyPr/>
          <a:lstStyle/>
          <a:p>
            <a:r>
              <a:rPr lang="en-US" dirty="0"/>
              <a:t>Hypothesis Formulation</a:t>
            </a:r>
          </a:p>
        </p:txBody>
      </p:sp>
      <p:sp>
        <p:nvSpPr>
          <p:cNvPr id="3" name="Content Placeholder 2">
            <a:extLst>
              <a:ext uri="{FF2B5EF4-FFF2-40B4-BE49-F238E27FC236}">
                <a16:creationId xmlns:a16="http://schemas.microsoft.com/office/drawing/2014/main" id="{905A42CE-FCD3-41B9-A629-5F3C6031F3C0}"/>
              </a:ext>
            </a:extLst>
          </p:cNvPr>
          <p:cNvSpPr>
            <a:spLocks noGrp="1"/>
          </p:cNvSpPr>
          <p:nvPr>
            <p:ph idx="1"/>
          </p:nvPr>
        </p:nvSpPr>
        <p:spPr/>
        <p:txBody>
          <a:bodyPr/>
          <a:lstStyle/>
          <a:p>
            <a:r>
              <a:rPr lang="en-US" sz="1800" dirty="0">
                <a:solidFill>
                  <a:srgbClr val="000000"/>
                </a:solidFill>
                <a:latin typeface="Times New Roman" panose="02020603050405020304" pitchFamily="18" charset="0"/>
                <a:ea typeface="Times New Roman" panose="02020603050405020304" pitchFamily="18" charset="0"/>
              </a:rPr>
              <a:t> H</a:t>
            </a:r>
            <a:r>
              <a:rPr lang="en-US" sz="1800" baseline="-25000" dirty="0">
                <a:solidFill>
                  <a:srgbClr val="000000"/>
                </a:solidFill>
                <a:latin typeface="Times New Roman" panose="02020603050405020304" pitchFamily="18" charset="0"/>
                <a:ea typeface="Times New Roman" panose="02020603050405020304" pitchFamily="18" charset="0"/>
              </a:rPr>
              <a:t>0</a:t>
            </a:r>
            <a:r>
              <a:rPr lang="en-US" sz="1800" dirty="0">
                <a:solidFill>
                  <a:srgbClr val="000000"/>
                </a:solidFill>
                <a:latin typeface="Times New Roman" panose="02020603050405020304" pitchFamily="18" charset="0"/>
                <a:ea typeface="Times New Roman" panose="02020603050405020304" pitchFamily="18" charset="0"/>
              </a:rPr>
              <a:t> : The month, day of the month, day of the week, plane age, distance, airtime, departure time, and arrival time have no effect on flight delays</a:t>
            </a:r>
          </a:p>
          <a:p>
            <a:endParaRPr lang="en-US" sz="1800" dirty="0">
              <a:solidFill>
                <a:srgbClr val="000000"/>
              </a:solidFill>
              <a:latin typeface="Times New Roman" panose="02020603050405020304" pitchFamily="18" charset="0"/>
            </a:endParaRPr>
          </a:p>
          <a:p>
            <a:r>
              <a:rPr lang="en-US" sz="1800" dirty="0">
                <a:solidFill>
                  <a:srgbClr val="000000"/>
                </a:solidFill>
                <a:latin typeface="Times New Roman" panose="02020603050405020304" pitchFamily="18" charset="0"/>
              </a:rPr>
              <a:t>H</a:t>
            </a:r>
            <a:r>
              <a:rPr lang="en-US" sz="1800" baseline="-25000" dirty="0">
                <a:solidFill>
                  <a:srgbClr val="000000"/>
                </a:solidFill>
                <a:latin typeface="Times New Roman" panose="02020603050405020304" pitchFamily="18" charset="0"/>
              </a:rPr>
              <a:t>A</a:t>
            </a:r>
            <a:r>
              <a:rPr lang="en-US" sz="1800" dirty="0">
                <a:solidFill>
                  <a:srgbClr val="000000"/>
                </a:solidFill>
                <a:latin typeface="Times New Roman" panose="02020603050405020304" pitchFamily="18" charset="0"/>
              </a:rPr>
              <a:t>: </a:t>
            </a:r>
            <a:r>
              <a:rPr lang="en-US" sz="1800" dirty="0">
                <a:solidFill>
                  <a:srgbClr val="000000"/>
                </a:solidFill>
                <a:latin typeface="Times New Roman" panose="02020603050405020304" pitchFamily="18" charset="0"/>
                <a:ea typeface="Times New Roman" panose="02020603050405020304" pitchFamily="18" charset="0"/>
              </a:rPr>
              <a:t>The month, day of the month, day of the week, plane age, distance, airtime, departure time, and arrival time have a positive effect on flight delays</a:t>
            </a:r>
          </a:p>
          <a:p>
            <a:endParaRPr lang="en-US" sz="1800" dirty="0">
              <a:solidFill>
                <a:srgbClr val="000000"/>
              </a:solidFill>
              <a:latin typeface="Times New Roman" panose="02020603050405020304" pitchFamily="18" charset="0"/>
            </a:endParaRPr>
          </a:p>
          <a:p>
            <a:r>
              <a:rPr lang="en-US" sz="1800" dirty="0">
                <a:solidFill>
                  <a:srgbClr val="000000"/>
                </a:solidFill>
                <a:latin typeface="Times New Roman" panose="02020603050405020304" pitchFamily="18" charset="0"/>
              </a:rPr>
              <a:t>The null hypothesis states that the </a:t>
            </a:r>
            <a:r>
              <a:rPr lang="en-US" sz="1800" dirty="0">
                <a:solidFill>
                  <a:srgbClr val="000000"/>
                </a:solidFill>
                <a:latin typeface="Times New Roman" panose="02020603050405020304" pitchFamily="18" charset="0"/>
                <a:ea typeface="Times New Roman" panose="02020603050405020304" pitchFamily="18" charset="0"/>
              </a:rPr>
              <a:t>month, day of the month, day of the week, plane age, distance, airtime, departure time, and arrival time </a:t>
            </a:r>
            <a:r>
              <a:rPr lang="en-US" sz="1800" dirty="0">
                <a:solidFill>
                  <a:srgbClr val="000000"/>
                </a:solidFill>
                <a:latin typeface="Times New Roman" panose="02020603050405020304" pitchFamily="18" charset="0"/>
              </a:rPr>
              <a:t>(independent variables) have no association with flight delays(dependent variable).</a:t>
            </a:r>
          </a:p>
          <a:p>
            <a:r>
              <a:rPr lang="en-US" sz="1800" dirty="0">
                <a:solidFill>
                  <a:srgbClr val="000000"/>
                </a:solidFill>
                <a:latin typeface="Times New Roman" panose="02020603050405020304" pitchFamily="18" charset="0"/>
              </a:rPr>
              <a:t>The alternative hypothesis states that the factors have a positive effect, increases, delays. </a:t>
            </a:r>
            <a:endParaRPr lang="en-US" dirty="0"/>
          </a:p>
        </p:txBody>
      </p:sp>
      <p:sp>
        <p:nvSpPr>
          <p:cNvPr id="4" name="TextBox 3">
            <a:extLst>
              <a:ext uri="{FF2B5EF4-FFF2-40B4-BE49-F238E27FC236}">
                <a16:creationId xmlns:a16="http://schemas.microsoft.com/office/drawing/2014/main" id="{B0B8CB63-9EFF-076B-100B-883E6595EB81}"/>
              </a:ext>
            </a:extLst>
          </p:cNvPr>
          <p:cNvSpPr txBox="1"/>
          <p:nvPr/>
        </p:nvSpPr>
        <p:spPr>
          <a:xfrm>
            <a:off x="9615714" y="217714"/>
            <a:ext cx="2162629" cy="584775"/>
          </a:xfrm>
          <a:prstGeom prst="rect">
            <a:avLst/>
          </a:prstGeom>
          <a:noFill/>
        </p:spPr>
        <p:txBody>
          <a:bodyPr wrap="square" rtlCol="0">
            <a:spAutoFit/>
          </a:bodyPr>
          <a:lstStyle/>
          <a:p>
            <a:r>
              <a:rPr lang="en-US" sz="1600" dirty="0">
                <a:solidFill>
                  <a:schemeClr val="bg1">
                    <a:lumMod val="50000"/>
                  </a:schemeClr>
                </a:solidFill>
              </a:rPr>
              <a:t>Problem Statement &amp; Hypothesis Formulation</a:t>
            </a:r>
          </a:p>
        </p:txBody>
      </p:sp>
    </p:spTree>
    <p:extLst>
      <p:ext uri="{BB962C8B-B14F-4D97-AF65-F5344CB8AC3E}">
        <p14:creationId xmlns:p14="http://schemas.microsoft.com/office/powerpoint/2010/main" val="33069587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Report</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pPr marL="0" indent="0">
              <a:buNone/>
            </a:pPr>
            <a:r>
              <a:rPr lang="en-US" sz="1800" dirty="0">
                <a:solidFill>
                  <a:srgbClr val="000000"/>
                </a:solidFill>
                <a:latin typeface="Times New Roman" panose="02020603050405020304" pitchFamily="18" charset="0"/>
                <a:ea typeface="Times New Roman" panose="02020603050405020304" pitchFamily="18" charset="0"/>
              </a:rPr>
              <a:t>There are outliers shown on most of the plots provided.</a:t>
            </a:r>
          </a:p>
          <a:p>
            <a:pPr marL="0" indent="0">
              <a:buNone/>
            </a:pPr>
            <a:r>
              <a:rPr lang="en-US" sz="1800" dirty="0">
                <a:solidFill>
                  <a:srgbClr val="000000"/>
                </a:solidFill>
                <a:latin typeface="Times New Roman" panose="02020603050405020304" pitchFamily="18" charset="0"/>
                <a:ea typeface="Times New Roman" panose="02020603050405020304" pitchFamily="18" charset="0"/>
              </a:rPr>
              <a:t>There was not a strong correlation shown but that could be due to too many variables</a:t>
            </a:r>
          </a:p>
          <a:p>
            <a:pPr marL="0" indent="0">
              <a:buNone/>
            </a:pPr>
            <a:r>
              <a:rPr lang="en-US" sz="1800" dirty="0">
                <a:solidFill>
                  <a:srgbClr val="000000"/>
                </a:solidFill>
                <a:latin typeface="Times New Roman" panose="02020603050405020304" pitchFamily="18" charset="0"/>
                <a:ea typeface="Times New Roman" panose="02020603050405020304" pitchFamily="18" charset="0"/>
              </a:rPr>
              <a:t>The predicted values compared to the actual hade several instances of large differences. When adjustments to the number of variables is made, this could be better at predicting flight delays. </a:t>
            </a:r>
          </a:p>
          <a:p>
            <a:pPr marL="0" indent="0">
              <a:buNone/>
            </a:pPr>
            <a:r>
              <a:rPr lang="en-US" sz="1800" dirty="0">
                <a:solidFill>
                  <a:srgbClr val="000000"/>
                </a:solidFill>
                <a:latin typeface="Times New Roman" panose="02020603050405020304" pitchFamily="18" charset="0"/>
                <a:ea typeface="Times New Roman" panose="02020603050405020304" pitchFamily="18" charset="0"/>
              </a:rPr>
              <a:t>This analysis started off with all variables in the dataset being used. The next step will be to refine the variables and rerun things to see if the prediction power will be better overall. </a:t>
            </a:r>
          </a:p>
          <a:p>
            <a:pPr marL="0" indent="0">
              <a:buNone/>
            </a:pPr>
            <a:endParaRPr lang="en-US" sz="1800" dirty="0">
              <a:solidFill>
                <a:srgbClr val="000000"/>
              </a:solidFill>
              <a:latin typeface="Times New Roman" panose="02020603050405020304" pitchFamily="18" charset="0"/>
              <a:ea typeface="Times New Roman" panose="02020603050405020304" pitchFamily="18" charset="0"/>
            </a:endParaRPr>
          </a:p>
          <a:p>
            <a:pPr marL="0" indent="0">
              <a:buNone/>
            </a:pPr>
            <a:r>
              <a:rPr lang="en-US" sz="1800" dirty="0">
                <a:solidFill>
                  <a:srgbClr val="000000"/>
                </a:solidFill>
                <a:latin typeface="Times New Roman" panose="02020603050405020304" pitchFamily="18" charset="0"/>
                <a:ea typeface="Times New Roman" panose="02020603050405020304" pitchFamily="18" charset="0"/>
              </a:rPr>
              <a:t>Update:</a:t>
            </a:r>
          </a:p>
          <a:p>
            <a:pPr marL="0" indent="0">
              <a:buNone/>
            </a:pPr>
            <a:r>
              <a:rPr lang="en-US" sz="1800" dirty="0">
                <a:solidFill>
                  <a:srgbClr val="000000"/>
                </a:solidFill>
                <a:latin typeface="Times New Roman" panose="02020603050405020304" pitchFamily="18" charset="0"/>
                <a:ea typeface="Times New Roman" panose="02020603050405020304" pitchFamily="18" charset="0"/>
              </a:rPr>
              <a:t>Even after removing Month, Day of Month, and Arrival time, there was no change in the accuracy. So, a DNN regression was done to see if predictions could be more accurate. The results show</a:t>
            </a:r>
          </a:p>
        </p:txBody>
      </p:sp>
      <p:sp>
        <p:nvSpPr>
          <p:cNvPr id="5" name="TextBox 4">
            <a:extLst>
              <a:ext uri="{FF2B5EF4-FFF2-40B4-BE49-F238E27FC236}">
                <a16:creationId xmlns:a16="http://schemas.microsoft.com/office/drawing/2014/main" id="{84E3B221-2E05-660E-47DA-C83FEFEF4EAB}"/>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(4/5)</a:t>
            </a:r>
          </a:p>
        </p:txBody>
      </p:sp>
    </p:spTree>
    <p:extLst>
      <p:ext uri="{BB962C8B-B14F-4D97-AF65-F5344CB8AC3E}">
        <p14:creationId xmlns:p14="http://schemas.microsoft.com/office/powerpoint/2010/main" val="17896332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8C1A2-E365-4EAD-A777-10EF9BD2588C}"/>
              </a:ext>
            </a:extLst>
          </p:cNvPr>
          <p:cNvSpPr>
            <a:spLocks noGrp="1"/>
          </p:cNvSpPr>
          <p:nvPr>
            <p:ph type="title"/>
          </p:nvPr>
        </p:nvSpPr>
        <p:spPr/>
        <p:txBody>
          <a:bodyPr/>
          <a:lstStyle/>
          <a:p>
            <a:r>
              <a:rPr lang="en-US" dirty="0"/>
              <a:t>Act</a:t>
            </a:r>
          </a:p>
        </p:txBody>
      </p:sp>
      <p:sp>
        <p:nvSpPr>
          <p:cNvPr id="3" name="Content Placeholder 2">
            <a:extLst>
              <a:ext uri="{FF2B5EF4-FFF2-40B4-BE49-F238E27FC236}">
                <a16:creationId xmlns:a16="http://schemas.microsoft.com/office/drawing/2014/main" id="{83DC0D0A-FDCC-4561-A8EB-1F836A94AACC}"/>
              </a:ext>
            </a:extLst>
          </p:cNvPr>
          <p:cNvSpPr>
            <a:spLocks noGrp="1"/>
          </p:cNvSpPr>
          <p:nvPr>
            <p:ph idx="1"/>
          </p:nvPr>
        </p:nvSpPr>
        <p:spPr/>
        <p:txBody>
          <a:bodyPr/>
          <a:lstStyle/>
          <a:p>
            <a:r>
              <a:rPr lang="en-US" sz="1800" dirty="0">
                <a:solidFill>
                  <a:srgbClr val="000000"/>
                </a:solidFill>
                <a:latin typeface="Times New Roman" panose="02020603050405020304" pitchFamily="18" charset="0"/>
              </a:rPr>
              <a:t>Given the predictions of the deep learning NN, and the linear regression, I must fail to reject the null hypothesis. There is not enough information to make an accurate prediction of the arrival delays. Even after the removal of variables, the ability to predict arrival delays using this dataset was not accurate enough to put into use. </a:t>
            </a:r>
            <a:endParaRPr lang="en-US" dirty="0"/>
          </a:p>
        </p:txBody>
      </p:sp>
      <p:sp>
        <p:nvSpPr>
          <p:cNvPr id="5" name="TextBox 4">
            <a:extLst>
              <a:ext uri="{FF2B5EF4-FFF2-40B4-BE49-F238E27FC236}">
                <a16:creationId xmlns:a16="http://schemas.microsoft.com/office/drawing/2014/main" id="{CAE26450-2BDD-A04A-39A7-E633248AD1AB}"/>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(5/5)</a:t>
            </a:r>
          </a:p>
        </p:txBody>
      </p:sp>
    </p:spTree>
    <p:extLst>
      <p:ext uri="{BB962C8B-B14F-4D97-AF65-F5344CB8AC3E}">
        <p14:creationId xmlns:p14="http://schemas.microsoft.com/office/powerpoint/2010/main" val="4024108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a:xfrm>
            <a:off x="838200" y="217714"/>
            <a:ext cx="10515600" cy="1325563"/>
          </a:xfrm>
        </p:spPr>
        <p:txBody>
          <a:bodyPr/>
          <a:lstStyle/>
          <a:p>
            <a:r>
              <a:rPr lang="en-US" dirty="0"/>
              <a:t>Top-Down Program Design</a:t>
            </a:r>
          </a:p>
        </p:txBody>
      </p:sp>
      <p:sp>
        <p:nvSpPr>
          <p:cNvPr id="3" name="Content Placeholder 2">
            <a:extLst>
              <a:ext uri="{FF2B5EF4-FFF2-40B4-BE49-F238E27FC236}">
                <a16:creationId xmlns:a16="http://schemas.microsoft.com/office/drawing/2014/main" id="{675E5F93-F1AC-CFCC-019E-8AE9684F13B6}"/>
              </a:ext>
            </a:extLst>
          </p:cNvPr>
          <p:cNvSpPr>
            <a:spLocks noGrp="1"/>
          </p:cNvSpPr>
          <p:nvPr>
            <p:ph idx="1"/>
          </p:nvPr>
        </p:nvSpPr>
        <p:spPr/>
        <p:txBody>
          <a:bodyPr>
            <a:normAutofit fontScale="92500"/>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Top-Down Program Design</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Program: Flight </a:t>
            </a:r>
            <a:r>
              <a:rPr lang="en-US" sz="1800" dirty="0">
                <a:latin typeface="Calibri" panose="020F0502020204030204" pitchFamily="34" charset="0"/>
                <a:ea typeface="Calibri" panose="020F0502020204030204" pitchFamily="34" charset="0"/>
                <a:cs typeface="Times New Roman" panose="02020603050405020304" pitchFamily="18" charset="0"/>
              </a:rPr>
              <a:t>delay</a:t>
            </a:r>
            <a:r>
              <a:rPr lang="en-US" sz="1800" dirty="0">
                <a:effectLst/>
                <a:latin typeface="Calibri" panose="020F0502020204030204" pitchFamily="34" charset="0"/>
                <a:ea typeface="Calibri" panose="020F0502020204030204" pitchFamily="34" charset="0"/>
                <a:cs typeface="Times New Roman" panose="02020603050405020304" pitchFamily="18" charset="0"/>
              </a:rPr>
              <a:t> Prediction using Machine Learning Regression</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Overall Task:</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Design a Python program that can be used to predict </a:t>
            </a:r>
            <a:r>
              <a:rPr lang="en-US" sz="1800" dirty="0">
                <a:latin typeface="Calibri" panose="020F0502020204030204" pitchFamily="34" charset="0"/>
                <a:ea typeface="Calibri" panose="020F0502020204030204" pitchFamily="34" charset="0"/>
                <a:cs typeface="Times New Roman" panose="02020603050405020304" pitchFamily="18" charset="0"/>
              </a:rPr>
              <a:t>flight</a:t>
            </a:r>
            <a:r>
              <a:rPr lang="en-US" sz="1800" dirty="0">
                <a:effectLst/>
                <a:latin typeface="Calibri" panose="020F0502020204030204" pitchFamily="34" charset="0"/>
                <a:ea typeface="Calibri" panose="020F0502020204030204" pitchFamily="34" charset="0"/>
                <a:cs typeface="Times New Roman" panose="02020603050405020304" pitchFamily="18" charset="0"/>
              </a:rPr>
              <a:t> (output) using the </a:t>
            </a:r>
            <a:r>
              <a:rPr lang="en-US" sz="1800" dirty="0">
                <a:latin typeface="Calibri" panose="020F0502020204030204" pitchFamily="34" charset="0"/>
                <a:ea typeface="Calibri" panose="020F0502020204030204" pitchFamily="34" charset="0"/>
                <a:cs typeface="Times New Roman" panose="02020603050405020304" pitchFamily="18" charset="0"/>
              </a:rPr>
              <a:t>flight</a:t>
            </a:r>
            <a:r>
              <a:rPr lang="en-US" sz="1800" dirty="0">
                <a:effectLst/>
                <a:latin typeface="Calibri" panose="020F0502020204030204" pitchFamily="34" charset="0"/>
                <a:ea typeface="Calibri" panose="020F0502020204030204" pitchFamily="34" charset="0"/>
                <a:cs typeface="Times New Roman" panose="02020603050405020304" pitchFamily="18" charset="0"/>
              </a:rPr>
              <a:t> dataset as input.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Science Process steps are as follows: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Step 1 Acquire- Find dataset that contains required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Step 2 Prepare- Pre-process and gather information on variables that could be useful.</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Step 3 Analyze Data- Use techniques to explore and analyze relationships between variables and build models.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Step 4 Report- Give thorough breakdown of results.</a:t>
            </a:r>
          </a:p>
          <a:p>
            <a:pPr mar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Step 5 Act- Use results to make predictions.</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48B42655-B426-E42E-6080-01EA0B1F1436}"/>
              </a:ext>
            </a:extLst>
          </p:cNvPr>
          <p:cNvSpPr txBox="1"/>
          <p:nvPr/>
        </p:nvSpPr>
        <p:spPr>
          <a:xfrm>
            <a:off x="9035144" y="217714"/>
            <a:ext cx="27432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Program Design</a:t>
            </a:r>
          </a:p>
        </p:txBody>
      </p:sp>
    </p:spTree>
    <p:extLst>
      <p:ext uri="{BB962C8B-B14F-4D97-AF65-F5344CB8AC3E}">
        <p14:creationId xmlns:p14="http://schemas.microsoft.com/office/powerpoint/2010/main" val="3507078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Hierarchy Chart</a:t>
            </a:r>
          </a:p>
        </p:txBody>
      </p:sp>
      <p:sp>
        <p:nvSpPr>
          <p:cNvPr id="3" name="Text Placeholder 2">
            <a:extLst>
              <a:ext uri="{FF2B5EF4-FFF2-40B4-BE49-F238E27FC236}">
                <a16:creationId xmlns:a16="http://schemas.microsoft.com/office/drawing/2014/main" id="{7AC111D2-594E-1FEF-B83A-FFD8F41912C1}"/>
              </a:ext>
            </a:extLst>
          </p:cNvPr>
          <p:cNvSpPr>
            <a:spLocks noGrp="1"/>
          </p:cNvSpPr>
          <p:nvPr>
            <p:ph type="body" idx="1"/>
          </p:nvPr>
        </p:nvSpPr>
        <p:spPr>
          <a:xfrm>
            <a:off x="839788" y="1681163"/>
            <a:ext cx="10512424" cy="823912"/>
          </a:xfrm>
        </p:spPr>
        <p:txBody>
          <a:bodyPr/>
          <a:lstStyle/>
          <a:p>
            <a:pPr algn="ctr"/>
            <a:r>
              <a:rPr lang="en-US" dirty="0"/>
              <a:t>Hierarchy Chart</a:t>
            </a:r>
          </a:p>
        </p:txBody>
      </p:sp>
      <p:sp>
        <p:nvSpPr>
          <p:cNvPr id="7" name="Content Placeholder 6">
            <a:extLst>
              <a:ext uri="{FF2B5EF4-FFF2-40B4-BE49-F238E27FC236}">
                <a16:creationId xmlns:a16="http://schemas.microsoft.com/office/drawing/2014/main" id="{424A2757-45A1-7BDD-DAE9-2627FB5564B9}"/>
              </a:ext>
            </a:extLst>
          </p:cNvPr>
          <p:cNvSpPr>
            <a:spLocks noGrp="1"/>
          </p:cNvSpPr>
          <p:nvPr>
            <p:ph sz="half" idx="2"/>
          </p:nvPr>
        </p:nvSpPr>
        <p:spPr/>
        <p:txBody>
          <a:bodyPr/>
          <a:lstStyle/>
          <a:p>
            <a:r>
              <a:rPr lang="en-US" dirty="0"/>
              <a:t>[</a:t>
            </a:r>
            <a:r>
              <a:rPr lang="en-US" dirty="0" err="1"/>
              <a:t>ArrDelay</a:t>
            </a:r>
            <a:r>
              <a:rPr lang="en-US" dirty="0"/>
              <a:t>]=</a:t>
            </a:r>
            <a:r>
              <a:rPr lang="en-US" dirty="0" err="1"/>
              <a:t>Flight_dataset</a:t>
            </a:r>
            <a:r>
              <a:rPr lang="en-US" dirty="0"/>
              <a:t>     (</a:t>
            </a:r>
            <a:r>
              <a:rPr lang="en-US" sz="2800" dirty="0">
                <a:solidFill>
                  <a:srgbClr val="000000"/>
                </a:solidFill>
                <a:latin typeface="Times New Roman" panose="02020603050405020304" pitchFamily="18" charset="0"/>
                <a:ea typeface="Times New Roman" panose="02020603050405020304" pitchFamily="18" charset="0"/>
              </a:rPr>
              <a:t>month, day of the month, day of the week, plane age, distance, airtime, departure time, and arrival time </a:t>
            </a:r>
            <a:r>
              <a:rPr lang="en-US" dirty="0"/>
              <a:t>)</a:t>
            </a:r>
          </a:p>
        </p:txBody>
      </p:sp>
      <p:sp>
        <p:nvSpPr>
          <p:cNvPr id="9" name="Content Placeholder 8">
            <a:extLst>
              <a:ext uri="{FF2B5EF4-FFF2-40B4-BE49-F238E27FC236}">
                <a16:creationId xmlns:a16="http://schemas.microsoft.com/office/drawing/2014/main" id="{7979D349-29E1-D520-AEFB-E5598A00D34B}"/>
              </a:ext>
            </a:extLst>
          </p:cNvPr>
          <p:cNvSpPr>
            <a:spLocks noGrp="1"/>
          </p:cNvSpPr>
          <p:nvPr>
            <p:ph sz="quarter" idx="4"/>
          </p:nvPr>
        </p:nvSpPr>
        <p:spPr/>
        <p:txBody>
          <a:bodyPr/>
          <a:lstStyle/>
          <a:p>
            <a:r>
              <a:rPr lang="en-US" dirty="0"/>
              <a:t>Output: flight delays</a:t>
            </a:r>
          </a:p>
          <a:p>
            <a:r>
              <a:rPr lang="en-US" dirty="0"/>
              <a:t>Input: flight dataset</a:t>
            </a:r>
          </a:p>
        </p:txBody>
      </p:sp>
      <p:sp>
        <p:nvSpPr>
          <p:cNvPr id="4" name="TextBox 3">
            <a:extLst>
              <a:ext uri="{FF2B5EF4-FFF2-40B4-BE49-F238E27FC236}">
                <a16:creationId xmlns:a16="http://schemas.microsoft.com/office/drawing/2014/main" id="{48B42655-B426-E42E-6080-01EA0B1F1436}"/>
              </a:ext>
            </a:extLst>
          </p:cNvPr>
          <p:cNvSpPr txBox="1"/>
          <p:nvPr/>
        </p:nvSpPr>
        <p:spPr>
          <a:xfrm>
            <a:off x="9035144" y="217714"/>
            <a:ext cx="27432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Program Design</a:t>
            </a:r>
          </a:p>
        </p:txBody>
      </p:sp>
    </p:spTree>
    <p:extLst>
      <p:ext uri="{BB962C8B-B14F-4D97-AF65-F5344CB8AC3E}">
        <p14:creationId xmlns:p14="http://schemas.microsoft.com/office/powerpoint/2010/main" val="1966201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Flowchart</a:t>
            </a:r>
          </a:p>
        </p:txBody>
      </p:sp>
      <p:sp>
        <p:nvSpPr>
          <p:cNvPr id="4" name="TextBox 3">
            <a:extLst>
              <a:ext uri="{FF2B5EF4-FFF2-40B4-BE49-F238E27FC236}">
                <a16:creationId xmlns:a16="http://schemas.microsoft.com/office/drawing/2014/main" id="{48B42655-B426-E42E-6080-01EA0B1F1436}"/>
              </a:ext>
            </a:extLst>
          </p:cNvPr>
          <p:cNvSpPr txBox="1"/>
          <p:nvPr/>
        </p:nvSpPr>
        <p:spPr>
          <a:xfrm>
            <a:off x="9035144" y="217714"/>
            <a:ext cx="27432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Program Design</a:t>
            </a:r>
          </a:p>
        </p:txBody>
      </p:sp>
      <p:sp>
        <p:nvSpPr>
          <p:cNvPr id="3" name="Oval 2">
            <a:extLst>
              <a:ext uri="{FF2B5EF4-FFF2-40B4-BE49-F238E27FC236}">
                <a16:creationId xmlns:a16="http://schemas.microsoft.com/office/drawing/2014/main" id="{343F2501-7828-9E99-B2D5-6F8F2F2F44A2}"/>
              </a:ext>
            </a:extLst>
          </p:cNvPr>
          <p:cNvSpPr/>
          <p:nvPr/>
        </p:nvSpPr>
        <p:spPr>
          <a:xfrm>
            <a:off x="4620126" y="866274"/>
            <a:ext cx="2518611" cy="6737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cxnSp>
        <p:nvCxnSpPr>
          <p:cNvPr id="10" name="Straight Arrow Connector 9">
            <a:extLst>
              <a:ext uri="{FF2B5EF4-FFF2-40B4-BE49-F238E27FC236}">
                <a16:creationId xmlns:a16="http://schemas.microsoft.com/office/drawing/2014/main" id="{54173E50-9E80-D1ED-D57C-054575A2CB90}"/>
              </a:ext>
            </a:extLst>
          </p:cNvPr>
          <p:cNvCxnSpPr>
            <a:cxnSpLocks/>
            <a:stCxn id="3" idx="4"/>
          </p:cNvCxnSpPr>
          <p:nvPr/>
        </p:nvCxnSpPr>
        <p:spPr>
          <a:xfrm flipH="1">
            <a:off x="5879431" y="1540042"/>
            <a:ext cx="1" cy="651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9B492B1-6665-DBD3-9E7C-393C2572B57F}"/>
              </a:ext>
            </a:extLst>
          </p:cNvPr>
          <p:cNvSpPr txBox="1"/>
          <p:nvPr/>
        </p:nvSpPr>
        <p:spPr>
          <a:xfrm>
            <a:off x="1507958" y="2454442"/>
            <a:ext cx="2005262" cy="646331"/>
          </a:xfrm>
          <a:prstGeom prst="rect">
            <a:avLst/>
          </a:prstGeom>
          <a:noFill/>
        </p:spPr>
        <p:txBody>
          <a:bodyPr wrap="square" rtlCol="0">
            <a:spAutoFit/>
          </a:bodyPr>
          <a:lstStyle/>
          <a:p>
            <a:r>
              <a:rPr lang="en-US" dirty="0"/>
              <a:t>Step 1:</a:t>
            </a:r>
          </a:p>
          <a:p>
            <a:r>
              <a:rPr lang="en-US" dirty="0"/>
              <a:t>Acquire Data</a:t>
            </a:r>
          </a:p>
        </p:txBody>
      </p:sp>
      <p:sp>
        <p:nvSpPr>
          <p:cNvPr id="19" name="Rectangle 18">
            <a:extLst>
              <a:ext uri="{FF2B5EF4-FFF2-40B4-BE49-F238E27FC236}">
                <a16:creationId xmlns:a16="http://schemas.microsoft.com/office/drawing/2014/main" id="{EE0278CD-1DA9-F600-08AA-D54741F6BB8C}"/>
              </a:ext>
            </a:extLst>
          </p:cNvPr>
          <p:cNvSpPr/>
          <p:nvPr/>
        </p:nvSpPr>
        <p:spPr>
          <a:xfrm>
            <a:off x="4876806" y="1907089"/>
            <a:ext cx="2005250" cy="974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Load Data</a:t>
            </a:r>
          </a:p>
        </p:txBody>
      </p:sp>
      <p:sp>
        <p:nvSpPr>
          <p:cNvPr id="20" name="Rectangle 19">
            <a:extLst>
              <a:ext uri="{FF2B5EF4-FFF2-40B4-BE49-F238E27FC236}">
                <a16:creationId xmlns:a16="http://schemas.microsoft.com/office/drawing/2014/main" id="{2963A1A0-913B-AACE-A3E2-FA5DD9AF8B13}"/>
              </a:ext>
            </a:extLst>
          </p:cNvPr>
          <p:cNvSpPr/>
          <p:nvPr/>
        </p:nvSpPr>
        <p:spPr>
          <a:xfrm>
            <a:off x="4748464" y="3429000"/>
            <a:ext cx="2261931" cy="1411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Preliminary analysis</a:t>
            </a:r>
          </a:p>
          <a:p>
            <a:pPr algn="ctr"/>
            <a:r>
              <a:rPr lang="en-US" dirty="0"/>
              <a:t>Identify variables and features, describe data</a:t>
            </a:r>
          </a:p>
        </p:txBody>
      </p:sp>
      <p:cxnSp>
        <p:nvCxnSpPr>
          <p:cNvPr id="22" name="Straight Arrow Connector 21">
            <a:extLst>
              <a:ext uri="{FF2B5EF4-FFF2-40B4-BE49-F238E27FC236}">
                <a16:creationId xmlns:a16="http://schemas.microsoft.com/office/drawing/2014/main" id="{03DF84A1-E09E-C950-79E4-4ADD1233A673}"/>
              </a:ext>
            </a:extLst>
          </p:cNvPr>
          <p:cNvCxnSpPr>
            <a:cxnSpLocks/>
          </p:cNvCxnSpPr>
          <p:nvPr/>
        </p:nvCxnSpPr>
        <p:spPr>
          <a:xfrm>
            <a:off x="5879430" y="2609435"/>
            <a:ext cx="0" cy="819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50B819B2-8DFE-CE1C-436C-5092CEAD8012}"/>
              </a:ext>
            </a:extLst>
          </p:cNvPr>
          <p:cNvSpPr/>
          <p:nvPr/>
        </p:nvSpPr>
        <p:spPr>
          <a:xfrm>
            <a:off x="4748464" y="5101389"/>
            <a:ext cx="2261931" cy="890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Visualize: plot each feature against outcome variable</a:t>
            </a:r>
          </a:p>
        </p:txBody>
      </p:sp>
      <p:sp>
        <p:nvSpPr>
          <p:cNvPr id="30" name="Rectangle 29">
            <a:extLst>
              <a:ext uri="{FF2B5EF4-FFF2-40B4-BE49-F238E27FC236}">
                <a16:creationId xmlns:a16="http://schemas.microsoft.com/office/drawing/2014/main" id="{522DFBAF-F25F-CFD3-E034-9A20C17186AD}"/>
              </a:ext>
            </a:extLst>
          </p:cNvPr>
          <p:cNvSpPr/>
          <p:nvPr/>
        </p:nvSpPr>
        <p:spPr>
          <a:xfrm>
            <a:off x="4748467" y="6128084"/>
            <a:ext cx="2261928" cy="729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 data:</a:t>
            </a:r>
          </a:p>
          <a:p>
            <a:pPr algn="ctr"/>
            <a:r>
              <a:rPr lang="en-US" dirty="0"/>
              <a:t>Verify all necessary data is there</a:t>
            </a:r>
          </a:p>
        </p:txBody>
      </p:sp>
      <p:cxnSp>
        <p:nvCxnSpPr>
          <p:cNvPr id="32" name="Straight Arrow Connector 31">
            <a:extLst>
              <a:ext uri="{FF2B5EF4-FFF2-40B4-BE49-F238E27FC236}">
                <a16:creationId xmlns:a16="http://schemas.microsoft.com/office/drawing/2014/main" id="{B2D98F44-AD5A-1F8D-4EA1-4342C3714CE8}"/>
              </a:ext>
            </a:extLst>
          </p:cNvPr>
          <p:cNvCxnSpPr>
            <a:stCxn id="20" idx="2"/>
            <a:endCxn id="29" idx="0"/>
          </p:cNvCxnSpPr>
          <p:nvPr/>
        </p:nvCxnSpPr>
        <p:spPr>
          <a:xfrm>
            <a:off x="5879430" y="4840704"/>
            <a:ext cx="0" cy="260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1E40C1B-F2F5-92BA-01A6-8C479C998CFA}"/>
              </a:ext>
            </a:extLst>
          </p:cNvPr>
          <p:cNvCxnSpPr>
            <a:stCxn id="29" idx="2"/>
            <a:endCxn id="30" idx="0"/>
          </p:cNvCxnSpPr>
          <p:nvPr/>
        </p:nvCxnSpPr>
        <p:spPr>
          <a:xfrm>
            <a:off x="5879430" y="5991726"/>
            <a:ext cx="1" cy="136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DF08A18-09FE-48E9-78AD-B30EDAAE844D}"/>
              </a:ext>
            </a:extLst>
          </p:cNvPr>
          <p:cNvSpPr txBox="1"/>
          <p:nvPr/>
        </p:nvSpPr>
        <p:spPr>
          <a:xfrm>
            <a:off x="1668379" y="3769895"/>
            <a:ext cx="1267326" cy="646331"/>
          </a:xfrm>
          <a:prstGeom prst="rect">
            <a:avLst/>
          </a:prstGeom>
          <a:noFill/>
        </p:spPr>
        <p:txBody>
          <a:bodyPr wrap="square" rtlCol="0">
            <a:spAutoFit/>
          </a:bodyPr>
          <a:lstStyle/>
          <a:p>
            <a:r>
              <a:rPr lang="en-US" dirty="0"/>
              <a:t>Step 2:</a:t>
            </a:r>
          </a:p>
          <a:p>
            <a:r>
              <a:rPr lang="en-US" dirty="0"/>
              <a:t>Prepare</a:t>
            </a:r>
          </a:p>
        </p:txBody>
      </p:sp>
    </p:spTree>
    <p:extLst>
      <p:ext uri="{BB962C8B-B14F-4D97-AF65-F5344CB8AC3E}">
        <p14:creationId xmlns:p14="http://schemas.microsoft.com/office/powerpoint/2010/main" val="3271811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Flowchart</a:t>
            </a:r>
          </a:p>
        </p:txBody>
      </p:sp>
      <p:sp>
        <p:nvSpPr>
          <p:cNvPr id="4" name="TextBox 3">
            <a:extLst>
              <a:ext uri="{FF2B5EF4-FFF2-40B4-BE49-F238E27FC236}">
                <a16:creationId xmlns:a16="http://schemas.microsoft.com/office/drawing/2014/main" id="{48B42655-B426-E42E-6080-01EA0B1F1436}"/>
              </a:ext>
            </a:extLst>
          </p:cNvPr>
          <p:cNvSpPr txBox="1"/>
          <p:nvPr/>
        </p:nvSpPr>
        <p:spPr>
          <a:xfrm>
            <a:off x="9035144" y="217714"/>
            <a:ext cx="27432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Program Design</a:t>
            </a:r>
          </a:p>
        </p:txBody>
      </p:sp>
      <p:sp>
        <p:nvSpPr>
          <p:cNvPr id="18" name="TextBox 17">
            <a:extLst>
              <a:ext uri="{FF2B5EF4-FFF2-40B4-BE49-F238E27FC236}">
                <a16:creationId xmlns:a16="http://schemas.microsoft.com/office/drawing/2014/main" id="{49B492B1-6665-DBD3-9E7C-393C2572B57F}"/>
              </a:ext>
            </a:extLst>
          </p:cNvPr>
          <p:cNvSpPr txBox="1"/>
          <p:nvPr/>
        </p:nvSpPr>
        <p:spPr>
          <a:xfrm>
            <a:off x="1507958" y="2454442"/>
            <a:ext cx="200526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Step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Analyze</a:t>
            </a:r>
          </a:p>
        </p:txBody>
      </p:sp>
      <p:sp>
        <p:nvSpPr>
          <p:cNvPr id="20" name="Rectangle 19">
            <a:extLst>
              <a:ext uri="{FF2B5EF4-FFF2-40B4-BE49-F238E27FC236}">
                <a16:creationId xmlns:a16="http://schemas.microsoft.com/office/drawing/2014/main" id="{2963A1A0-913B-AACE-A3E2-FA5DD9AF8B13}"/>
              </a:ext>
            </a:extLst>
          </p:cNvPr>
          <p:cNvSpPr/>
          <p:nvPr/>
        </p:nvSpPr>
        <p:spPr>
          <a:xfrm>
            <a:off x="4780545" y="3121463"/>
            <a:ext cx="2261931" cy="1294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prstClr val="white"/>
                </a:solidFill>
                <a:latin typeface="Calibri" panose="020F0502020204030204"/>
              </a:rPr>
              <a:t>A</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nalysis</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prstClr val="white"/>
                </a:solidFill>
                <a:latin typeface="Calibri" panose="020F0502020204030204"/>
              </a:rPr>
              <a:t>Breakdown findings and make interpretations</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50B819B2-8DFE-CE1C-436C-5092CEAD8012}"/>
              </a:ext>
            </a:extLst>
          </p:cNvPr>
          <p:cNvSpPr/>
          <p:nvPr/>
        </p:nvSpPr>
        <p:spPr>
          <a:xfrm>
            <a:off x="4780545" y="5168931"/>
            <a:ext cx="2261931" cy="890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prstClr val="white"/>
                </a:solidFill>
                <a:latin typeface="Calibri" panose="020F0502020204030204"/>
              </a:rPr>
              <a:t>Report findings</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2" name="Straight Arrow Connector 31">
            <a:extLst>
              <a:ext uri="{FF2B5EF4-FFF2-40B4-BE49-F238E27FC236}">
                <a16:creationId xmlns:a16="http://schemas.microsoft.com/office/drawing/2014/main" id="{B2D98F44-AD5A-1F8D-4EA1-4342C3714CE8}"/>
              </a:ext>
            </a:extLst>
          </p:cNvPr>
          <p:cNvCxnSpPr>
            <a:cxnSpLocks/>
          </p:cNvCxnSpPr>
          <p:nvPr/>
        </p:nvCxnSpPr>
        <p:spPr>
          <a:xfrm>
            <a:off x="6039840" y="3163208"/>
            <a:ext cx="1" cy="2000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DF08A18-09FE-48E9-78AD-B30EDAAE844D}"/>
              </a:ext>
            </a:extLst>
          </p:cNvPr>
          <p:cNvSpPr txBox="1"/>
          <p:nvPr/>
        </p:nvSpPr>
        <p:spPr>
          <a:xfrm>
            <a:off x="1668379" y="3769895"/>
            <a:ext cx="126732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Step </a:t>
            </a:r>
            <a:r>
              <a:rPr lang="en-US" dirty="0">
                <a:solidFill>
                  <a:prstClr val="black"/>
                </a:solidFill>
                <a:latin typeface="Calibri" panose="020F0502020204030204"/>
              </a:rPr>
              <a:t>4:</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Report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B124A49A-BCBB-6A33-ADD0-316C28E433FF}"/>
              </a:ext>
            </a:extLst>
          </p:cNvPr>
          <p:cNvSpPr/>
          <p:nvPr/>
        </p:nvSpPr>
        <p:spPr>
          <a:xfrm>
            <a:off x="4716370" y="217714"/>
            <a:ext cx="2261930" cy="1111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Multiple linear regression</a:t>
            </a:r>
          </a:p>
        </p:txBody>
      </p:sp>
      <p:sp>
        <p:nvSpPr>
          <p:cNvPr id="5" name="Rectangle 4">
            <a:extLst>
              <a:ext uri="{FF2B5EF4-FFF2-40B4-BE49-F238E27FC236}">
                <a16:creationId xmlns:a16="http://schemas.microsoft.com/office/drawing/2014/main" id="{65D767BD-82FA-55D8-EA40-7A7E7ABD2D7C}"/>
              </a:ext>
            </a:extLst>
          </p:cNvPr>
          <p:cNvSpPr/>
          <p:nvPr/>
        </p:nvSpPr>
        <p:spPr>
          <a:xfrm>
            <a:off x="4724395" y="1629532"/>
            <a:ext cx="2374230" cy="12133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Data and show predicted vs actual</a:t>
            </a:r>
          </a:p>
        </p:txBody>
      </p:sp>
      <p:cxnSp>
        <p:nvCxnSpPr>
          <p:cNvPr id="7" name="Straight Arrow Connector 6">
            <a:extLst>
              <a:ext uri="{FF2B5EF4-FFF2-40B4-BE49-F238E27FC236}">
                <a16:creationId xmlns:a16="http://schemas.microsoft.com/office/drawing/2014/main" id="{8D9B4C06-6E14-C501-912B-AF5F67A5847B}"/>
              </a:ext>
            </a:extLst>
          </p:cNvPr>
          <p:cNvCxnSpPr>
            <a:stCxn id="3" idx="2"/>
            <a:endCxn id="5" idx="0"/>
          </p:cNvCxnSpPr>
          <p:nvPr/>
        </p:nvCxnSpPr>
        <p:spPr>
          <a:xfrm>
            <a:off x="5847335" y="1329712"/>
            <a:ext cx="64175" cy="299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40F62F5-1F70-47A6-0F46-B564C9578002}"/>
              </a:ext>
            </a:extLst>
          </p:cNvPr>
          <p:cNvCxnSpPr>
            <a:stCxn id="5" idx="2"/>
            <a:endCxn id="20" idx="0"/>
          </p:cNvCxnSpPr>
          <p:nvPr/>
        </p:nvCxnSpPr>
        <p:spPr>
          <a:xfrm>
            <a:off x="5911510" y="2842905"/>
            <a:ext cx="1" cy="278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294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Pseudocode</a:t>
            </a:r>
          </a:p>
        </p:txBody>
      </p:sp>
      <p:sp>
        <p:nvSpPr>
          <p:cNvPr id="4" name="TextBox 3">
            <a:extLst>
              <a:ext uri="{FF2B5EF4-FFF2-40B4-BE49-F238E27FC236}">
                <a16:creationId xmlns:a16="http://schemas.microsoft.com/office/drawing/2014/main" id="{48B42655-B426-E42E-6080-01EA0B1F1436}"/>
              </a:ext>
            </a:extLst>
          </p:cNvPr>
          <p:cNvSpPr txBox="1"/>
          <p:nvPr/>
        </p:nvSpPr>
        <p:spPr>
          <a:xfrm>
            <a:off x="9035144" y="217714"/>
            <a:ext cx="27432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Program Design</a:t>
            </a:r>
          </a:p>
        </p:txBody>
      </p:sp>
      <p:sp>
        <p:nvSpPr>
          <p:cNvPr id="8" name="Content Placeholder 7">
            <a:extLst>
              <a:ext uri="{FF2B5EF4-FFF2-40B4-BE49-F238E27FC236}">
                <a16:creationId xmlns:a16="http://schemas.microsoft.com/office/drawing/2014/main" id="{B81FC63E-1C1A-2B87-6EA1-726A19EFC7A9}"/>
              </a:ext>
            </a:extLst>
          </p:cNvPr>
          <p:cNvSpPr>
            <a:spLocks noGrp="1"/>
          </p:cNvSpPr>
          <p:nvPr>
            <p:ph idx="1"/>
          </p:nvPr>
        </p:nvSpPr>
        <p:spPr>
          <a:xfrm>
            <a:off x="838200" y="1825624"/>
            <a:ext cx="10515600" cy="5032375"/>
          </a:xfrm>
        </p:spPr>
        <p:txBody>
          <a:bodyPr>
            <a:normAutofit fontScale="47500" lnSpcReduction="20000"/>
          </a:bodyPr>
          <a:lstStyle/>
          <a:p>
            <a:r>
              <a:rPr lang="en-US" dirty="0"/>
              <a:t>Start</a:t>
            </a:r>
          </a:p>
          <a:p>
            <a:r>
              <a:rPr lang="en-US" dirty="0"/>
              <a:t>Step 1 get data</a:t>
            </a:r>
          </a:p>
          <a:p>
            <a:r>
              <a:rPr lang="en-US" dirty="0"/>
              <a:t>Import pandas </a:t>
            </a:r>
            <a:r>
              <a:rPr lang="en-US" dirty="0" err="1"/>
              <a:t>numpy</a:t>
            </a:r>
            <a:r>
              <a:rPr lang="en-US" dirty="0"/>
              <a:t> and matplotlib</a:t>
            </a:r>
          </a:p>
          <a:p>
            <a:r>
              <a:rPr lang="en-US" dirty="0"/>
              <a:t>Read in dataset </a:t>
            </a:r>
            <a:r>
              <a:rPr lang="en-US" dirty="0" err="1"/>
              <a:t>df</a:t>
            </a:r>
            <a:r>
              <a:rPr lang="en-US" dirty="0"/>
              <a:t> =……</a:t>
            </a:r>
          </a:p>
          <a:p>
            <a:endParaRPr lang="en-US" dirty="0"/>
          </a:p>
          <a:p>
            <a:r>
              <a:rPr lang="en-US" dirty="0"/>
              <a:t>Step 2 prepare data</a:t>
            </a:r>
          </a:p>
          <a:p>
            <a:r>
              <a:rPr lang="en-US" dirty="0"/>
              <a:t>Check which variables could influence dependent variable</a:t>
            </a:r>
          </a:p>
          <a:p>
            <a:r>
              <a:rPr lang="en-US" dirty="0"/>
              <a:t>Use top 3 or 4 that could be used to predict price</a:t>
            </a:r>
          </a:p>
          <a:p>
            <a:r>
              <a:rPr lang="en-US" dirty="0"/>
              <a:t>Summary stats on variables I plan to use</a:t>
            </a:r>
          </a:p>
          <a:p>
            <a:r>
              <a:rPr lang="en-US" dirty="0"/>
              <a:t>Visualization</a:t>
            </a:r>
          </a:p>
          <a:p>
            <a:r>
              <a:rPr lang="en-US" dirty="0"/>
              <a:t>Plot variables against the dependent variable</a:t>
            </a:r>
          </a:p>
          <a:p>
            <a:pPr marL="0" indent="0">
              <a:buNone/>
            </a:pPr>
            <a:endParaRPr lang="en-US" dirty="0"/>
          </a:p>
          <a:p>
            <a:r>
              <a:rPr lang="en-US" dirty="0"/>
              <a:t>Step 3 analyze</a:t>
            </a:r>
          </a:p>
          <a:p>
            <a:r>
              <a:rPr lang="en-US" dirty="0"/>
              <a:t>Do prelim analyzation on variables</a:t>
            </a:r>
          </a:p>
          <a:p>
            <a:r>
              <a:rPr lang="en-US" dirty="0"/>
              <a:t>Test prediction and accuracy</a:t>
            </a:r>
          </a:p>
          <a:p>
            <a:endParaRPr lang="en-US" dirty="0"/>
          </a:p>
          <a:p>
            <a:r>
              <a:rPr lang="en-US" dirty="0"/>
              <a:t>Step 4 Report</a:t>
            </a:r>
          </a:p>
          <a:p>
            <a:r>
              <a:rPr lang="en-US" dirty="0"/>
              <a:t>Show prediction plots and compare against the actual plot</a:t>
            </a:r>
          </a:p>
          <a:p>
            <a:r>
              <a:rPr lang="en-US" dirty="0"/>
              <a:t>end</a:t>
            </a:r>
          </a:p>
          <a:p>
            <a:endParaRPr lang="en-US" dirty="0"/>
          </a:p>
          <a:p>
            <a:endParaRPr lang="en-US" dirty="0"/>
          </a:p>
        </p:txBody>
      </p:sp>
      <p:pic>
        <p:nvPicPr>
          <p:cNvPr id="9" name="Picture 8">
            <a:extLst>
              <a:ext uri="{FF2B5EF4-FFF2-40B4-BE49-F238E27FC236}">
                <a16:creationId xmlns:a16="http://schemas.microsoft.com/office/drawing/2014/main" id="{2DEED15B-C586-66F8-EA0F-B51BE14300D8}"/>
              </a:ext>
            </a:extLst>
          </p:cNvPr>
          <p:cNvPicPr>
            <a:picLocks noChangeAspect="1"/>
          </p:cNvPicPr>
          <p:nvPr/>
        </p:nvPicPr>
        <p:blipFill rotWithShape="1">
          <a:blip r:embed="rId2"/>
          <a:srcRect l="65756" b="95135"/>
          <a:stretch/>
        </p:blipFill>
        <p:spPr>
          <a:xfrm>
            <a:off x="5399315" y="1132144"/>
            <a:ext cx="1766510" cy="275741"/>
          </a:xfrm>
          <a:prstGeom prst="rect">
            <a:avLst/>
          </a:prstGeom>
        </p:spPr>
      </p:pic>
    </p:spTree>
    <p:extLst>
      <p:ext uri="{BB962C8B-B14F-4D97-AF65-F5344CB8AC3E}">
        <p14:creationId xmlns:p14="http://schemas.microsoft.com/office/powerpoint/2010/main" val="4110211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Acquire</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Flight </a:t>
            </a:r>
            <a:r>
              <a:rPr lang="en-US" sz="1800" dirty="0">
                <a:solidFill>
                  <a:srgbClr val="000000"/>
                </a:solidFill>
                <a:latin typeface="Times New Roman" panose="02020603050405020304" pitchFamily="18" charset="0"/>
                <a:ea typeface="Times New Roman" panose="02020603050405020304" pitchFamily="18" charset="0"/>
              </a:rPr>
              <a:t>data was acquired through Kaggle.com, which is used in many professions to find and share datasets and challenges.</a:t>
            </a:r>
          </a:p>
          <a:p>
            <a:r>
              <a:rPr lang="en-US" sz="1800" dirty="0">
                <a:solidFill>
                  <a:srgbClr val="000000"/>
                </a:solidFill>
                <a:latin typeface="Times New Roman" panose="02020603050405020304" pitchFamily="18" charset="0"/>
                <a:ea typeface="Times New Roman" panose="02020603050405020304" pitchFamily="18" charset="0"/>
              </a:rPr>
              <a:t>Data Source:</a:t>
            </a:r>
          </a:p>
          <a:p>
            <a:r>
              <a:rPr lang="en-US" sz="1800" dirty="0">
                <a:solidFill>
                  <a:srgbClr val="000000"/>
                </a:solidFill>
                <a:effectLst/>
                <a:latin typeface="Times New Roman" panose="02020603050405020304" pitchFamily="18" charset="0"/>
                <a:ea typeface="Times New Roman" panose="02020603050405020304" pitchFamily="18" charset="0"/>
                <a:hlinkClick r:id="rId2"/>
              </a:rPr>
              <a:t>https://www.kaggle.com/datasets/lcsldatasets/flights</a:t>
            </a: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p>
          <a:p>
            <a:r>
              <a:rPr lang="en-US" dirty="0"/>
              <a:t>I looked for other websites that had flight delay datasets and there were no other options</a:t>
            </a:r>
          </a:p>
        </p:txBody>
      </p:sp>
      <p:sp>
        <p:nvSpPr>
          <p:cNvPr id="5" name="TextBox 4">
            <a:extLst>
              <a:ext uri="{FF2B5EF4-FFF2-40B4-BE49-F238E27FC236}">
                <a16:creationId xmlns:a16="http://schemas.microsoft.com/office/drawing/2014/main" id="{2CBA5EB9-C173-2807-6D03-C2084CE8D6CE}"/>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(1/5)</a:t>
            </a:r>
          </a:p>
        </p:txBody>
      </p:sp>
    </p:spTree>
    <p:extLst>
      <p:ext uri="{BB962C8B-B14F-4D97-AF65-F5344CB8AC3E}">
        <p14:creationId xmlns:p14="http://schemas.microsoft.com/office/powerpoint/2010/main" val="42702315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otalTime>3691</TotalTime>
  <Words>1435</Words>
  <Application>Microsoft Office PowerPoint</Application>
  <PresentationFormat>Widescreen</PresentationFormat>
  <Paragraphs>159</Paragraphs>
  <Slides>31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Calibri</vt:lpstr>
      <vt:lpstr>Calibri Light</vt:lpstr>
      <vt:lpstr>Times New Roman</vt:lpstr>
      <vt:lpstr>Tw Cen MT</vt:lpstr>
      <vt:lpstr>Tw Cen MT Condensed</vt:lpstr>
      <vt:lpstr>Wingdings 3</vt:lpstr>
      <vt:lpstr>1_Office Theme</vt:lpstr>
      <vt:lpstr>Integral</vt:lpstr>
      <vt:lpstr>Prediction of Flight Delays Micro-Project #3 https://github.com/kamikahughes/ANA500_2022</vt:lpstr>
      <vt:lpstr>Problem Statement</vt:lpstr>
      <vt:lpstr>Hypothesis Formulation</vt:lpstr>
      <vt:lpstr>Top-Down Program Design</vt:lpstr>
      <vt:lpstr>Hierarchy Chart</vt:lpstr>
      <vt:lpstr>Flowchart</vt:lpstr>
      <vt:lpstr>Flowchart</vt:lpstr>
      <vt:lpstr>Pseudocode</vt:lpstr>
      <vt:lpstr>Acquire</vt:lpstr>
      <vt:lpstr>Prepare</vt:lpstr>
      <vt:lpstr>Prepare</vt:lpstr>
      <vt:lpstr>Prepare</vt:lpstr>
      <vt:lpstr>Prepare</vt:lpstr>
      <vt:lpstr>Prepare</vt:lpstr>
      <vt:lpstr>Prepare</vt:lpstr>
      <vt:lpstr>Prepare</vt:lpstr>
      <vt:lpstr>Prepare</vt:lpstr>
      <vt:lpstr>Prepare</vt:lpstr>
      <vt:lpstr>Prepare</vt:lpstr>
      <vt:lpstr>Analyze data</vt:lpstr>
      <vt:lpstr>Analyze data</vt:lpstr>
      <vt:lpstr>Analyze data</vt:lpstr>
      <vt:lpstr>Analyze data</vt:lpstr>
      <vt:lpstr>Analyze data</vt:lpstr>
      <vt:lpstr>Analyze data</vt:lpstr>
      <vt:lpstr>Analyze data</vt:lpstr>
      <vt:lpstr>Analyze data</vt:lpstr>
      <vt:lpstr>Analyze data</vt:lpstr>
      <vt:lpstr>Report</vt:lpstr>
      <vt:lpstr>Report</vt:lpstr>
      <vt:lpstr>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Title&gt; &lt;Micro-Project #&gt;</dc:title>
  <dc:creator>Emmanuel J Rodriguez</dc:creator>
  <cp:lastModifiedBy>Kamika Hughes</cp:lastModifiedBy>
  <cp:revision>7</cp:revision>
  <dcterms:created xsi:type="dcterms:W3CDTF">2022-03-01T22:05:03Z</dcterms:created>
  <dcterms:modified xsi:type="dcterms:W3CDTF">2022-10-24T06:10:08Z</dcterms:modified>
</cp:coreProperties>
</file>