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4"/>
  </p:notesMasterIdLst>
  <p:sldIdLst>
    <p:sldId id="256" r:id="rId2"/>
    <p:sldId id="293" r:id="rId3"/>
    <p:sldId id="283" r:id="rId4"/>
    <p:sldId id="262" r:id="rId5"/>
    <p:sldId id="261" r:id="rId6"/>
    <p:sldId id="299" r:id="rId7"/>
    <p:sldId id="257" r:id="rId8"/>
    <p:sldId id="265" r:id="rId9"/>
    <p:sldId id="300" r:id="rId10"/>
    <p:sldId id="284" r:id="rId11"/>
    <p:sldId id="287" r:id="rId12"/>
    <p:sldId id="286" r:id="rId13"/>
    <p:sldId id="285" r:id="rId14"/>
    <p:sldId id="267" r:id="rId15"/>
    <p:sldId id="259" r:id="rId16"/>
    <p:sldId id="258" r:id="rId17"/>
    <p:sldId id="288" r:id="rId18"/>
    <p:sldId id="289" r:id="rId19"/>
    <p:sldId id="268" r:id="rId20"/>
    <p:sldId id="269" r:id="rId21"/>
    <p:sldId id="270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6433" autoAdjust="0"/>
  </p:normalViewPr>
  <p:slideViewPr>
    <p:cSldViewPr snapToGrid="0">
      <p:cViewPr varScale="1">
        <p:scale>
          <a:sx n="85" d="100"/>
          <a:sy n="85" d="100"/>
        </p:scale>
        <p:origin x="55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4118F-48C0-4CCC-850A-706587C53004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D0E40-8905-499F-A9E4-6AA297A70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6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D0E40-8905-499F-A9E4-6AA297A70F4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08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D0E40-8905-499F-A9E4-6AA297A70F4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8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9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2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34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36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2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48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5724-B38F-4DF0-98D2-984E90DB5389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793C-8609-4EEA-B41E-0AD71803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0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Tuneable tri-Band three slot antenna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Kei Hong Chan</a:t>
            </a:r>
          </a:p>
        </p:txBody>
      </p:sp>
    </p:spTree>
    <p:extLst>
      <p:ext uri="{BB962C8B-B14F-4D97-AF65-F5344CB8AC3E}">
        <p14:creationId xmlns:p14="http://schemas.microsoft.com/office/powerpoint/2010/main" val="372023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5" r="8097"/>
          <a:stretch/>
        </p:blipFill>
        <p:spPr>
          <a:xfrm>
            <a:off x="667465" y="78853"/>
            <a:ext cx="11282164" cy="6714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544" y="162042"/>
            <a:ext cx="446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First Slot 0.6-0.96GHz</a:t>
            </a:r>
          </a:p>
        </p:txBody>
      </p:sp>
      <p:sp>
        <p:nvSpPr>
          <p:cNvPr id="8" name="Freeform 7"/>
          <p:cNvSpPr/>
          <p:nvPr/>
        </p:nvSpPr>
        <p:spPr>
          <a:xfrm>
            <a:off x="7210527" y="4272574"/>
            <a:ext cx="1347675" cy="0"/>
          </a:xfrm>
          <a:custGeom>
            <a:avLst/>
            <a:gdLst>
              <a:gd name="connsiteX0" fmla="*/ 0 w 663575"/>
              <a:gd name="connsiteY0" fmla="*/ 0 h 0"/>
              <a:gd name="connsiteX1" fmla="*/ 663575 w 663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>
                <a:moveTo>
                  <a:pt x="0" y="0"/>
                </a:moveTo>
                <a:lnTo>
                  <a:pt x="663575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476922" y="3949409"/>
            <a:ext cx="3034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Predicted tuneable range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79179" y="2407585"/>
            <a:ext cx="104877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249976" y="2423711"/>
            <a:ext cx="914400" cy="2280524"/>
          </a:xfrm>
          <a:custGeom>
            <a:avLst/>
            <a:gdLst>
              <a:gd name="connsiteX0" fmla="*/ 0 w 914400"/>
              <a:gd name="connsiteY0" fmla="*/ 0 h 2280524"/>
              <a:gd name="connsiteX1" fmla="*/ 484742 w 914400"/>
              <a:gd name="connsiteY1" fmla="*/ 2280491 h 2280524"/>
              <a:gd name="connsiteX2" fmla="*/ 914400 w 914400"/>
              <a:gd name="connsiteY2" fmla="*/ 55084 h 228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280524">
                <a:moveTo>
                  <a:pt x="0" y="0"/>
                </a:moveTo>
                <a:cubicBezTo>
                  <a:pt x="166171" y="1135655"/>
                  <a:pt x="332342" y="2271310"/>
                  <a:pt x="484742" y="2280491"/>
                </a:cubicBezTo>
                <a:cubicBezTo>
                  <a:pt x="637142" y="2289672"/>
                  <a:pt x="844627" y="398443"/>
                  <a:pt x="914400" y="5508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3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r="7905"/>
          <a:stretch/>
        </p:blipFill>
        <p:spPr>
          <a:xfrm>
            <a:off x="385590" y="80841"/>
            <a:ext cx="11277284" cy="6687917"/>
          </a:xfrm>
          <a:prstGeom prst="rect">
            <a:avLst/>
          </a:prstGeom>
          <a:gradFill>
            <a:gsLst>
              <a:gs pos="41000">
                <a:schemeClr val="tx1">
                  <a:lumMod val="95000"/>
                  <a:lumOff val="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287325" y="57589"/>
            <a:ext cx="478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Second Slot 1.5-2.6GHz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9510" y="2405729"/>
            <a:ext cx="58793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010140" y="2401677"/>
            <a:ext cx="2258458" cy="2117308"/>
          </a:xfrm>
          <a:custGeom>
            <a:avLst/>
            <a:gdLst>
              <a:gd name="connsiteX0" fmla="*/ 0 w 2258458"/>
              <a:gd name="connsiteY0" fmla="*/ 0 h 2117308"/>
              <a:gd name="connsiteX1" fmla="*/ 870332 w 2258458"/>
              <a:gd name="connsiteY1" fmla="*/ 1883884 h 2117308"/>
              <a:gd name="connsiteX2" fmla="*/ 1377108 w 2258458"/>
              <a:gd name="connsiteY2" fmla="*/ 1883884 h 2117308"/>
              <a:gd name="connsiteX3" fmla="*/ 2258458 w 2258458"/>
              <a:gd name="connsiteY3" fmla="*/ 33051 h 2117308"/>
              <a:gd name="connsiteX4" fmla="*/ 2258458 w 2258458"/>
              <a:gd name="connsiteY4" fmla="*/ 33051 h 211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458" h="2117308">
                <a:moveTo>
                  <a:pt x="0" y="0"/>
                </a:moveTo>
                <a:cubicBezTo>
                  <a:pt x="320407" y="784951"/>
                  <a:pt x="640814" y="1569903"/>
                  <a:pt x="870332" y="1883884"/>
                </a:cubicBezTo>
                <a:cubicBezTo>
                  <a:pt x="1099850" y="2197865"/>
                  <a:pt x="1145754" y="2192356"/>
                  <a:pt x="1377108" y="1883884"/>
                </a:cubicBezTo>
                <a:cubicBezTo>
                  <a:pt x="1608462" y="1575412"/>
                  <a:pt x="2258458" y="33051"/>
                  <a:pt x="2258458" y="33051"/>
                </a:cubicBezTo>
                <a:lnTo>
                  <a:pt x="2258458" y="3305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6742455" y="4153705"/>
            <a:ext cx="1290264" cy="45719"/>
          </a:xfrm>
          <a:custGeom>
            <a:avLst/>
            <a:gdLst>
              <a:gd name="connsiteX0" fmla="*/ 0 w 663575"/>
              <a:gd name="connsiteY0" fmla="*/ 0 h 0"/>
              <a:gd name="connsiteX1" fmla="*/ 663575 w 663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>
                <a:moveTo>
                  <a:pt x="0" y="0"/>
                </a:moveTo>
                <a:lnTo>
                  <a:pt x="663575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030396" y="3969039"/>
            <a:ext cx="336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Predicted tuneable range</a:t>
            </a:r>
          </a:p>
        </p:txBody>
      </p:sp>
    </p:spTree>
    <p:extLst>
      <p:ext uri="{BB962C8B-B14F-4D97-AF65-F5344CB8AC3E}">
        <p14:creationId xmlns:p14="http://schemas.microsoft.com/office/powerpoint/2010/main" val="141719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3100" y="393547"/>
            <a:ext cx="11534100" cy="6249531"/>
            <a:chOff x="353100" y="3256672"/>
            <a:chExt cx="5544065" cy="33864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3" r="8040"/>
            <a:stretch/>
          </p:blipFill>
          <p:spPr>
            <a:xfrm>
              <a:off x="353100" y="3328755"/>
              <a:ext cx="5544065" cy="331432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99643" y="3256672"/>
              <a:ext cx="1358073" cy="250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Third Slot 1.5-2.6GHz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96663" y="4462556"/>
              <a:ext cx="51640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29"/>
            <p:cNvSpPr/>
            <p:nvPr/>
          </p:nvSpPr>
          <p:spPr>
            <a:xfrm>
              <a:off x="2998694" y="4123765"/>
              <a:ext cx="322730" cy="1211669"/>
            </a:xfrm>
            <a:custGeom>
              <a:avLst/>
              <a:gdLst>
                <a:gd name="connsiteX0" fmla="*/ 0 w 322730"/>
                <a:gd name="connsiteY0" fmla="*/ 0 h 1211669"/>
                <a:gd name="connsiteX1" fmla="*/ 201706 w 322730"/>
                <a:gd name="connsiteY1" fmla="*/ 1210235 h 1211669"/>
                <a:gd name="connsiteX2" fmla="*/ 322730 w 322730"/>
                <a:gd name="connsiteY2" fmla="*/ 242047 h 12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730" h="1211669">
                  <a:moveTo>
                    <a:pt x="0" y="0"/>
                  </a:moveTo>
                  <a:cubicBezTo>
                    <a:pt x="73959" y="584947"/>
                    <a:pt x="147918" y="1169894"/>
                    <a:pt x="201706" y="1210235"/>
                  </a:cubicBezTo>
                  <a:cubicBezTo>
                    <a:pt x="255494" y="1250576"/>
                    <a:pt x="288365" y="428065"/>
                    <a:pt x="322730" y="24204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9" name="Freeform 8"/>
          <p:cNvSpPr/>
          <p:nvPr/>
        </p:nvSpPr>
        <p:spPr>
          <a:xfrm>
            <a:off x="6894120" y="4249718"/>
            <a:ext cx="1290264" cy="45719"/>
          </a:xfrm>
          <a:custGeom>
            <a:avLst/>
            <a:gdLst>
              <a:gd name="connsiteX0" fmla="*/ 0 w 663575"/>
              <a:gd name="connsiteY0" fmla="*/ 0 h 0"/>
              <a:gd name="connsiteX1" fmla="*/ 663575 w 663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>
                <a:moveTo>
                  <a:pt x="0" y="0"/>
                </a:moveTo>
                <a:lnTo>
                  <a:pt x="663575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182060" y="4065052"/>
            <a:ext cx="3435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Predicted tuneable range</a:t>
            </a:r>
          </a:p>
        </p:txBody>
      </p:sp>
      <p:sp>
        <p:nvSpPr>
          <p:cNvPr id="11" name="Freeform 10"/>
          <p:cNvSpPr/>
          <p:nvPr/>
        </p:nvSpPr>
        <p:spPr>
          <a:xfrm>
            <a:off x="8705850" y="2619375"/>
            <a:ext cx="228600" cy="733430"/>
          </a:xfrm>
          <a:custGeom>
            <a:avLst/>
            <a:gdLst>
              <a:gd name="connsiteX0" fmla="*/ 0 w 228600"/>
              <a:gd name="connsiteY0" fmla="*/ 0 h 733430"/>
              <a:gd name="connsiteX1" fmla="*/ 114300 w 228600"/>
              <a:gd name="connsiteY1" fmla="*/ 733425 h 733430"/>
              <a:gd name="connsiteX2" fmla="*/ 228600 w 228600"/>
              <a:gd name="connsiteY2" fmla="*/ 9525 h 733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733430">
                <a:moveTo>
                  <a:pt x="0" y="0"/>
                </a:moveTo>
                <a:cubicBezTo>
                  <a:pt x="38100" y="365918"/>
                  <a:pt x="76200" y="731837"/>
                  <a:pt x="114300" y="733425"/>
                </a:cubicBezTo>
                <a:cubicBezTo>
                  <a:pt x="152400" y="735013"/>
                  <a:pt x="190500" y="372269"/>
                  <a:pt x="228600" y="952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" r="8379"/>
          <a:stretch/>
        </p:blipFill>
        <p:spPr>
          <a:xfrm>
            <a:off x="531978" y="0"/>
            <a:ext cx="10860951" cy="6477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48461" y="88657"/>
            <a:ext cx="4236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Third Slot 3.4-3.6GHz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879595" y="2245310"/>
            <a:ext cx="2380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639759" y="2236425"/>
            <a:ext cx="473725" cy="1575412"/>
          </a:xfrm>
          <a:custGeom>
            <a:avLst/>
            <a:gdLst>
              <a:gd name="connsiteX0" fmla="*/ 0 w 473725"/>
              <a:gd name="connsiteY0" fmla="*/ 0 h 1575412"/>
              <a:gd name="connsiteX1" fmla="*/ 275422 w 473725"/>
              <a:gd name="connsiteY1" fmla="*/ 1575412 h 1575412"/>
              <a:gd name="connsiteX2" fmla="*/ 473725 w 473725"/>
              <a:gd name="connsiteY2" fmla="*/ 0 h 157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725" h="1575412">
                <a:moveTo>
                  <a:pt x="0" y="0"/>
                </a:moveTo>
                <a:cubicBezTo>
                  <a:pt x="98234" y="787706"/>
                  <a:pt x="196468" y="1575412"/>
                  <a:pt x="275422" y="1575412"/>
                </a:cubicBezTo>
                <a:cubicBezTo>
                  <a:pt x="354376" y="1575412"/>
                  <a:pt x="414050" y="787706"/>
                  <a:pt x="4737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15"/>
          <p:cNvSpPr/>
          <p:nvPr/>
        </p:nvSpPr>
        <p:spPr>
          <a:xfrm>
            <a:off x="6742455" y="4153705"/>
            <a:ext cx="1290264" cy="45719"/>
          </a:xfrm>
          <a:custGeom>
            <a:avLst/>
            <a:gdLst>
              <a:gd name="connsiteX0" fmla="*/ 0 w 663575"/>
              <a:gd name="connsiteY0" fmla="*/ 0 h 0"/>
              <a:gd name="connsiteX1" fmla="*/ 663575 w 663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>
                <a:moveTo>
                  <a:pt x="0" y="0"/>
                </a:moveTo>
                <a:lnTo>
                  <a:pt x="663575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030396" y="3969039"/>
            <a:ext cx="336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Predicted tuneable range</a:t>
            </a:r>
          </a:p>
        </p:txBody>
      </p:sp>
    </p:spTree>
    <p:extLst>
      <p:ext uri="{BB962C8B-B14F-4D97-AF65-F5344CB8AC3E}">
        <p14:creationId xmlns:p14="http://schemas.microsoft.com/office/powerpoint/2010/main" val="320960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633" y="327418"/>
            <a:ext cx="10515600" cy="1325563"/>
          </a:xfrm>
        </p:spPr>
        <p:txBody>
          <a:bodyPr/>
          <a:lstStyle/>
          <a:p>
            <a:r>
              <a:rPr lang="en-GB" dirty="0"/>
              <a:t>Does it 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160" y="1714014"/>
            <a:ext cx="27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Simple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9327" y="2402843"/>
            <a:ext cx="277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is smaller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160" y="2979236"/>
            <a:ext cx="51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Resonant point is removed</a:t>
            </a:r>
          </a:p>
        </p:txBody>
      </p:sp>
      <p:sp>
        <p:nvSpPr>
          <p:cNvPr id="7" name="Freeform 6"/>
          <p:cNvSpPr/>
          <p:nvPr/>
        </p:nvSpPr>
        <p:spPr>
          <a:xfrm>
            <a:off x="4849628" y="1739744"/>
            <a:ext cx="469900" cy="495006"/>
          </a:xfrm>
          <a:custGeom>
            <a:avLst/>
            <a:gdLst>
              <a:gd name="connsiteX0" fmla="*/ 0 w 469900"/>
              <a:gd name="connsiteY0" fmla="*/ 304800 h 495006"/>
              <a:gd name="connsiteX1" fmla="*/ 177800 w 469900"/>
              <a:gd name="connsiteY1" fmla="*/ 482600 h 495006"/>
              <a:gd name="connsiteX2" fmla="*/ 469900 w 469900"/>
              <a:gd name="connsiteY2" fmla="*/ 0 h 4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95006">
                <a:moveTo>
                  <a:pt x="0" y="304800"/>
                </a:moveTo>
                <a:cubicBezTo>
                  <a:pt x="49741" y="419100"/>
                  <a:pt x="99483" y="533400"/>
                  <a:pt x="177800" y="482600"/>
                </a:cubicBezTo>
                <a:cubicBezTo>
                  <a:pt x="256117" y="431800"/>
                  <a:pt x="368300" y="93133"/>
                  <a:pt x="469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dirty="0"/>
              <a:t>λ</a:t>
            </a:r>
            <a:endParaRPr lang="en-GB" dirty="0"/>
          </a:p>
        </p:txBody>
      </p:sp>
      <p:sp>
        <p:nvSpPr>
          <p:cNvPr id="8" name="Freeform 7"/>
          <p:cNvSpPr/>
          <p:nvPr/>
        </p:nvSpPr>
        <p:spPr>
          <a:xfrm>
            <a:off x="4849628" y="2484230"/>
            <a:ext cx="469900" cy="495006"/>
          </a:xfrm>
          <a:custGeom>
            <a:avLst/>
            <a:gdLst>
              <a:gd name="connsiteX0" fmla="*/ 0 w 469900"/>
              <a:gd name="connsiteY0" fmla="*/ 304800 h 495006"/>
              <a:gd name="connsiteX1" fmla="*/ 177800 w 469900"/>
              <a:gd name="connsiteY1" fmla="*/ 482600 h 495006"/>
              <a:gd name="connsiteX2" fmla="*/ 469900 w 469900"/>
              <a:gd name="connsiteY2" fmla="*/ 0 h 4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95006">
                <a:moveTo>
                  <a:pt x="0" y="304800"/>
                </a:moveTo>
                <a:cubicBezTo>
                  <a:pt x="49741" y="419100"/>
                  <a:pt x="99483" y="533400"/>
                  <a:pt x="177800" y="482600"/>
                </a:cubicBezTo>
                <a:cubicBezTo>
                  <a:pt x="256117" y="431800"/>
                  <a:pt x="368300" y="93133"/>
                  <a:pt x="469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dirty="0"/>
              <a:t>λ</a:t>
            </a:r>
            <a:r>
              <a:rPr lang="en-GB" dirty="0"/>
              <a:t>/2</a:t>
            </a:r>
          </a:p>
        </p:txBody>
      </p:sp>
      <p:sp>
        <p:nvSpPr>
          <p:cNvPr id="9" name="Freeform 8"/>
          <p:cNvSpPr/>
          <p:nvPr/>
        </p:nvSpPr>
        <p:spPr>
          <a:xfrm>
            <a:off x="6419924" y="3054898"/>
            <a:ext cx="469900" cy="495006"/>
          </a:xfrm>
          <a:custGeom>
            <a:avLst/>
            <a:gdLst>
              <a:gd name="connsiteX0" fmla="*/ 0 w 469900"/>
              <a:gd name="connsiteY0" fmla="*/ 304800 h 495006"/>
              <a:gd name="connsiteX1" fmla="*/ 177800 w 469900"/>
              <a:gd name="connsiteY1" fmla="*/ 482600 h 495006"/>
              <a:gd name="connsiteX2" fmla="*/ 469900 w 469900"/>
              <a:gd name="connsiteY2" fmla="*/ 0 h 4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95006">
                <a:moveTo>
                  <a:pt x="0" y="304800"/>
                </a:moveTo>
                <a:cubicBezTo>
                  <a:pt x="49741" y="419100"/>
                  <a:pt x="99483" y="533400"/>
                  <a:pt x="177800" y="482600"/>
                </a:cubicBezTo>
                <a:cubicBezTo>
                  <a:pt x="256117" y="431800"/>
                  <a:pt x="368300" y="93133"/>
                  <a:pt x="469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dirty="0"/>
              <a:t>λ</a:t>
            </a:r>
            <a:r>
              <a:rPr lang="en-GB" dirty="0"/>
              <a:t>/2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9327" y="5470903"/>
            <a:ext cx="6624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Can the strip line be even smaller?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9327" y="4370053"/>
            <a:ext cx="436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Part of tuneable range</a:t>
            </a:r>
          </a:p>
        </p:txBody>
      </p:sp>
    </p:spTree>
    <p:extLst>
      <p:ext uri="{BB962C8B-B14F-4D97-AF65-F5344CB8AC3E}">
        <p14:creationId xmlns:p14="http://schemas.microsoft.com/office/powerpoint/2010/main" val="12971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763878" y="-72295"/>
            <a:ext cx="5259619" cy="4471300"/>
            <a:chOff x="5125610" y="613404"/>
            <a:chExt cx="6046201" cy="5669137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3264" y="1019287"/>
              <a:ext cx="3210373" cy="519723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610" y="1090691"/>
              <a:ext cx="2762636" cy="519185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83" name="Straight Connector 82"/>
            <p:cNvCxnSpPr/>
            <p:nvPr/>
          </p:nvCxnSpPr>
          <p:spPr>
            <a:xfrm>
              <a:off x="10267706" y="5965746"/>
              <a:ext cx="9041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0267396" y="1305317"/>
              <a:ext cx="895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1163056" y="1305317"/>
              <a:ext cx="0" cy="46604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267396" y="3445329"/>
              <a:ext cx="904415" cy="371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100mm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7960902" y="856179"/>
              <a:ext cx="0" cy="452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10267706" y="888129"/>
              <a:ext cx="0" cy="426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7966594" y="1019287"/>
              <a:ext cx="23068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8611208" y="613404"/>
              <a:ext cx="905151" cy="468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50mm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2009" y="127758"/>
            <a:ext cx="5970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Third Design : Folded slot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2551" y="766846"/>
            <a:ext cx="605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Resonant frequency point shifted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3282" y="1705244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Less space is occupied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744" y="2241909"/>
            <a:ext cx="6911918" cy="4073611"/>
            <a:chOff x="0" y="2784389"/>
            <a:chExt cx="6911918" cy="407361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3" r="8378"/>
            <a:stretch/>
          </p:blipFill>
          <p:spPr>
            <a:xfrm>
              <a:off x="0" y="2784389"/>
              <a:ext cx="6808690" cy="4073611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452009" y="3632886"/>
              <a:ext cx="6270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009" y="4212115"/>
              <a:ext cx="62865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597436" y="3632886"/>
              <a:ext cx="0" cy="296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2668" y="3632886"/>
              <a:ext cx="0" cy="296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34478" y="3788717"/>
              <a:ext cx="3677440" cy="46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Working zone but have loss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8429" y="4518320"/>
              <a:ext cx="1968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Working zone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97436" y="4212115"/>
              <a:ext cx="0" cy="3432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82668" y="4212115"/>
              <a:ext cx="0" cy="3432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1901371" y="4760686"/>
              <a:ext cx="145143" cy="219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481943" y="4673600"/>
              <a:ext cx="319314" cy="7257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34478" y="4257090"/>
              <a:ext cx="147351" cy="997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59429" y="5544457"/>
              <a:ext cx="1907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Those are working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 flipV="1">
            <a:off x="7286171" y="1103086"/>
            <a:ext cx="87086" cy="7477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24915" y="1780244"/>
            <a:ext cx="82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slot is folded</a:t>
            </a:r>
          </a:p>
        </p:txBody>
      </p:sp>
    </p:spTree>
    <p:extLst>
      <p:ext uri="{BB962C8B-B14F-4D97-AF65-F5344CB8AC3E}">
        <p14:creationId xmlns:p14="http://schemas.microsoft.com/office/powerpoint/2010/main" val="2171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" r="8311"/>
          <a:stretch/>
        </p:blipFill>
        <p:spPr>
          <a:xfrm>
            <a:off x="814714" y="135064"/>
            <a:ext cx="10874182" cy="65112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21963" y="0"/>
            <a:ext cx="291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First slot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487583" y="2391893"/>
            <a:ext cx="77103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040655" y="2390660"/>
            <a:ext cx="1696598" cy="3514408"/>
          </a:xfrm>
          <a:custGeom>
            <a:avLst/>
            <a:gdLst>
              <a:gd name="connsiteX0" fmla="*/ 0 w 1696598"/>
              <a:gd name="connsiteY0" fmla="*/ 0 h 3514408"/>
              <a:gd name="connsiteX1" fmla="*/ 616945 w 1696598"/>
              <a:gd name="connsiteY1" fmla="*/ 1465244 h 3514408"/>
              <a:gd name="connsiteX2" fmla="*/ 881350 w 1696598"/>
              <a:gd name="connsiteY2" fmla="*/ 3514381 h 3514408"/>
              <a:gd name="connsiteX3" fmla="*/ 1046603 w 1696598"/>
              <a:gd name="connsiteY3" fmla="*/ 1421176 h 3514408"/>
              <a:gd name="connsiteX4" fmla="*/ 1696598 w 1696598"/>
              <a:gd name="connsiteY4" fmla="*/ 44068 h 351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598" h="3514408">
                <a:moveTo>
                  <a:pt x="0" y="0"/>
                </a:moveTo>
                <a:cubicBezTo>
                  <a:pt x="235026" y="439757"/>
                  <a:pt x="470053" y="879514"/>
                  <a:pt x="616945" y="1465244"/>
                </a:cubicBezTo>
                <a:cubicBezTo>
                  <a:pt x="763837" y="2050974"/>
                  <a:pt x="809740" y="3521726"/>
                  <a:pt x="881350" y="3514381"/>
                </a:cubicBezTo>
                <a:cubicBezTo>
                  <a:pt x="952960" y="3507036"/>
                  <a:pt x="910728" y="1999562"/>
                  <a:pt x="1046603" y="1421176"/>
                </a:cubicBezTo>
                <a:cubicBezTo>
                  <a:pt x="1182478" y="842791"/>
                  <a:pt x="1489114" y="301128"/>
                  <a:pt x="1696598" y="4406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15"/>
          <p:cNvSpPr/>
          <p:nvPr/>
        </p:nvSpPr>
        <p:spPr>
          <a:xfrm>
            <a:off x="6544763" y="5138589"/>
            <a:ext cx="1290264" cy="45719"/>
          </a:xfrm>
          <a:custGeom>
            <a:avLst/>
            <a:gdLst>
              <a:gd name="connsiteX0" fmla="*/ 0 w 663575"/>
              <a:gd name="connsiteY0" fmla="*/ 0 h 0"/>
              <a:gd name="connsiteX1" fmla="*/ 663575 w 663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>
                <a:moveTo>
                  <a:pt x="0" y="0"/>
                </a:moveTo>
                <a:lnTo>
                  <a:pt x="663575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071464" y="4785506"/>
            <a:ext cx="336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Predicted tuneable range</a:t>
            </a:r>
          </a:p>
        </p:txBody>
      </p:sp>
    </p:spTree>
    <p:extLst>
      <p:ext uri="{BB962C8B-B14F-4D97-AF65-F5344CB8AC3E}">
        <p14:creationId xmlns:p14="http://schemas.microsoft.com/office/powerpoint/2010/main" val="93624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0" r="7906"/>
          <a:stretch/>
        </p:blipFill>
        <p:spPr>
          <a:xfrm>
            <a:off x="495294" y="77118"/>
            <a:ext cx="11075262" cy="6615629"/>
          </a:xfrm>
          <a:prstGeom prst="rect">
            <a:avLst/>
          </a:prstGeom>
          <a:ln w="2857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194453" y="77118"/>
            <a:ext cx="196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Second</a:t>
            </a:r>
            <a:r>
              <a:rPr lang="en-GB" dirty="0"/>
              <a:t> </a:t>
            </a:r>
            <a:r>
              <a:rPr lang="en-GB" sz="2400" dirty="0"/>
              <a:t>Slot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78805" y="2341228"/>
            <a:ext cx="80312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4131325" y="2324559"/>
            <a:ext cx="3734718" cy="3617537"/>
          </a:xfrm>
          <a:custGeom>
            <a:avLst/>
            <a:gdLst>
              <a:gd name="connsiteX0" fmla="*/ 0 w 3734718"/>
              <a:gd name="connsiteY0" fmla="*/ 0 h 3617537"/>
              <a:gd name="connsiteX1" fmla="*/ 1024569 w 3734718"/>
              <a:gd name="connsiteY1" fmla="*/ 3249976 h 3617537"/>
              <a:gd name="connsiteX2" fmla="*/ 1608463 w 3734718"/>
              <a:gd name="connsiteY2" fmla="*/ 3349128 h 3617537"/>
              <a:gd name="connsiteX3" fmla="*/ 2588964 w 3734718"/>
              <a:gd name="connsiteY3" fmla="*/ 1520328 h 3617537"/>
              <a:gd name="connsiteX4" fmla="*/ 3062689 w 3734718"/>
              <a:gd name="connsiteY4" fmla="*/ 1112704 h 3617537"/>
              <a:gd name="connsiteX5" fmla="*/ 3734718 w 3734718"/>
              <a:gd name="connsiteY5" fmla="*/ 1233889 h 361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4718" h="3617537">
                <a:moveTo>
                  <a:pt x="0" y="0"/>
                </a:moveTo>
                <a:cubicBezTo>
                  <a:pt x="378246" y="1345894"/>
                  <a:pt x="756492" y="2691788"/>
                  <a:pt x="1024569" y="3249976"/>
                </a:cubicBezTo>
                <a:cubicBezTo>
                  <a:pt x="1292646" y="3808164"/>
                  <a:pt x="1347731" y="3637403"/>
                  <a:pt x="1608463" y="3349128"/>
                </a:cubicBezTo>
                <a:cubicBezTo>
                  <a:pt x="1869195" y="3060853"/>
                  <a:pt x="2346593" y="1893065"/>
                  <a:pt x="2588964" y="1520328"/>
                </a:cubicBezTo>
                <a:cubicBezTo>
                  <a:pt x="2831335" y="1147591"/>
                  <a:pt x="2871730" y="1160444"/>
                  <a:pt x="3062689" y="1112704"/>
                </a:cubicBezTo>
                <a:cubicBezTo>
                  <a:pt x="3253648" y="1064964"/>
                  <a:pt x="3494183" y="1149426"/>
                  <a:pt x="3734718" y="123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15"/>
          <p:cNvSpPr/>
          <p:nvPr/>
        </p:nvSpPr>
        <p:spPr>
          <a:xfrm>
            <a:off x="6544763" y="5138589"/>
            <a:ext cx="1290264" cy="45719"/>
          </a:xfrm>
          <a:custGeom>
            <a:avLst/>
            <a:gdLst>
              <a:gd name="connsiteX0" fmla="*/ 0 w 663575"/>
              <a:gd name="connsiteY0" fmla="*/ 0 h 0"/>
              <a:gd name="connsiteX1" fmla="*/ 663575 w 663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>
                <a:moveTo>
                  <a:pt x="0" y="0"/>
                </a:moveTo>
                <a:lnTo>
                  <a:pt x="663575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071464" y="4785506"/>
            <a:ext cx="336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Predicted tuneable range</a:t>
            </a:r>
          </a:p>
        </p:txBody>
      </p:sp>
    </p:spTree>
    <p:extLst>
      <p:ext uri="{BB962C8B-B14F-4D97-AF65-F5344CB8AC3E}">
        <p14:creationId xmlns:p14="http://schemas.microsoft.com/office/powerpoint/2010/main" val="383723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 r="7906"/>
          <a:stretch/>
        </p:blipFill>
        <p:spPr>
          <a:xfrm>
            <a:off x="209321" y="0"/>
            <a:ext cx="11491032" cy="6803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3691" y="0"/>
            <a:ext cx="272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Third Slot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29413" y="2357610"/>
            <a:ext cx="7825935" cy="24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023691" y="2369670"/>
            <a:ext cx="738130" cy="1399145"/>
          </a:xfrm>
          <a:custGeom>
            <a:avLst/>
            <a:gdLst>
              <a:gd name="connsiteX0" fmla="*/ 1035586 w 1035586"/>
              <a:gd name="connsiteY0" fmla="*/ 11016 h 1399145"/>
              <a:gd name="connsiteX1" fmla="*/ 528810 w 1035586"/>
              <a:gd name="connsiteY1" fmla="*/ 1399142 h 1399145"/>
              <a:gd name="connsiteX2" fmla="*/ 0 w 1035586"/>
              <a:gd name="connsiteY2" fmla="*/ 0 h 139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586" h="1399145">
                <a:moveTo>
                  <a:pt x="1035586" y="11016"/>
                </a:moveTo>
                <a:cubicBezTo>
                  <a:pt x="868497" y="705997"/>
                  <a:pt x="701408" y="1400978"/>
                  <a:pt x="528810" y="1399142"/>
                </a:cubicBezTo>
                <a:cubicBezTo>
                  <a:pt x="356212" y="1397306"/>
                  <a:pt x="88135" y="216665"/>
                  <a:pt x="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7705725" y="2343150"/>
            <a:ext cx="200025" cy="2381290"/>
          </a:xfrm>
          <a:custGeom>
            <a:avLst/>
            <a:gdLst>
              <a:gd name="connsiteX0" fmla="*/ 0 w 200025"/>
              <a:gd name="connsiteY0" fmla="*/ 47625 h 2381290"/>
              <a:gd name="connsiteX1" fmla="*/ 123825 w 200025"/>
              <a:gd name="connsiteY1" fmla="*/ 2381250 h 2381290"/>
              <a:gd name="connsiteX2" fmla="*/ 200025 w 200025"/>
              <a:gd name="connsiteY2" fmla="*/ 0 h 238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" h="2381290">
                <a:moveTo>
                  <a:pt x="0" y="47625"/>
                </a:moveTo>
                <a:cubicBezTo>
                  <a:pt x="45244" y="1218406"/>
                  <a:pt x="90488" y="2389187"/>
                  <a:pt x="123825" y="2381250"/>
                </a:cubicBezTo>
                <a:cubicBezTo>
                  <a:pt x="157162" y="2373313"/>
                  <a:pt x="178593" y="1186656"/>
                  <a:pt x="2000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15"/>
          <p:cNvSpPr/>
          <p:nvPr/>
        </p:nvSpPr>
        <p:spPr>
          <a:xfrm>
            <a:off x="6544763" y="5138589"/>
            <a:ext cx="1290264" cy="45719"/>
          </a:xfrm>
          <a:custGeom>
            <a:avLst/>
            <a:gdLst>
              <a:gd name="connsiteX0" fmla="*/ 0 w 663575"/>
              <a:gd name="connsiteY0" fmla="*/ 0 h 0"/>
              <a:gd name="connsiteX1" fmla="*/ 663575 w 6635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>
                <a:moveTo>
                  <a:pt x="0" y="0"/>
                </a:moveTo>
                <a:lnTo>
                  <a:pt x="663575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071464" y="4785506"/>
            <a:ext cx="336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Predicted tuneable range</a:t>
            </a:r>
          </a:p>
        </p:txBody>
      </p:sp>
    </p:spTree>
    <p:extLst>
      <p:ext uri="{BB962C8B-B14F-4D97-AF65-F5344CB8AC3E}">
        <p14:creationId xmlns:p14="http://schemas.microsoft.com/office/powerpoint/2010/main" val="163404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of the third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421225"/>
            <a:ext cx="581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Operation range is better than Second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2691973"/>
            <a:ext cx="287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is smaller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3521929"/>
            <a:ext cx="6061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Resonant frequency shifted out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713078" y="1421225"/>
            <a:ext cx="5259619" cy="4471300"/>
            <a:chOff x="5125610" y="613404"/>
            <a:chExt cx="6046201" cy="56691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3264" y="1019287"/>
              <a:ext cx="3210373" cy="519723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610" y="1090691"/>
              <a:ext cx="2762636" cy="519185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10267706" y="5965746"/>
              <a:ext cx="9041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267396" y="1305317"/>
              <a:ext cx="895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163056" y="1305317"/>
              <a:ext cx="0" cy="46604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267396" y="3445329"/>
              <a:ext cx="904415" cy="371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100mm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7960902" y="856179"/>
              <a:ext cx="0" cy="452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0267706" y="888129"/>
              <a:ext cx="0" cy="426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966594" y="1019287"/>
              <a:ext cx="23068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611208" y="613404"/>
              <a:ext cx="905151" cy="468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50mm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21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870" y="473132"/>
            <a:ext cx="4862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400" dirty="0"/>
              <a:t>Three Slot antenna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0184" y="1942261"/>
            <a:ext cx="11206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Able to tune at 0.6-2.7GHz (3.4-3.6 GHz is in consideration)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0184" y="4433408"/>
            <a:ext cx="9114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These frequency band also can use for WIFI(2.4GHz), Bluetooth(2.4GHz), GPS (1.55 GHz)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624" y="1425668"/>
            <a:ext cx="5625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For Phone and tablet 4G(LTE)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0157" y="2510721"/>
            <a:ext cx="4411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600" dirty="0"/>
              <a:t>First slot : 0.6-0.96GHz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1624" y="3007832"/>
            <a:ext cx="4664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600" dirty="0"/>
              <a:t>Second Slot: 1.5-2.2GHz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0157" y="3613131"/>
            <a:ext cx="414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600" dirty="0"/>
              <a:t>Third Slot 2.2-2.6GHz</a:t>
            </a:r>
          </a:p>
        </p:txBody>
      </p:sp>
    </p:spTree>
    <p:extLst>
      <p:ext uri="{BB962C8B-B14F-4D97-AF65-F5344CB8AC3E}">
        <p14:creationId xmlns:p14="http://schemas.microsoft.com/office/powerpoint/2010/main" val="10101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606" y="327059"/>
            <a:ext cx="319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Design compare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2922" y="1223846"/>
            <a:ext cx="1088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First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670" y="1254531"/>
            <a:ext cx="164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Second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42711" y="1254530"/>
            <a:ext cx="161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Third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4553" y="2050511"/>
            <a:ext cx="1269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larger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8747" y="2736733"/>
            <a:ext cx="154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filtered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1480" y="2767253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Cancelled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7274" y="2085131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Smaller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65131" y="2061596"/>
            <a:ext cx="175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Smallest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8417" y="2731462"/>
            <a:ext cx="3651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Shifted (may back)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6449" y="3386521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Simple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80415" y="3383064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383" y="3405547"/>
            <a:ext cx="240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Complexity: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642" y="3379596"/>
            <a:ext cx="1814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Complex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212" y="2085131"/>
            <a:ext cx="102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467" y="2767253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Signal: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2725" y="4162268"/>
            <a:ext cx="201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Tuneable: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8840" y="4236492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&lt;2GHz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8647" y="4155591"/>
            <a:ext cx="2407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No antenna can radiant at 2-2.2GHz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57024" y="4155591"/>
            <a:ext cx="2454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 third slot cannot work at 1.9-2.5GHz</a:t>
            </a:r>
          </a:p>
        </p:txBody>
      </p:sp>
      <p:sp>
        <p:nvSpPr>
          <p:cNvPr id="28" name="Freeform 27"/>
          <p:cNvSpPr/>
          <p:nvPr/>
        </p:nvSpPr>
        <p:spPr>
          <a:xfrm>
            <a:off x="7495907" y="3495493"/>
            <a:ext cx="416857" cy="495006"/>
          </a:xfrm>
          <a:custGeom>
            <a:avLst/>
            <a:gdLst>
              <a:gd name="connsiteX0" fmla="*/ 0 w 469900"/>
              <a:gd name="connsiteY0" fmla="*/ 304800 h 495006"/>
              <a:gd name="connsiteX1" fmla="*/ 177800 w 469900"/>
              <a:gd name="connsiteY1" fmla="*/ 482600 h 495006"/>
              <a:gd name="connsiteX2" fmla="*/ 469900 w 469900"/>
              <a:gd name="connsiteY2" fmla="*/ 0 h 4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95006">
                <a:moveTo>
                  <a:pt x="0" y="304800"/>
                </a:moveTo>
                <a:cubicBezTo>
                  <a:pt x="49741" y="419100"/>
                  <a:pt x="99483" y="533400"/>
                  <a:pt x="177800" y="482600"/>
                </a:cubicBezTo>
                <a:cubicBezTo>
                  <a:pt x="256117" y="431800"/>
                  <a:pt x="368300" y="93133"/>
                  <a:pt x="469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571951" y="243840"/>
            <a:ext cx="2575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Summary</a:t>
            </a:r>
            <a:endParaRPr lang="en-GB" sz="3200" dirty="0"/>
          </a:p>
        </p:txBody>
      </p:sp>
      <p:sp>
        <p:nvSpPr>
          <p:cNvPr id="33" name="Freeform 32"/>
          <p:cNvSpPr/>
          <p:nvPr/>
        </p:nvSpPr>
        <p:spPr>
          <a:xfrm>
            <a:off x="7785577" y="2798967"/>
            <a:ext cx="416857" cy="495006"/>
          </a:xfrm>
          <a:custGeom>
            <a:avLst/>
            <a:gdLst>
              <a:gd name="connsiteX0" fmla="*/ 0 w 469900"/>
              <a:gd name="connsiteY0" fmla="*/ 304800 h 495006"/>
              <a:gd name="connsiteX1" fmla="*/ 177800 w 469900"/>
              <a:gd name="connsiteY1" fmla="*/ 482600 h 495006"/>
              <a:gd name="connsiteX2" fmla="*/ 469900 w 469900"/>
              <a:gd name="connsiteY2" fmla="*/ 0 h 4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95006">
                <a:moveTo>
                  <a:pt x="0" y="304800"/>
                </a:moveTo>
                <a:cubicBezTo>
                  <a:pt x="49741" y="419100"/>
                  <a:pt x="99483" y="533400"/>
                  <a:pt x="177800" y="482600"/>
                </a:cubicBezTo>
                <a:cubicBezTo>
                  <a:pt x="256117" y="431800"/>
                  <a:pt x="368300" y="93133"/>
                  <a:pt x="469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dirty="0"/>
          </a:p>
        </p:txBody>
      </p:sp>
      <p:sp>
        <p:nvSpPr>
          <p:cNvPr id="34" name="Freeform 33"/>
          <p:cNvSpPr/>
          <p:nvPr/>
        </p:nvSpPr>
        <p:spPr>
          <a:xfrm>
            <a:off x="4087209" y="2798967"/>
            <a:ext cx="416857" cy="495006"/>
          </a:xfrm>
          <a:custGeom>
            <a:avLst/>
            <a:gdLst>
              <a:gd name="connsiteX0" fmla="*/ 0 w 469900"/>
              <a:gd name="connsiteY0" fmla="*/ 304800 h 495006"/>
              <a:gd name="connsiteX1" fmla="*/ 177800 w 469900"/>
              <a:gd name="connsiteY1" fmla="*/ 482600 h 495006"/>
              <a:gd name="connsiteX2" fmla="*/ 469900 w 469900"/>
              <a:gd name="connsiteY2" fmla="*/ 0 h 4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95006">
                <a:moveTo>
                  <a:pt x="0" y="304800"/>
                </a:moveTo>
                <a:cubicBezTo>
                  <a:pt x="49741" y="419100"/>
                  <a:pt x="99483" y="533400"/>
                  <a:pt x="177800" y="482600"/>
                </a:cubicBezTo>
                <a:cubicBezTo>
                  <a:pt x="256117" y="431800"/>
                  <a:pt x="368300" y="93133"/>
                  <a:pt x="469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/>
              <a:t>/</a:t>
            </a:r>
          </a:p>
        </p:txBody>
      </p:sp>
      <p:sp>
        <p:nvSpPr>
          <p:cNvPr id="35" name="Freeform 34"/>
          <p:cNvSpPr/>
          <p:nvPr/>
        </p:nvSpPr>
        <p:spPr>
          <a:xfrm>
            <a:off x="11255571" y="3481209"/>
            <a:ext cx="416857" cy="495006"/>
          </a:xfrm>
          <a:custGeom>
            <a:avLst/>
            <a:gdLst>
              <a:gd name="connsiteX0" fmla="*/ 0 w 469900"/>
              <a:gd name="connsiteY0" fmla="*/ 304800 h 495006"/>
              <a:gd name="connsiteX1" fmla="*/ 177800 w 469900"/>
              <a:gd name="connsiteY1" fmla="*/ 482600 h 495006"/>
              <a:gd name="connsiteX2" fmla="*/ 469900 w 469900"/>
              <a:gd name="connsiteY2" fmla="*/ 0 h 4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95006">
                <a:moveTo>
                  <a:pt x="0" y="304800"/>
                </a:moveTo>
                <a:cubicBezTo>
                  <a:pt x="49741" y="419100"/>
                  <a:pt x="99483" y="533400"/>
                  <a:pt x="177800" y="482600"/>
                </a:cubicBezTo>
                <a:cubicBezTo>
                  <a:pt x="256117" y="431800"/>
                  <a:pt x="368300" y="93133"/>
                  <a:pt x="469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dirty="0"/>
          </a:p>
        </p:txBody>
      </p:sp>
      <p:sp>
        <p:nvSpPr>
          <p:cNvPr id="36" name="Freeform 35"/>
          <p:cNvSpPr/>
          <p:nvPr/>
        </p:nvSpPr>
        <p:spPr>
          <a:xfrm>
            <a:off x="11775143" y="2798814"/>
            <a:ext cx="416857" cy="495006"/>
          </a:xfrm>
          <a:custGeom>
            <a:avLst/>
            <a:gdLst>
              <a:gd name="connsiteX0" fmla="*/ 0 w 469900"/>
              <a:gd name="connsiteY0" fmla="*/ 304800 h 495006"/>
              <a:gd name="connsiteX1" fmla="*/ 177800 w 469900"/>
              <a:gd name="connsiteY1" fmla="*/ 482600 h 495006"/>
              <a:gd name="connsiteX2" fmla="*/ 469900 w 469900"/>
              <a:gd name="connsiteY2" fmla="*/ 0 h 4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95006">
                <a:moveTo>
                  <a:pt x="0" y="304800"/>
                </a:moveTo>
                <a:cubicBezTo>
                  <a:pt x="49741" y="419100"/>
                  <a:pt x="99483" y="533400"/>
                  <a:pt x="177800" y="482600"/>
                </a:cubicBezTo>
                <a:cubicBezTo>
                  <a:pt x="256117" y="431800"/>
                  <a:pt x="368300" y="93133"/>
                  <a:pt x="469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dirty="0"/>
          </a:p>
        </p:txBody>
      </p:sp>
      <p:sp>
        <p:nvSpPr>
          <p:cNvPr id="37" name="Freeform 36"/>
          <p:cNvSpPr/>
          <p:nvPr/>
        </p:nvSpPr>
        <p:spPr>
          <a:xfrm>
            <a:off x="11416935" y="1968213"/>
            <a:ext cx="416857" cy="495006"/>
          </a:xfrm>
          <a:custGeom>
            <a:avLst/>
            <a:gdLst>
              <a:gd name="connsiteX0" fmla="*/ 0 w 469900"/>
              <a:gd name="connsiteY0" fmla="*/ 304800 h 495006"/>
              <a:gd name="connsiteX1" fmla="*/ 177800 w 469900"/>
              <a:gd name="connsiteY1" fmla="*/ 482600 h 495006"/>
              <a:gd name="connsiteX2" fmla="*/ 469900 w 469900"/>
              <a:gd name="connsiteY2" fmla="*/ 0 h 4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95006">
                <a:moveTo>
                  <a:pt x="0" y="304800"/>
                </a:moveTo>
                <a:cubicBezTo>
                  <a:pt x="49741" y="419100"/>
                  <a:pt x="99483" y="533400"/>
                  <a:pt x="177800" y="482600"/>
                </a:cubicBezTo>
                <a:cubicBezTo>
                  <a:pt x="256117" y="431800"/>
                  <a:pt x="368300" y="93133"/>
                  <a:pt x="469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dirty="0"/>
          </a:p>
        </p:txBody>
      </p:sp>
      <p:sp>
        <p:nvSpPr>
          <p:cNvPr id="29" name="Freeform 36"/>
          <p:cNvSpPr/>
          <p:nvPr/>
        </p:nvSpPr>
        <p:spPr>
          <a:xfrm>
            <a:off x="7655057" y="2158499"/>
            <a:ext cx="416857" cy="475376"/>
          </a:xfrm>
          <a:custGeom>
            <a:avLst/>
            <a:gdLst>
              <a:gd name="connsiteX0" fmla="*/ 0 w 469900"/>
              <a:gd name="connsiteY0" fmla="*/ 304800 h 495006"/>
              <a:gd name="connsiteX1" fmla="*/ 177800 w 469900"/>
              <a:gd name="connsiteY1" fmla="*/ 482600 h 495006"/>
              <a:gd name="connsiteX2" fmla="*/ 469900 w 469900"/>
              <a:gd name="connsiteY2" fmla="*/ 0 h 4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95006">
                <a:moveTo>
                  <a:pt x="0" y="304800"/>
                </a:moveTo>
                <a:cubicBezTo>
                  <a:pt x="49741" y="419100"/>
                  <a:pt x="99483" y="533400"/>
                  <a:pt x="177800" y="482600"/>
                </a:cubicBezTo>
                <a:cubicBezTo>
                  <a:pt x="256117" y="431800"/>
                  <a:pt x="368300" y="93133"/>
                  <a:pt x="469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5434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8" grpId="0"/>
      <p:bldP spid="22" grpId="0"/>
      <p:bldP spid="23" grpId="0"/>
      <p:bldP spid="24" grpId="0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4119"/>
            <a:ext cx="10515600" cy="1325563"/>
          </a:xfrm>
        </p:spPr>
        <p:txBody>
          <a:bodyPr/>
          <a:lstStyle/>
          <a:p>
            <a:pPr algn="ctr"/>
            <a:r>
              <a:rPr lang="en-HK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9872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900" y="292100"/>
            <a:ext cx="10980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Addition information: Possibility adjustment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823" y="1813560"/>
            <a:ext cx="268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Rotate the third slot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823" y="2412402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Design a smaller slot (when 1pF)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823" y="2952390"/>
            <a:ext cx="9266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Large capacitance(&gt;1pF) will better to tune than a tiny capacitance(&lt;1pF)</a:t>
            </a:r>
          </a:p>
        </p:txBody>
      </p:sp>
    </p:spTree>
    <p:extLst>
      <p:ext uri="{BB962C8B-B14F-4D97-AF65-F5344CB8AC3E}">
        <p14:creationId xmlns:p14="http://schemas.microsoft.com/office/powerpoint/2010/main" val="204834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99"/>
          <a:stretch/>
        </p:blipFill>
        <p:spPr>
          <a:xfrm>
            <a:off x="347569" y="32885"/>
            <a:ext cx="4767991" cy="3381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71" y="99667"/>
            <a:ext cx="6287377" cy="3219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50"/>
          <a:stretch/>
        </p:blipFill>
        <p:spPr>
          <a:xfrm>
            <a:off x="3346321" y="3526189"/>
            <a:ext cx="4747072" cy="3181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78" y="887467"/>
            <a:ext cx="4969563" cy="4801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27" y="676475"/>
            <a:ext cx="2218404" cy="54928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8793" y="2305796"/>
            <a:ext cx="7212193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46305" y="1141855"/>
            <a:ext cx="325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Simple structure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305" y="1741898"/>
            <a:ext cx="5526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Easily embedded to the PCB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554" y="297834"/>
            <a:ext cx="5811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Why using slot antenna?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826900" y="-18850"/>
            <a:ext cx="5295900" cy="4496099"/>
            <a:chOff x="6706154" y="0"/>
            <a:chExt cx="5310586" cy="430774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1752" y="375690"/>
              <a:ext cx="2861049" cy="3932059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11056996" y="516872"/>
              <a:ext cx="8454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1893388" y="516872"/>
              <a:ext cx="0" cy="34814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053234" y="2104581"/>
              <a:ext cx="698372" cy="277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100mm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9257577" y="179188"/>
              <a:ext cx="0" cy="3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1057235" y="205225"/>
              <a:ext cx="0" cy="318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257577" y="303202"/>
              <a:ext cx="18040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778118" y="0"/>
              <a:ext cx="789579" cy="353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50mm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154" y="335797"/>
              <a:ext cx="2551422" cy="3837121"/>
            </a:xfrm>
            <a:prstGeom prst="rect">
              <a:avLst/>
            </a:prstGeom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11057235" y="3998302"/>
              <a:ext cx="9595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flipV="1">
            <a:off x="7005147" y="844550"/>
            <a:ext cx="507761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547242" y="1130300"/>
            <a:ext cx="637908" cy="8966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610602" y="800100"/>
            <a:ext cx="264031" cy="18982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81028" y="1278005"/>
            <a:ext cx="177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First slot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80416" y="1878036"/>
            <a:ext cx="233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Second slot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95867" y="2732395"/>
            <a:ext cx="1941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Third slot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951720" y="2467607"/>
            <a:ext cx="314960" cy="6565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04351" y="3220626"/>
            <a:ext cx="3006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600" dirty="0"/>
              <a:t>Micro strip line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165851" y="2313855"/>
            <a:ext cx="1255059" cy="736404"/>
          </a:xfrm>
        </p:spPr>
        <p:txBody>
          <a:bodyPr/>
          <a:lstStyle/>
          <a:p>
            <a:r>
              <a:rPr lang="en-GB" dirty="0"/>
              <a:t>Aim 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316694" y="3173219"/>
            <a:ext cx="8199087" cy="1084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200" dirty="0"/>
              <a:t>Improve the prototype design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36045" y="4598504"/>
            <a:ext cx="184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600" dirty="0"/>
              <a:t>Size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13540" y="4043871"/>
            <a:ext cx="554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600" dirty="0"/>
              <a:t>Resonant Frequency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38001" y="5214244"/>
            <a:ext cx="323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600" dirty="0"/>
              <a:t>Operation range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36045" y="5829983"/>
            <a:ext cx="450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600" dirty="0"/>
              <a:t>Keep the design simple</a:t>
            </a:r>
          </a:p>
        </p:txBody>
      </p:sp>
    </p:spTree>
    <p:extLst>
      <p:ext uri="{BB962C8B-B14F-4D97-AF65-F5344CB8AC3E}">
        <p14:creationId xmlns:p14="http://schemas.microsoft.com/office/powerpoint/2010/main" val="149665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9" grpId="0"/>
      <p:bldP spid="50" grpId="0" build="p"/>
      <p:bldP spid="51" grpId="0"/>
      <p:bldP spid="52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826900" y="-18850"/>
            <a:ext cx="5295900" cy="4496099"/>
            <a:chOff x="6706154" y="0"/>
            <a:chExt cx="5310586" cy="430774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1752" y="375690"/>
              <a:ext cx="2861049" cy="3932059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11056996" y="516872"/>
              <a:ext cx="8454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893388" y="516872"/>
              <a:ext cx="0" cy="34814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053234" y="2104581"/>
              <a:ext cx="698372" cy="277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100mm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9257577" y="179188"/>
              <a:ext cx="0" cy="3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1057235" y="205225"/>
              <a:ext cx="0" cy="318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257577" y="303202"/>
              <a:ext cx="18040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778118" y="0"/>
              <a:ext cx="789579" cy="353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50mm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154" y="335797"/>
              <a:ext cx="2551422" cy="3837121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11057235" y="3998302"/>
              <a:ext cx="9595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" r="6332"/>
          <a:stretch/>
        </p:blipFill>
        <p:spPr>
          <a:xfrm>
            <a:off x="0" y="2790301"/>
            <a:ext cx="7191632" cy="39647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5705" y="258176"/>
            <a:ext cx="7045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Reflection Coefficient on the prototype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573795" y="4011827"/>
            <a:ext cx="864973" cy="94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12908" y="4959178"/>
            <a:ext cx="4495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First slot resonant frequency (second harmonic)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34672" y="3921211"/>
            <a:ext cx="51553" cy="1521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20995" y="4959179"/>
            <a:ext cx="554919" cy="483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15978" y="5189838"/>
            <a:ext cx="1342768" cy="28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64849" y="5483830"/>
            <a:ext cx="404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Slot antenna radiant frequency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46682" y="3622996"/>
            <a:ext cx="6458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920" y="4173121"/>
            <a:ext cx="64502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856921" y="3624649"/>
            <a:ext cx="0" cy="296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5967" y="3624649"/>
            <a:ext cx="0" cy="296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37174" y="4430196"/>
            <a:ext cx="187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Working</a:t>
            </a:r>
            <a:r>
              <a:rPr lang="en-GB" dirty="0"/>
              <a:t> </a:t>
            </a:r>
            <a:r>
              <a:rPr lang="en-GB" sz="2400" dirty="0"/>
              <a:t>zone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700347" y="4173121"/>
            <a:ext cx="0" cy="34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5579" y="4173121"/>
            <a:ext cx="0" cy="34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87480" y="3568077"/>
            <a:ext cx="147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Working zone but have loss</a:t>
            </a:r>
          </a:p>
        </p:txBody>
      </p:sp>
    </p:spTree>
    <p:extLst>
      <p:ext uri="{BB962C8B-B14F-4D97-AF65-F5344CB8AC3E}">
        <p14:creationId xmlns:p14="http://schemas.microsoft.com/office/powerpoint/2010/main" val="295673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80" y="339725"/>
            <a:ext cx="10515600" cy="1325563"/>
          </a:xfrm>
        </p:spPr>
        <p:txBody>
          <a:bodyPr/>
          <a:lstStyle/>
          <a:p>
            <a:r>
              <a:rPr lang="en-HK" dirty="0"/>
              <a:t>Three difference design for this prototype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1747520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600" dirty="0"/>
              <a:t>First Design: Antenna with filter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2463800"/>
            <a:ext cx="7328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600" dirty="0"/>
              <a:t>Second design: Antenna with reflector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3180080"/>
            <a:ext cx="6406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600" dirty="0"/>
              <a:t>Third design: Folded slot antenna</a:t>
            </a:r>
          </a:p>
        </p:txBody>
      </p:sp>
    </p:spTree>
    <p:extLst>
      <p:ext uri="{BB962C8B-B14F-4D97-AF65-F5344CB8AC3E}">
        <p14:creationId xmlns:p14="http://schemas.microsoft.com/office/powerpoint/2010/main" val="352939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r="6591"/>
          <a:stretch/>
        </p:blipFill>
        <p:spPr>
          <a:xfrm>
            <a:off x="60896" y="2531240"/>
            <a:ext cx="7200216" cy="418585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0896" y="-45957"/>
            <a:ext cx="7415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First Design: Antenna with filter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939338" y="2413482"/>
            <a:ext cx="312851" cy="497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2662" y="1960077"/>
            <a:ext cx="215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Signal is filtered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108886" y="4624168"/>
            <a:ext cx="255373" cy="35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62250" y="4505325"/>
            <a:ext cx="293988" cy="420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62184" y="4072379"/>
            <a:ext cx="691337" cy="113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6572" y="5231027"/>
            <a:ext cx="2798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These signal are kept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43697" y="3410465"/>
            <a:ext cx="6458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0173" y="3989694"/>
            <a:ext cx="64502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05600" y="3410465"/>
            <a:ext cx="0" cy="296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0832" y="3410465"/>
            <a:ext cx="0" cy="296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84685" y="3556641"/>
            <a:ext cx="359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Working zone but have loss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9743" y="4148695"/>
            <a:ext cx="187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Working</a:t>
            </a:r>
            <a:r>
              <a:rPr lang="en-GB" dirty="0"/>
              <a:t> </a:t>
            </a:r>
            <a:r>
              <a:rPr lang="en-GB" sz="2400" dirty="0"/>
              <a:t>zone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705600" y="3989694"/>
            <a:ext cx="0" cy="34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90832" y="3989694"/>
            <a:ext cx="0" cy="34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4552" y="915950"/>
            <a:ext cx="652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Filter the frequency &gt;2GHz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502" y="105983"/>
            <a:ext cx="4867954" cy="430590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0329613" y="2272553"/>
            <a:ext cx="477340" cy="11379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56015" y="3408080"/>
            <a:ext cx="82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Filter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495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23" grpId="0"/>
      <p:bldP spid="24" grpId="0"/>
      <p:bldP spid="4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603" y="338359"/>
            <a:ext cx="5024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Is that good enough?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03" y="2677533"/>
            <a:ext cx="487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Frequency limited &lt;2GHz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524" y="1195085"/>
            <a:ext cx="3158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Filter the signal </a:t>
            </a:r>
          </a:p>
        </p:txBody>
      </p:sp>
      <p:sp>
        <p:nvSpPr>
          <p:cNvPr id="19" name="Freeform 18"/>
          <p:cNvSpPr/>
          <p:nvPr/>
        </p:nvSpPr>
        <p:spPr>
          <a:xfrm>
            <a:off x="3897090" y="1270748"/>
            <a:ext cx="469900" cy="495006"/>
          </a:xfrm>
          <a:custGeom>
            <a:avLst/>
            <a:gdLst>
              <a:gd name="connsiteX0" fmla="*/ 0 w 469900"/>
              <a:gd name="connsiteY0" fmla="*/ 304800 h 495006"/>
              <a:gd name="connsiteX1" fmla="*/ 177800 w 469900"/>
              <a:gd name="connsiteY1" fmla="*/ 482600 h 495006"/>
              <a:gd name="connsiteX2" fmla="*/ 469900 w 469900"/>
              <a:gd name="connsiteY2" fmla="*/ 0 h 49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495006">
                <a:moveTo>
                  <a:pt x="0" y="304800"/>
                </a:moveTo>
                <a:cubicBezTo>
                  <a:pt x="49741" y="419100"/>
                  <a:pt x="99483" y="533400"/>
                  <a:pt x="177800" y="482600"/>
                </a:cubicBezTo>
                <a:cubicBezTo>
                  <a:pt x="256117" y="431800"/>
                  <a:pt x="368300" y="93133"/>
                  <a:pt x="4699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dirty="0"/>
              <a:t>λ</a:t>
            </a:r>
            <a:r>
              <a:rPr lang="en-GB" dirty="0"/>
              <a:t>/2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502" y="105983"/>
            <a:ext cx="4867954" cy="43059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5924" y="3238558"/>
            <a:ext cx="1939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Filter size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5924" y="3788735"/>
            <a:ext cx="3136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Complex design</a:t>
            </a:r>
          </a:p>
        </p:txBody>
      </p:sp>
    </p:spTree>
    <p:extLst>
      <p:ext uri="{BB962C8B-B14F-4D97-AF65-F5344CB8AC3E}">
        <p14:creationId xmlns:p14="http://schemas.microsoft.com/office/powerpoint/2010/main" val="31110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9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166917" y="0"/>
            <a:ext cx="4761473" cy="4366865"/>
            <a:chOff x="7257533" y="122755"/>
            <a:chExt cx="4761473" cy="4366865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533" y="407268"/>
              <a:ext cx="2314765" cy="40823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7777" y="553572"/>
              <a:ext cx="1910733" cy="3793660"/>
            </a:xfrm>
            <a:prstGeom prst="rect">
              <a:avLst/>
            </a:prstGeom>
          </p:spPr>
        </p:pic>
        <p:cxnSp>
          <p:nvCxnSpPr>
            <p:cNvPr id="113" name="Straight Connector 112"/>
            <p:cNvCxnSpPr/>
            <p:nvPr/>
          </p:nvCxnSpPr>
          <p:spPr>
            <a:xfrm>
              <a:off x="11229380" y="598756"/>
              <a:ext cx="5523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1234903" y="4301487"/>
              <a:ext cx="635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1494519" y="598756"/>
              <a:ext cx="0" cy="36968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9494929" y="341405"/>
              <a:ext cx="0" cy="295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11234903" y="374140"/>
              <a:ext cx="0" cy="259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9494929" y="438162"/>
              <a:ext cx="17399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10136603" y="12275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50mm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494519" y="2333489"/>
              <a:ext cx="524487" cy="227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100mm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9438" y="46961"/>
            <a:ext cx="5764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Second Design: reflector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701237" y="1168400"/>
            <a:ext cx="573063" cy="15077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75800" y="2676168"/>
            <a:ext cx="1452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actually a reflector.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3427" y="738261"/>
            <a:ext cx="5143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feeding point is swapped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210" y="1139551"/>
            <a:ext cx="6893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End of the strip line and the first slot distance = approximate </a:t>
            </a:r>
            <a:r>
              <a:rPr lang="el-GR" sz="3200" dirty="0"/>
              <a:t>λ</a:t>
            </a:r>
            <a:r>
              <a:rPr lang="en-GB" sz="3200" dirty="0"/>
              <a:t>/2 3-3.6GHz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6380" y="2056209"/>
            <a:ext cx="690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Signal cannot feed first slot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r="5783"/>
          <a:stretch/>
        </p:blipFill>
        <p:spPr>
          <a:xfrm>
            <a:off x="47488" y="2625912"/>
            <a:ext cx="7361822" cy="4232088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H="1" flipV="1">
            <a:off x="2243709" y="4918998"/>
            <a:ext cx="255373" cy="35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873675" y="4673839"/>
            <a:ext cx="293988" cy="420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669942" y="4417935"/>
            <a:ext cx="389766" cy="75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4179" y="3495444"/>
            <a:ext cx="65762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4179" y="4074673"/>
            <a:ext cx="65762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99606" y="3495444"/>
            <a:ext cx="0" cy="296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84838" y="3495444"/>
            <a:ext cx="0" cy="296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03075" y="3643725"/>
            <a:ext cx="362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Working zone but have lose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68715" y="4215098"/>
            <a:ext cx="189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Working zone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699606" y="4074673"/>
            <a:ext cx="0" cy="34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84838" y="4074673"/>
            <a:ext cx="0" cy="34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69817" y="5278853"/>
            <a:ext cx="3336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Three slot resonant point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52364" y="0"/>
            <a:ext cx="5295900" cy="4496099"/>
            <a:chOff x="6706154" y="0"/>
            <a:chExt cx="5310586" cy="4307749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1752" y="375690"/>
              <a:ext cx="2861049" cy="3932059"/>
            </a:xfrm>
            <a:prstGeom prst="rect">
              <a:avLst/>
            </a:prstGeom>
          </p:spPr>
        </p:pic>
        <p:cxnSp>
          <p:nvCxnSpPr>
            <p:cNvPr id="47" name="Straight Connector 46"/>
            <p:cNvCxnSpPr/>
            <p:nvPr/>
          </p:nvCxnSpPr>
          <p:spPr>
            <a:xfrm>
              <a:off x="11056996" y="516872"/>
              <a:ext cx="8454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1893388" y="516872"/>
              <a:ext cx="0" cy="34814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1053234" y="2104581"/>
              <a:ext cx="698372" cy="277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100mm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9257577" y="179188"/>
              <a:ext cx="0" cy="3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1057235" y="205225"/>
              <a:ext cx="0" cy="318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257577" y="303202"/>
              <a:ext cx="18040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778118" y="0"/>
              <a:ext cx="789579" cy="353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50mm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154" y="335797"/>
              <a:ext cx="2551422" cy="3837121"/>
            </a:xfrm>
            <a:prstGeom prst="rect">
              <a:avLst/>
            </a:prstGeom>
          </p:spPr>
        </p:pic>
        <p:cxnSp>
          <p:nvCxnSpPr>
            <p:cNvPr id="55" name="Straight Connector 54"/>
            <p:cNvCxnSpPr/>
            <p:nvPr/>
          </p:nvCxnSpPr>
          <p:spPr>
            <a:xfrm>
              <a:off x="11057235" y="3998302"/>
              <a:ext cx="9595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37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/>
      <p:bldP spid="29" grpId="0"/>
      <p:bldP spid="31" grpId="0"/>
      <p:bldP spid="42" grpId="0"/>
      <p:bldP spid="43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</TotalTime>
  <Words>439</Words>
  <Application>Microsoft Office PowerPoint</Application>
  <PresentationFormat>Widescreen</PresentationFormat>
  <Paragraphs>127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Tuneable tri-Band three slot antenna configuration</vt:lpstr>
      <vt:lpstr>PowerPoint Presentation</vt:lpstr>
      <vt:lpstr>PowerPoint Presentation</vt:lpstr>
      <vt:lpstr>Aim </vt:lpstr>
      <vt:lpstr>PowerPoint Presentation</vt:lpstr>
      <vt:lpstr>Three difference design for this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Does it work?</vt:lpstr>
      <vt:lpstr>PowerPoint Presentation</vt:lpstr>
      <vt:lpstr>PowerPoint Presentation</vt:lpstr>
      <vt:lpstr>PowerPoint Presentation</vt:lpstr>
      <vt:lpstr>PowerPoint Presentation</vt:lpstr>
      <vt:lpstr>Conclusion of the third design</vt:lpstr>
      <vt:lpstr>PowerPoint Presentation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msc_user</dc:creator>
  <cp:lastModifiedBy>k Chan</cp:lastModifiedBy>
  <cp:revision>82</cp:revision>
  <dcterms:created xsi:type="dcterms:W3CDTF">2017-04-21T13:10:17Z</dcterms:created>
  <dcterms:modified xsi:type="dcterms:W3CDTF">2017-05-03T07:54:07Z</dcterms:modified>
</cp:coreProperties>
</file>