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8563-2631-4972-8B28-51405DF94F20}" type="datetimeFigureOut">
              <a:rPr lang="zh-HK" altLang="en-US" smtClean="0"/>
              <a:t>24/5/2021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CBE382C-530C-4FFE-85D1-FB7E10F4C00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2959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8563-2631-4972-8B28-51405DF94F20}" type="datetimeFigureOut">
              <a:rPr lang="zh-HK" altLang="en-US" smtClean="0"/>
              <a:t>24/5/2021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BE382C-530C-4FFE-85D1-FB7E10F4C00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397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8563-2631-4972-8B28-51405DF94F20}" type="datetimeFigureOut">
              <a:rPr lang="zh-HK" altLang="en-US" smtClean="0"/>
              <a:t>24/5/2021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BE382C-530C-4FFE-85D1-FB7E10F4C00A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5691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8563-2631-4972-8B28-51405DF94F20}" type="datetimeFigureOut">
              <a:rPr lang="zh-HK" altLang="en-US" smtClean="0"/>
              <a:t>24/5/2021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BE382C-530C-4FFE-85D1-FB7E10F4C00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19073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8563-2631-4972-8B28-51405DF94F20}" type="datetimeFigureOut">
              <a:rPr lang="zh-HK" altLang="en-US" smtClean="0"/>
              <a:t>24/5/2021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BE382C-530C-4FFE-85D1-FB7E10F4C00A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5329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8563-2631-4972-8B28-51405DF94F20}" type="datetimeFigureOut">
              <a:rPr lang="zh-HK" altLang="en-US" smtClean="0"/>
              <a:t>24/5/2021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BE382C-530C-4FFE-85D1-FB7E10F4C00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80470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8563-2631-4972-8B28-51405DF94F20}" type="datetimeFigureOut">
              <a:rPr lang="zh-HK" altLang="en-US" smtClean="0"/>
              <a:t>24/5/2021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382C-530C-4FFE-85D1-FB7E10F4C00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542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8563-2631-4972-8B28-51405DF94F20}" type="datetimeFigureOut">
              <a:rPr lang="zh-HK" altLang="en-US" smtClean="0"/>
              <a:t>24/5/2021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382C-530C-4FFE-85D1-FB7E10F4C00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3593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8563-2631-4972-8B28-51405DF94F20}" type="datetimeFigureOut">
              <a:rPr lang="zh-HK" altLang="en-US" smtClean="0"/>
              <a:t>24/5/2021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382C-530C-4FFE-85D1-FB7E10F4C00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3771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8563-2631-4972-8B28-51405DF94F20}" type="datetimeFigureOut">
              <a:rPr lang="zh-HK" altLang="en-US" smtClean="0"/>
              <a:t>24/5/2021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BE382C-530C-4FFE-85D1-FB7E10F4C00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2173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8563-2631-4972-8B28-51405DF94F20}" type="datetimeFigureOut">
              <a:rPr lang="zh-HK" altLang="en-US" smtClean="0"/>
              <a:t>24/5/2021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BE382C-530C-4FFE-85D1-FB7E10F4C00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0946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8563-2631-4972-8B28-51405DF94F20}" type="datetimeFigureOut">
              <a:rPr lang="zh-HK" altLang="en-US" smtClean="0"/>
              <a:t>24/5/2021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BE382C-530C-4FFE-85D1-FB7E10F4C00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7208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8563-2631-4972-8B28-51405DF94F20}" type="datetimeFigureOut">
              <a:rPr lang="zh-HK" altLang="en-US" smtClean="0"/>
              <a:t>24/5/2021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382C-530C-4FFE-85D1-FB7E10F4C00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0688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8563-2631-4972-8B28-51405DF94F20}" type="datetimeFigureOut">
              <a:rPr lang="zh-HK" altLang="en-US" smtClean="0"/>
              <a:t>24/5/2021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382C-530C-4FFE-85D1-FB7E10F4C00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6639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8563-2631-4972-8B28-51405DF94F20}" type="datetimeFigureOut">
              <a:rPr lang="zh-HK" altLang="en-US" smtClean="0"/>
              <a:t>24/5/2021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382C-530C-4FFE-85D1-FB7E10F4C00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4472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8563-2631-4972-8B28-51405DF94F20}" type="datetimeFigureOut">
              <a:rPr lang="zh-HK" altLang="en-US" smtClean="0"/>
              <a:t>24/5/2021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BE382C-530C-4FFE-85D1-FB7E10F4C00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092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78563-2631-4972-8B28-51405DF94F20}" type="datetimeFigureOut">
              <a:rPr lang="zh-HK" altLang="en-US" smtClean="0"/>
              <a:t>24/5/2021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CBE382C-530C-4FFE-85D1-FB7E10F4C00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451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F786CB-5C1F-475E-968C-6B42FDFDD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2080621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altLang="zh-HK" dirty="0"/>
              <a:t>Micro-Architecture Optimization on single-issue 5-stage RISC-V processor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E1BBD7-16C2-48CA-9139-9DED321EB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zh-HK" dirty="0"/>
              <a:t>Kei Hong Chan</a:t>
            </a:r>
          </a:p>
          <a:p>
            <a:r>
              <a:rPr lang="en-GB" altLang="zh-HK" dirty="0"/>
              <a:t>Yiu Fai Lam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40643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2B97A-2CDF-425F-BE50-48F1E4BA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13718"/>
            <a:ext cx="8911687" cy="768462"/>
          </a:xfrm>
        </p:spPr>
        <p:txBody>
          <a:bodyPr/>
          <a:lstStyle/>
          <a:p>
            <a:r>
              <a:rPr lang="en-GB" altLang="zh-HK" dirty="0"/>
              <a:t>Eliminate jump stall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29FA2-E8AC-4CCF-A1A2-0C8CE41B2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08683"/>
            <a:ext cx="8915400" cy="4991449"/>
          </a:xfrm>
        </p:spPr>
        <p:txBody>
          <a:bodyPr/>
          <a:lstStyle/>
          <a:p>
            <a:r>
              <a:rPr lang="en-US" altLang="zh-HK" dirty="0"/>
              <a:t>Original: an extra stall for jump instruction to execute in ID stage</a:t>
            </a:r>
          </a:p>
          <a:p>
            <a:endParaRPr lang="en-US" altLang="zh-HK" dirty="0"/>
          </a:p>
          <a:p>
            <a:r>
              <a:rPr lang="en-US" altLang="zh-HK" dirty="0"/>
              <a:t>Optimized: 0 stall, still execute in ID stage but pass the latest PC value to IMEM and IF/ID </a:t>
            </a:r>
            <a:r>
              <a:rPr lang="en-US" altLang="zh-HK" dirty="0" err="1"/>
              <a:t>resigter</a:t>
            </a:r>
            <a:r>
              <a:rPr lang="en-US" altLang="zh-HK" dirty="0"/>
              <a:t> directly</a:t>
            </a:r>
          </a:p>
          <a:p>
            <a:endParaRPr lang="en-US" altLang="zh-HK" dirty="0"/>
          </a:p>
          <a:p>
            <a:r>
              <a:rPr lang="en-US" altLang="zh-HK" dirty="0"/>
              <a:t>Extra MUX in IF stage is needed, control by controller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021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929F5-8504-4AC3-9240-A7843687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06333"/>
            <a:ext cx="8911687" cy="1102589"/>
          </a:xfrm>
        </p:spPr>
        <p:txBody>
          <a:bodyPr>
            <a:normAutofit/>
          </a:bodyPr>
          <a:lstStyle/>
          <a:p>
            <a:r>
              <a:rPr lang="en-US" altLang="zh-HK" sz="3200" dirty="0"/>
              <a:t>Connection of MUX in IF stage</a:t>
            </a:r>
            <a:br>
              <a:rPr lang="en-US" altLang="zh-HK" sz="3200" dirty="0"/>
            </a:br>
            <a:r>
              <a:rPr lang="en-US" altLang="zh-HK" sz="3200" dirty="0"/>
              <a:t>(before </a:t>
            </a:r>
            <a:r>
              <a:rPr lang="en-GB" altLang="zh-HK" sz="3200" dirty="0"/>
              <a:t>eliminate jump stall)</a:t>
            </a:r>
            <a:endParaRPr lang="zh-HK" altLang="en-US" sz="3200" dirty="0"/>
          </a:p>
        </p:txBody>
      </p:sp>
      <p:pic>
        <p:nvPicPr>
          <p:cNvPr id="6" name="內容版面配置區 6">
            <a:extLst>
              <a:ext uri="{FF2B5EF4-FFF2-40B4-BE49-F238E27FC236}">
                <a16:creationId xmlns:a16="http://schemas.microsoft.com/office/drawing/2014/main" id="{EE396A66-2E6D-41FE-881B-503664023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423" y="1408922"/>
            <a:ext cx="6877799" cy="5449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851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03829B-415F-416C-BA06-C650B1B5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6333"/>
            <a:ext cx="8911687" cy="1119795"/>
          </a:xfrm>
        </p:spPr>
        <p:txBody>
          <a:bodyPr>
            <a:normAutofit/>
          </a:bodyPr>
          <a:lstStyle/>
          <a:p>
            <a:r>
              <a:rPr lang="en-US" altLang="zh-HK" sz="3200" dirty="0"/>
              <a:t>Connection of MUX in IF stage</a:t>
            </a:r>
            <a:br>
              <a:rPr lang="en-US" altLang="zh-HK" sz="3200" dirty="0"/>
            </a:br>
            <a:r>
              <a:rPr lang="en-US" altLang="zh-HK" sz="3200" dirty="0"/>
              <a:t>(after </a:t>
            </a:r>
            <a:r>
              <a:rPr lang="en-GB" altLang="zh-HK" sz="3200" dirty="0"/>
              <a:t>eliminate jump stall)</a:t>
            </a:r>
            <a:endParaRPr lang="zh-HK" altLang="en-US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B9EAE6-FE66-4EA4-A4C8-C15EECEB1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986" y="1426128"/>
            <a:ext cx="5990802" cy="5431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8311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5F5B0-0A78-4F93-946D-BAA56FE0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38885"/>
            <a:ext cx="8911687" cy="785240"/>
          </a:xfrm>
        </p:spPr>
        <p:txBody>
          <a:bodyPr/>
          <a:lstStyle/>
          <a:p>
            <a:r>
              <a:rPr lang="en-GB" altLang="zh-HK" dirty="0" err="1"/>
              <a:t>Load_extend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D9BBB8-8AA9-4BA8-BEB5-2A89410DE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66362"/>
            <a:ext cx="8915400" cy="4391637"/>
          </a:xfrm>
        </p:spPr>
        <p:txBody>
          <a:bodyPr/>
          <a:lstStyle/>
          <a:p>
            <a:r>
              <a:rPr lang="en-US" altLang="zh-HK" dirty="0"/>
              <a:t>Input: </a:t>
            </a:r>
            <a:r>
              <a:rPr lang="en-US" altLang="zh-HK" dirty="0" err="1"/>
              <a:t>RAM_data_in</a:t>
            </a:r>
            <a:r>
              <a:rPr lang="en-US" altLang="zh-HK" dirty="0"/>
              <a:t>, </a:t>
            </a:r>
            <a:r>
              <a:rPr lang="en-US" altLang="zh-HK" dirty="0" err="1"/>
              <a:t>EXE_MEM_LOAD_type</a:t>
            </a:r>
            <a:r>
              <a:rPr lang="en-US" altLang="zh-HK" dirty="0"/>
              <a:t>, </a:t>
            </a:r>
            <a:r>
              <a:rPr lang="en-US" altLang="zh-HK" dirty="0" err="1"/>
              <a:t>EXE_MEM_LOAD_sign</a:t>
            </a:r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Output: </a:t>
            </a:r>
            <a:r>
              <a:rPr lang="en-US" altLang="zh-HK" dirty="0" err="1"/>
              <a:t>data_in</a:t>
            </a:r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Placed in MEM stage</a:t>
            </a:r>
          </a:p>
          <a:p>
            <a:endParaRPr lang="en-US" altLang="zh-HK" dirty="0"/>
          </a:p>
          <a:p>
            <a:r>
              <a:rPr lang="en-US" altLang="zh-HK" dirty="0"/>
              <a:t>Extend the RAM data after read it from RAM</a:t>
            </a:r>
          </a:p>
          <a:p>
            <a:endParaRPr lang="en-US" altLang="zh-HK" dirty="0"/>
          </a:p>
          <a:p>
            <a:r>
              <a:rPr lang="en-US" altLang="zh-HK" dirty="0"/>
              <a:t>Pass the extended data to MEM/WB register</a:t>
            </a:r>
          </a:p>
          <a:p>
            <a:endParaRPr lang="en-US" altLang="zh-HK" dirty="0"/>
          </a:p>
          <a:p>
            <a:r>
              <a:rPr lang="en-US" altLang="zh-HK" dirty="0"/>
              <a:t>Support LW, LH, LB, LHU, LBU instruction</a:t>
            </a:r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7EF0EC-58DE-418F-9CDA-9CF4F4F88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819" y="1124125"/>
            <a:ext cx="4055590" cy="1220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44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220224-EFE5-4C8A-824B-5192425E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6333"/>
            <a:ext cx="8911687" cy="801014"/>
          </a:xfrm>
        </p:spPr>
        <p:txBody>
          <a:bodyPr/>
          <a:lstStyle/>
          <a:p>
            <a:r>
              <a:rPr lang="en-GB" altLang="zh-HK" dirty="0" err="1"/>
              <a:t>Store_extend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485792-E537-4554-9F8B-675E73DB8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2432808"/>
            <a:ext cx="8915400" cy="4425192"/>
          </a:xfrm>
        </p:spPr>
        <p:txBody>
          <a:bodyPr/>
          <a:lstStyle/>
          <a:p>
            <a:r>
              <a:rPr lang="en-US" altLang="zh-HK" dirty="0"/>
              <a:t>Input: </a:t>
            </a:r>
            <a:r>
              <a:rPr lang="en-GB" altLang="zh-HK" dirty="0"/>
              <a:t>ID_EXE_Data_out_2, </a:t>
            </a:r>
            <a:r>
              <a:rPr lang="en-GB" altLang="zh-HK" dirty="0" err="1"/>
              <a:t>ID_EXE_STORE_type</a:t>
            </a:r>
            <a:endParaRPr lang="en-GB" altLang="zh-HK" dirty="0"/>
          </a:p>
          <a:p>
            <a:endParaRPr lang="en-US" altLang="zh-HK" dirty="0"/>
          </a:p>
          <a:p>
            <a:r>
              <a:rPr lang="en-US" altLang="zh-HK" dirty="0"/>
              <a:t>Output: </a:t>
            </a:r>
            <a:r>
              <a:rPr lang="en-GB" altLang="zh-HK" dirty="0" err="1"/>
              <a:t>ID_EXE_Data_extended</a:t>
            </a:r>
            <a:endParaRPr lang="en-GB" altLang="zh-HK" dirty="0"/>
          </a:p>
          <a:p>
            <a:endParaRPr lang="en-US" altLang="zh-HK" dirty="0"/>
          </a:p>
          <a:p>
            <a:r>
              <a:rPr lang="en-US" altLang="zh-HK" dirty="0"/>
              <a:t>Placed in EXE stage</a:t>
            </a:r>
          </a:p>
          <a:p>
            <a:endParaRPr lang="en-US" altLang="zh-HK" dirty="0"/>
          </a:p>
          <a:p>
            <a:r>
              <a:rPr lang="en-US" altLang="zh-HK" dirty="0"/>
              <a:t>Extend the data after data forwarded for store instruction</a:t>
            </a:r>
          </a:p>
          <a:p>
            <a:endParaRPr lang="en-US" altLang="zh-HK" dirty="0"/>
          </a:p>
          <a:p>
            <a:r>
              <a:rPr lang="en-US" altLang="zh-HK" dirty="0"/>
              <a:t>Pass the extended data to EXE/MEM register</a:t>
            </a:r>
          </a:p>
          <a:p>
            <a:endParaRPr lang="en-US" altLang="zh-HK" dirty="0"/>
          </a:p>
          <a:p>
            <a:r>
              <a:rPr lang="en-US" altLang="zh-HK" dirty="0"/>
              <a:t>Support SW, SH, SB instruction</a:t>
            </a:r>
            <a:endParaRPr lang="zh-HK" altLang="en-US" dirty="0"/>
          </a:p>
          <a:p>
            <a:endParaRPr lang="en-US" altLang="zh-HK" dirty="0"/>
          </a:p>
          <a:p>
            <a:endParaRPr lang="en-US" altLang="zh-HK" dirty="0"/>
          </a:p>
          <a:p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227343-4163-4D88-B31F-63A20FD98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541" y="1107347"/>
            <a:ext cx="3920339" cy="11799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844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7B3EF1-DC77-4014-970C-BD339B862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929" y="301088"/>
            <a:ext cx="8911687" cy="896255"/>
          </a:xfrm>
        </p:spPr>
        <p:txBody>
          <a:bodyPr>
            <a:normAutofit/>
          </a:bodyPr>
          <a:lstStyle/>
          <a:p>
            <a:r>
              <a:rPr lang="en-GB" altLang="zh-HK" sz="4000" dirty="0"/>
              <a:t>Performance evaluation</a:t>
            </a:r>
            <a:endParaRPr lang="zh-HK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F5265D3-39B9-4359-9FB8-338350F03E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28106304"/>
              </p:ext>
            </p:extLst>
          </p:nvPr>
        </p:nvGraphicFramePr>
        <p:xfrm>
          <a:off x="1778466" y="1197343"/>
          <a:ext cx="9978103" cy="17400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0936">
                  <a:extLst>
                    <a:ext uri="{9D8B030D-6E8A-4147-A177-3AD203B41FA5}">
                      <a16:colId xmlns:a16="http://schemas.microsoft.com/office/drawing/2014/main" val="1201563749"/>
                    </a:ext>
                  </a:extLst>
                </a:gridCol>
                <a:gridCol w="2290568">
                  <a:extLst>
                    <a:ext uri="{9D8B030D-6E8A-4147-A177-3AD203B41FA5}">
                      <a16:colId xmlns:a16="http://schemas.microsoft.com/office/drawing/2014/main" val="416721242"/>
                    </a:ext>
                  </a:extLst>
                </a:gridCol>
                <a:gridCol w="2622901">
                  <a:extLst>
                    <a:ext uri="{9D8B030D-6E8A-4147-A177-3AD203B41FA5}">
                      <a16:colId xmlns:a16="http://schemas.microsoft.com/office/drawing/2014/main" val="1896700156"/>
                    </a:ext>
                  </a:extLst>
                </a:gridCol>
                <a:gridCol w="2943698">
                  <a:extLst>
                    <a:ext uri="{9D8B030D-6E8A-4147-A177-3AD203B41FA5}">
                      <a16:colId xmlns:a16="http://schemas.microsoft.com/office/drawing/2014/main" val="3091612975"/>
                    </a:ext>
                  </a:extLst>
                </a:gridCol>
              </a:tblGrid>
              <a:tr h="428543">
                <a:tc>
                  <a:txBody>
                    <a:bodyPr/>
                    <a:lstStyle/>
                    <a:p>
                      <a:pPr algn="ctr"/>
                      <a:r>
                        <a:rPr lang="en-US" sz="1800" kern="0">
                          <a:effectLst/>
                        </a:rPr>
                        <a:t>Test program type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8902" marR="2890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>
                          <a:effectLst/>
                        </a:rPr>
                        <a:t>original processor execution time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8902" marR="2890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00" dirty="0">
                          <a:effectLst/>
                        </a:rPr>
                        <a:t>optimized</a:t>
                      </a:r>
                      <a:r>
                        <a:rPr lang="en-US" sz="1800" kern="0" dirty="0">
                          <a:effectLst/>
                        </a:rPr>
                        <a:t> processor execution time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8902" marR="2890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Speeded up</a:t>
                      </a:r>
                      <a:endParaRPr lang="zh-TW" sz="1800" kern="100" dirty="0">
                        <a:effectLst/>
                      </a:endParaRPr>
                    </a:p>
                    <a:p>
                      <a:pPr algn="ctr"/>
                      <a:r>
                        <a:rPr lang="en-US" sz="1800" kern="0" dirty="0">
                          <a:effectLst/>
                        </a:rPr>
                        <a:t>(</a:t>
                      </a:r>
                      <a:r>
                        <a:rPr lang="en-GB" sz="1800" kern="100" dirty="0">
                          <a:effectLst/>
                        </a:rPr>
                        <a:t>optimized</a:t>
                      </a:r>
                      <a:r>
                        <a:rPr lang="en-US" sz="1800" kern="0" dirty="0">
                          <a:effectLst/>
                        </a:rPr>
                        <a:t> vs original)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8902" marR="28902" marT="0" marB="0"/>
                </a:tc>
                <a:extLst>
                  <a:ext uri="{0D108BD9-81ED-4DB2-BD59-A6C34878D82A}">
                    <a16:rowId xmlns:a16="http://schemas.microsoft.com/office/drawing/2014/main" val="2346650918"/>
                  </a:ext>
                </a:extLst>
              </a:tr>
              <a:tr h="642814"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data dependency + branch + jump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8902" marR="2890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1110 clock cycle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8902" marR="2890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609 clock cycle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8902" marR="2890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1.823 times faster than original processor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8902" marR="28902" marT="0" marB="0"/>
                </a:tc>
                <a:extLst>
                  <a:ext uri="{0D108BD9-81ED-4DB2-BD59-A6C34878D82A}">
                    <a16:rowId xmlns:a16="http://schemas.microsoft.com/office/drawing/2014/main" val="1404026688"/>
                  </a:ext>
                </a:extLst>
              </a:tr>
              <a:tr h="428543"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branch + jump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8902" marR="2890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913 clock cycle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8902" marR="2890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814 clock cycle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8902" marR="2890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1.122 times faster than original processor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8902" marR="28902" marT="0" marB="0"/>
                </a:tc>
                <a:extLst>
                  <a:ext uri="{0D108BD9-81ED-4DB2-BD59-A6C34878D82A}">
                    <a16:rowId xmlns:a16="http://schemas.microsoft.com/office/drawing/2014/main" val="261650118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AAC57DA7-319A-469D-9728-58F17C825F2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778466" y="3429000"/>
                <a:ext cx="9978103" cy="3429001"/>
              </a:xfrm>
            </p:spPr>
            <p:txBody>
              <a:bodyPr/>
              <a:lstStyle/>
              <a:p>
                <a:r>
                  <a:rPr lang="en-US" altLang="zh-HK" dirty="0"/>
                  <a:t>Each program execute with a simple for loop, with 100 iterations</a:t>
                </a:r>
              </a:p>
              <a:p>
                <a:endParaRPr lang="en-US" altLang="zh-HK" dirty="0"/>
              </a:p>
              <a:p>
                <a:r>
                  <a:rPr lang="en-US" altLang="zh-HK" dirty="0"/>
                  <a:t>1</a:t>
                </a:r>
                <a:r>
                  <a:rPr lang="en-US" altLang="zh-HK" baseline="30000" dirty="0"/>
                  <a:t>st</a:t>
                </a:r>
                <a:r>
                  <a:rPr lang="en-US" altLang="zh-HK" dirty="0"/>
                  <a:t> test program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HK" kern="0" dirty="0"/>
                          <m:t>1110 </m:t>
                        </m:r>
                        <m:r>
                          <m:rPr>
                            <m:nor/>
                          </m:rPr>
                          <a:rPr lang="en-US" altLang="zh-HK" kern="0" dirty="0"/>
                          <m:t>clock</m:t>
                        </m:r>
                        <m:r>
                          <m:rPr>
                            <m:nor/>
                          </m:rPr>
                          <a:rPr lang="en-US" altLang="zh-HK" kern="0" dirty="0"/>
                          <m:t> </m:t>
                        </m:r>
                        <m:r>
                          <m:rPr>
                            <m:nor/>
                          </m:rPr>
                          <a:rPr lang="en-US" altLang="zh-HK" kern="0" dirty="0"/>
                          <m:t>cycle</m:t>
                        </m:r>
                        <m:r>
                          <m:rPr>
                            <m:nor/>
                          </m:rPr>
                          <a:rPr lang="zh-TW" altLang="en-US" kern="100" dirty="0"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HK" kern="0" dirty="0"/>
                          <m:t>609 </m:t>
                        </m:r>
                        <m:r>
                          <m:rPr>
                            <m:nor/>
                          </m:rPr>
                          <a:rPr lang="en-US" altLang="zh-HK" kern="0" dirty="0"/>
                          <m:t>clock</m:t>
                        </m:r>
                        <m:r>
                          <m:rPr>
                            <m:nor/>
                          </m:rPr>
                          <a:rPr lang="en-US" altLang="zh-HK" kern="0" dirty="0"/>
                          <m:t> </m:t>
                        </m:r>
                        <m:r>
                          <m:rPr>
                            <m:nor/>
                          </m:rPr>
                          <a:rPr lang="en-US" altLang="zh-HK" kern="0" dirty="0"/>
                          <m:t>cycle</m:t>
                        </m:r>
                        <m:r>
                          <m:rPr>
                            <m:nor/>
                          </m:rPr>
                          <a:rPr lang="zh-TW" altLang="en-US" kern="100" dirty="0"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HK" kern="0" dirty="0"/>
                      <m:t>1.823 </m:t>
                    </m:r>
                    <m:r>
                      <m:rPr>
                        <m:nor/>
                      </m:rPr>
                      <a:rPr lang="en-US" altLang="zh-HK" b="0" i="0" kern="0" dirty="0" smtClean="0"/>
                      <m:t>times</m:t>
                    </m:r>
                  </m:oMath>
                </a14:m>
                <a:r>
                  <a:rPr lang="en-US" altLang="zh-HK" kern="0" dirty="0"/>
                  <a:t> faster than original processor</a:t>
                </a:r>
                <a:endParaRPr lang="zh-TW" altLang="zh-HK" kern="100" dirty="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en-US" altLang="zh-HK" dirty="0"/>
              </a:p>
              <a:p>
                <a:r>
                  <a:rPr lang="en-US" altLang="zh-HK" dirty="0"/>
                  <a:t>2</a:t>
                </a:r>
                <a:r>
                  <a:rPr lang="en-US" altLang="zh-HK" baseline="30000" dirty="0"/>
                  <a:t>nd</a:t>
                </a:r>
                <a:r>
                  <a:rPr lang="en-US" altLang="zh-HK" dirty="0"/>
                  <a:t> test program is</a:t>
                </a:r>
                <a:r>
                  <a:rPr lang="en-US" altLang="zh-HK" kern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HK" kern="0" dirty="0"/>
                          <m:t>913 </m:t>
                        </m:r>
                        <m:r>
                          <m:rPr>
                            <m:nor/>
                          </m:rPr>
                          <a:rPr lang="en-US" altLang="zh-HK" kern="0" dirty="0"/>
                          <m:t>clock</m:t>
                        </m:r>
                        <m:r>
                          <m:rPr>
                            <m:nor/>
                          </m:rPr>
                          <a:rPr lang="en-US" altLang="zh-HK" kern="0" dirty="0"/>
                          <m:t> </m:t>
                        </m:r>
                        <m:r>
                          <m:rPr>
                            <m:nor/>
                          </m:rPr>
                          <a:rPr lang="en-US" altLang="zh-HK" kern="0" dirty="0"/>
                          <m:t>cycle</m:t>
                        </m:r>
                        <m:r>
                          <m:rPr>
                            <m:nor/>
                          </m:rPr>
                          <a:rPr lang="zh-TW" altLang="en-US" kern="100" dirty="0"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HK" kern="0" dirty="0"/>
                          <m:t>814 </m:t>
                        </m:r>
                        <m:r>
                          <m:rPr>
                            <m:nor/>
                          </m:rPr>
                          <a:rPr lang="en-US" altLang="zh-HK" kern="0" dirty="0"/>
                          <m:t>clock</m:t>
                        </m:r>
                        <m:r>
                          <m:rPr>
                            <m:nor/>
                          </m:rPr>
                          <a:rPr lang="en-US" altLang="zh-HK" kern="0" dirty="0"/>
                          <m:t> </m:t>
                        </m:r>
                        <m:r>
                          <m:rPr>
                            <m:nor/>
                          </m:rPr>
                          <a:rPr lang="en-US" altLang="zh-HK" kern="0" dirty="0"/>
                          <m:t>cycle</m:t>
                        </m:r>
                        <m:r>
                          <m:rPr>
                            <m:nor/>
                          </m:rPr>
                          <a:rPr lang="zh-TW" altLang="en-US" kern="100" dirty="0"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HK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HK" kern="0" dirty="0"/>
                      <m:t>1.</m:t>
                    </m:r>
                    <m:r>
                      <m:rPr>
                        <m:nor/>
                      </m:rPr>
                      <a:rPr lang="en-US" altLang="zh-HK" b="0" i="0" kern="0" dirty="0" smtClean="0"/>
                      <m:t>122</m:t>
                    </m:r>
                    <m:r>
                      <m:rPr>
                        <m:nor/>
                      </m:rPr>
                      <a:rPr lang="en-US" altLang="zh-HK" kern="0" dirty="0"/>
                      <m:t> </m:t>
                    </m:r>
                    <m:r>
                      <m:rPr>
                        <m:nor/>
                      </m:rPr>
                      <a:rPr lang="en-US" altLang="zh-HK" kern="0" dirty="0"/>
                      <m:t>times</m:t>
                    </m:r>
                  </m:oMath>
                </a14:m>
                <a:r>
                  <a:rPr lang="en-US" altLang="zh-HK" kern="0" dirty="0"/>
                  <a:t> faster than original processor</a:t>
                </a:r>
                <a:endParaRPr lang="zh-TW" altLang="zh-HK" kern="100" dirty="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en-US" altLang="zh-HK" dirty="0"/>
              </a:p>
              <a:p>
                <a:endParaRPr lang="zh-HK" altLang="en-US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AAC57DA7-319A-469D-9728-58F17C825F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778466" y="3429000"/>
                <a:ext cx="9978103" cy="3429001"/>
              </a:xfrm>
              <a:blipFill>
                <a:blip r:embed="rId2"/>
                <a:stretch>
                  <a:fillRect l="-428" t="-106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43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31D85-FC96-44CB-96D8-0FCB4F66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94768"/>
            <a:ext cx="8954039" cy="813247"/>
          </a:xfrm>
        </p:spPr>
        <p:txBody>
          <a:bodyPr>
            <a:normAutofit/>
          </a:bodyPr>
          <a:lstStyle/>
          <a:p>
            <a:r>
              <a:rPr lang="en-US" altLang="zh-HK" sz="3200" dirty="0"/>
              <a:t>Instruction code for performance evaluation</a:t>
            </a:r>
            <a:endParaRPr lang="zh-HK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AB2797-BD25-4AAC-AE3E-CD9B2EF96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2696" y="1823207"/>
            <a:ext cx="4313864" cy="39148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HK" dirty="0"/>
              <a:t>data dependency + branch + jump</a:t>
            </a:r>
            <a:endParaRPr lang="zh-HK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10EC02-2E4F-4A09-881B-690379E95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9387" y="1826003"/>
            <a:ext cx="4313864" cy="47537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HK" dirty="0"/>
              <a:t>branch + jump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DAD0EF-392B-4400-A0F2-80A32B4A80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33641" y="2446276"/>
            <a:ext cx="3094990" cy="197104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5E2C2EF-E4F0-456B-B3A9-6358334622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81674" y="2446276"/>
            <a:ext cx="3209290" cy="314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2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E470A-FE22-4CE3-9CBA-56B53259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786" y="249314"/>
            <a:ext cx="8911687" cy="697464"/>
          </a:xfrm>
        </p:spPr>
        <p:txBody>
          <a:bodyPr>
            <a:normAutofit/>
          </a:bodyPr>
          <a:lstStyle/>
          <a:p>
            <a:r>
              <a:rPr lang="en-US" altLang="zh-HK" dirty="0"/>
              <a:t>Overview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666B38-A2A4-4DFE-8C38-FC1F5DE4E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3574"/>
            <a:ext cx="8915400" cy="4367648"/>
          </a:xfrm>
        </p:spPr>
        <p:txBody>
          <a:bodyPr/>
          <a:lstStyle/>
          <a:p>
            <a:r>
              <a:rPr lang="en-US" altLang="zh-HK" dirty="0"/>
              <a:t>Data forwarding</a:t>
            </a:r>
          </a:p>
          <a:p>
            <a:endParaRPr lang="en-US" altLang="zh-HK" dirty="0"/>
          </a:p>
          <a:p>
            <a:r>
              <a:rPr lang="en-US" altLang="zh-HK" dirty="0"/>
              <a:t>Branch instruction</a:t>
            </a:r>
          </a:p>
          <a:p>
            <a:endParaRPr lang="en-US" altLang="zh-HK" dirty="0"/>
          </a:p>
          <a:p>
            <a:r>
              <a:rPr lang="en-US" altLang="zh-HK" dirty="0"/>
              <a:t>Eliminate jump stall</a:t>
            </a:r>
          </a:p>
          <a:p>
            <a:endParaRPr lang="en-US" altLang="zh-HK" dirty="0"/>
          </a:p>
          <a:p>
            <a:r>
              <a:rPr lang="en-US" altLang="zh-HK" dirty="0"/>
              <a:t>Load Store extension</a:t>
            </a:r>
          </a:p>
          <a:p>
            <a:endParaRPr lang="en-US" altLang="zh-HK" dirty="0"/>
          </a:p>
          <a:p>
            <a:r>
              <a:rPr lang="en-US" altLang="zh-HK" dirty="0"/>
              <a:t>Performance evaluation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9720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F203EA-1964-40C5-B1DC-2DB67A86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FB0F91-918C-4E8A-97C7-BB2D85F44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5751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92D9E3-2EA1-448B-929F-569B7AAB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27471"/>
            <a:ext cx="8911687" cy="719307"/>
          </a:xfrm>
        </p:spPr>
        <p:txBody>
          <a:bodyPr>
            <a:normAutofit fontScale="90000"/>
          </a:bodyPr>
          <a:lstStyle/>
          <a:p>
            <a:r>
              <a:rPr lang="en-US" altLang="zh-HK" sz="4000" dirty="0"/>
              <a:t>Branch instruction</a:t>
            </a:r>
            <a:br>
              <a:rPr lang="en-US" altLang="zh-HK" dirty="0"/>
            </a:b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16A3B7-DDA0-4F85-923C-7B5CEA993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24792"/>
            <a:ext cx="8915400" cy="4686430"/>
          </a:xfrm>
        </p:spPr>
        <p:txBody>
          <a:bodyPr/>
          <a:lstStyle/>
          <a:p>
            <a:r>
              <a:rPr lang="en-US" altLang="zh-HK" dirty="0"/>
              <a:t>Introduce BHR and PHT</a:t>
            </a:r>
          </a:p>
          <a:p>
            <a:endParaRPr lang="en-US" altLang="zh-HK" dirty="0"/>
          </a:p>
          <a:p>
            <a:r>
              <a:rPr lang="en-US" altLang="zh-HK" dirty="0"/>
              <a:t>Extra module to control the MUX in IF stage</a:t>
            </a:r>
          </a:p>
          <a:p>
            <a:endParaRPr lang="en-US" altLang="zh-HK" dirty="0"/>
          </a:p>
          <a:p>
            <a:r>
              <a:rPr lang="en-US" altLang="zh-HK" dirty="0"/>
              <a:t>Load Branch dependency check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94838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9B31F-849F-4174-AEA1-405E678E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280948"/>
            <a:ext cx="8911687" cy="810734"/>
          </a:xfrm>
        </p:spPr>
        <p:txBody>
          <a:bodyPr>
            <a:normAutofit fontScale="90000"/>
          </a:bodyPr>
          <a:lstStyle/>
          <a:p>
            <a:r>
              <a:rPr lang="en-GB" altLang="zh-HK" sz="4000" dirty="0" err="1"/>
              <a:t>BHR_and_PHT</a:t>
            </a:r>
            <a:br>
              <a:rPr lang="en-GB" altLang="zh-HK" dirty="0"/>
            </a:br>
            <a:endParaRPr lang="zh-HK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F498332-5F5B-4DA4-86FE-EC94759B9F7F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0649" y="1091682"/>
            <a:ext cx="4313237" cy="11287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5C4A62F-1E91-4EE9-816A-B952B9C2F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2924" y="2397967"/>
            <a:ext cx="8911687" cy="4030825"/>
          </a:xfrm>
        </p:spPr>
        <p:txBody>
          <a:bodyPr/>
          <a:lstStyle/>
          <a:p>
            <a:r>
              <a:rPr lang="en-US" altLang="zh-HK" dirty="0"/>
              <a:t>Input:  ID_PC, </a:t>
            </a:r>
            <a:r>
              <a:rPr lang="en-US" altLang="zh-HK" dirty="0" err="1"/>
              <a:t>ID_opcode</a:t>
            </a:r>
            <a:r>
              <a:rPr lang="en-US" altLang="zh-HK" dirty="0"/>
              <a:t>, ID_func3, </a:t>
            </a:r>
            <a:r>
              <a:rPr lang="en-US" altLang="zh-HK" dirty="0" err="1"/>
              <a:t>zero_signal</a:t>
            </a:r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Output: </a:t>
            </a:r>
            <a:r>
              <a:rPr lang="en-US" altLang="zh-HK" dirty="0" err="1"/>
              <a:t>PHT_out</a:t>
            </a:r>
            <a:endParaRPr lang="en-US" altLang="zh-HK" dirty="0"/>
          </a:p>
          <a:p>
            <a:endParaRPr lang="en-US" altLang="zh-HK" dirty="0"/>
          </a:p>
          <a:p>
            <a:r>
              <a:rPr lang="en-GB" altLang="zh-HK" dirty="0"/>
              <a:t>4-bit is used for global Branch History Register (BHR)</a:t>
            </a:r>
          </a:p>
          <a:p>
            <a:endParaRPr lang="en-GB" altLang="zh-HK" dirty="0"/>
          </a:p>
          <a:p>
            <a:r>
              <a:rPr lang="en-US" altLang="zh-HK" dirty="0"/>
              <a:t>PHT has 128 entries, 2-bit Branch Predictor with Saturating Up/Down scheme</a:t>
            </a:r>
          </a:p>
          <a:p>
            <a:endParaRPr lang="en-US" altLang="zh-HK" dirty="0"/>
          </a:p>
          <a:p>
            <a:r>
              <a:rPr lang="en-US" altLang="zh-HK" dirty="0"/>
              <a:t>PHT address is the combination of bit 2 to bit 4 of PC and 4-bit global BHR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00581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AF12ED-8CAC-4C48-B5CF-C1A23669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288449"/>
            <a:ext cx="8911687" cy="747249"/>
          </a:xfrm>
        </p:spPr>
        <p:txBody>
          <a:bodyPr/>
          <a:lstStyle/>
          <a:p>
            <a:r>
              <a:rPr lang="en-US" altLang="zh-HK" dirty="0" err="1"/>
              <a:t>IF_MUX_sel</a:t>
            </a:r>
            <a:endParaRPr lang="zh-HK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637D15-1690-4C0F-9579-002FDF12D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2924" y="2332652"/>
            <a:ext cx="8911687" cy="4460034"/>
          </a:xfrm>
        </p:spPr>
        <p:txBody>
          <a:bodyPr>
            <a:normAutofit fontScale="92500" lnSpcReduction="10000"/>
          </a:bodyPr>
          <a:lstStyle/>
          <a:p>
            <a:r>
              <a:rPr lang="en-US" altLang="zh-HK" dirty="0"/>
              <a:t>Input: </a:t>
            </a:r>
            <a:r>
              <a:rPr lang="en-US" altLang="zh-HK" dirty="0" err="1"/>
              <a:t>inst_in</a:t>
            </a:r>
            <a:r>
              <a:rPr lang="en-US" altLang="zh-HK" dirty="0"/>
              <a:t>, </a:t>
            </a:r>
            <a:r>
              <a:rPr lang="en-US" altLang="zh-HK" dirty="0" err="1"/>
              <a:t>ID_opcode</a:t>
            </a:r>
            <a:r>
              <a:rPr lang="en-US" altLang="zh-HK" dirty="0"/>
              <a:t>, ID_func3, </a:t>
            </a:r>
            <a:r>
              <a:rPr lang="en-US" altLang="zh-HK" dirty="0" err="1"/>
              <a:t>PHT_in</a:t>
            </a:r>
            <a:r>
              <a:rPr lang="en-US" altLang="zh-HK" dirty="0"/>
              <a:t>, </a:t>
            </a:r>
            <a:r>
              <a:rPr lang="en-US" altLang="zh-HK" dirty="0" err="1"/>
              <a:t>zero_signal</a:t>
            </a:r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Output: </a:t>
            </a:r>
            <a:r>
              <a:rPr lang="en-US" altLang="zh-HK" dirty="0" err="1"/>
              <a:t>big_mux_sel</a:t>
            </a:r>
            <a:r>
              <a:rPr lang="en-US" altLang="zh-HK" dirty="0"/>
              <a:t>, small_mux1_sel, small_mux2_sel, </a:t>
            </a:r>
            <a:r>
              <a:rPr lang="en-US" altLang="zh-HK" dirty="0" err="1"/>
              <a:t>flush_signal</a:t>
            </a:r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control the MUX in IF stage, select calculated PC value to update</a:t>
            </a:r>
          </a:p>
          <a:p>
            <a:endParaRPr lang="en-US" altLang="zh-HK" dirty="0"/>
          </a:p>
          <a:p>
            <a:r>
              <a:rPr lang="en-US" altLang="zh-HK" dirty="0"/>
              <a:t>Prediction wrong =&gt; </a:t>
            </a:r>
            <a:r>
              <a:rPr lang="en-US" altLang="zh-HK" dirty="0" err="1"/>
              <a:t>flush_signal</a:t>
            </a:r>
            <a:r>
              <a:rPr lang="en-US" altLang="zh-HK" dirty="0"/>
              <a:t> = 1</a:t>
            </a:r>
          </a:p>
          <a:p>
            <a:endParaRPr lang="en-US" altLang="zh-HK" dirty="0"/>
          </a:p>
          <a:p>
            <a:r>
              <a:rPr lang="en-US" altLang="zh-HK" dirty="0"/>
              <a:t>When </a:t>
            </a:r>
            <a:r>
              <a:rPr lang="en-US" altLang="zh-HK" dirty="0" err="1"/>
              <a:t>flush_signal</a:t>
            </a:r>
            <a:r>
              <a:rPr lang="en-US" altLang="zh-HK" dirty="0"/>
              <a:t> = 1: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HK" dirty="0"/>
              <a:t>flush the PC value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HK" dirty="0"/>
              <a:t>flush the instruction stored in IF/ID register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HK" dirty="0"/>
              <a:t>send a NOP instruction to ID stage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031ECFF-C787-4BCD-A518-DD00C684AD9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972" y="1035698"/>
            <a:ext cx="4313237" cy="1183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303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03829B-415F-416C-BA06-C650B1B5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6333"/>
            <a:ext cx="8911687" cy="1119795"/>
          </a:xfrm>
        </p:spPr>
        <p:txBody>
          <a:bodyPr>
            <a:normAutofit/>
          </a:bodyPr>
          <a:lstStyle/>
          <a:p>
            <a:r>
              <a:rPr lang="en-US" altLang="zh-HK" sz="3200" dirty="0"/>
              <a:t>Connection of MUX in IF stage</a:t>
            </a:r>
            <a:br>
              <a:rPr lang="en-US" altLang="zh-HK" sz="3200" dirty="0"/>
            </a:br>
            <a:r>
              <a:rPr lang="en-US" altLang="zh-HK" sz="3200" dirty="0"/>
              <a:t>(before </a:t>
            </a:r>
            <a:r>
              <a:rPr lang="en-GB" altLang="zh-HK" sz="3200" dirty="0"/>
              <a:t>adding “</a:t>
            </a:r>
            <a:r>
              <a:rPr lang="en-GB" altLang="zh-HK" sz="3200" dirty="0" err="1"/>
              <a:t>IF_MUX_sel</a:t>
            </a:r>
            <a:r>
              <a:rPr lang="en-GB" altLang="zh-HK" sz="3200" dirty="0"/>
              <a:t>” module)</a:t>
            </a:r>
            <a:endParaRPr lang="zh-HK" altLang="en-US" sz="32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A2527E6-423F-40BF-883A-E94ED0D54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015" y="1426128"/>
            <a:ext cx="6841606" cy="5433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984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929F5-8504-4AC3-9240-A7843687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06333"/>
            <a:ext cx="8911687" cy="1102589"/>
          </a:xfrm>
        </p:spPr>
        <p:txBody>
          <a:bodyPr>
            <a:normAutofit/>
          </a:bodyPr>
          <a:lstStyle/>
          <a:p>
            <a:r>
              <a:rPr lang="en-US" altLang="zh-HK" sz="3200" dirty="0"/>
              <a:t>Connection of MUX in IF stage</a:t>
            </a:r>
            <a:br>
              <a:rPr lang="en-US" altLang="zh-HK" sz="3200" dirty="0"/>
            </a:br>
            <a:r>
              <a:rPr lang="en-US" altLang="zh-HK" sz="3200" dirty="0"/>
              <a:t>(after </a:t>
            </a:r>
            <a:r>
              <a:rPr lang="en-GB" altLang="zh-HK" sz="3200" dirty="0"/>
              <a:t>adding “</a:t>
            </a:r>
            <a:r>
              <a:rPr lang="en-GB" altLang="zh-HK" sz="3200" dirty="0" err="1"/>
              <a:t>IF_MUX_sel</a:t>
            </a:r>
            <a:r>
              <a:rPr lang="en-GB" altLang="zh-HK" sz="3200" dirty="0"/>
              <a:t>” module)</a:t>
            </a:r>
            <a:endParaRPr lang="zh-HK" altLang="en-US" sz="32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A6505DB-C3D8-4DA1-B85E-8DEC8983F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423" y="1408922"/>
            <a:ext cx="6877799" cy="5449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254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6A17D-FFA4-4898-A503-B9914ED4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271980"/>
            <a:ext cx="8911687" cy="819702"/>
          </a:xfrm>
        </p:spPr>
        <p:txBody>
          <a:bodyPr/>
          <a:lstStyle/>
          <a:p>
            <a:r>
              <a:rPr lang="en-GB" altLang="zh-HK" dirty="0" err="1"/>
              <a:t>branch_load_check</a:t>
            </a:r>
            <a:endParaRPr lang="zh-HK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7C23D75E-4D3C-456A-A041-59D1B2365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2924" y="2444620"/>
            <a:ext cx="8911687" cy="4413380"/>
          </a:xfrm>
        </p:spPr>
        <p:txBody>
          <a:bodyPr>
            <a:normAutofit/>
          </a:bodyPr>
          <a:lstStyle/>
          <a:p>
            <a:r>
              <a:rPr lang="en-US" altLang="zh-HK" dirty="0"/>
              <a:t>Input: </a:t>
            </a:r>
            <a:r>
              <a:rPr lang="en-US" altLang="zh-HK" dirty="0" err="1"/>
              <a:t>inst_in</a:t>
            </a:r>
            <a:r>
              <a:rPr lang="en-US" altLang="zh-HK" dirty="0"/>
              <a:t>, </a:t>
            </a:r>
            <a:r>
              <a:rPr lang="en-US" altLang="zh-HK" dirty="0" err="1"/>
              <a:t>IF_ID_inst_in</a:t>
            </a:r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Output: </a:t>
            </a:r>
            <a:r>
              <a:rPr lang="en-US" altLang="zh-HK" dirty="0" err="1"/>
              <a:t>branch_load_dstall</a:t>
            </a:r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check the dependency between branch and load instruction</a:t>
            </a:r>
          </a:p>
          <a:p>
            <a:endParaRPr lang="en-US" altLang="zh-HK" dirty="0"/>
          </a:p>
          <a:p>
            <a:r>
              <a:rPr lang="en-US" altLang="zh-HK" dirty="0"/>
              <a:t>If dependency occurs =&gt; </a:t>
            </a:r>
            <a:r>
              <a:rPr lang="en-US" altLang="zh-HK" dirty="0" err="1"/>
              <a:t>branch_load_dstall</a:t>
            </a:r>
            <a:r>
              <a:rPr lang="en-US" altLang="zh-HK" dirty="0"/>
              <a:t> = 1</a:t>
            </a:r>
          </a:p>
          <a:p>
            <a:endParaRPr lang="en-US" altLang="zh-HK" dirty="0"/>
          </a:p>
          <a:p>
            <a:r>
              <a:rPr lang="en-US" altLang="zh-HK" dirty="0"/>
              <a:t>When </a:t>
            </a:r>
            <a:r>
              <a:rPr lang="en-US" altLang="zh-HK" dirty="0" err="1"/>
              <a:t>branch_load_dstall</a:t>
            </a:r>
            <a:r>
              <a:rPr lang="en-US" altLang="zh-HK" dirty="0"/>
              <a:t> = 1: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HK" dirty="0"/>
              <a:t>Hold PC value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HK" dirty="0"/>
              <a:t>send a NOP instruction to ID stage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HK" dirty="0"/>
          </a:p>
          <a:p>
            <a:endParaRPr lang="zh-HK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77DD2449-23FE-4CE6-B256-E404C01956D0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907" y="1109186"/>
            <a:ext cx="4313237" cy="1190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8418288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TM02892315[[fn=絲縷]]</Template>
  <TotalTime>589</TotalTime>
  <Words>618</Words>
  <Application>Microsoft Office PowerPoint</Application>
  <PresentationFormat>寬螢幕</PresentationFormat>
  <Paragraphs>111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Wingdings</vt:lpstr>
      <vt:lpstr>Wingdings 3</vt:lpstr>
      <vt:lpstr>絲縷</vt:lpstr>
      <vt:lpstr>Micro-Architecture Optimization on single-issue 5-stage RISC-V processor</vt:lpstr>
      <vt:lpstr>Overview</vt:lpstr>
      <vt:lpstr>PowerPoint 簡報</vt:lpstr>
      <vt:lpstr>Branch instruction </vt:lpstr>
      <vt:lpstr>BHR_and_PHT </vt:lpstr>
      <vt:lpstr>IF_MUX_sel</vt:lpstr>
      <vt:lpstr>Connection of MUX in IF stage (before adding “IF_MUX_sel” module)</vt:lpstr>
      <vt:lpstr>Connection of MUX in IF stage (after adding “IF_MUX_sel” module)</vt:lpstr>
      <vt:lpstr>branch_load_check</vt:lpstr>
      <vt:lpstr>Eliminate jump stall</vt:lpstr>
      <vt:lpstr>Connection of MUX in IF stage (before eliminate jump stall)</vt:lpstr>
      <vt:lpstr>Connection of MUX in IF stage (after eliminate jump stall)</vt:lpstr>
      <vt:lpstr>Load_extend</vt:lpstr>
      <vt:lpstr>Store_extend</vt:lpstr>
      <vt:lpstr>Performance evaluation</vt:lpstr>
      <vt:lpstr>Instruction code for performance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Micro-Architecture Optimization on single-issue 5-stage RISC-V processor</dc:title>
  <dc:creator>LAM Yiu Fai</dc:creator>
  <cp:lastModifiedBy>LAM Yiu Fai</cp:lastModifiedBy>
  <cp:revision>64</cp:revision>
  <dcterms:created xsi:type="dcterms:W3CDTF">2021-05-23T13:09:44Z</dcterms:created>
  <dcterms:modified xsi:type="dcterms:W3CDTF">2021-05-24T07:55:27Z</dcterms:modified>
</cp:coreProperties>
</file>