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12" name="Treść - poziom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Janek Jabłonka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Janek Jabłonka</a:t>
            </a:r>
          </a:p>
        </p:txBody>
      </p:sp>
      <p:sp>
        <p:nvSpPr>
          <p:cNvPr id="94" name="„Wpisz tu cytat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„Wpisz tu cytat.”</a:t>
            </a:r>
          </a:p>
        </p:txBody>
      </p:sp>
      <p:sp>
        <p:nvSpPr>
          <p:cNvPr id="95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razek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razek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kst tytułowy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22" name="Treść - poziom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3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— na środ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kst tytułowy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1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azek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kst tytułowy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40" name="Treść - poziom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1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4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57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razek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67" name="Treść - poziom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8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reść - poziom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6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razek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Obrazek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Obrazek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 slajdu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amil-koziol/python-nauka/tree/master/Algorytmy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ziel i zwyciężaj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Dziel i zwyciężaj!</a:t>
            </a:r>
          </a:p>
        </p:txBody>
      </p:sp>
      <p:sp>
        <p:nvSpPr>
          <p:cNvPr id="120" name="Kamil Kozioł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Kamil Kozioł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Quick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  <p:sp>
        <p:nvSpPr>
          <p:cNvPr id="149" name="Algorytm sortowania szybkiego jest wydajny: jego średnia złożonośc obliczeniowa jest rzędu O(n*log(n)). Jego implementacje znajdują się w bibliotekach standardowych wielu środowisk programowania"/>
          <p:cNvSpPr txBox="1"/>
          <p:nvPr>
            <p:ph type="body" sz="quarter" idx="1"/>
          </p:nvPr>
        </p:nvSpPr>
        <p:spPr>
          <a:xfrm>
            <a:off x="952500" y="2267098"/>
            <a:ext cx="11099800" cy="226680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800"/>
              </a:spcBef>
              <a:buSzTx/>
              <a:buNone/>
              <a:defRPr sz="2800"/>
            </a:pPr>
            <a:r>
              <a:t>Algorytm sortowania szybkiego jest wydajny: jego średnia złożonośc obliczeniowa jest rzędu O(n*log(n))</a:t>
            </a:r>
            <a:r>
              <a:rPr>
                <a:latin typeface="STIXGeneral"/>
                <a:ea typeface="STIXGeneral"/>
                <a:cs typeface="STIXGeneral"/>
                <a:sym typeface="STIXGeneral"/>
              </a:rPr>
              <a:t>. </a:t>
            </a:r>
            <a:r>
              <a:t>Jego implementacje znajdują się w bibliotekach standardowych wielu środowisk programowania</a:t>
            </a:r>
          </a:p>
        </p:txBody>
      </p:sp>
      <p:pic>
        <p:nvPicPr>
          <p:cNvPr id="150" name="Sorting_quicksort_anim.gif" descr="Sorting_quicksort_anim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8328" y="4701419"/>
            <a:ext cx="6228144" cy="476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Konie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Koniec</a:t>
            </a:r>
          </a:p>
        </p:txBody>
      </p:sp>
      <p:sp>
        <p:nvSpPr>
          <p:cNvPr id="153" name="link do kodów źródłowych: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2688"/>
            </a:pPr>
            <a:r>
              <a:t>link do kodów źródłowych: </a:t>
            </a:r>
          </a:p>
          <a:p>
            <a:pPr defTabSz="490727">
              <a:defRPr sz="2688"/>
            </a:pPr>
            <a:r>
              <a:rPr u="sng">
                <a:hlinkClick r:id="rId2" invalidUrl="" action="" tgtFrame="" tooltip="" history="1" highlightClick="0" endSnd="0"/>
              </a:rPr>
              <a:t>https://github.com/kamil-koziol/python-nauka/tree/master/Algorytmy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 co chodzi?"/>
          <p:cNvSpPr txBox="1"/>
          <p:nvPr>
            <p:ph type="title"/>
          </p:nvPr>
        </p:nvSpPr>
        <p:spPr>
          <a:xfrm>
            <a:off x="952500" y="11303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O co chodzi?</a:t>
            </a:r>
          </a:p>
        </p:txBody>
      </p:sp>
      <p:sp>
        <p:nvSpPr>
          <p:cNvPr id="123" name="Chodzi o to aby problem dzielić na dwa lub więcej mniejszych podproblemów tak długo, aż fragmenty staną się wystarczająco proste."/>
          <p:cNvSpPr txBox="1"/>
          <p:nvPr>
            <p:ph type="body" sz="half" idx="1"/>
          </p:nvPr>
        </p:nvSpPr>
        <p:spPr>
          <a:xfrm>
            <a:off x="952500" y="3517900"/>
            <a:ext cx="11099800" cy="290006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Chodzi o to aby problem dzielić na dwa lub więcej mniejszych podproblemów tak długo, aż fragmenty staną się wystarczająco proste.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inary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126" name="Dobrym przykładem na pokazanie działania jest właśnie binary search"/>
          <p:cNvSpPr txBox="1"/>
          <p:nvPr>
            <p:ph type="body" sz="quarter" idx="1"/>
          </p:nvPr>
        </p:nvSpPr>
        <p:spPr>
          <a:xfrm>
            <a:off x="952500" y="2706290"/>
            <a:ext cx="11099800" cy="1916510"/>
          </a:xfrm>
          <a:prstGeom prst="rect">
            <a:avLst/>
          </a:prstGeom>
        </p:spPr>
        <p:txBody>
          <a:bodyPr/>
          <a:lstStyle/>
          <a:p>
            <a:pPr/>
            <a:r>
              <a:t>Dobrym przykładem na pokazanie działania jest właśnie binary search</a:t>
            </a:r>
          </a:p>
        </p:txBody>
      </p:sp>
      <p:pic>
        <p:nvPicPr>
          <p:cNvPr id="127" name="2880px-Binary_Search_Depiction.svg.png" descr="2880px-Binary_Search_Depicti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006" y="4801790"/>
            <a:ext cx="8438788" cy="3592346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ziałanie Binary Search"/>
          <p:cNvSpPr txBox="1"/>
          <p:nvPr>
            <p:ph type="title"/>
          </p:nvPr>
        </p:nvSpPr>
        <p:spPr>
          <a:xfrm>
            <a:off x="952500" y="14732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Działanie Binary Search</a:t>
            </a:r>
          </a:p>
        </p:txBody>
      </p:sp>
      <p:sp>
        <p:nvSpPr>
          <p:cNvPr id="130" name="arr = [2,7,8,9,10]…"/>
          <p:cNvSpPr txBox="1"/>
          <p:nvPr>
            <p:ph type="body" sz="half" idx="1"/>
          </p:nvPr>
        </p:nvSpPr>
        <p:spPr>
          <a:xfrm>
            <a:off x="952500" y="3322240"/>
            <a:ext cx="11099800" cy="4422826"/>
          </a:xfrm>
          <a:prstGeom prst="rect">
            <a:avLst/>
          </a:prstGeom>
        </p:spPr>
        <p:txBody>
          <a:bodyPr/>
          <a:lstStyle/>
          <a:p>
            <a:pPr/>
            <a:r>
              <a:t>arr = [2,7,8,9,10]</a:t>
            </a:r>
          </a:p>
          <a:p>
            <a:pPr/>
            <a:r>
              <a:t>binarySearch(arr, 9) -&gt; 3</a:t>
            </a:r>
          </a:p>
          <a:p>
            <a:pPr/>
            <a:r>
              <a:t>O(log(n))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laczeg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Dlaczego?</a:t>
            </a:r>
          </a:p>
        </p:txBody>
      </p:sp>
      <p:sp>
        <p:nvSpPr>
          <p:cNvPr id="133" name="Założenie: Znalezienie liczby z 1 mld lis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Założenie: Znalezienie liczby z 1 mld listy</a:t>
            </a:r>
          </a:p>
          <a:p>
            <a:pPr/>
            <a:r>
              <a:t>Zwykłe wyszukiwanie: MAX -&gt; 1 000 000 000 porównań</a:t>
            </a:r>
          </a:p>
          <a:p>
            <a:pPr/>
            <a:r>
              <a:t>Binary Search: MAX 30 porównań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erge Sor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</a:t>
            </a:r>
          </a:p>
        </p:txBody>
      </p:sp>
      <p:sp>
        <p:nvSpPr>
          <p:cNvPr id="136" name="O wiele lepszy niż Bubble S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wiele lepszy niż 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ziałan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Działanie</a:t>
            </a:r>
          </a:p>
        </p:txBody>
      </p:sp>
      <p:pic>
        <p:nvPicPr>
          <p:cNvPr id="139" name="Merge-sort-example-300px.gif" descr="Merge-sort-example-300px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4900" y="2856300"/>
            <a:ext cx="6735000" cy="404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Złożoność: O(n*log(n))"/>
          <p:cNvSpPr txBox="1"/>
          <p:nvPr/>
        </p:nvSpPr>
        <p:spPr>
          <a:xfrm>
            <a:off x="3991470" y="7454900"/>
            <a:ext cx="502186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Złożoność: O(n*log(n))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erge Sort…"/>
          <p:cNvSpPr txBox="1"/>
          <p:nvPr>
            <p:ph type="title"/>
          </p:nvPr>
        </p:nvSpPr>
        <p:spPr>
          <a:xfrm>
            <a:off x="952500" y="6096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Merge Sort</a:t>
            </a:r>
          </a:p>
          <a:p>
            <a:pPr>
              <a:defRPr sz="3200"/>
            </a:pPr>
            <a:r>
              <a:t>Lista Kroków</a:t>
            </a:r>
          </a:p>
        </p:txBody>
      </p:sp>
      <p:sp>
        <p:nvSpPr>
          <p:cNvPr id="143" name="Podziel zestaw na 2 częśc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Podziel zestaw na 2 części</a:t>
            </a:r>
          </a:p>
          <a:p>
            <a:pPr/>
            <a:r>
              <a:t>Zastosuj Merge Sort dla każdej z nich oddzielnie, chyba, że pozostał tylko jeden element</a:t>
            </a:r>
          </a:p>
          <a:p>
            <a:pPr/>
            <a:r>
              <a:t>Połącz posortowane zestawy w jeden ciąg posortowany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Quick Sor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  <p:sp>
        <p:nvSpPr>
          <p:cNvPr id="146" name="Dla antyfanów merges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Dla antyfanów mergesort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