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4" r:id="rId4"/>
    <p:sldId id="277" r:id="rId5"/>
    <p:sldId id="275" r:id="rId6"/>
    <p:sldId id="278" r:id="rId7"/>
    <p:sldId id="267" r:id="rId8"/>
    <p:sldId id="272" r:id="rId9"/>
    <p:sldId id="273" r:id="rId10"/>
    <p:sldId id="270" r:id="rId11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8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5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13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3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performance/caching/memory?view=aspnetcore-7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spnet/core/fundamentals/configuration/op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host-and-deploy/health-chec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spnet/core/performance/rate-lim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olly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entvalidation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error-handl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9" y="4223431"/>
            <a:ext cx="57759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5317199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lt1"/>
                </a:solidFill>
              </a:rPr>
              <a:t>Bank Gospodarstwa Krajowego</a:t>
            </a:r>
            <a:endParaRPr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9" y="6178008"/>
            <a:ext cx="6371910" cy="17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l-PL" sz="4000" b="1" i="0" dirty="0">
                <a:solidFill>
                  <a:srgbClr val="FFFFFF"/>
                </a:solidFill>
                <a:effectLst/>
                <a:latin typeface="europa"/>
              </a:rPr>
              <a:t>REST API na resorach – </a:t>
            </a:r>
            <a:br>
              <a:rPr lang="pl-PL" sz="4000" b="1" i="0" dirty="0">
                <a:solidFill>
                  <a:srgbClr val="FFFFFF"/>
                </a:solidFill>
                <a:effectLst/>
                <a:latin typeface="europa"/>
              </a:rPr>
            </a:br>
            <a:r>
              <a:rPr lang="pl-PL" sz="4000" b="1" i="0" dirty="0">
                <a:solidFill>
                  <a:srgbClr val="FFFFFF"/>
                </a:solidFill>
                <a:effectLst/>
                <a:latin typeface="europa"/>
              </a:rPr>
              <a:t>czyli jak przeprowadzić </a:t>
            </a:r>
            <a:r>
              <a:rPr lang="pl-PL" sz="4000" b="1" i="0" dirty="0" err="1">
                <a:solidFill>
                  <a:srgbClr val="FFFFFF"/>
                </a:solidFill>
                <a:effectLst/>
                <a:latin typeface="europa"/>
              </a:rPr>
              <a:t>tuning</a:t>
            </a:r>
            <a:r>
              <a:rPr lang="pl-PL" sz="4000" b="1" i="0" dirty="0">
                <a:solidFill>
                  <a:srgbClr val="FFFFFF"/>
                </a:solidFill>
                <a:effectLst/>
                <a:latin typeface="europa"/>
              </a:rPr>
              <a:t> Twojego API</a:t>
            </a:r>
          </a:p>
        </p:txBody>
      </p:sp>
      <p:sp>
        <p:nvSpPr>
          <p:cNvPr id="265" name="Google Shape;265;p1"/>
          <p:cNvSpPr/>
          <p:nvPr/>
        </p:nvSpPr>
        <p:spPr>
          <a:xfrm>
            <a:off x="926329" y="6084535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1684182"/>
            <a:ext cx="9752300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algn="just">
              <a:buClr>
                <a:srgbClr val="58D345"/>
              </a:buClr>
              <a:buSzPts val="2000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https://github.com/kamil-wysocki/4dev2023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621786" y="948990"/>
            <a:ext cx="1175155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4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43" y="1576876"/>
            <a:ext cx="3119119" cy="311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4D43AD4-CF3A-B662-A049-95FD0035B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8307" y="4974770"/>
            <a:ext cx="2493189" cy="2433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25192"/>
            <a:ext cx="135405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55858"/>
            <a:ext cx="1326838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IMemoryCache</a:t>
            </a:r>
            <a:r>
              <a:rPr lang="pl-PL" sz="3200" b="1" dirty="0"/>
              <a:t> – </a:t>
            </a:r>
            <a:r>
              <a:rPr lang="pl-PL" sz="3200" dirty="0"/>
              <a:t>interfejs wbudowany w .NET </a:t>
            </a:r>
            <a:r>
              <a:rPr lang="pl-PL" sz="3200" dirty="0" err="1"/>
              <a:t>Core</a:t>
            </a:r>
            <a:r>
              <a:rPr lang="pl-PL" sz="3200" dirty="0"/>
              <a:t> pozwalający na tworzenie </a:t>
            </a:r>
            <a:r>
              <a:rPr lang="pl-PL" sz="3200" dirty="0" err="1"/>
              <a:t>cache’a</a:t>
            </a:r>
            <a:r>
              <a:rPr lang="pl-PL" sz="3200" dirty="0"/>
              <a:t> dla przechowywanych wartości tymczasowych (</a:t>
            </a:r>
            <a:r>
              <a:rPr lang="pl-PL" sz="3200" dirty="0">
                <a:hlinkClick r:id="rId3"/>
              </a:rPr>
              <a:t>LINK</a:t>
            </a:r>
            <a:r>
              <a:rPr lang="pl-PL" sz="3200" dirty="0"/>
              <a:t>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chemeClr val="tx1"/>
                </a:solidFill>
              </a:rPr>
              <a:t>IOptions</a:t>
            </a:r>
            <a:r>
              <a:rPr lang="pl-PL" sz="3200" b="1" dirty="0">
                <a:solidFill>
                  <a:schemeClr val="tx1"/>
                </a:solidFill>
              </a:rPr>
              <a:t> – </a:t>
            </a:r>
            <a:r>
              <a:rPr lang="pl-PL" sz="3200" dirty="0">
                <a:solidFill>
                  <a:schemeClr val="tx1"/>
                </a:solidFill>
              </a:rPr>
              <a:t>rodzina interfejsów/wzorzec pozwalające na obsługę danych konfiguracyjnych aplikacji w formie klas. Korzysta </a:t>
            </a:r>
            <a:br>
              <a:rPr lang="pl-PL" sz="3200" dirty="0">
                <a:solidFill>
                  <a:schemeClr val="tx1"/>
                </a:solidFill>
              </a:rPr>
            </a:br>
            <a:r>
              <a:rPr lang="pl-PL" sz="3200" dirty="0">
                <a:solidFill>
                  <a:schemeClr val="tx1"/>
                </a:solidFill>
              </a:rPr>
              <a:t>z </a:t>
            </a:r>
            <a:r>
              <a:rPr lang="pl-PL" sz="3200" dirty="0" err="1">
                <a:solidFill>
                  <a:schemeClr val="tx1"/>
                </a:solidFill>
              </a:rPr>
              <a:t>Dependency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Injection</a:t>
            </a:r>
            <a:r>
              <a:rPr lang="pl-PL" sz="3200" dirty="0">
                <a:solidFill>
                  <a:schemeClr val="tx1"/>
                </a:solidFill>
              </a:rPr>
              <a:t>, dzięki temu konfiguracja jest dostępna </a:t>
            </a:r>
            <a:br>
              <a:rPr lang="pl-PL" sz="3200" dirty="0">
                <a:solidFill>
                  <a:schemeClr val="tx1"/>
                </a:solidFill>
              </a:rPr>
            </a:br>
            <a:r>
              <a:rPr lang="pl-PL" sz="3200" dirty="0">
                <a:solidFill>
                  <a:schemeClr val="tx1"/>
                </a:solidFill>
              </a:rPr>
              <a:t>w każdej części aplikacji. (</a:t>
            </a:r>
            <a:r>
              <a:rPr lang="pl-PL" sz="32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  <a:endParaRPr lang="pl-PL" sz="3200" b="1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9748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25192"/>
            <a:ext cx="1354052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4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55858"/>
            <a:ext cx="1326838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chemeClr val="tx1"/>
                </a:solidFill>
              </a:rPr>
              <a:t>HealthCheck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dirty="0">
                <a:solidFill>
                  <a:schemeClr val="tx1"/>
                </a:solidFill>
              </a:rPr>
              <a:t>– mechanizm/</a:t>
            </a:r>
            <a:r>
              <a:rPr lang="pl-PL" sz="3200" dirty="0" err="1">
                <a:solidFill>
                  <a:schemeClr val="tx1"/>
                </a:solidFill>
              </a:rPr>
              <a:t>middleware</a:t>
            </a:r>
            <a:r>
              <a:rPr lang="pl-PL" sz="3200" dirty="0">
                <a:solidFill>
                  <a:schemeClr val="tx1"/>
                </a:solidFill>
              </a:rPr>
              <a:t> specjalnie przygotowanych oraz zmapowanych </a:t>
            </a:r>
            <a:r>
              <a:rPr lang="pl-PL" sz="3200" dirty="0" err="1">
                <a:solidFill>
                  <a:schemeClr val="tx1"/>
                </a:solidFill>
              </a:rPr>
              <a:t>endpoint’ów</a:t>
            </a:r>
            <a:r>
              <a:rPr lang="pl-PL" sz="3200" dirty="0">
                <a:solidFill>
                  <a:schemeClr val="tx1"/>
                </a:solidFill>
              </a:rPr>
              <a:t> w REST API pozwalające na sprawdzenie czy usługi działają poprawnie, czy zewnętrzne serwisy odpowiadają i są „zdrowe” (</a:t>
            </a:r>
            <a:r>
              <a:rPr lang="pl-PL" sz="3200" dirty="0">
                <a:solidFill>
                  <a:schemeClr val="tx1"/>
                </a:solidFill>
                <a:hlinkClick r:id="rId3"/>
              </a:rPr>
              <a:t>LINK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chemeClr val="tx1"/>
                </a:solidFill>
              </a:rPr>
              <a:t>RateLimitation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dirty="0">
                <a:solidFill>
                  <a:schemeClr val="tx1"/>
                </a:solidFill>
              </a:rPr>
              <a:t>– mechanizm/</a:t>
            </a:r>
            <a:r>
              <a:rPr lang="pl-PL" sz="3200" dirty="0" err="1">
                <a:solidFill>
                  <a:schemeClr val="tx1"/>
                </a:solidFill>
              </a:rPr>
              <a:t>middleware</a:t>
            </a:r>
            <a:r>
              <a:rPr lang="pl-PL" sz="3200" dirty="0">
                <a:solidFill>
                  <a:schemeClr val="tx1"/>
                </a:solidFill>
              </a:rPr>
              <a:t> pozwalający na konfigurowanie polityk limitowania liczby/częstotliwości </a:t>
            </a:r>
            <a:r>
              <a:rPr lang="pl-PL" sz="3200" dirty="0" err="1">
                <a:solidFill>
                  <a:schemeClr val="tx1"/>
                </a:solidFill>
              </a:rPr>
              <a:t>request’ów</a:t>
            </a:r>
            <a:r>
              <a:rPr lang="pl-PL" sz="3200" dirty="0">
                <a:solidFill>
                  <a:schemeClr val="tx1"/>
                </a:solidFill>
              </a:rPr>
              <a:t> w jednostce czasu na obciążonych </a:t>
            </a:r>
            <a:r>
              <a:rPr lang="pl-PL" sz="3200" dirty="0" err="1">
                <a:solidFill>
                  <a:schemeClr val="tx1"/>
                </a:solidFill>
              </a:rPr>
              <a:t>endpoint’ach</a:t>
            </a:r>
            <a:r>
              <a:rPr lang="pl-PL" sz="3200" dirty="0">
                <a:solidFill>
                  <a:schemeClr val="tx1"/>
                </a:solidFill>
              </a:rPr>
              <a:t> aplikacji. (</a:t>
            </a:r>
            <a:r>
              <a:rPr lang="pl-PL" sz="3200" dirty="0">
                <a:solidFill>
                  <a:schemeClr val="tx1"/>
                </a:solidFill>
                <a:hlinkClick r:id="rId4"/>
              </a:rPr>
              <a:t>LINK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  <a:endParaRPr lang="pl-PL" sz="3200" b="1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091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23201"/>
            <a:ext cx="1326838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Polly</a:t>
            </a:r>
            <a:r>
              <a:rPr lang="pl-PL" sz="3200" b="1" dirty="0"/>
              <a:t> – </a:t>
            </a:r>
            <a:r>
              <a:rPr lang="pl-PL" sz="3200" dirty="0"/>
              <a:t>biblioteka pozwalająca na bezpieczne zarządzanie wątkami oraz obsługę wyjątków przy wykonywaniu operacji w .NET takich jak ponawianie (</a:t>
            </a:r>
            <a:r>
              <a:rPr lang="pl-PL" sz="3200" dirty="0" err="1"/>
              <a:t>Retry</a:t>
            </a:r>
            <a:r>
              <a:rPr lang="pl-PL" sz="3200" dirty="0"/>
              <a:t>), oczekiwanie z ponowieniem (</a:t>
            </a:r>
            <a:r>
              <a:rPr lang="pl-PL" sz="3200" dirty="0" err="1"/>
              <a:t>WaitAndRetry</a:t>
            </a:r>
            <a:r>
              <a:rPr lang="pl-PL" sz="3200" dirty="0"/>
              <a:t>) </a:t>
            </a:r>
            <a:br>
              <a:rPr lang="pl-PL" sz="3200" dirty="0"/>
            </a:br>
            <a:r>
              <a:rPr lang="pl-PL" sz="3200" dirty="0"/>
              <a:t>czy </a:t>
            </a:r>
            <a:r>
              <a:rPr lang="pl-PL" sz="3200" dirty="0" err="1"/>
              <a:t>CircuitBreaker</a:t>
            </a:r>
            <a:r>
              <a:rPr lang="pl-PL" sz="3200" dirty="0"/>
              <a:t> (</a:t>
            </a:r>
            <a:r>
              <a:rPr lang="pl-PL" sz="3200" dirty="0">
                <a:hlinkClick r:id="rId3"/>
              </a:rPr>
              <a:t>LINK</a:t>
            </a:r>
            <a:r>
              <a:rPr lang="pl-PL" sz="3200" dirty="0"/>
              <a:t>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FluentValidation</a:t>
            </a:r>
            <a:r>
              <a:rPr lang="pl-PL" sz="3200" b="1" dirty="0"/>
              <a:t> </a:t>
            </a:r>
            <a:r>
              <a:rPr lang="pl-PL" sz="3200" dirty="0"/>
              <a:t>– biblioteka obsługująca walidowanie </a:t>
            </a:r>
            <a:r>
              <a:rPr lang="pl-PL" sz="3200" dirty="0" err="1"/>
              <a:t>requestów</a:t>
            </a:r>
            <a:r>
              <a:rPr lang="pl-PL" sz="3200" dirty="0"/>
              <a:t> przychodzących do REST API, posiadająca wiele wbudowanych </a:t>
            </a:r>
            <a:r>
              <a:rPr lang="pl-PL" sz="3200" dirty="0" err="1"/>
              <a:t>walidatorów</a:t>
            </a:r>
            <a:r>
              <a:rPr lang="pl-PL" sz="3200" dirty="0"/>
              <a:t> oraz możliwość tworzenia własnych reguł (</a:t>
            </a:r>
            <a:r>
              <a:rPr lang="pl-PL" sz="3200" dirty="0">
                <a:hlinkClick r:id="rId4"/>
              </a:rPr>
              <a:t>LINK</a:t>
            </a:r>
            <a:r>
              <a:rPr lang="pl-PL" sz="3200" dirty="0"/>
              <a:t>)</a:t>
            </a: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8192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23201"/>
            <a:ext cx="1326838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ExceptionHandler</a:t>
            </a:r>
            <a:r>
              <a:rPr lang="pl-PL" sz="3200" b="1" dirty="0"/>
              <a:t> </a:t>
            </a:r>
            <a:r>
              <a:rPr lang="pl-PL" sz="3200" dirty="0"/>
              <a:t>– globalny mechanizm/</a:t>
            </a:r>
            <a:r>
              <a:rPr lang="pl-PL" sz="3200" dirty="0" err="1"/>
              <a:t>middleware</a:t>
            </a:r>
            <a:r>
              <a:rPr lang="pl-PL" sz="3200" dirty="0"/>
              <a:t> pozwalający obsługiwać wszystkie wyjątki występujące podczas </a:t>
            </a:r>
            <a:r>
              <a:rPr lang="pl-PL" sz="3200" dirty="0" err="1"/>
              <a:t>wywołań</a:t>
            </a:r>
            <a:r>
              <a:rPr lang="pl-PL" sz="3200" dirty="0"/>
              <a:t> REST API. Pozwala na ustawianie dedykowanych treści komunikatów błędów, kodów HTTP itd. (</a:t>
            </a:r>
            <a:r>
              <a:rPr lang="pl-PL" sz="3200" dirty="0">
                <a:hlinkClick r:id="rId3"/>
              </a:rPr>
              <a:t>LINK</a:t>
            </a:r>
            <a:r>
              <a:rPr lang="pl-PL" sz="3200" dirty="0"/>
              <a:t>)</a:t>
            </a: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621786" y="1101390"/>
            <a:ext cx="1175155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4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772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Korzystajmy z dobrodziejstw .NET </a:t>
            </a:r>
            <a:r>
              <a:rPr lang="pl-PL" sz="3200" b="1" dirty="0" err="1"/>
              <a:t>Core’a</a:t>
            </a: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Dokumentujmy nasze API – </a:t>
            </a:r>
            <a:r>
              <a:rPr lang="pl-PL" sz="3200" b="1" dirty="0" err="1"/>
              <a:t>Swagger</a:t>
            </a:r>
            <a:r>
              <a:rPr lang="pl-PL" sz="3200" b="1" dirty="0"/>
              <a:t> to nie tylko lista dostępnych metod w REST API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Korzystajmy z </a:t>
            </a:r>
            <a:r>
              <a:rPr lang="pl-PL" sz="3200" b="1" dirty="0" err="1"/>
              <a:t>IOptions</a:t>
            </a:r>
            <a:r>
              <a:rPr lang="pl-PL" sz="3200" b="1" dirty="0"/>
              <a:t> – ułatwiamy dzięki temu konfiguracje API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Uzbrójmy nasze API w mechanizm </a:t>
            </a:r>
            <a:r>
              <a:rPr lang="pl-PL" sz="3200" b="1" dirty="0" err="1"/>
              <a:t>HealthCheck</a:t>
            </a:r>
            <a:r>
              <a:rPr lang="pl-PL" sz="3200" b="1" dirty="0"/>
              <a:t> – na potrzeby monitoringu i </a:t>
            </a:r>
            <a:r>
              <a:rPr lang="pl-PL" sz="3200" b="1" dirty="0" err="1"/>
              <a:t>observability</a:t>
            </a:r>
            <a:r>
              <a:rPr lang="pl-PL" sz="3200" b="1" dirty="0"/>
              <a:t> usług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415</Words>
  <Application>Microsoft Office PowerPoint</Application>
  <PresentationFormat>Niestandardowy</PresentationFormat>
  <Paragraphs>59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23</cp:revision>
  <dcterms:created xsi:type="dcterms:W3CDTF">2022-07-27T11:38:48Z</dcterms:created>
  <dcterms:modified xsi:type="dcterms:W3CDTF">2023-04-17T20:17:14Z</dcterms:modified>
</cp:coreProperties>
</file>