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053"/>
  </p:normalViewPr>
  <p:slideViewPr>
    <p:cSldViewPr snapToGrid="0" snapToObjects="1">
      <p:cViewPr varScale="1">
        <p:scale>
          <a:sx n="54" d="100"/>
          <a:sy n="54" d="100"/>
        </p:scale>
        <p:origin x="2144" y="23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151376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mutable</a:t>
            </a:r>
          </a:p>
          <a:p>
            <a:r>
              <a:rPr lang="en-US" smtClean="0"/>
              <a:t>lists:</a:t>
            </a:r>
            <a:r>
              <a:rPr lang="en-US" baseline="0" smtClean="0"/>
              <a:t> slicing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9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3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1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iki.python.org/moin/BeginnersGuide" TargetMode="External"/><Relationship Id="rId3" Type="http://schemas.openxmlformats.org/officeDocument/2006/relationships/hyperlink" Target="http://www.learnpython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harvard-crimson/comp/blob/master/general/style.m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python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it loves you too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dictionaries are cool too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animals = {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'sloths'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'cuties'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'dogs'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'friendly as shit'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add new keys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animals[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'cats'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'they</a:t>
            </a:r>
            <a:r>
              <a:rPr sz="300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re soft I guess'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modify existing key/value pairs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animals[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'sloths'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'AMAZING'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animals[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'cats'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prints "they're soft I guess"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but even!</a:t>
            </a:r>
            <a:endParaRPr sz="8000" dirty="0"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lang="en-US" sz="3000" dirty="0" err="1" smtClean="0"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lang="en-US" sz="30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 dirty="0" smtClean="0">
                <a:latin typeface="Consolas"/>
                <a:ea typeface="Consolas"/>
                <a:cs typeface="Consolas"/>
                <a:sym typeface="Consolas"/>
              </a:rPr>
              <a:t>= {}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add new keys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lang="en-US" sz="3000" dirty="0" err="1" smtClean="0"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sz="3000" dirty="0" smtClean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3000" dirty="0" smtClean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(1,2)</a:t>
            </a:r>
            <a:r>
              <a:rPr sz="3000" dirty="0" smtClean="0"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000" dirty="0" smtClean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3000" i="1" dirty="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027839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for loops are different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>
            <a:normAutofit/>
          </a:bodyPr>
          <a:lstStyle/>
          <a:p>
            <a:pPr marL="0" lvl="0" indent="0">
              <a:buSzTx/>
              <a:buNone/>
              <a:defRPr sz="1800"/>
            </a:pPr>
            <a:r>
              <a:rPr sz="4500" b="1" dirty="0">
                <a:latin typeface="Helvetica"/>
                <a:ea typeface="Helvetica"/>
                <a:cs typeface="Helvetica"/>
                <a:sym typeface="Helvetica"/>
              </a:rPr>
              <a:t>c: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myArray[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] = {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};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i;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b="1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; i++) {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dirty="0">
                <a:solidFill>
                  <a:srgbClr val="006DB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elt = myArray[i];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// do stuff with elt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>
              <a:buSzTx/>
              <a:buNone/>
              <a:defRPr sz="1800"/>
            </a:pPr>
            <a:endParaRPr lang="en-US" sz="4500" b="1" dirty="0" smtClean="0"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>
              <a:buSzTx/>
              <a:buNone/>
              <a:defRPr sz="1800"/>
            </a:pPr>
            <a:endParaRPr lang="en-US" sz="4500" b="1" dirty="0">
              <a:latin typeface="Helvetica"/>
              <a:ea typeface="Helvetica"/>
              <a:cs typeface="Helvetica"/>
              <a:sym typeface="Helvetica"/>
            </a:endParaRPr>
          </a:p>
          <a:p>
            <a:pPr marL="0" lvl="0" indent="0">
              <a:buSzTx/>
              <a:buNone/>
              <a:defRPr sz="1800"/>
            </a:pPr>
            <a:r>
              <a:rPr sz="4500" b="1" dirty="0" smtClean="0">
                <a:latin typeface="Helvetica"/>
                <a:ea typeface="Helvetica"/>
                <a:cs typeface="Helvetica"/>
                <a:sym typeface="Helvetica"/>
              </a:rPr>
              <a:t>python</a:t>
            </a:r>
            <a:r>
              <a:rPr sz="4500" b="1" dirty="0"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my_list = [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24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b="1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elt </a:t>
            </a:r>
            <a:r>
              <a:rPr sz="2400" b="1" dirty="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my_list: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4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do stuff with </a:t>
            </a:r>
            <a:r>
              <a:rPr sz="2400" i="1" dirty="0" smtClean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el</a:t>
            </a:r>
            <a:r>
              <a:rPr lang="en-US" sz="2400" i="1" dirty="0" smtClean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lang="en-US" sz="2400" b="1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 smtClean="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xrange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dirty="0" err="1" smtClean="0"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lang="en-US" sz="2400" dirty="0" smtClean="0">
                <a:latin typeface="Consolas"/>
                <a:ea typeface="Consolas"/>
                <a:cs typeface="Consolas"/>
                <a:sym typeface="Consolas"/>
              </a:rPr>
              <a:t>)):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do stuff with </a:t>
            </a:r>
            <a:r>
              <a:rPr lang="en-US" sz="2400" i="1" dirty="0" smtClean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the index</a:t>
            </a:r>
            <a:endParaRPr lang="en-US" sz="2400" i="1" dirty="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lang="en-US" sz="2400" i="1" dirty="0" smtClean="0">
              <a:solidFill>
                <a:srgbClr val="95939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iterate over dicts!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spirit_animals = {</a:t>
            </a: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79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'nikhil'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279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'monkey'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79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'mark yao'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sz="279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'pikachu'</a:t>
            </a:r>
            <a:endParaRPr sz="279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endParaRPr sz="279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iterate over keys</a:t>
            </a:r>
            <a:endParaRPr sz="279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b="1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key </a:t>
            </a:r>
            <a:r>
              <a:rPr sz="2790" b="1" dirty="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spirit_animals:</a:t>
            </a: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   val = spirit_animals[key]</a:t>
            </a: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790" b="1" dirty="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9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'{0}</a:t>
            </a:r>
            <a:r>
              <a:rPr sz="279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sz="279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s spirit animal is {1}'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79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(key, val)</a:t>
            </a: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endParaRPr sz="279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iterate over keys AND values</a:t>
            </a:r>
            <a:endParaRPr sz="279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lang="en-US" sz="2790" b="1" dirty="0" smtClean="0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sz="2790" b="1" smtClean="0"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sz="279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90" dirty="0" smtClean="0"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2790" dirty="0" err="1" smtClean="0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sz="2790" dirty="0" smtClean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90" b="1" dirty="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spirit_animals.</a:t>
            </a:r>
            <a:r>
              <a:rPr sz="279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iteritems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defTabSz="425195">
              <a:spcBef>
                <a:spcPts val="0"/>
              </a:spcBef>
              <a:buSzTx/>
              <a:buNone/>
              <a:defRPr sz="1800"/>
            </a:pP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2790" b="1" dirty="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79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'{0}</a:t>
            </a:r>
            <a:r>
              <a:rPr sz="2790" dirty="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sz="279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s spirit animal is {1}'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279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sz="2790" dirty="0">
                <a:latin typeface="Consolas"/>
                <a:ea typeface="Consolas"/>
                <a:cs typeface="Consolas"/>
                <a:sym typeface="Consolas"/>
              </a:rPr>
              <a:t>(key, val)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asted-image.pdf"/>
          <p:cNvPicPr/>
          <p:nvPr/>
        </p:nvPicPr>
        <p:blipFill>
          <a:blip r:embed="rId2">
            <a:extLst/>
          </a:blip>
          <a:srcRect l="16163" r="18657"/>
          <a:stretch>
            <a:fillRect/>
          </a:stretch>
        </p:blipFill>
        <p:spPr>
          <a:xfrm>
            <a:off x="-351292" y="-74216"/>
            <a:ext cx="8593980" cy="9901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10433691_10204724596292752_1439532935567040407_n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8723" y="0"/>
            <a:ext cx="5825977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functions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crash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(car, other_car):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   s =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'{0} totally smashed 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into </a:t>
            </a:r>
            <a:r>
              <a:rPr sz="3000" smtClean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3000" smtClean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3000" smtClean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!'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30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       car, other_car)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s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crash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'Lambo'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'BMW'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returns 'Lambo totally smashed into BMW!'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importing things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Python comes with lots of libraries</a:t>
            </a:r>
          </a:p>
          <a:p>
            <a:pPr lvl="0">
              <a:defRPr sz="1800"/>
            </a:pPr>
            <a:r>
              <a:rPr sz="3600"/>
              <a:t>you can use pip to install more (next week)</a:t>
            </a:r>
          </a:p>
          <a:p>
            <a:pPr lvl="0">
              <a:defRPr sz="1800"/>
            </a:pPr>
            <a:r>
              <a:rPr sz="3600"/>
              <a:t>importing and using is super easy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importing things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datetime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now = today's date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now = datetime.date.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print current year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now.year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print current date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'{0}/{1}/{2}'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sz="300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    now.month, now.day, now.year)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smtClean="0"/>
              <a:t>How to Learn Python</a:t>
            </a:r>
            <a:endParaRPr sz="800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smtClean="0"/>
              <a:t>resources beyond us</a:t>
            </a:r>
            <a:endParaRPr lang="en-US" sz="3200"/>
          </a:p>
          <a:p>
            <a:pPr lvl="0">
              <a:defRPr sz="1800"/>
            </a:pPr>
            <a:r>
              <a:rPr lang="en-US" sz="3200" smtClean="0"/>
              <a:t>Google</a:t>
            </a:r>
          </a:p>
          <a:p>
            <a:pPr lvl="0">
              <a:defRPr sz="1800"/>
            </a:pPr>
            <a:r>
              <a:rPr lang="en-US" sz="3000" smtClean="0">
                <a:ea typeface="Consolas"/>
                <a:cs typeface="Consolas"/>
                <a:sym typeface="Consolas"/>
                <a:hlinkClick r:id="rId2"/>
              </a:rPr>
              <a:t>https</a:t>
            </a:r>
            <a:r>
              <a:rPr lang="en-US" sz="3000">
                <a:ea typeface="Consolas"/>
                <a:cs typeface="Consolas"/>
                <a:sym typeface="Consolas"/>
                <a:hlinkClick r:id="rId2"/>
              </a:rPr>
              <a:t>://</a:t>
            </a:r>
            <a:r>
              <a:rPr lang="en-US" sz="3000" smtClean="0">
                <a:ea typeface="Consolas"/>
                <a:cs typeface="Consolas"/>
                <a:sym typeface="Consolas"/>
                <a:hlinkClick r:id="rId2"/>
              </a:rPr>
              <a:t>wiki.python.org/moin/BeginnersGuide</a:t>
            </a:r>
            <a:endParaRPr lang="en-US" sz="3000">
              <a:ea typeface="Consolas"/>
              <a:cs typeface="Consolas"/>
              <a:sym typeface="Consolas"/>
            </a:endParaRPr>
          </a:p>
          <a:p>
            <a:pPr lvl="0">
              <a:defRPr sz="1800"/>
            </a:pPr>
            <a:r>
              <a:rPr lang="en-US" sz="3000" smtClean="0">
                <a:ea typeface="Consolas"/>
                <a:cs typeface="Consolas"/>
                <a:sym typeface="Consolas"/>
                <a:hlinkClick r:id="rId3"/>
              </a:rPr>
              <a:t>http</a:t>
            </a:r>
            <a:r>
              <a:rPr lang="en-US" sz="3000">
                <a:ea typeface="Consolas"/>
                <a:cs typeface="Consolas"/>
                <a:sym typeface="Consolas"/>
                <a:hlinkClick r:id="rId3"/>
              </a:rPr>
              <a:t>://</a:t>
            </a:r>
            <a:r>
              <a:rPr lang="en-US" sz="3000">
                <a:ea typeface="Consolas"/>
                <a:cs typeface="Consolas"/>
                <a:sym typeface="Consolas"/>
                <a:hlinkClick r:id="rId3"/>
              </a:rPr>
              <a:t>www.learnpython.org</a:t>
            </a:r>
            <a:r>
              <a:rPr lang="en-US" sz="3000" smtClean="0">
                <a:ea typeface="Consolas"/>
                <a:cs typeface="Consolas"/>
                <a:sym typeface="Consolas"/>
                <a:hlinkClick r:id="rId3"/>
              </a:rPr>
              <a:t>/</a:t>
            </a:r>
            <a:endParaRPr lang="en-US" sz="3000" smtClean="0"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51247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background</a:t>
            </a:r>
            <a:endParaRPr sz="8000" dirty="0"/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600" dirty="0" smtClean="0"/>
              <a:t>previous coding experience</a:t>
            </a:r>
            <a:endParaRPr sz="3600" dirty="0"/>
          </a:p>
          <a:p>
            <a:pPr lvl="0">
              <a:defRPr sz="1800"/>
            </a:pPr>
            <a:r>
              <a:rPr lang="en-US" sz="3600" dirty="0" smtClean="0"/>
              <a:t>previous Python experience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16192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syntax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basically pseudocode</a:t>
            </a:r>
          </a:p>
          <a:p>
            <a:pPr lvl="0">
              <a:defRPr sz="1800"/>
            </a:pPr>
            <a:r>
              <a:rPr sz="3600" dirty="0"/>
              <a:t>whitespace matters: </a:t>
            </a: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use spaces not tabs</a:t>
            </a:r>
            <a:endParaRPr sz="3600" dirty="0"/>
          </a:p>
          <a:p>
            <a:pPr lvl="0">
              <a:defRPr sz="1800"/>
            </a:pPr>
            <a:r>
              <a:rPr sz="3600" dirty="0"/>
              <a:t>lots of built-in functionality - try and do things “pythonically</a:t>
            </a:r>
            <a:r>
              <a:rPr sz="3600" dirty="0" smtClean="0"/>
              <a:t>”</a:t>
            </a:r>
            <a:r>
              <a:rPr lang="en-US" sz="3600" dirty="0" smtClean="0"/>
              <a:t> (see </a:t>
            </a:r>
            <a:r>
              <a:rPr lang="en-US" sz="3600" dirty="0" smtClean="0">
                <a:latin typeface="Consolas" charset="0"/>
                <a:ea typeface="Consolas" charset="0"/>
                <a:cs typeface="Consolas" charset="0"/>
                <a:hlinkClick r:id="rId2"/>
              </a:rPr>
              <a:t>general/style.md</a:t>
            </a:r>
            <a:r>
              <a:rPr lang="en-US" sz="3600" dirty="0" smtClean="0"/>
              <a:t>)</a:t>
            </a:r>
            <a:endParaRPr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running programs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 marL="0" lvl="0" indent="0">
              <a:buSzTx/>
              <a:buNone/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Interactive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$ python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sz="24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'Hello, friends! :D'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'Hello, friends! :D'</a:t>
            </a:r>
          </a:p>
          <a:p>
            <a:pPr marL="0" lvl="0" indent="0">
              <a:buSzTx/>
              <a:buNone/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From a file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6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$ python file.py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2400" dirty="0">
                <a:latin typeface="Consolas"/>
                <a:ea typeface="Consolas"/>
                <a:cs typeface="Consolas"/>
                <a:sym typeface="Consolas"/>
              </a:rPr>
              <a:t>Hello, friends! :D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variables, yo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no type declarations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sz="300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x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output: 3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types aren't static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'I</a:t>
            </a:r>
            <a:r>
              <a:rPr sz="3000">
                <a:solidFill>
                  <a:srgbClr val="FF40FF"/>
                </a:solidFill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sz="300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m a string now!'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>
                <a:latin typeface="Consolas"/>
                <a:ea typeface="Consolas"/>
                <a:cs typeface="Consolas"/>
                <a:sym typeface="Consolas"/>
              </a:rPr>
              <a:t> x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output: I'm a string now!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structures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/>
              <a:t>2 big ones</a:t>
            </a:r>
          </a:p>
          <a:p>
            <a:pPr lvl="1"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lists:</a:t>
            </a:r>
            <a:r>
              <a:rPr sz="3600" dirty="0"/>
              <a:t> basically arrays but easier</a:t>
            </a:r>
          </a:p>
          <a:p>
            <a:pPr lvl="1">
              <a:defRPr sz="1800"/>
            </a:pPr>
            <a:r>
              <a:rPr sz="3600" b="1" dirty="0">
                <a:latin typeface="Helvetica"/>
                <a:ea typeface="Helvetica"/>
                <a:cs typeface="Helvetica"/>
                <a:sym typeface="Helvetica"/>
              </a:rPr>
              <a:t>dictionaries:</a:t>
            </a:r>
            <a:r>
              <a:rPr sz="3600" dirty="0"/>
              <a:t> map keys to values. you'll see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arrays are for losers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we use "lists" in Python</a:t>
            </a:r>
          </a:p>
          <a:p>
            <a:pPr lvl="0">
              <a:defRPr sz="1800"/>
            </a:pPr>
            <a:r>
              <a:rPr sz="3600"/>
              <a:t>have dynamic size</a:t>
            </a:r>
          </a:p>
          <a:p>
            <a:pPr lvl="0">
              <a:defRPr sz="1800"/>
            </a:pPr>
            <a:r>
              <a:rPr sz="3600"/>
              <a:t>can hold many types of objects</a:t>
            </a:r>
          </a:p>
          <a:p>
            <a:pPr lvl="0">
              <a:defRPr sz="1800"/>
            </a:pPr>
            <a:r>
              <a:rPr sz="3600"/>
              <a:t>indexing + slicing are easy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arrays are for losers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my_list = [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000" dirty="0">
                <a:solidFill>
                  <a:srgbClr val="CD1D00"/>
                </a:solidFill>
                <a:latin typeface="Consolas"/>
                <a:ea typeface="Consolas"/>
                <a:cs typeface="Consolas"/>
                <a:sym typeface="Consolas"/>
              </a:rPr>
              <a:t>'c', 'd', 'e'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] 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sz="3000" dirty="0">
                <a:solidFill>
                  <a:srgbClr val="021994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30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my_list is now ['a', 'b', 'c', 'd', 'e', 24]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print first element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my_list[</a:t>
            </a:r>
            <a:r>
              <a:rPr sz="30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print last element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my_list[-</a:t>
            </a:r>
            <a:r>
              <a:rPr sz="30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i="1" dirty="0">
                <a:solidFill>
                  <a:srgbClr val="959395"/>
                </a:solidFill>
                <a:latin typeface="Consolas"/>
                <a:ea typeface="Consolas"/>
                <a:cs typeface="Consolas"/>
                <a:sym typeface="Consolas"/>
              </a:rPr>
              <a:t># print elements at indices 1, 2, 3, and 4</a:t>
            </a:r>
            <a:endParaRPr sz="3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defTabSz="457200">
              <a:spcBef>
                <a:spcPts val="0"/>
              </a:spcBef>
              <a:buSzTx/>
              <a:buNone/>
              <a:defRPr sz="1800"/>
            </a:pPr>
            <a:r>
              <a:rPr sz="3000" b="1" dirty="0"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 my_list[</a:t>
            </a:r>
            <a:r>
              <a:rPr sz="30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sz="3000" dirty="0">
                <a:solidFill>
                  <a:srgbClr val="BF8F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sz="3000" dirty="0">
                <a:latin typeface="Consolas"/>
                <a:ea typeface="Consolas"/>
                <a:cs typeface="Consolas"/>
                <a:sym typeface="Consolas"/>
              </a:rPr>
              <a:t>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dictionaries are cool too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maps keys to values</a:t>
            </a:r>
          </a:p>
          <a:p>
            <a:pPr lvl="0">
              <a:defRPr sz="1800"/>
            </a:pPr>
            <a:r>
              <a:rPr sz="3600"/>
              <a:t>keys must be "hashable"</a:t>
            </a:r>
          </a:p>
          <a:p>
            <a:pPr lvl="0">
              <a:defRPr sz="1800"/>
            </a:pPr>
            <a:r>
              <a:rPr sz="3600"/>
              <a:t>values can be </a:t>
            </a:r>
            <a:r>
              <a:rPr sz="3600" i="1"/>
              <a:t>anything </a:t>
            </a:r>
            <a:r>
              <a:rPr sz="3600"/>
              <a:t>:o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610</Words>
  <Application>Microsoft Macintosh PowerPoint</Application>
  <PresentationFormat>Custom</PresentationFormat>
  <Paragraphs>139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Consolas</vt:lpstr>
      <vt:lpstr>Helvetica</vt:lpstr>
      <vt:lpstr>Helvetica Light</vt:lpstr>
      <vt:lpstr>Helvetica Neue</vt:lpstr>
      <vt:lpstr>White</vt:lpstr>
      <vt:lpstr>python</vt:lpstr>
      <vt:lpstr>background</vt:lpstr>
      <vt:lpstr>syntax</vt:lpstr>
      <vt:lpstr>running programs</vt:lpstr>
      <vt:lpstr>variables, yo</vt:lpstr>
      <vt:lpstr>data structures</vt:lpstr>
      <vt:lpstr>arrays are for losers</vt:lpstr>
      <vt:lpstr>arrays are for losers</vt:lpstr>
      <vt:lpstr>dictionaries are cool too</vt:lpstr>
      <vt:lpstr>dictionaries are cool too</vt:lpstr>
      <vt:lpstr>but even!</vt:lpstr>
      <vt:lpstr>for loops are different</vt:lpstr>
      <vt:lpstr>iterate over dicts!</vt:lpstr>
      <vt:lpstr>PowerPoint Presentation</vt:lpstr>
      <vt:lpstr>functions</vt:lpstr>
      <vt:lpstr>importing things</vt:lpstr>
      <vt:lpstr>importing things</vt:lpstr>
      <vt:lpstr>How to Learn Python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Jessica Zhu</cp:lastModifiedBy>
  <cp:revision>8</cp:revision>
  <cp:lastPrinted>2016-09-05T02:38:09Z</cp:lastPrinted>
  <dcterms:modified xsi:type="dcterms:W3CDTF">2016-09-05T04:50:52Z</dcterms:modified>
</cp:coreProperties>
</file>