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Roboto Mono Light"/>
      <p:regular r:id="rId23"/>
      <p:bold r:id="rId24"/>
      <p:italic r:id="rId25"/>
      <p:boldItalic r:id="rId26"/>
    </p:embeddedFont>
    <p:embeddedFont>
      <p:font typeface="Roboto Mon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3CDF29-E011-42D8-9599-355286BDBF19}">
  <a:tblStyle styleId="{043CDF29-E011-42D8-9599-355286BDBF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onoLight-bold.fntdata"/><Relationship Id="rId23" Type="http://schemas.openxmlformats.org/officeDocument/2006/relationships/font" Target="fonts/RobotoMono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Light-boldItalic.fntdata"/><Relationship Id="rId25" Type="http://schemas.openxmlformats.org/officeDocument/2006/relationships/font" Target="fonts/RobotoMonoLight-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RobotoMono-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a0cf125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a0cf125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a0cf125c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a0cf125c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a0cf125c3_0_1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a0cf125c3_0_1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a0cf125c3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a0cf125c3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a0cf125c3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a0cf125c3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a0cf125c3_0_1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a0cf125c3_0_1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a0cf125c3_0_1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a0cf125c3_0_1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a0cf125c3_0_1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a0cf125c3_0_1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a0cf125c3_0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a0cf125c3_0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These algorithms have convolution layers, pooling layers and fully-connected layers. Traditional CNN’s have X layers with X connections, one between each layer and its subsequent layer, while DenseNet-121 has X(X+1)/2 connections. By using DenseNets we can ensure maximum information (and gradient) flow. To do it, we simply connect every layer directly with each other. These extra connections give us a number of advantages: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298450" lvl="0" marL="342900" rtl="0" algn="just">
              <a:spcBef>
                <a:spcPts val="0"/>
              </a:spcBef>
              <a:spcAft>
                <a:spcPts val="0"/>
              </a:spcAft>
              <a:buClr>
                <a:schemeClr val="dk1"/>
              </a:buClr>
              <a:buSzPts val="1100"/>
              <a:buFont typeface="Times New Roman"/>
              <a:buAutoNum type="arabicPeriod"/>
            </a:pPr>
            <a:r>
              <a:rPr lang="en">
                <a:solidFill>
                  <a:schemeClr val="dk1"/>
                </a:solidFill>
                <a:latin typeface="Times New Roman"/>
                <a:ea typeface="Times New Roman"/>
                <a:cs typeface="Times New Roman"/>
                <a:sym typeface="Times New Roman"/>
              </a:rPr>
              <a:t>Alleviation of the vanishing gradient problem</a:t>
            </a:r>
            <a:endParaRPr>
              <a:solidFill>
                <a:schemeClr val="dk1"/>
              </a:solidFill>
              <a:latin typeface="Times New Roman"/>
              <a:ea typeface="Times New Roman"/>
              <a:cs typeface="Times New Roman"/>
              <a:sym typeface="Times New Roman"/>
            </a:endParaRPr>
          </a:p>
          <a:p>
            <a:pPr indent="-298450" lvl="0" marL="342900" rtl="0" algn="just">
              <a:spcBef>
                <a:spcPts val="0"/>
              </a:spcBef>
              <a:spcAft>
                <a:spcPts val="0"/>
              </a:spcAft>
              <a:buClr>
                <a:schemeClr val="dk1"/>
              </a:buClr>
              <a:buSzPts val="1100"/>
              <a:buFont typeface="Times New Roman"/>
              <a:buAutoNum type="arabicPeriod"/>
            </a:pPr>
            <a:r>
              <a:rPr lang="en">
                <a:solidFill>
                  <a:schemeClr val="dk1"/>
                </a:solidFill>
                <a:latin typeface="Times New Roman"/>
                <a:ea typeface="Times New Roman"/>
                <a:cs typeface="Times New Roman"/>
                <a:sym typeface="Times New Roman"/>
              </a:rPr>
              <a:t>Strengthened feature propagation </a:t>
            </a:r>
            <a:endParaRPr>
              <a:solidFill>
                <a:schemeClr val="dk1"/>
              </a:solidFill>
              <a:latin typeface="Times New Roman"/>
              <a:ea typeface="Times New Roman"/>
              <a:cs typeface="Times New Roman"/>
              <a:sym typeface="Times New Roman"/>
            </a:endParaRPr>
          </a:p>
          <a:p>
            <a:pPr indent="-298450" lvl="0" marL="342900" rtl="0" algn="just">
              <a:spcBef>
                <a:spcPts val="0"/>
              </a:spcBef>
              <a:spcAft>
                <a:spcPts val="0"/>
              </a:spcAft>
              <a:buClr>
                <a:schemeClr val="dk1"/>
              </a:buClr>
              <a:buSzPts val="1100"/>
              <a:buFont typeface="Times New Roman"/>
              <a:buAutoNum type="arabicPeriod"/>
            </a:pPr>
            <a:r>
              <a:rPr lang="en">
                <a:solidFill>
                  <a:schemeClr val="dk1"/>
                </a:solidFill>
                <a:latin typeface="Times New Roman"/>
                <a:ea typeface="Times New Roman"/>
                <a:cs typeface="Times New Roman"/>
                <a:sym typeface="Times New Roman"/>
              </a:rPr>
              <a:t>Encourage feature reuse and reduce the number of parameters</a:t>
            </a:r>
            <a:endParaRPr>
              <a:solidFill>
                <a:schemeClr val="dk1"/>
              </a:solidFill>
              <a:latin typeface="Times New Roman"/>
              <a:ea typeface="Times New Roman"/>
              <a:cs typeface="Times New Roman"/>
              <a:sym typeface="Times New Roman"/>
            </a:endParaRPr>
          </a:p>
          <a:p>
            <a:pPr indent="-298450" lvl="0" marL="342900" rtl="0" algn="just">
              <a:spcBef>
                <a:spcPts val="0"/>
              </a:spcBef>
              <a:spcAft>
                <a:spcPts val="0"/>
              </a:spcAft>
              <a:buClr>
                <a:schemeClr val="dk1"/>
              </a:buClr>
              <a:buSzPts val="1100"/>
              <a:buFont typeface="Times New Roman"/>
              <a:buAutoNum type="arabicPeriod"/>
            </a:pPr>
            <a:r>
              <a:rPr lang="en">
                <a:solidFill>
                  <a:schemeClr val="dk1"/>
                </a:solidFill>
                <a:latin typeface="Times New Roman"/>
                <a:ea typeface="Times New Roman"/>
                <a:cs typeface="Times New Roman"/>
                <a:sym typeface="Times New Roman"/>
              </a:rPr>
              <a:t>Each layer has direct access to the gradients from the loss function</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a0cf125c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a0cf125c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Our model achieved an accuracy of 0.47 on the greyscale testing set with five genres. </a:t>
            </a:r>
            <a:r>
              <a:rPr lang="en">
                <a:solidFill>
                  <a:schemeClr val="dk1"/>
                </a:solidFill>
                <a:latin typeface="Times New Roman"/>
                <a:ea typeface="Times New Roman"/>
                <a:cs typeface="Times New Roman"/>
                <a:sym typeface="Times New Roman"/>
              </a:rPr>
              <a:t>From the figure, i</a:t>
            </a:r>
            <a:r>
              <a:rPr lang="en">
                <a:solidFill>
                  <a:schemeClr val="dk1"/>
                </a:solidFill>
                <a:latin typeface="Times New Roman"/>
                <a:ea typeface="Times New Roman"/>
                <a:cs typeface="Times New Roman"/>
                <a:sym typeface="Times New Roman"/>
              </a:rPr>
              <a:t>t appears that the model is underfitting the data because the validation losses don’t converge to the training losses.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a0cf125c3_0_1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a0cf125c3_0_1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On the RGB training and test sets, the model performed similarly, achieving an accuracy of 0.48, but with lower training losses than the greyscale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a0cf125c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a0cf125c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Since the processing of images as RGB or grayscale did not greatly improve accuracy, we chose to use grayscale posters to predict book ratings. The results for the training and testing of the ratings is shown in the figure. The model attained an accuracy of 0.81 on predicting the rating of a book.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13.jpg"/><Relationship Id="rId5" Type="http://schemas.openxmlformats.org/officeDocument/2006/relationships/image" Target="../media/image6.jpg"/><Relationship Id="rId6" Type="http://schemas.openxmlformats.org/officeDocument/2006/relationships/image" Target="../media/image1.jpg"/><Relationship Id="rId7" Type="http://schemas.openxmlformats.org/officeDocument/2006/relationships/image" Target="../media/image2.jpg"/><Relationship Id="rId8"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8.jpg"/><Relationship Id="rId6" Type="http://schemas.openxmlformats.org/officeDocument/2006/relationships/image" Target="../media/image9.jp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311700" y="4574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Main Goal</a:t>
            </a:r>
            <a:endParaRPr sz="3400"/>
          </a:p>
        </p:txBody>
      </p:sp>
      <p:sp>
        <p:nvSpPr>
          <p:cNvPr id="65" name="Google Shape;65;p13"/>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100">
                <a:latin typeface="Merriweather"/>
                <a:ea typeface="Merriweather"/>
                <a:cs typeface="Merriweather"/>
                <a:sym typeface="Merriweather"/>
              </a:rPr>
              <a:t>Predicting genres and expected ratings from book covers</a:t>
            </a:r>
            <a:endParaRPr sz="31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25" y="500925"/>
            <a:ext cx="3127500" cy="11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8" name="Google Shape;138;p22"/>
          <p:cNvSpPr txBox="1"/>
          <p:nvPr>
            <p:ph idx="1" type="body"/>
          </p:nvPr>
        </p:nvSpPr>
        <p:spPr>
          <a:xfrm>
            <a:off x="311725" y="1464825"/>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performed best on rating predictions</a:t>
            </a:r>
            <a:endParaRPr/>
          </a:p>
          <a:p>
            <a:pPr indent="0" lvl="0" marL="0" rtl="0" algn="l">
              <a:spcBef>
                <a:spcPts val="1600"/>
              </a:spcBef>
              <a:spcAft>
                <a:spcPts val="1600"/>
              </a:spcAft>
              <a:buNone/>
            </a:pPr>
            <a:r>
              <a:rPr lang="en"/>
              <a:t>Comparative accuracies between colored and grayscale images when predicting the genre of a book</a:t>
            </a:r>
            <a:endParaRPr/>
          </a:p>
        </p:txBody>
      </p:sp>
      <p:sp>
        <p:nvSpPr>
          <p:cNvPr id="139" name="Google Shape;139;p22"/>
          <p:cNvSpPr txBox="1"/>
          <p:nvPr/>
        </p:nvSpPr>
        <p:spPr>
          <a:xfrm>
            <a:off x="4421850" y="735800"/>
            <a:ext cx="4188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Future Work:</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More computational resources to train and test on more images practically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 more balanced dataset for ratings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Other preprocessing techniques such as HSV transformation, thresholding, etc.</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Increasing network and data size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 supplemental information such as textual features alongside book covers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25" y="500925"/>
            <a:ext cx="3127500" cy="7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45" name="Google Shape;145;p23"/>
          <p:cNvSpPr txBox="1"/>
          <p:nvPr>
            <p:ph idx="1" type="body"/>
          </p:nvPr>
        </p:nvSpPr>
        <p:spPr>
          <a:xfrm>
            <a:off x="311700" y="1206525"/>
            <a:ext cx="3127500" cy="34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Tailor customer’s shopping experiences</a:t>
            </a:r>
            <a:endParaRPr/>
          </a:p>
          <a:p>
            <a:pPr indent="0" lvl="0" marL="0" rtl="0" algn="l">
              <a:spcBef>
                <a:spcPts val="1600"/>
              </a:spcBef>
              <a:spcAft>
                <a:spcPts val="0"/>
              </a:spcAft>
              <a:buNone/>
            </a:pPr>
            <a:r>
              <a:rPr lang="en"/>
              <a:t>Detecting inappropriate or adult content from children websites</a:t>
            </a:r>
            <a:endParaRPr/>
          </a:p>
          <a:p>
            <a:pPr indent="0" lvl="0" marL="0" rtl="0" algn="l">
              <a:spcBef>
                <a:spcPts val="1600"/>
              </a:spcBef>
              <a:spcAft>
                <a:spcPts val="0"/>
              </a:spcAft>
              <a:buNone/>
            </a:pPr>
            <a:r>
              <a:rPr lang="en"/>
              <a:t>Hate speech in memes if we can </a:t>
            </a:r>
            <a:r>
              <a:rPr lang="en"/>
              <a:t>supplement</a:t>
            </a:r>
            <a:r>
              <a:rPr lang="en"/>
              <a:t> image classification with text feature recognition</a:t>
            </a:r>
            <a:endParaRPr/>
          </a:p>
          <a:p>
            <a:pPr indent="0" lvl="0" marL="0" rtl="0" algn="l">
              <a:spcBef>
                <a:spcPts val="1600"/>
              </a:spcBef>
              <a:spcAft>
                <a:spcPts val="0"/>
              </a:spcAft>
              <a:buNone/>
            </a:pPr>
            <a:r>
              <a:rPr lang="en"/>
              <a:t>Marketing, advertising, and design applications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1" name="Google Shape;151;p24"/>
          <p:cNvSpPr txBox="1"/>
          <p:nvPr>
            <p:ph idx="1" type="body"/>
          </p:nvPr>
        </p:nvSpPr>
        <p:spPr>
          <a:xfrm>
            <a:off x="4070050" y="143825"/>
            <a:ext cx="4711500" cy="464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Arūnas Gudinavičius, Andrius Šuminas. (2018) Choosing a book by its cover: analysis of a reader’s choice. Emerald. ISSN: 0022-0418</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Shoko Nakahata,  Emiko Sakamoto,  Akiho Oda,  Noriko Kobata,  Sho Sato. (2016). Effects of color of book cover and typeface of title and author name on gaze duration and choice behavior for books: Evidence from an eye‐tracking experiment. Proceedings of the Association for Information Science and Technology. Vol 53. </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Gao Huang, Zhuang Liu, Laurens van der Maaten, Kilian Q. Weinberger. (2018). arXiv: 1608.06993</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Luke Anicin. (2019). Book Covers Dataset. Kaggle. </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Gabriel Barney (barneyga) and Kris Kaya (kkaya23). (2019). Predicting Genre from Movie Posters. Stanford. </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Diederik P. Kingma, Jimmy Ba. (2014). Adam: A Method for Stochastic Optimization. arXiv:1412.6980</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Hoang, Q. (2018). Predicting movie genres based on plot summaries. arXiv preprint arXiv:1801.04813.</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Eric Makita and Artem Lenskiy. A multinomial probabilistic model for movie genre predictions. arXiv preprint arXiv:1603.07849, 2016.</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L. A. Gatys, A. S. Ecker, and M. Bethge, “A neural algorithm of artistic style,” arXiv preprint arXiv:1508.06576, 2015.</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Zujovic, Jana, et al. ”Classifying paintings by artistic genre: An analysis of features &amp; classifiers.” Multimedia Signal Processing, 2009. MMSP’09. IEEE International Workshop on. IEEE, 2009.</a:t>
            </a:r>
            <a:endParaRPr sz="1100">
              <a:solidFill>
                <a:srgbClr val="00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Zhou, Yao &amp; z, l &amp; Yi, Zhang. (2019). Predicting movie box-office revenues using deep neural networks. Neural Computing and Applications. 31. 10.1007/s00521-017-3162-x.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26575" y="492400"/>
            <a:ext cx="31275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Motivation</a:t>
            </a:r>
            <a:endParaRPr sz="3400"/>
          </a:p>
        </p:txBody>
      </p:sp>
      <p:sp>
        <p:nvSpPr>
          <p:cNvPr id="71" name="Google Shape;71;p14"/>
          <p:cNvSpPr txBox="1"/>
          <p:nvPr>
            <p:ph idx="1" type="body"/>
          </p:nvPr>
        </p:nvSpPr>
        <p:spPr>
          <a:xfrm>
            <a:off x="226575" y="1388050"/>
            <a:ext cx="3384300" cy="33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Employ machine </a:t>
            </a:r>
            <a:r>
              <a:rPr lang="en"/>
              <a:t>learning</a:t>
            </a:r>
            <a:r>
              <a:rPr lang="en"/>
              <a:t> to explore the relationship between visual design and consumer preferences</a:t>
            </a:r>
            <a:endParaRPr/>
          </a:p>
          <a:p>
            <a:pPr indent="0" lvl="0" marL="0" rtl="0" algn="l">
              <a:spcBef>
                <a:spcPts val="1600"/>
              </a:spcBef>
              <a:spcAft>
                <a:spcPts val="0"/>
              </a:spcAft>
              <a:buNone/>
            </a:pPr>
            <a:r>
              <a:rPr lang="en"/>
              <a:t>Investigate r</a:t>
            </a:r>
            <a:r>
              <a:rPr lang="en"/>
              <a:t>elationship between books and their covers</a:t>
            </a:r>
            <a:endParaRPr/>
          </a:p>
          <a:p>
            <a:pPr indent="0" lvl="0" marL="0" rtl="0" algn="l">
              <a:spcBef>
                <a:spcPts val="1600"/>
              </a:spcBef>
              <a:spcAft>
                <a:spcPts val="1600"/>
              </a:spcAft>
              <a:buNone/>
            </a:pPr>
            <a:r>
              <a:rPr lang="en"/>
              <a:t>Uncover visual features for designers to make more informed design choices</a:t>
            </a:r>
            <a:endParaRPr/>
          </a:p>
        </p:txBody>
      </p:sp>
      <p:pic>
        <p:nvPicPr>
          <p:cNvPr id="72" name="Google Shape;72;p14"/>
          <p:cNvPicPr preferRelativeResize="0"/>
          <p:nvPr/>
        </p:nvPicPr>
        <p:blipFill>
          <a:blip r:embed="rId3">
            <a:alphaModFix/>
          </a:blip>
          <a:stretch>
            <a:fillRect/>
          </a:stretch>
        </p:blipFill>
        <p:spPr>
          <a:xfrm>
            <a:off x="4860450" y="1081925"/>
            <a:ext cx="3301775" cy="275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269450" y="522075"/>
            <a:ext cx="3127500" cy="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work</a:t>
            </a:r>
            <a:endParaRPr/>
          </a:p>
        </p:txBody>
      </p:sp>
      <p:sp>
        <p:nvSpPr>
          <p:cNvPr id="78" name="Google Shape;78;p15"/>
          <p:cNvSpPr txBox="1"/>
          <p:nvPr>
            <p:ph idx="1" type="body"/>
          </p:nvPr>
        </p:nvSpPr>
        <p:spPr>
          <a:xfrm>
            <a:off x="4146525" y="1405100"/>
            <a:ext cx="3127500" cy="328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a:solidFill>
                  <a:schemeClr val="dk1"/>
                </a:solidFill>
              </a:rPr>
              <a:t>Movie genre classification using plot summaries: Hoang, et al.</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Learning and copying unique artistic styles: Gatys, et al.</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Classifying </a:t>
            </a:r>
            <a:r>
              <a:rPr lang="en">
                <a:solidFill>
                  <a:schemeClr val="dk1"/>
                </a:solidFill>
              </a:rPr>
              <a:t>paintings</a:t>
            </a:r>
            <a:r>
              <a:rPr lang="en">
                <a:solidFill>
                  <a:schemeClr val="dk1"/>
                </a:solidFill>
              </a:rPr>
              <a:t> by artistic genres: Zujovic, et al.</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136250" y="492400"/>
            <a:ext cx="33636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84" name="Google Shape;84;p16"/>
          <p:cNvSpPr txBox="1"/>
          <p:nvPr>
            <p:ph idx="1" type="body"/>
          </p:nvPr>
        </p:nvSpPr>
        <p:spPr>
          <a:xfrm>
            <a:off x="212900" y="1362525"/>
            <a:ext cx="3127500" cy="33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dataset for 33 genre categories of books </a:t>
            </a:r>
            <a:r>
              <a:rPr lang="en"/>
              <a:t>web scraped</a:t>
            </a:r>
            <a:r>
              <a:rPr lang="en"/>
              <a:t> from bookdepository.com</a:t>
            </a:r>
            <a:endParaRPr/>
          </a:p>
          <a:p>
            <a:pPr indent="0" lvl="0" marL="0" rtl="0" algn="l">
              <a:spcBef>
                <a:spcPts val="1600"/>
              </a:spcBef>
              <a:spcAft>
                <a:spcPts val="0"/>
              </a:spcAft>
              <a:buNone/>
            </a:pPr>
            <a:r>
              <a:rPr lang="en"/>
              <a:t>Posters </a:t>
            </a:r>
            <a:r>
              <a:rPr lang="en"/>
              <a:t>downloaded</a:t>
            </a:r>
            <a:r>
              <a:rPr lang="en"/>
              <a:t> as thumbnails from the website to save memory and computation time</a:t>
            </a:r>
            <a:endParaRPr/>
          </a:p>
          <a:p>
            <a:pPr indent="0" lvl="0" marL="0" rtl="0" algn="l">
              <a:spcBef>
                <a:spcPts val="1600"/>
              </a:spcBef>
              <a:spcAft>
                <a:spcPts val="0"/>
              </a:spcAft>
              <a:buNone/>
            </a:pPr>
            <a:r>
              <a:rPr lang="en"/>
              <a:t>1000+ books in each category</a:t>
            </a:r>
            <a:endParaRPr/>
          </a:p>
          <a:p>
            <a:pPr indent="0" lvl="0" marL="0" rtl="0" algn="l">
              <a:spcBef>
                <a:spcPts val="1600"/>
              </a:spcBef>
              <a:spcAft>
                <a:spcPts val="1600"/>
              </a:spcAft>
              <a:buNone/>
            </a:pPr>
            <a:r>
              <a:t/>
            </a:r>
            <a:endParaRPr/>
          </a:p>
        </p:txBody>
      </p:sp>
      <p:sp>
        <p:nvSpPr>
          <p:cNvPr id="85" name="Google Shape;85;p16"/>
          <p:cNvSpPr txBox="1"/>
          <p:nvPr/>
        </p:nvSpPr>
        <p:spPr>
          <a:xfrm>
            <a:off x="4044975" y="306575"/>
            <a:ext cx="4819800" cy="37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86" name="Google Shape;86;p16"/>
          <p:cNvGraphicFramePr/>
          <p:nvPr/>
        </p:nvGraphicFramePr>
        <p:xfrm>
          <a:off x="3981550" y="754800"/>
          <a:ext cx="3000000" cy="3000000"/>
        </p:xfrm>
        <a:graphic>
          <a:graphicData uri="http://schemas.openxmlformats.org/drawingml/2006/table">
            <a:tbl>
              <a:tblPr>
                <a:noFill/>
                <a:tableStyleId>{043CDF29-E011-42D8-9599-355286BDBF19}</a:tableStyleId>
              </a:tblPr>
              <a:tblGrid>
                <a:gridCol w="1264125"/>
              </a:tblGrid>
              <a:tr h="236525">
                <a:tc>
                  <a:txBody>
                    <a:bodyPr/>
                    <a:lstStyle/>
                    <a:p>
                      <a:pPr indent="0" lvl="0" marL="0" rtl="0" algn="l">
                        <a:spcBef>
                          <a:spcPts val="0"/>
                        </a:spcBef>
                        <a:spcAft>
                          <a:spcPts val="0"/>
                        </a:spcAft>
                        <a:buNone/>
                      </a:pPr>
                      <a:r>
                        <a:rPr b="1" lang="en" sz="700">
                          <a:latin typeface="Roboto Mono"/>
                          <a:ea typeface="Roboto Mono"/>
                          <a:cs typeface="Roboto Mono"/>
                          <a:sym typeface="Roboto Mono"/>
                        </a:rPr>
                        <a:t>Attributes</a:t>
                      </a:r>
                      <a:endParaRPr b="1" sz="700">
                        <a:latin typeface="Roboto Mono"/>
                        <a:ea typeface="Roboto Mono"/>
                        <a:cs typeface="Roboto Mono"/>
                        <a:sym typeface="Roboto Mono"/>
                      </a:endParaRPr>
                    </a:p>
                  </a:txBody>
                  <a:tcPr marT="91425" marB="91425" marR="91425" marL="91425">
                    <a:lnT cap="flat" cmpd="sng" w="9525">
                      <a:solidFill>
                        <a:schemeClr val="dk2"/>
                      </a:solidFill>
                      <a:prstDash val="solid"/>
                      <a:round/>
                      <a:headEnd len="sm" w="sm" type="none"/>
                      <a:tailEnd len="sm" w="sm" type="none"/>
                    </a:lnT>
                  </a:tcPr>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i</a:t>
                      </a:r>
                      <a:r>
                        <a:rPr lang="en" sz="700">
                          <a:latin typeface="Roboto Mono Light"/>
                          <a:ea typeface="Roboto Mono Light"/>
                          <a:cs typeface="Roboto Mono Light"/>
                          <a:sym typeface="Roboto Mono Light"/>
                        </a:rPr>
                        <a:t>mage</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name</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author</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format</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book_depository_stars</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price</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currency</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old_price</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isbn</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category</a:t>
                      </a:r>
                      <a:endParaRPr sz="700">
                        <a:latin typeface="Roboto Mono Light"/>
                        <a:ea typeface="Roboto Mono Light"/>
                        <a:cs typeface="Roboto Mono Light"/>
                        <a:sym typeface="Roboto Mono Light"/>
                      </a:endParaRPr>
                    </a:p>
                  </a:txBody>
                  <a:tcPr marT="91425" marB="91425" marR="91425" marL="91425"/>
                </a:tc>
              </a:tr>
              <a:tr h="275100">
                <a:tc>
                  <a:txBody>
                    <a:bodyPr/>
                    <a:lstStyle/>
                    <a:p>
                      <a:pPr indent="0" lvl="0" marL="0" rtl="0" algn="l">
                        <a:spcBef>
                          <a:spcPts val="0"/>
                        </a:spcBef>
                        <a:spcAft>
                          <a:spcPts val="0"/>
                        </a:spcAft>
                        <a:buNone/>
                      </a:pPr>
                      <a:r>
                        <a:rPr lang="en" sz="700">
                          <a:latin typeface="Roboto Mono Light"/>
                          <a:ea typeface="Roboto Mono Light"/>
                          <a:cs typeface="Roboto Mono Light"/>
                          <a:sym typeface="Roboto Mono Light"/>
                        </a:rPr>
                        <a:t>img_path</a:t>
                      </a:r>
                      <a:endParaRPr sz="700">
                        <a:latin typeface="Roboto Mono Light"/>
                        <a:ea typeface="Roboto Mono Light"/>
                        <a:cs typeface="Roboto Mono Light"/>
                        <a:sym typeface="Roboto Mono Light"/>
                      </a:endParaRPr>
                    </a:p>
                  </a:txBody>
                  <a:tcPr marT="91425" marB="91425" marR="91425" marL="91425"/>
                </a:tc>
              </a:tr>
            </a:tbl>
          </a:graphicData>
        </a:graphic>
      </p:graphicFrame>
      <p:pic>
        <p:nvPicPr>
          <p:cNvPr id="87" name="Google Shape;87;p16"/>
          <p:cNvPicPr preferRelativeResize="0"/>
          <p:nvPr/>
        </p:nvPicPr>
        <p:blipFill>
          <a:blip r:embed="rId3">
            <a:alphaModFix/>
          </a:blip>
          <a:stretch>
            <a:fillRect/>
          </a:stretch>
        </p:blipFill>
        <p:spPr>
          <a:xfrm>
            <a:off x="6767737" y="831000"/>
            <a:ext cx="1012925" cy="1441425"/>
          </a:xfrm>
          <a:prstGeom prst="rect">
            <a:avLst/>
          </a:prstGeom>
          <a:noFill/>
          <a:ln>
            <a:noFill/>
          </a:ln>
        </p:spPr>
      </p:pic>
      <p:pic>
        <p:nvPicPr>
          <p:cNvPr id="88" name="Google Shape;88;p16"/>
          <p:cNvPicPr preferRelativeResize="0"/>
          <p:nvPr/>
        </p:nvPicPr>
        <p:blipFill>
          <a:blip r:embed="rId4">
            <a:alphaModFix/>
          </a:blip>
          <a:stretch>
            <a:fillRect/>
          </a:stretch>
        </p:blipFill>
        <p:spPr>
          <a:xfrm>
            <a:off x="7849039" y="831000"/>
            <a:ext cx="1091948" cy="1441425"/>
          </a:xfrm>
          <a:prstGeom prst="rect">
            <a:avLst/>
          </a:prstGeom>
          <a:noFill/>
          <a:ln>
            <a:noFill/>
          </a:ln>
        </p:spPr>
      </p:pic>
      <p:pic>
        <p:nvPicPr>
          <p:cNvPr id="89" name="Google Shape;89;p16"/>
          <p:cNvPicPr preferRelativeResize="0"/>
          <p:nvPr/>
        </p:nvPicPr>
        <p:blipFill>
          <a:blip r:embed="rId5">
            <a:alphaModFix/>
          </a:blip>
          <a:stretch>
            <a:fillRect/>
          </a:stretch>
        </p:blipFill>
        <p:spPr>
          <a:xfrm>
            <a:off x="5463725" y="831000"/>
            <a:ext cx="1235625" cy="1441425"/>
          </a:xfrm>
          <a:prstGeom prst="rect">
            <a:avLst/>
          </a:prstGeom>
          <a:noFill/>
          <a:ln>
            <a:noFill/>
          </a:ln>
        </p:spPr>
      </p:pic>
      <p:pic>
        <p:nvPicPr>
          <p:cNvPr id="90" name="Google Shape;90;p16"/>
          <p:cNvPicPr preferRelativeResize="0"/>
          <p:nvPr/>
        </p:nvPicPr>
        <p:blipFill>
          <a:blip r:embed="rId6">
            <a:alphaModFix/>
          </a:blip>
          <a:stretch>
            <a:fillRect/>
          </a:stretch>
        </p:blipFill>
        <p:spPr>
          <a:xfrm>
            <a:off x="6767721" y="2483200"/>
            <a:ext cx="1012950" cy="1350600"/>
          </a:xfrm>
          <a:prstGeom prst="rect">
            <a:avLst/>
          </a:prstGeom>
          <a:noFill/>
          <a:ln>
            <a:noFill/>
          </a:ln>
        </p:spPr>
      </p:pic>
      <p:pic>
        <p:nvPicPr>
          <p:cNvPr id="91" name="Google Shape;91;p16"/>
          <p:cNvPicPr preferRelativeResize="0"/>
          <p:nvPr/>
        </p:nvPicPr>
        <p:blipFill>
          <a:blip r:embed="rId7">
            <a:alphaModFix/>
          </a:blip>
          <a:stretch>
            <a:fillRect/>
          </a:stretch>
        </p:blipFill>
        <p:spPr>
          <a:xfrm>
            <a:off x="5463725" y="2483200"/>
            <a:ext cx="1235625" cy="1608496"/>
          </a:xfrm>
          <a:prstGeom prst="rect">
            <a:avLst/>
          </a:prstGeom>
          <a:noFill/>
          <a:ln>
            <a:noFill/>
          </a:ln>
        </p:spPr>
      </p:pic>
      <p:pic>
        <p:nvPicPr>
          <p:cNvPr id="92" name="Google Shape;92;p16"/>
          <p:cNvPicPr preferRelativeResize="0"/>
          <p:nvPr/>
        </p:nvPicPr>
        <p:blipFill>
          <a:blip r:embed="rId8">
            <a:alphaModFix/>
          </a:blip>
          <a:stretch>
            <a:fillRect/>
          </a:stretch>
        </p:blipFill>
        <p:spPr>
          <a:xfrm>
            <a:off x="7849050" y="2489526"/>
            <a:ext cx="1091925" cy="14920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13900" y="345925"/>
            <a:ext cx="33654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Processing</a:t>
            </a:r>
            <a:endParaRPr/>
          </a:p>
        </p:txBody>
      </p:sp>
      <p:sp>
        <p:nvSpPr>
          <p:cNvPr id="98" name="Google Shape;98;p17"/>
          <p:cNvSpPr txBox="1"/>
          <p:nvPr>
            <p:ph idx="1" type="body"/>
          </p:nvPr>
        </p:nvSpPr>
        <p:spPr>
          <a:xfrm>
            <a:off x="276475" y="1451450"/>
            <a:ext cx="3127500" cy="32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Genre filtered down to 5 categories for computational efficiency</a:t>
            </a:r>
            <a:endParaRPr/>
          </a:p>
          <a:p>
            <a:pPr indent="0" lvl="0" marL="0" rtl="0" algn="l">
              <a:spcBef>
                <a:spcPts val="1600"/>
              </a:spcBef>
              <a:spcAft>
                <a:spcPts val="0"/>
              </a:spcAft>
              <a:buNone/>
            </a:pPr>
            <a:r>
              <a:rPr lang="en"/>
              <a:t>I</a:t>
            </a:r>
            <a:r>
              <a:rPr lang="en"/>
              <a:t>mages </a:t>
            </a:r>
            <a:r>
              <a:rPr lang="en"/>
              <a:t>resized</a:t>
            </a:r>
            <a:r>
              <a:rPr lang="en"/>
              <a:t> to 128x128 pixels to ensure image consistency</a:t>
            </a:r>
            <a:r>
              <a:rPr lang="en"/>
              <a:t> </a:t>
            </a:r>
            <a:endParaRPr/>
          </a:p>
          <a:p>
            <a:pPr indent="0" lvl="0" marL="0" rtl="0" algn="l">
              <a:spcBef>
                <a:spcPts val="1600"/>
              </a:spcBef>
              <a:spcAft>
                <a:spcPts val="0"/>
              </a:spcAft>
              <a:buNone/>
            </a:pPr>
            <a:r>
              <a:rPr lang="en"/>
              <a:t>New dataset of grayscale images produced to explore colorspace effects</a:t>
            </a:r>
            <a:endParaRPr/>
          </a:p>
          <a:p>
            <a:pPr indent="0" lvl="0" marL="0" rtl="0" algn="l">
              <a:spcBef>
                <a:spcPts val="1600"/>
              </a:spcBef>
              <a:spcAft>
                <a:spcPts val="1600"/>
              </a:spcAft>
              <a:buNone/>
            </a:pPr>
            <a:r>
              <a:rPr lang="en"/>
              <a:t>Ratings are unbalanced</a:t>
            </a:r>
            <a:endParaRPr/>
          </a:p>
        </p:txBody>
      </p:sp>
      <p:pic>
        <p:nvPicPr>
          <p:cNvPr id="99" name="Google Shape;99;p17"/>
          <p:cNvPicPr preferRelativeResize="0"/>
          <p:nvPr/>
        </p:nvPicPr>
        <p:blipFill>
          <a:blip r:embed="rId3">
            <a:alphaModFix/>
          </a:blip>
          <a:stretch>
            <a:fillRect/>
          </a:stretch>
        </p:blipFill>
        <p:spPr>
          <a:xfrm rot="5400000">
            <a:off x="4176900" y="-167275"/>
            <a:ext cx="2060025" cy="2830950"/>
          </a:xfrm>
          <a:prstGeom prst="rect">
            <a:avLst/>
          </a:prstGeom>
          <a:noFill/>
          <a:ln>
            <a:noFill/>
          </a:ln>
        </p:spPr>
      </p:pic>
      <p:pic>
        <p:nvPicPr>
          <p:cNvPr id="100" name="Google Shape;100;p17"/>
          <p:cNvPicPr preferRelativeResize="0"/>
          <p:nvPr/>
        </p:nvPicPr>
        <p:blipFill>
          <a:blip r:embed="rId4">
            <a:alphaModFix/>
          </a:blip>
          <a:stretch>
            <a:fillRect/>
          </a:stretch>
        </p:blipFill>
        <p:spPr>
          <a:xfrm>
            <a:off x="6834525" y="218200"/>
            <a:ext cx="1999160" cy="2109225"/>
          </a:xfrm>
          <a:prstGeom prst="rect">
            <a:avLst/>
          </a:prstGeom>
          <a:noFill/>
          <a:ln>
            <a:noFill/>
          </a:ln>
        </p:spPr>
      </p:pic>
      <p:pic>
        <p:nvPicPr>
          <p:cNvPr id="101" name="Google Shape;101;p17"/>
          <p:cNvPicPr preferRelativeResize="0"/>
          <p:nvPr/>
        </p:nvPicPr>
        <p:blipFill>
          <a:blip r:embed="rId5">
            <a:alphaModFix/>
          </a:blip>
          <a:stretch>
            <a:fillRect/>
          </a:stretch>
        </p:blipFill>
        <p:spPr>
          <a:xfrm>
            <a:off x="4382575" y="2686100"/>
            <a:ext cx="1263025" cy="1241975"/>
          </a:xfrm>
          <a:prstGeom prst="rect">
            <a:avLst/>
          </a:prstGeom>
          <a:noFill/>
          <a:ln>
            <a:noFill/>
          </a:ln>
        </p:spPr>
      </p:pic>
      <p:pic>
        <p:nvPicPr>
          <p:cNvPr id="102" name="Google Shape;102;p17"/>
          <p:cNvPicPr preferRelativeResize="0"/>
          <p:nvPr/>
        </p:nvPicPr>
        <p:blipFill>
          <a:blip r:embed="rId6">
            <a:alphaModFix/>
          </a:blip>
          <a:stretch>
            <a:fillRect/>
          </a:stretch>
        </p:blipFill>
        <p:spPr>
          <a:xfrm>
            <a:off x="5817325" y="2609900"/>
            <a:ext cx="1109875" cy="1427925"/>
          </a:xfrm>
          <a:prstGeom prst="rect">
            <a:avLst/>
          </a:prstGeom>
          <a:noFill/>
          <a:ln>
            <a:noFill/>
          </a:ln>
        </p:spPr>
      </p:pic>
      <p:pic>
        <p:nvPicPr>
          <p:cNvPr id="103" name="Google Shape;103;p17"/>
          <p:cNvPicPr preferRelativeResize="0"/>
          <p:nvPr/>
        </p:nvPicPr>
        <p:blipFill>
          <a:blip r:embed="rId7">
            <a:alphaModFix/>
          </a:blip>
          <a:stretch>
            <a:fillRect/>
          </a:stretch>
        </p:blipFill>
        <p:spPr>
          <a:xfrm>
            <a:off x="7139320" y="2635212"/>
            <a:ext cx="1377300" cy="137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34200" y="500925"/>
            <a:ext cx="3345000" cy="10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method</a:t>
            </a:r>
            <a:endParaRPr/>
          </a:p>
        </p:txBody>
      </p:sp>
      <p:sp>
        <p:nvSpPr>
          <p:cNvPr id="109" name="Google Shape;109;p18"/>
          <p:cNvSpPr txBox="1"/>
          <p:nvPr>
            <p:ph idx="1" type="body"/>
          </p:nvPr>
        </p:nvSpPr>
        <p:spPr>
          <a:xfrm>
            <a:off x="311700" y="1592325"/>
            <a:ext cx="3127500" cy="30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DenseNet-121 CNN</a:t>
            </a:r>
            <a:endParaRPr/>
          </a:p>
          <a:p>
            <a:pPr indent="0" lvl="0" marL="0" rtl="0" algn="l">
              <a:spcBef>
                <a:spcPts val="1600"/>
              </a:spcBef>
              <a:spcAft>
                <a:spcPts val="0"/>
              </a:spcAft>
              <a:buNone/>
            </a:pPr>
            <a:r>
              <a:rPr lang="en"/>
              <a:t>Optimization</a:t>
            </a:r>
            <a:r>
              <a:rPr lang="en"/>
              <a:t>: Adam</a:t>
            </a:r>
            <a:endParaRPr/>
          </a:p>
          <a:p>
            <a:pPr indent="0" lvl="0" marL="0" rtl="0" algn="l">
              <a:spcBef>
                <a:spcPts val="1600"/>
              </a:spcBef>
              <a:spcAft>
                <a:spcPts val="0"/>
              </a:spcAft>
              <a:buNone/>
            </a:pPr>
            <a:r>
              <a:rPr lang="en"/>
              <a:t>Epochs: 11</a:t>
            </a:r>
            <a:endParaRPr/>
          </a:p>
          <a:p>
            <a:pPr indent="0" lvl="0" marL="0" rtl="0" algn="l">
              <a:spcBef>
                <a:spcPts val="1600"/>
              </a:spcBef>
              <a:spcAft>
                <a:spcPts val="0"/>
              </a:spcAft>
              <a:buNone/>
            </a:pPr>
            <a:r>
              <a:rPr lang="en"/>
              <a:t>Learning Rate: 0.1</a:t>
            </a:r>
            <a:endParaRPr/>
          </a:p>
          <a:p>
            <a:pPr indent="0" lvl="0" marL="0" rtl="0" algn="l">
              <a:spcBef>
                <a:spcPts val="1600"/>
              </a:spcBef>
              <a:spcAft>
                <a:spcPts val="1600"/>
              </a:spcAft>
              <a:buNone/>
            </a:pPr>
            <a:r>
              <a:rPr lang="en"/>
              <a:t>Loss Function: Negative Log Likelihood</a:t>
            </a:r>
            <a:endParaRPr/>
          </a:p>
        </p:txBody>
      </p:sp>
      <p:pic>
        <p:nvPicPr>
          <p:cNvPr id="110" name="Google Shape;110;p18"/>
          <p:cNvPicPr preferRelativeResize="0"/>
          <p:nvPr/>
        </p:nvPicPr>
        <p:blipFill>
          <a:blip r:embed="rId3">
            <a:alphaModFix/>
          </a:blip>
          <a:stretch>
            <a:fillRect/>
          </a:stretch>
        </p:blipFill>
        <p:spPr>
          <a:xfrm>
            <a:off x="3903825" y="121850"/>
            <a:ext cx="4960901" cy="3190203"/>
          </a:xfrm>
          <a:prstGeom prst="rect">
            <a:avLst/>
          </a:prstGeom>
          <a:noFill/>
          <a:ln>
            <a:noFill/>
          </a:ln>
        </p:spPr>
      </p:pic>
      <p:pic>
        <p:nvPicPr>
          <p:cNvPr id="111" name="Google Shape;111;p18"/>
          <p:cNvPicPr preferRelativeResize="0"/>
          <p:nvPr/>
        </p:nvPicPr>
        <p:blipFill>
          <a:blip r:embed="rId4">
            <a:alphaModFix/>
          </a:blip>
          <a:stretch>
            <a:fillRect/>
          </a:stretch>
        </p:blipFill>
        <p:spPr>
          <a:xfrm>
            <a:off x="3980025" y="3410250"/>
            <a:ext cx="4960888" cy="109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a:p>
            <a:pPr indent="0" lvl="0" marL="0" rtl="0" algn="l">
              <a:spcBef>
                <a:spcPts val="0"/>
              </a:spcBef>
              <a:spcAft>
                <a:spcPts val="0"/>
              </a:spcAft>
              <a:buNone/>
            </a:pPr>
            <a:r>
              <a:rPr lang="en" sz="1700"/>
              <a:t>Genre classification on </a:t>
            </a:r>
            <a:r>
              <a:rPr lang="en" sz="1700"/>
              <a:t>grayscale</a:t>
            </a:r>
            <a:r>
              <a:rPr lang="en" sz="1700"/>
              <a:t> images</a:t>
            </a:r>
            <a:endParaRPr sz="1700"/>
          </a:p>
        </p:txBody>
      </p:sp>
      <p:sp>
        <p:nvSpPr>
          <p:cNvPr id="117" name="Google Shape;117;p19"/>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DenseNet-121 predicted 47% of test samples correctly on grayscale images</a:t>
            </a:r>
            <a:endParaRPr/>
          </a:p>
        </p:txBody>
      </p:sp>
      <p:pic>
        <p:nvPicPr>
          <p:cNvPr id="118" name="Google Shape;118;p19"/>
          <p:cNvPicPr preferRelativeResize="0"/>
          <p:nvPr/>
        </p:nvPicPr>
        <p:blipFill>
          <a:blip r:embed="rId3">
            <a:alphaModFix/>
          </a:blip>
          <a:stretch>
            <a:fillRect/>
          </a:stretch>
        </p:blipFill>
        <p:spPr>
          <a:xfrm>
            <a:off x="4572000" y="923600"/>
            <a:ext cx="4087750" cy="272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a:p>
            <a:pPr indent="0" lvl="0" marL="0" rtl="0" algn="l">
              <a:spcBef>
                <a:spcPts val="0"/>
              </a:spcBef>
              <a:spcAft>
                <a:spcPts val="0"/>
              </a:spcAft>
              <a:buNone/>
            </a:pPr>
            <a:r>
              <a:rPr lang="en" sz="1700"/>
              <a:t>Genre classification on coloured images</a:t>
            </a:r>
            <a:endParaRPr sz="1700"/>
          </a:p>
        </p:txBody>
      </p:sp>
      <p:sp>
        <p:nvSpPr>
          <p:cNvPr id="124" name="Google Shape;124;p20"/>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DenseNet-121 predicted 48% of test samples correctly on grayscale images</a:t>
            </a:r>
            <a:endParaRPr/>
          </a:p>
        </p:txBody>
      </p:sp>
      <p:pic>
        <p:nvPicPr>
          <p:cNvPr id="125" name="Google Shape;125;p20"/>
          <p:cNvPicPr preferRelativeResize="0"/>
          <p:nvPr/>
        </p:nvPicPr>
        <p:blipFill>
          <a:blip r:embed="rId3">
            <a:alphaModFix/>
          </a:blip>
          <a:stretch>
            <a:fillRect/>
          </a:stretch>
        </p:blipFill>
        <p:spPr>
          <a:xfrm>
            <a:off x="4572000" y="864500"/>
            <a:ext cx="4250475" cy="28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rPr lang="en" sz="1700"/>
              <a:t>Classification on ratings</a:t>
            </a:r>
            <a:endParaRPr sz="1700"/>
          </a:p>
          <a:p>
            <a:pPr indent="0" lvl="0" marL="0" rtl="0" algn="l">
              <a:spcBef>
                <a:spcPts val="0"/>
              </a:spcBef>
              <a:spcAft>
                <a:spcPts val="0"/>
              </a:spcAft>
              <a:buNone/>
            </a:pPr>
            <a:r>
              <a:t/>
            </a:r>
            <a:endParaRPr sz="2200"/>
          </a:p>
        </p:txBody>
      </p:sp>
      <p:sp>
        <p:nvSpPr>
          <p:cNvPr id="131" name="Google Shape;131;p21"/>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DenseNet-121 predicted 81% of test samples correctly</a:t>
            </a:r>
            <a:endParaRPr/>
          </a:p>
        </p:txBody>
      </p:sp>
      <p:pic>
        <p:nvPicPr>
          <p:cNvPr id="132" name="Google Shape;132;p21"/>
          <p:cNvPicPr preferRelativeResize="0"/>
          <p:nvPr/>
        </p:nvPicPr>
        <p:blipFill>
          <a:blip r:embed="rId3">
            <a:alphaModFix/>
          </a:blip>
          <a:stretch>
            <a:fillRect/>
          </a:stretch>
        </p:blipFill>
        <p:spPr>
          <a:xfrm>
            <a:off x="4572000" y="888200"/>
            <a:ext cx="4196775" cy="279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