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d0c883f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3d0c883f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Hodnoty hlavních komponent (PCA) nejsou absolutní, </a:t>
            </a:r>
            <a:r>
              <a:rPr b="1" lang="cs">
                <a:solidFill>
                  <a:schemeClr val="dk1"/>
                </a:solidFill>
              </a:rPr>
              <a:t>ale relativní vůči jiným hodnotám v analýze.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Významná hodnota </a:t>
            </a:r>
            <a:r>
              <a:rPr b="1" lang="cs">
                <a:solidFill>
                  <a:schemeClr val="dk1"/>
                </a:solidFill>
              </a:rPr>
              <a:t>PCA loadingu</a:t>
            </a:r>
            <a:r>
              <a:rPr lang="cs">
                <a:solidFill>
                  <a:schemeClr val="dk1"/>
                </a:solidFill>
              </a:rPr>
              <a:t> obvykle znamená, že daná proměnná výrazně přispívá k dané hlavní komponentě.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300">
                <a:solidFill>
                  <a:schemeClr val="dk1"/>
                </a:solidFill>
              </a:rPr>
              <a:t>PCA1 (Rozvoj a modernizace)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Vysoké pozitivní váhy: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1"/>
                </a:solidFill>
              </a:rPr>
              <a:t>délka života (0.309), Přístup k elektřině (0.289), Používání internetu (0.277), Mobilní předplatné (0.249), Městská populace (0.237), HDP (0.220)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cs">
                <a:solidFill>
                  <a:schemeClr val="dk1"/>
                </a:solidFill>
              </a:rPr>
              <a:t>Interpretace</a:t>
            </a:r>
            <a:r>
              <a:rPr lang="cs">
                <a:solidFill>
                  <a:schemeClr val="dk1"/>
                </a:solidFill>
              </a:rPr>
              <a:t>: Vysoké hodnoty PCA1 ukazují na více rozvinuté a modernizované země (lepší infrastruktura, ekonomická stabilita a vyšší životní úroveň).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Vysoké negativní váhy: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1"/>
                </a:solidFill>
              </a:rPr>
              <a:t>Porodnost (-0.295), Úmrtnost kojenců (-0.292), Úmrtnost mužů (-0.290), Plodnost (-0.285)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cs">
                <a:solidFill>
                  <a:schemeClr val="dk1"/>
                </a:solidFill>
              </a:rPr>
              <a:t>Interpretace</a:t>
            </a:r>
            <a:r>
              <a:rPr lang="cs">
                <a:solidFill>
                  <a:schemeClr val="dk1"/>
                </a:solidFill>
              </a:rPr>
              <a:t>: Nižší porodnost a úmrtnost jsou typické pro rozvinuté země.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🔹 </a:t>
            </a:r>
            <a:r>
              <a:rPr b="1" lang="cs">
                <a:solidFill>
                  <a:schemeClr val="dk1"/>
                </a:solidFill>
              </a:rPr>
              <a:t>PCA1 představuje kontrast mezi moderním rozvojem a vysokou porodností/úmrtností.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dk1"/>
                </a:solidFill>
              </a:rPr>
              <a:t>PCA2 (Obchod a ekonomická otevřenost)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Vysoké pozitivní váhy: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1"/>
                </a:solidFill>
              </a:rPr>
              <a:t>Importy (0.560), Exporty (0.555), Zahraniční investice (0.472)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cs">
                <a:solidFill>
                  <a:schemeClr val="dk1"/>
                </a:solidFill>
              </a:rPr>
              <a:t>Interpretace</a:t>
            </a:r>
            <a:r>
              <a:rPr lang="cs">
                <a:solidFill>
                  <a:schemeClr val="dk1"/>
                </a:solidFill>
              </a:rPr>
              <a:t>: Vysoké hodnoty PCA2 naznačují ekonomiky s vysokým mezinárodním obchodem a zahraničními investicemi.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Středně silné korelace: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cs">
                <a:solidFill>
                  <a:schemeClr val="dk1"/>
                </a:solidFill>
              </a:rPr>
              <a:t>Růst populace (0.186), HDP (0.146)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cs">
                <a:solidFill>
                  <a:schemeClr val="dk1"/>
                </a:solidFill>
              </a:rPr>
              <a:t>Interpretace</a:t>
            </a:r>
            <a:r>
              <a:rPr lang="cs">
                <a:solidFill>
                  <a:schemeClr val="dk1"/>
                </a:solidFill>
              </a:rPr>
              <a:t>: Vyšší hodnoty PCA2 mohou naznačovat rostoucí ekonomiky zapojené do globálního obchodu.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🔹 </a:t>
            </a:r>
            <a:r>
              <a:rPr b="1" lang="cs">
                <a:solidFill>
                  <a:schemeClr val="dk1"/>
                </a:solidFill>
              </a:rPr>
              <a:t>PCA2 představuje kontrast mezi ekonomikami s vysokou obchodní aktivitou a méně globálně integrovanými ekonomikami.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3d0c883f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3d0c883f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chemeClr val="dk1"/>
                </a:solidFill>
              </a:rPr>
              <a:t>Obecné pravidlo pro vysoké hodnoty PCA loadingu: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Hodnoty blízké ±1</a:t>
            </a:r>
            <a:r>
              <a:rPr lang="cs">
                <a:solidFill>
                  <a:schemeClr val="dk1"/>
                </a:solidFill>
              </a:rPr>
              <a:t> znamenají, že proměnná silně ovlivňuje danou hlavní komponentu.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Hodnoty mezi ±0.5 a ±1</a:t>
            </a:r>
            <a:r>
              <a:rPr lang="cs">
                <a:solidFill>
                  <a:schemeClr val="dk1"/>
                </a:solidFill>
              </a:rPr>
              <a:t> jsou považovány za silné až středně silné vlivy.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Hodnoty mezi ±0.3 a ±0.5</a:t>
            </a:r>
            <a:r>
              <a:rPr lang="cs">
                <a:solidFill>
                  <a:schemeClr val="dk1"/>
                </a:solidFill>
              </a:rPr>
              <a:t> znamenají slabší, ale stále významný vliv.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Hodnoty pod ±0.3</a:t>
            </a:r>
            <a:r>
              <a:rPr lang="cs">
                <a:solidFill>
                  <a:schemeClr val="dk1"/>
                </a:solidFill>
              </a:rPr>
              <a:t> obvykle naznačují slabý vztah k hlavní komponentě.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73173fc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373173fc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373173f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373173f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373173fc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373173fc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náhoda sehrává roli (naše data: demografická, ekonomická, průmysl, přístup k internetu)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Clustery: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1"/>
                </a:solidFill>
              </a:rPr>
              <a:t>Červená: pokrývá Severní Ameriku, západní Evropu a části Středního východu (Saudská Arábie, SAE aspol) -vyspělé ekonomiky.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1"/>
                </a:solidFill>
              </a:rPr>
              <a:t>Zelená: zahrnuje většinu Jižní Ameriky, sever Afriky a většinu Asie.( rozvojové ekonomiky se silnější průmyslovou základnou)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chemeClr val="dk1"/>
                </a:solidFill>
              </a:rPr>
              <a:t>Modrá: zahrnuje většinu subsaharské Afriky a několik dalších regionů - ekonomicky méně rozvinuté regiony.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Možný problém K-means – tento algoritmus hledá shluky na základě vzdálenosti a nebere v úvahu hierarchické vztahy nebo sémantické souvislosti.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373173fc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373173fc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Jiný algoritmus sloužící pro clusterování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ukazuje, jak se formují clustery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zvolili jsme, ať se vytvoří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Tento kód vytváří scatterplot (bodový graf), který zobrazuje výsledky Principal Component Analysis (PCA).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Využívá dvě hlavní komponenty k vizualizaci dat ve dvourozměrném prostoru a barevně odlišuje jednotlivé shluky (clusters).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Dobře oddělené shluky: Pokud vidíš jasně oddělené skupiny bodů v různých barvách, znamená to, že shlukovací algoritmus fungoval dobře.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Překrývající se shluky: Pokud se různé barvy hodně překrývají, může to znamenat, že shlukování není dobře nastavené nebo že PCA1 a PCA2 nezachycují dostatek informace pro dobré oddělení.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Key Adjustments for Your Case: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- No scaling is applied since X_scaled is already prepared.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- The dendrogram helps visualize how clusters 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- The number of clusters (t=3) can be adjusted based on your needs. PCA reduces x dimensions to 2D for visualization.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373173fc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373173fc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chemeClr val="dk1"/>
                </a:solidFill>
              </a:rPr>
              <a:t>Závěr</a:t>
            </a:r>
            <a:r>
              <a:rPr lang="cs">
                <a:solidFill>
                  <a:schemeClr val="dk1"/>
                </a:solidFill>
              </a:rPr>
              <a:t>: Pokud se snažíte snížit dimenzionalitu dat, použití pouze 2–3 hlavních komponent by mohlo být dostatečné.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komponenty = PCA1, PCA2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300">
                <a:solidFill>
                  <a:schemeClr val="dk1"/>
                </a:solidFill>
              </a:rPr>
              <a:t>Jednoduchý popis: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První komponenta (PCA1)</a:t>
            </a:r>
            <a:r>
              <a:rPr lang="cs">
                <a:solidFill>
                  <a:schemeClr val="dk1"/>
                </a:solidFill>
              </a:rPr>
              <a:t> vysvětluje největší část rozptylu (asi 50 %).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Druhá komponenta (PCA2)</a:t>
            </a:r>
            <a:r>
              <a:rPr lang="cs">
                <a:solidFill>
                  <a:schemeClr val="dk1"/>
                </a:solidFill>
              </a:rPr>
              <a:t> vysvětluje výrazně méně, přibližně 10 %.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Od třetí komponenty dál</a:t>
            </a:r>
            <a:r>
              <a:rPr lang="cs">
                <a:solidFill>
                  <a:schemeClr val="dk1"/>
                </a:solidFill>
              </a:rPr>
              <a:t> se přidaná hodnota stále snižuje.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"Loket" (elbow point) je kolem 2-3 komponent</a:t>
            </a:r>
            <a:r>
              <a:rPr lang="cs">
                <a:solidFill>
                  <a:schemeClr val="dk1"/>
                </a:solidFill>
              </a:rPr>
              <a:t>, což znamená, že většina informace je zachycena v prvních dvou nebo třech hlavních komponentách.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b384f1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3b384f1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čím vyšší horní tři a čím nižší spodních 5 &gt; spadá do clusteru vyspělých (červených) zemí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čím nižší první tři, vyšší hodnoty spodních tří &gt; “chudé”, méně vyspělé země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3b384f1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3b384f1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Země s vysokým PCA1 skorem - vysoké hodnoty u LifeExpectancy a dalších pozitivně korelovaných, nízké hodnoty porodnosti, úmrtnosti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Země s vysokým PCA2 skorem - vysoky Export, vysoký import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b384f1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3b384f1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Your </a:t>
            </a:r>
            <a:r>
              <a:rPr b="1" lang="cs">
                <a:solidFill>
                  <a:schemeClr val="dk1"/>
                </a:solidFill>
              </a:rPr>
              <a:t>scree plot</a:t>
            </a:r>
            <a:r>
              <a:rPr lang="cs">
                <a:solidFill>
                  <a:schemeClr val="dk1"/>
                </a:solidFill>
              </a:rPr>
              <a:t> and </a:t>
            </a:r>
            <a:r>
              <a:rPr b="1" lang="cs">
                <a:solidFill>
                  <a:schemeClr val="dk1"/>
                </a:solidFill>
              </a:rPr>
              <a:t>cumulative explained variance plot</a:t>
            </a:r>
            <a:r>
              <a:rPr lang="cs">
                <a:solidFill>
                  <a:schemeClr val="dk1"/>
                </a:solidFill>
              </a:rPr>
              <a:t> indicate that: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PCA1 explains ~50% of the variance</a:t>
            </a:r>
            <a:r>
              <a:rPr lang="cs">
                <a:solidFill>
                  <a:schemeClr val="dk1"/>
                </a:solidFill>
              </a:rPr>
              <a:t> in the dataset.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s">
                <a:solidFill>
                  <a:schemeClr val="dk1"/>
                </a:solidFill>
              </a:rPr>
              <a:t>PCA2 adds about 10-12%, bringing the total explained variance to ~62%</a:t>
            </a:r>
            <a:r>
              <a:rPr lang="c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>
                <a:solidFill>
                  <a:schemeClr val="dk1"/>
                </a:solidFill>
              </a:rPr>
              <a:t>Since PCA1 and PCA2 together explain a significant portion of the variance, they are useful for dimensionality reduction and clustering.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42180"/>
            <a:ext cx="7136700" cy="15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60"/>
              <a:t>Unsupervised learning</a:t>
            </a:r>
            <a:endParaRPr sz="45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s" sz="4560"/>
              <a:t>Dataset: Country data</a:t>
            </a:r>
            <a:endParaRPr sz="45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10.02.2025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Roman Banas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Kamila Houdek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Richard Parik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Interpretation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431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PCA value: above 0.5 or below -0.5.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LifeExpectancy (0.31) and BirthRate</a:t>
            </a: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(-0.29)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a stronger influence in PCA1.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c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Imports (0.56) and Exports (0.55)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main factors in PCA2.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650" y="406800"/>
            <a:ext cx="3825275" cy="4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Understanding PCA1 vs. PCA2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PCA1 (Development &amp; Modernization)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PCA1 represents a contrast between modern development vs. high fertility/mortality.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positive loadings:</a:t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Life Expectancy (0.309), Electricity Access (0.289), Internet Use (0.277), Mobile Subscriptions (0.249), Urban Population (0.237), GDP (0.220)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values in PCA1 indicate a more developed and modernized country (better infrastructure, economic stability, and improved living standards).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negative loadings:</a:t>
            </a:r>
            <a:endParaRPr b="1"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Birth Rate (-0.295), Infant Mortality (-0.292), Male Mortality (-0.290), Fertility Rate (-0.285)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Lower birth/mortality rates are associated with developed countries.</a:t>
            </a:r>
            <a:endParaRPr/>
          </a:p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PCA2 (Trade &amp; Economic Openness)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PCA2 represents a contrast between economies with high trade activity vs. less globally integrated economies.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positive loadings:</a:t>
            </a:r>
            <a:endParaRPr b="1" sz="1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Imports (0.560), Exports (0.555)</a:t>
            </a: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Foreign Investment (0.472)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 High PCA2 values indicate economies with high international trade and foreign investment.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Moderate correlations: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Growth (0.186), GDP (0.146)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 Higher PCA2 values may indicate growing economies involved in global trade.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Number of clusters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392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plot and choosing</a:t>
            </a: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most suitable number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-"/>
            </a:pPr>
            <a:r>
              <a:rPr lang="cs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4 clusters the results was worse.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400" y="1106000"/>
            <a:ext cx="4570699" cy="3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25" y="2218775"/>
            <a:ext cx="3680250" cy="27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Silhouette</a:t>
            </a:r>
            <a:r>
              <a:rPr lang="cs"/>
              <a:t> plot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6101100" cy="23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silhouette score: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 clusters = 0,55</a:t>
            </a: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4 clusters = 0,49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18775"/>
            <a:ext cx="3680224" cy="2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World map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- segmentation according to k-means (centroids)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50" y="1658600"/>
            <a:ext cx="6421422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Dendrogram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75" y="1171200"/>
            <a:ext cx="5674303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749" y="175073"/>
            <a:ext cx="4293550" cy="340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Scree plot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dimensionality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s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2 - 3 </a:t>
            </a:r>
            <a:r>
              <a:rPr b="1" lang="cs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r>
              <a:rPr b="1" lang="cs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sufice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950" y="985625"/>
            <a:ext cx="4580175" cy="34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Correlation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between PCA1 and LifeExpectancy: 0.96</a:t>
            </a:r>
            <a:endParaRPr b="1" sz="10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ElectricityAccess: 0.89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InternetUse: 0.86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MobileSubscriptions: 0.77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UrbanPopulation: 0.73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GDP: 0.68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CO2Emission: 0.60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Exports: 0.40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Imports: 0.20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ForeignInvestment: 0.17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Inflation: -0.32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PopulationGrowth: -0.38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DeathRate: -0.41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RenewableEnergy: -0.77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MortalityFemale: -0.83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FertilityRate: -0.88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PCA1 and MortalityMale: -0.90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between PCA1 and MortalityInfant: -0.90</a:t>
            </a:r>
            <a:endParaRPr b="1" sz="10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cs" sz="10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between PCA1 and BirthRate: -0.91</a:t>
            </a:r>
            <a:endParaRPr b="1" sz="10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4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between PCA2 and Imports: 0.82</a:t>
            </a:r>
            <a:endParaRPr b="1" sz="1542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42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Correlation between PCA2 and Exports: 0.81</a:t>
            </a:r>
            <a:endParaRPr b="1" sz="1542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ForeignInvestment: 0.69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PopulationGrowth: 0.27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GDP: 0.21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MortalityInfant: 0.18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FertilityRate: 0.17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BirthRate: 0.15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MortalityMale: 0.15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CO2Emission: 0.11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UrbanPopulation: 0.09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MortalityFemale: 0.06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MobileSubscriptions: 0.04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InternetUse: 0.02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RenewableEnergy: -0.00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DeathRate: -0.02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LifeExpectancy: -0.11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Inflation: -0.19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4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between PCA2 and ElectricityAccess: -0.19</a:t>
            </a:r>
            <a:endParaRPr sz="154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Characteristics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PCA1 seems to represent </a:t>
            </a:r>
            <a:r>
              <a:rPr b="1"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"Economic Development &amp; Modernization"</a:t>
            </a: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Countries with </a:t>
            </a:r>
            <a:r>
              <a:rPr b="1" lang="cs" sz="121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PCA1</a:t>
            </a: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scores tend to have: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cs" sz="121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LifeExpectancy</a:t>
            </a:r>
            <a:endParaRPr b="1" sz="121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cs" sz="121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High </a:t>
            </a:r>
            <a:r>
              <a:rPr b="1" lang="cs" sz="121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ElectricityAccess</a:t>
            </a:r>
            <a:r>
              <a:rPr b="1" lang="cs" sz="121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the InternetUse</a:t>
            </a:r>
            <a:endParaRPr b="1" sz="121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GDP and UrbanPopulation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CO2 emissions (likely due to industrialization)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●"/>
            </a:pPr>
            <a:r>
              <a:rPr b="1" lang="cs" sz="121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Lower BirthRates, FertilityRates, and MortalityRates</a:t>
            </a:r>
            <a:endParaRPr b="1" sz="1217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Countries with </a:t>
            </a:r>
            <a:r>
              <a:rPr b="1"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PCA1 </a:t>
            </a: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scores likely have: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BirthRates and MortalityInfant</a:t>
            </a:r>
            <a:endParaRPr b="1"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access to modern infrastructure and services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52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reliance on renewable energy (potentially indicating less industrialization)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PCA2 likely represents </a:t>
            </a: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"Trade &amp; Economic Openness"</a:t>
            </a: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Countries with </a:t>
            </a: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PCA2</a:t>
            </a: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scores tend to: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highly engaged in global trade (</a:t>
            </a: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Import/Export</a:t>
            </a: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significant foreign investment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Experience relatively higher population growth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Countries with </a:t>
            </a:r>
            <a:r>
              <a:rPr b="1"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PCA2</a:t>
            </a: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scores might have: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trade openness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foreign investment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c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stable or less growing populations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PCA1 explains ~</a:t>
            </a:r>
            <a:r>
              <a:rPr b="1" lang="c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variance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PCA2 adds about </a:t>
            </a:r>
            <a:r>
              <a:rPr b="1" lang="cs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10-12%</a:t>
            </a: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bringing the total explained variance to ~62%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Cumulative variance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50" y="2242350"/>
            <a:ext cx="2142625" cy="15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050" y="1725550"/>
            <a:ext cx="455689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