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20"/>
  </p:notesMasterIdLst>
  <p:sldIdLst>
    <p:sldId id="256" r:id="rId7"/>
    <p:sldId id="415" r:id="rId8"/>
    <p:sldId id="416" r:id="rId9"/>
    <p:sldId id="273" r:id="rId10"/>
    <p:sldId id="326" r:id="rId11"/>
    <p:sldId id="340" r:id="rId12"/>
    <p:sldId id="341" r:id="rId13"/>
    <p:sldId id="276" r:id="rId14"/>
    <p:sldId id="277" r:id="rId15"/>
    <p:sldId id="278" r:id="rId16"/>
    <p:sldId id="419" r:id="rId17"/>
    <p:sldId id="420" r:id="rId18"/>
    <p:sldId id="279" r:id="rId19"/>
  </p:sldIdLst>
  <p:sldSz cx="10969625" cy="6170613"/>
  <p:notesSz cx="6858000" cy="9144000"/>
  <p:custShowLst>
    <p:custShow name="Definição" id="0">
      <p:sldLst/>
    </p:custShow>
  </p:custShowLst>
  <p:custDataLst>
    <p:tags r:id="rId21"/>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eção Padrão" id="{EFCC75BB-C94E-4D1D-8999-B24C794DDCCA}">
          <p14:sldIdLst>
            <p14:sldId id="256"/>
          </p14:sldIdLst>
        </p14:section>
        <p14:section name="Resumo" id="{674AD06C-116A-4402-909C-570B990694DB}">
          <p14:sldIdLst>
            <p14:sldId id="415"/>
            <p14:sldId id="416"/>
          </p14:sldIdLst>
        </p14:section>
        <p14:section name="Ciclo de vida do Banco de Dados" id="{ACC899E6-7CE6-4C4E-8C5D-5EB50869A324}">
          <p14:sldIdLst>
            <p14:sldId id="273"/>
            <p14:sldId id="326"/>
          </p14:sldIdLst>
        </p14:section>
        <p14:section name="Levantando requisitos da Padaria" id="{2BA0D742-2DD1-4BA3-9246-7CBCE6F17552}">
          <p14:sldIdLst>
            <p14:sldId id="340"/>
            <p14:sldId id="341"/>
          </p14:sldIdLst>
        </p14:section>
        <p14:section name="Normalização" id="{BE1340FD-27BE-45B4-A854-637DB72C5E9E}">
          <p14:sldIdLst>
            <p14:sldId id="276"/>
            <p14:sldId id="277"/>
            <p14:sldId id="278"/>
            <p14:sldId id="419"/>
            <p14:sldId id="420"/>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Estilo Médio 4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28" autoAdjust="0"/>
  </p:normalViewPr>
  <p:slideViewPr>
    <p:cSldViewPr snapToGrid="0">
      <p:cViewPr varScale="1">
        <p:scale>
          <a:sx n="121" d="100"/>
          <a:sy n="121" d="100"/>
        </p:scale>
        <p:origin x="654" y="96"/>
      </p:cViewPr>
      <p:guideLst/>
    </p:cSldViewPr>
  </p:slideViewPr>
  <p:outlineViewPr>
    <p:cViewPr>
      <p:scale>
        <a:sx n="33" d="100"/>
        <a:sy n="33" d="100"/>
      </p:scale>
      <p:origin x="0" y="-54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23.02.2024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‹nº›</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4</a:t>
            </a:fld>
            <a:endParaRPr lang="de-DE"/>
          </a:p>
        </p:txBody>
      </p:sp>
    </p:spTree>
    <p:extLst>
      <p:ext uri="{BB962C8B-B14F-4D97-AF65-F5344CB8AC3E}">
        <p14:creationId xmlns:p14="http://schemas.microsoft.com/office/powerpoint/2010/main" val="380319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119113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171980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142796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8</a:t>
            </a:fld>
            <a:endParaRPr lang="de-DE"/>
          </a:p>
        </p:txBody>
      </p:sp>
    </p:spTree>
    <p:extLst>
      <p:ext uri="{BB962C8B-B14F-4D97-AF65-F5344CB8AC3E}">
        <p14:creationId xmlns:p14="http://schemas.microsoft.com/office/powerpoint/2010/main" val="239487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9</a:t>
            </a:fld>
            <a:endParaRPr lang="de-DE"/>
          </a:p>
        </p:txBody>
      </p:sp>
    </p:spTree>
    <p:extLst>
      <p:ext uri="{BB962C8B-B14F-4D97-AF65-F5344CB8AC3E}">
        <p14:creationId xmlns:p14="http://schemas.microsoft.com/office/powerpoint/2010/main" val="322728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10</a:t>
            </a:fld>
            <a:endParaRPr lang="de-DE"/>
          </a:p>
        </p:txBody>
      </p:sp>
    </p:spTree>
    <p:extLst>
      <p:ext uri="{BB962C8B-B14F-4D97-AF65-F5344CB8AC3E}">
        <p14:creationId xmlns:p14="http://schemas.microsoft.com/office/powerpoint/2010/main" val="38843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13</a:t>
            </a:fld>
            <a:endParaRPr lang="de-DE"/>
          </a:p>
        </p:txBody>
      </p:sp>
    </p:spTree>
    <p:extLst>
      <p:ext uri="{BB962C8B-B14F-4D97-AF65-F5344CB8AC3E}">
        <p14:creationId xmlns:p14="http://schemas.microsoft.com/office/powerpoint/2010/main" val="1166179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Diapositivo do título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onteúdo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údo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údo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údos na horizontal">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x2 Conteúdo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x2 Conteúdo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x2 Conteúdo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Diapositivo vazio">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Diapositivo com imagem inteir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Diapositivo de conclusão">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Adicionar palavras de conclusão</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Diapositivo do título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Diapositivo de título definido pelo utiliz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Diapositivo do capítulo">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Adicionar título do capítulo</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o de cit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Adicionar citação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o de conclus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Adicionar conclusão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o da agend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penas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nteúdo">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‹nº›</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Interno</a:t>
            </a:r>
            <a:r>
              <a:rPr lang="en-US" sz="600" kern="0" baseline="0" noProof="1">
                <a:solidFill>
                  <a:schemeClr val="tx1"/>
                </a:solidFill>
                <a:latin typeface="+mn-lt"/>
              </a:rPr>
              <a:t> | CaP/ETS | 2021-04-16</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Todos os direitos reservados, também no que diz respeito a qualquer disposição, utilização, reprodução, processamento, transmissão, bem como no caso de pedidos de patentes.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a:t>Desenvolvimento de banco de dados</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a:t>
            </a:r>
          </a:p>
        </p:txBody>
      </p:sp>
      <p:sp>
        <p:nvSpPr>
          <p:cNvPr id="3" name="Espaço Reservado para Texto 2"/>
          <p:cNvSpPr>
            <a:spLocks noGrp="1"/>
          </p:cNvSpPr>
          <p:nvPr>
            <p:ph type="body" sz="quarter" idx="15"/>
          </p:nvPr>
        </p:nvSpPr>
        <p:spPr/>
        <p:txBody>
          <a:bodyPr/>
          <a:lstStyle/>
          <a:p>
            <a:r>
              <a:rPr lang="pt-BR"/>
              <a:t>Desenvolvimento de Banco de Dados</a:t>
            </a:r>
          </a:p>
        </p:txBody>
      </p:sp>
      <p:sp>
        <p:nvSpPr>
          <p:cNvPr id="4" name="Espaço Reservado para Número de Slide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Espaço Reservado para Conteúdo 4"/>
          <p:cNvSpPr>
            <a:spLocks noGrp="1"/>
          </p:cNvSpPr>
          <p:nvPr>
            <p:ph sz="quarter" idx="1"/>
          </p:nvPr>
        </p:nvSpPr>
        <p:spPr/>
        <p:txBody>
          <a:bodyPr/>
          <a:lstStyle/>
          <a:p>
            <a:pPr>
              <a:buFont typeface="Arial" panose="020B0604020202020204" pitchFamily="34" charset="0"/>
              <a:buChar char="•"/>
            </a:pPr>
            <a:r>
              <a:rPr lang="pt-BR" dirty="0"/>
              <a:t>2ª Forma Normal </a:t>
            </a:r>
          </a:p>
          <a:p>
            <a:pPr lvl="1">
              <a:buFont typeface="Arial" panose="020B0604020202020204" pitchFamily="34" charset="0"/>
              <a:buChar char="•"/>
            </a:pPr>
            <a:r>
              <a:rPr lang="pt-BR" dirty="0"/>
              <a:t>Normal quando já está na 1FN e todos os atributos que não fazem parte da chave primária dependam totalmente desta</a:t>
            </a:r>
          </a:p>
          <a:p>
            <a:pPr lvl="1">
              <a:buFont typeface="Arial" panose="020B0604020202020204" pitchFamily="34" charset="0"/>
              <a:buChar char="•"/>
            </a:pPr>
            <a:r>
              <a:rPr lang="pt-BR" dirty="0"/>
              <a:t>Por exemplo um aluno possui </a:t>
            </a:r>
            <a:r>
              <a:rPr lang="pt-BR" dirty="0" err="1"/>
              <a:t>id_aluno</a:t>
            </a:r>
            <a:r>
              <a:rPr lang="pt-BR" dirty="0"/>
              <a:t>, nome, matricula e etc. Todas as colunas devem depender totalmente de </a:t>
            </a:r>
            <a:r>
              <a:rPr lang="pt-BR" dirty="0" err="1"/>
              <a:t>id_aluno</a:t>
            </a:r>
            <a:r>
              <a:rPr lang="pt-BR" dirty="0"/>
              <a:t>, que é sua chave-primária;</a:t>
            </a:r>
          </a:p>
          <a:p>
            <a:pPr>
              <a:buFont typeface="Arial" panose="020B0604020202020204" pitchFamily="34" charset="0"/>
              <a:buChar char="•"/>
            </a:pPr>
            <a:endParaRPr lang="pt-BR" dirty="0"/>
          </a:p>
          <a:p>
            <a:pPr>
              <a:buFont typeface="Arial" panose="020B0604020202020204" pitchFamily="34" charset="0"/>
              <a:buChar char="•"/>
            </a:pPr>
            <a:r>
              <a:rPr lang="pt-BR" dirty="0"/>
              <a:t>3ª Forma Normal </a:t>
            </a:r>
          </a:p>
          <a:p>
            <a:pPr lvl="1">
              <a:buFont typeface="Arial" panose="020B0604020202020204" pitchFamily="34" charset="0"/>
              <a:buChar char="•"/>
            </a:pPr>
            <a:r>
              <a:rPr lang="pt-BR" dirty="0"/>
              <a:t>Normal quando já está na 2FN e não há dependência transitiva entre as colunas</a:t>
            </a:r>
          </a:p>
          <a:p>
            <a:pPr lvl="1">
              <a:buFont typeface="Arial" panose="020B0604020202020204" pitchFamily="34" charset="0"/>
              <a:buChar char="•"/>
            </a:pPr>
            <a:r>
              <a:rPr lang="pt-BR" dirty="0"/>
              <a:t>Por exemplo um aluno possui </a:t>
            </a:r>
            <a:r>
              <a:rPr lang="pt-BR" dirty="0" err="1"/>
              <a:t>id_aluno</a:t>
            </a:r>
            <a:r>
              <a:rPr lang="pt-BR" dirty="0"/>
              <a:t>, nome, matricula, </a:t>
            </a:r>
            <a:r>
              <a:rPr lang="pt-BR" dirty="0" err="1"/>
              <a:t>id_disciplina</a:t>
            </a:r>
            <a:r>
              <a:rPr lang="pt-BR" dirty="0"/>
              <a:t>, </a:t>
            </a:r>
            <a:r>
              <a:rPr lang="pt-BR" dirty="0" err="1"/>
              <a:t>notaDisciplina</a:t>
            </a:r>
            <a:endParaRPr lang="pt-BR" dirty="0"/>
          </a:p>
          <a:p>
            <a:pPr lvl="1">
              <a:buFont typeface="Arial" panose="020B0604020202020204" pitchFamily="34" charset="0"/>
              <a:buChar char="•"/>
            </a:pPr>
            <a:r>
              <a:rPr lang="pt-BR" dirty="0"/>
              <a:t>A </a:t>
            </a:r>
            <a:r>
              <a:rPr lang="pt-BR" dirty="0" err="1"/>
              <a:t>notaDisciplina</a:t>
            </a:r>
            <a:r>
              <a:rPr lang="pt-BR" dirty="0"/>
              <a:t> depende do </a:t>
            </a:r>
            <a:r>
              <a:rPr lang="pt-BR" dirty="0" err="1"/>
              <a:t>id_disciplina</a:t>
            </a:r>
            <a:r>
              <a:rPr lang="pt-BR" dirty="0"/>
              <a:t>, que por sua vez depende do </a:t>
            </a:r>
            <a:r>
              <a:rPr lang="pt-BR" dirty="0" err="1"/>
              <a:t>id_aluno</a:t>
            </a:r>
            <a:r>
              <a:rPr lang="pt-BR" dirty="0"/>
              <a:t>.</a:t>
            </a:r>
          </a:p>
          <a:p>
            <a:pPr lvl="1">
              <a:buFont typeface="Arial" panose="020B0604020202020204" pitchFamily="34" charset="0"/>
              <a:buChar char="•"/>
            </a:pPr>
            <a:r>
              <a:rPr lang="pt-BR" dirty="0"/>
              <a:t>Ambas as colunas devem ir para uma nova tabela</a:t>
            </a:r>
          </a:p>
        </p:txBody>
      </p:sp>
    </p:spTree>
    <p:extLst>
      <p:ext uri="{BB962C8B-B14F-4D97-AF65-F5344CB8AC3E}">
        <p14:creationId xmlns:p14="http://schemas.microsoft.com/office/powerpoint/2010/main" val="135445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FFFF5-FB0D-428F-BDC7-4B602454DD4C}"/>
              </a:ext>
            </a:extLst>
          </p:cNvPr>
          <p:cNvSpPr>
            <a:spLocks noGrp="1"/>
          </p:cNvSpPr>
          <p:nvPr>
            <p:ph type="title"/>
          </p:nvPr>
        </p:nvSpPr>
        <p:spPr/>
        <p:txBody>
          <a:bodyPr/>
          <a:lstStyle/>
          <a:p>
            <a:r>
              <a:rPr lang="pt-BR" dirty="0"/>
              <a:t>Normalização – 2ª Forma Normal</a:t>
            </a:r>
          </a:p>
        </p:txBody>
      </p:sp>
      <p:sp>
        <p:nvSpPr>
          <p:cNvPr id="3" name="Espaço Reservado para Texto 2">
            <a:extLst>
              <a:ext uri="{FF2B5EF4-FFF2-40B4-BE49-F238E27FC236}">
                <a16:creationId xmlns:a16="http://schemas.microsoft.com/office/drawing/2014/main" id="{2D57D119-672F-2DC5-CC7C-7665C03EA8A3}"/>
              </a:ext>
            </a:extLst>
          </p:cNvPr>
          <p:cNvSpPr>
            <a:spLocks noGrp="1"/>
          </p:cNvSpPr>
          <p:nvPr>
            <p:ph type="body" sz="quarter" idx="15"/>
          </p:nvPr>
        </p:nvSpPr>
        <p:spPr/>
        <p:txBody>
          <a:bodyPr/>
          <a:lstStyle/>
          <a:p>
            <a:r>
              <a:rPr lang="pt-BR"/>
              <a:t>Desenvolvimento de Banco de Dados</a:t>
            </a:r>
          </a:p>
        </p:txBody>
      </p:sp>
      <p:sp>
        <p:nvSpPr>
          <p:cNvPr id="4" name="Espaço Reservado para Número de Slide 3">
            <a:extLst>
              <a:ext uri="{FF2B5EF4-FFF2-40B4-BE49-F238E27FC236}">
                <a16:creationId xmlns:a16="http://schemas.microsoft.com/office/drawing/2014/main" id="{BB912E89-1CA2-F803-04C8-36B32460A322}"/>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Espaço Reservado para Conteúdo 4">
            <a:extLst>
              <a:ext uri="{FF2B5EF4-FFF2-40B4-BE49-F238E27FC236}">
                <a16:creationId xmlns:a16="http://schemas.microsoft.com/office/drawing/2014/main" id="{C6B94AB6-BE4B-7C33-C341-28D77D9491BE}"/>
              </a:ext>
            </a:extLst>
          </p:cNvPr>
          <p:cNvSpPr>
            <a:spLocks noGrp="1"/>
          </p:cNvSpPr>
          <p:nvPr>
            <p:ph sz="quarter" idx="1"/>
          </p:nvPr>
        </p:nvSpPr>
        <p:spPr>
          <a:xfrm>
            <a:off x="258762" y="1296000"/>
            <a:ext cx="10450800" cy="4168800"/>
          </a:xfrm>
        </p:spPr>
        <p:txBody>
          <a:bodyPr/>
          <a:lstStyle/>
          <a:p>
            <a:endParaRPr lang="pt-BR" dirty="0"/>
          </a:p>
        </p:txBody>
      </p:sp>
      <p:graphicFrame>
        <p:nvGraphicFramePr>
          <p:cNvPr id="6" name="Espaço Reservado para Conteúdo 5">
            <a:extLst>
              <a:ext uri="{FF2B5EF4-FFF2-40B4-BE49-F238E27FC236}">
                <a16:creationId xmlns:a16="http://schemas.microsoft.com/office/drawing/2014/main" id="{9DEFFAAA-E480-6B95-C633-65A767F9355C}"/>
              </a:ext>
            </a:extLst>
          </p:cNvPr>
          <p:cNvGraphicFramePr>
            <a:graphicFrameLocks/>
          </p:cNvGraphicFramePr>
          <p:nvPr>
            <p:extLst>
              <p:ext uri="{D42A27DB-BD31-4B8C-83A1-F6EECF244321}">
                <p14:modId xmlns:p14="http://schemas.microsoft.com/office/powerpoint/2010/main" val="3468111014"/>
              </p:ext>
            </p:extLst>
          </p:nvPr>
        </p:nvGraphicFramePr>
        <p:xfrm>
          <a:off x="258762" y="1296000"/>
          <a:ext cx="6015228" cy="1257300"/>
        </p:xfrm>
        <a:graphic>
          <a:graphicData uri="http://schemas.openxmlformats.org/drawingml/2006/table">
            <a:tbl>
              <a:tblPr firstRow="1">
                <a:tableStyleId>{073A0DAA-6AF3-43AB-8588-CEC1D06C72B9}</a:tableStyleId>
              </a:tblPr>
              <a:tblGrid>
                <a:gridCol w="1121728">
                  <a:extLst>
                    <a:ext uri="{9D8B030D-6E8A-4147-A177-3AD203B41FA5}">
                      <a16:colId xmlns:a16="http://schemas.microsoft.com/office/drawing/2014/main" val="463991784"/>
                    </a:ext>
                  </a:extLst>
                </a:gridCol>
                <a:gridCol w="1272476">
                  <a:extLst>
                    <a:ext uri="{9D8B030D-6E8A-4147-A177-3AD203B41FA5}">
                      <a16:colId xmlns:a16="http://schemas.microsoft.com/office/drawing/2014/main" val="3550831746"/>
                    </a:ext>
                  </a:extLst>
                </a:gridCol>
                <a:gridCol w="1906016">
                  <a:extLst>
                    <a:ext uri="{9D8B030D-6E8A-4147-A177-3AD203B41FA5}">
                      <a16:colId xmlns:a16="http://schemas.microsoft.com/office/drawing/2014/main" val="905974205"/>
                    </a:ext>
                  </a:extLst>
                </a:gridCol>
                <a:gridCol w="1715008">
                  <a:extLst>
                    <a:ext uri="{9D8B030D-6E8A-4147-A177-3AD203B41FA5}">
                      <a16:colId xmlns:a16="http://schemas.microsoft.com/office/drawing/2014/main" val="340705847"/>
                    </a:ext>
                  </a:extLst>
                </a:gridCol>
              </a:tblGrid>
              <a:tr h="182880">
                <a:tc>
                  <a:txBody>
                    <a:bodyPr/>
                    <a:lstStyle/>
                    <a:p>
                      <a:pPr algn="l" fontAlgn="b"/>
                      <a:r>
                        <a:rPr lang="pt-BR" sz="1600" u="none" strike="noStrike" dirty="0" err="1">
                          <a:effectLst/>
                        </a:rPr>
                        <a:t>horas_Proj</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nome_Func</a:t>
                      </a:r>
                      <a:endParaRPr lang="pt-BR"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nome_Proj</a:t>
                      </a:r>
                      <a:endParaRPr lang="pt-BR"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pt-BR" sz="1600" u="none" strike="noStrike" dirty="0" err="1">
                          <a:effectLst/>
                        </a:rPr>
                        <a:t>local_Proj</a:t>
                      </a:r>
                      <a:endParaRPr lang="pt-BR"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u="none" strike="noStrike">
                          <a:effectLst/>
                        </a:rPr>
                        <a:t>88</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Roberto</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Reforma ETS</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ETS</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u="none" strike="noStrike">
                          <a:effectLst/>
                        </a:rPr>
                        <a:t>66</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Roberto</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Piscina do Clube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Clube</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u="none" strike="noStrike">
                          <a:effectLst/>
                        </a:rPr>
                        <a:t>55</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Alice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Reforma ETS</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ETS</a:t>
                      </a:r>
                      <a:endParaRPr lang="pt-BR" sz="1600" b="1"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1929088"/>
                  </a:ext>
                </a:extLst>
              </a:tr>
              <a:tr h="182880">
                <a:tc>
                  <a:txBody>
                    <a:bodyPr/>
                    <a:lstStyle/>
                    <a:p>
                      <a:pPr algn="ctr" fontAlgn="b"/>
                      <a:r>
                        <a:rPr lang="pt-BR" sz="1600" u="none" strike="noStrike">
                          <a:effectLst/>
                        </a:rPr>
                        <a:t>77</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Alice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Piscina do Clube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Clube</a:t>
                      </a:r>
                      <a:endParaRPr lang="pt-BR"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106311"/>
                  </a:ext>
                </a:extLst>
              </a:tr>
            </a:tbl>
          </a:graphicData>
        </a:graphic>
      </p:graphicFrame>
      <p:sp>
        <p:nvSpPr>
          <p:cNvPr id="7" name="Colchete Esquerdo 6">
            <a:extLst>
              <a:ext uri="{FF2B5EF4-FFF2-40B4-BE49-F238E27FC236}">
                <a16:creationId xmlns:a16="http://schemas.microsoft.com/office/drawing/2014/main" id="{68D5DED0-7C5E-B23C-7733-B9CA91A8F159}"/>
              </a:ext>
            </a:extLst>
          </p:cNvPr>
          <p:cNvSpPr/>
          <p:nvPr/>
        </p:nvSpPr>
        <p:spPr>
          <a:xfrm rot="16200000">
            <a:off x="3481246" y="2006182"/>
            <a:ext cx="340596" cy="1434829"/>
          </a:xfrm>
          <a:prstGeom prst="leftBracket">
            <a:avLst>
              <a:gd name="adj" fmla="val 0"/>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pt-BR" sz="1100"/>
          </a:p>
        </p:txBody>
      </p:sp>
      <p:cxnSp>
        <p:nvCxnSpPr>
          <p:cNvPr id="8" name="Conector de Seta Reta 15">
            <a:extLst>
              <a:ext uri="{FF2B5EF4-FFF2-40B4-BE49-F238E27FC236}">
                <a16:creationId xmlns:a16="http://schemas.microsoft.com/office/drawing/2014/main" id="{86CB28F4-79DC-3B68-4189-2560D2B2D19B}"/>
              </a:ext>
            </a:extLst>
          </p:cNvPr>
          <p:cNvCxnSpPr>
            <a:cxnSpLocks/>
            <a:endCxn id="9" idx="1"/>
          </p:cNvCxnSpPr>
          <p:nvPr/>
        </p:nvCxnSpPr>
        <p:spPr>
          <a:xfrm rot="16200000" flipH="1">
            <a:off x="1843485" y="2560130"/>
            <a:ext cx="1032804" cy="996078"/>
          </a:xfrm>
          <a:prstGeom prst="bentConnector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9109ECB8-920F-B55B-8FB8-77503361ED58}"/>
              </a:ext>
            </a:extLst>
          </p:cNvPr>
          <p:cNvSpPr txBox="1"/>
          <p:nvPr/>
        </p:nvSpPr>
        <p:spPr>
          <a:xfrm>
            <a:off x="2857926" y="3404272"/>
            <a:ext cx="1287313" cy="340597"/>
          </a:xfrm>
          <a:prstGeom prst="rect">
            <a:avLst/>
          </a:prstGeom>
          <a:solidFill>
            <a:schemeClr val="bg1">
              <a:lumMod val="85000"/>
            </a:schemeClr>
          </a:solidFill>
        </p:spPr>
        <p:txBody>
          <a:bodyPr wrap="none" lIns="108000" tIns="36000" rIns="108000" bIns="36000" rtlCol="0">
            <a:spAutoFit/>
          </a:bodyPr>
          <a:lstStyle/>
          <a:p>
            <a:pPr marR="0" defTabSz="914400" eaLnBrk="1" fontAlgn="auto" latinLnBrk="0" hangingPunct="1">
              <a:lnSpc>
                <a:spcPts val="2300"/>
              </a:lnSpc>
              <a:spcBef>
                <a:spcPts val="500"/>
              </a:spcBef>
              <a:spcAft>
                <a:spcPts val="0"/>
              </a:spcAft>
              <a:buClrTx/>
              <a:buSzTx/>
              <a:buFontTx/>
              <a:buNone/>
              <a:tabLst/>
            </a:pPr>
            <a:r>
              <a:rPr lang="pt-BR" sz="1600" dirty="0">
                <a:solidFill>
                  <a:schemeClr val="dk1"/>
                </a:solidFill>
                <a:latin typeface="+mn-lt"/>
              </a:rPr>
              <a:t>Funcionário</a:t>
            </a:r>
          </a:p>
        </p:txBody>
      </p:sp>
      <p:sp>
        <p:nvSpPr>
          <p:cNvPr id="10" name="CaixaDeTexto 9">
            <a:extLst>
              <a:ext uri="{FF2B5EF4-FFF2-40B4-BE49-F238E27FC236}">
                <a16:creationId xmlns:a16="http://schemas.microsoft.com/office/drawing/2014/main" id="{1AB4A8FE-E473-BD7B-6579-BCE17FBD279F}"/>
              </a:ext>
            </a:extLst>
          </p:cNvPr>
          <p:cNvSpPr txBox="1"/>
          <p:nvPr/>
        </p:nvSpPr>
        <p:spPr>
          <a:xfrm>
            <a:off x="3494678" y="3027545"/>
            <a:ext cx="874280" cy="340597"/>
          </a:xfrm>
          <a:prstGeom prst="rect">
            <a:avLst/>
          </a:prstGeom>
          <a:solidFill>
            <a:schemeClr val="bg1">
              <a:lumMod val="85000"/>
            </a:schemeClr>
          </a:solidFill>
        </p:spPr>
        <p:txBody>
          <a:bodyPr wrap="square" lIns="108000" tIns="36000" rIns="108000" bIns="36000" rtlCol="0">
            <a:spAutoFit/>
          </a:bodyPr>
          <a:lstStyle/>
          <a:p>
            <a:pPr marR="0" defTabSz="914400" eaLnBrk="1" fontAlgn="auto" latinLnBrk="0" hangingPunct="1">
              <a:lnSpc>
                <a:spcPts val="2300"/>
              </a:lnSpc>
              <a:spcBef>
                <a:spcPts val="500"/>
              </a:spcBef>
              <a:spcAft>
                <a:spcPts val="0"/>
              </a:spcAft>
              <a:buClrTx/>
              <a:buSzTx/>
              <a:buFontTx/>
              <a:buNone/>
              <a:tabLst/>
            </a:pPr>
            <a:r>
              <a:rPr lang="pt-BR" sz="1600" dirty="0">
                <a:solidFill>
                  <a:schemeClr val="dk1"/>
                </a:solidFill>
                <a:latin typeface="+mn-lt"/>
              </a:rPr>
              <a:t>Projeto</a:t>
            </a:r>
          </a:p>
        </p:txBody>
      </p:sp>
      <p:cxnSp>
        <p:nvCxnSpPr>
          <p:cNvPr id="11" name="Conector de Seta Reta 15">
            <a:extLst>
              <a:ext uri="{FF2B5EF4-FFF2-40B4-BE49-F238E27FC236}">
                <a16:creationId xmlns:a16="http://schemas.microsoft.com/office/drawing/2014/main" id="{44022D1B-4A13-49E2-81D8-273F2D2C3A96}"/>
              </a:ext>
            </a:extLst>
          </p:cNvPr>
          <p:cNvCxnSpPr>
            <a:cxnSpLocks/>
            <a:endCxn id="10" idx="1"/>
          </p:cNvCxnSpPr>
          <p:nvPr/>
        </p:nvCxnSpPr>
        <p:spPr>
          <a:xfrm rot="16200000" flipH="1">
            <a:off x="2886365" y="2589531"/>
            <a:ext cx="656076" cy="560550"/>
          </a:xfrm>
          <a:prstGeom prst="bentConnector2">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lchete Esquerdo 11">
            <a:extLst>
              <a:ext uri="{FF2B5EF4-FFF2-40B4-BE49-F238E27FC236}">
                <a16:creationId xmlns:a16="http://schemas.microsoft.com/office/drawing/2014/main" id="{A8B0DF85-F811-D41E-5D04-CD3062BE6DBE}"/>
              </a:ext>
            </a:extLst>
          </p:cNvPr>
          <p:cNvSpPr/>
          <p:nvPr/>
        </p:nvSpPr>
        <p:spPr>
          <a:xfrm rot="5400000" flipH="1">
            <a:off x="1081763" y="2418575"/>
            <a:ext cx="189414" cy="779504"/>
          </a:xfrm>
          <a:prstGeom prst="leftBracket">
            <a:avLst>
              <a:gd name="adj" fmla="val 0"/>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pt-BR" sz="1100"/>
          </a:p>
        </p:txBody>
      </p:sp>
      <p:sp>
        <p:nvSpPr>
          <p:cNvPr id="13" name="Retângulo 12">
            <a:extLst>
              <a:ext uri="{FF2B5EF4-FFF2-40B4-BE49-F238E27FC236}">
                <a16:creationId xmlns:a16="http://schemas.microsoft.com/office/drawing/2014/main" id="{ADD1D8BA-0E00-22A4-359A-ACBF05D92AF7}"/>
              </a:ext>
            </a:extLst>
          </p:cNvPr>
          <p:cNvSpPr/>
          <p:nvPr/>
        </p:nvSpPr>
        <p:spPr>
          <a:xfrm>
            <a:off x="1381252" y="1268997"/>
            <a:ext cx="3121264" cy="1435486"/>
          </a:xfrm>
          <a:prstGeom prst="rect">
            <a:avLst/>
          </a:prstGeom>
          <a:noFill/>
          <a:ln w="19050" cap="flat" cmpd="sng" algn="ctr">
            <a:solidFill>
              <a:schemeClr val="tx1"/>
            </a:solidFill>
            <a:prstDash val="sys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pt-BR"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4" name="Conector de Seta Reta 15">
            <a:extLst>
              <a:ext uri="{FF2B5EF4-FFF2-40B4-BE49-F238E27FC236}">
                <a16:creationId xmlns:a16="http://schemas.microsoft.com/office/drawing/2014/main" id="{E65F6E3D-4AD4-9BE7-1455-EF7C5F66F8B4}"/>
              </a:ext>
            </a:extLst>
          </p:cNvPr>
          <p:cNvCxnSpPr>
            <a:cxnSpLocks/>
          </p:cNvCxnSpPr>
          <p:nvPr/>
        </p:nvCxnSpPr>
        <p:spPr>
          <a:xfrm>
            <a:off x="786717" y="2555615"/>
            <a:ext cx="0" cy="359452"/>
          </a:xfrm>
          <a:prstGeom prst="straightConnector1">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Conector de Seta Reta 15">
            <a:extLst>
              <a:ext uri="{FF2B5EF4-FFF2-40B4-BE49-F238E27FC236}">
                <a16:creationId xmlns:a16="http://schemas.microsoft.com/office/drawing/2014/main" id="{D38F77AB-384A-45C3-E2E1-91618837143D}"/>
              </a:ext>
            </a:extLst>
          </p:cNvPr>
          <p:cNvCxnSpPr>
            <a:cxnSpLocks/>
            <a:endCxn id="16" idx="1"/>
          </p:cNvCxnSpPr>
          <p:nvPr/>
        </p:nvCxnSpPr>
        <p:spPr>
          <a:xfrm rot="16200000" flipH="1">
            <a:off x="1432840" y="2837866"/>
            <a:ext cx="1262844" cy="996078"/>
          </a:xfrm>
          <a:prstGeom prst="bentConnector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6DAC9693-A073-9A83-685B-0323926DD555}"/>
              </a:ext>
            </a:extLst>
          </p:cNvPr>
          <p:cNvSpPr txBox="1"/>
          <p:nvPr/>
        </p:nvSpPr>
        <p:spPr>
          <a:xfrm>
            <a:off x="2562301" y="3797028"/>
            <a:ext cx="1037244" cy="340597"/>
          </a:xfrm>
          <a:prstGeom prst="rect">
            <a:avLst/>
          </a:prstGeom>
          <a:solidFill>
            <a:schemeClr val="bg1">
              <a:lumMod val="85000"/>
            </a:schemeClr>
          </a:solidFill>
        </p:spPr>
        <p:txBody>
          <a:bodyPr wrap="none" lIns="108000" tIns="36000" rIns="108000" bIns="36000" rtlCol="0">
            <a:spAutoFit/>
          </a:bodyPr>
          <a:lstStyle/>
          <a:p>
            <a:pPr marR="0" defTabSz="914400" eaLnBrk="1" fontAlgn="auto" latinLnBrk="0" hangingPunct="1">
              <a:lnSpc>
                <a:spcPts val="2300"/>
              </a:lnSpc>
              <a:spcBef>
                <a:spcPts val="500"/>
              </a:spcBef>
              <a:spcAft>
                <a:spcPts val="0"/>
              </a:spcAft>
              <a:buClrTx/>
              <a:buSzTx/>
              <a:buFontTx/>
              <a:buNone/>
              <a:tabLst/>
            </a:pPr>
            <a:r>
              <a:rPr lang="pt-BR" sz="1600" dirty="0">
                <a:solidFill>
                  <a:schemeClr val="dk1"/>
                </a:solidFill>
                <a:latin typeface="+mn-lt"/>
              </a:rPr>
              <a:t>Conjunto</a:t>
            </a:r>
          </a:p>
        </p:txBody>
      </p:sp>
      <p:graphicFrame>
        <p:nvGraphicFramePr>
          <p:cNvPr id="17" name="Espaço Reservado para Conteúdo 5">
            <a:extLst>
              <a:ext uri="{FF2B5EF4-FFF2-40B4-BE49-F238E27FC236}">
                <a16:creationId xmlns:a16="http://schemas.microsoft.com/office/drawing/2014/main" id="{A3F0F570-0651-EB48-4A13-8A503C827082}"/>
              </a:ext>
            </a:extLst>
          </p:cNvPr>
          <p:cNvGraphicFramePr>
            <a:graphicFrameLocks/>
          </p:cNvGraphicFramePr>
          <p:nvPr>
            <p:extLst>
              <p:ext uri="{D42A27DB-BD31-4B8C-83A1-F6EECF244321}">
                <p14:modId xmlns:p14="http://schemas.microsoft.com/office/powerpoint/2010/main" val="2498023811"/>
              </p:ext>
            </p:extLst>
          </p:nvPr>
        </p:nvGraphicFramePr>
        <p:xfrm>
          <a:off x="258762" y="4206248"/>
          <a:ext cx="6700244" cy="1258552"/>
        </p:xfrm>
        <a:graphic>
          <a:graphicData uri="http://schemas.openxmlformats.org/drawingml/2006/table">
            <a:tbl>
              <a:tblPr firstRow="1">
                <a:tableStyleId>{073A0DAA-6AF3-43AB-8588-CEC1D06C72B9}</a:tableStyleId>
              </a:tblPr>
              <a:tblGrid>
                <a:gridCol w="893885">
                  <a:extLst>
                    <a:ext uri="{9D8B030D-6E8A-4147-A177-3AD203B41FA5}">
                      <a16:colId xmlns:a16="http://schemas.microsoft.com/office/drawing/2014/main" val="2666722624"/>
                    </a:ext>
                  </a:extLst>
                </a:gridCol>
                <a:gridCol w="773723">
                  <a:extLst>
                    <a:ext uri="{9D8B030D-6E8A-4147-A177-3AD203B41FA5}">
                      <a16:colId xmlns:a16="http://schemas.microsoft.com/office/drawing/2014/main" val="2502707669"/>
                    </a:ext>
                  </a:extLst>
                </a:gridCol>
                <a:gridCol w="1169377">
                  <a:extLst>
                    <a:ext uri="{9D8B030D-6E8A-4147-A177-3AD203B41FA5}">
                      <a16:colId xmlns:a16="http://schemas.microsoft.com/office/drawing/2014/main" val="463991784"/>
                    </a:ext>
                  </a:extLst>
                </a:gridCol>
                <a:gridCol w="1227683">
                  <a:extLst>
                    <a:ext uri="{9D8B030D-6E8A-4147-A177-3AD203B41FA5}">
                      <a16:colId xmlns:a16="http://schemas.microsoft.com/office/drawing/2014/main" val="3550831746"/>
                    </a:ext>
                  </a:extLst>
                </a:gridCol>
                <a:gridCol w="1582103">
                  <a:extLst>
                    <a:ext uri="{9D8B030D-6E8A-4147-A177-3AD203B41FA5}">
                      <a16:colId xmlns:a16="http://schemas.microsoft.com/office/drawing/2014/main" val="905974205"/>
                    </a:ext>
                  </a:extLst>
                </a:gridCol>
                <a:gridCol w="1053473">
                  <a:extLst>
                    <a:ext uri="{9D8B030D-6E8A-4147-A177-3AD203B41FA5}">
                      <a16:colId xmlns:a16="http://schemas.microsoft.com/office/drawing/2014/main" val="340705847"/>
                    </a:ext>
                  </a:extLst>
                </a:gridCol>
              </a:tblGrid>
              <a:tr h="252712">
                <a:tc>
                  <a:txBody>
                    <a:bodyPr/>
                    <a:lstStyle/>
                    <a:p>
                      <a:pPr algn="ctr" fontAlgn="b"/>
                      <a:r>
                        <a:rPr lang="pt-BR" sz="1600" u="none" strike="noStrike" kern="1200" dirty="0" err="1">
                          <a:solidFill>
                            <a:schemeClr val="bg1"/>
                          </a:solidFill>
                          <a:effectLst/>
                        </a:rPr>
                        <a:t>Id_Func</a:t>
                      </a:r>
                      <a:endParaRPr lang="pt-BR" sz="1600" u="none" strike="noStrike" kern="1200" dirty="0">
                        <a:solidFill>
                          <a:schemeClr val="bg1"/>
                        </a:solidFill>
                        <a:effectLst/>
                        <a:latin typeface="+mn-lt"/>
                        <a:ea typeface="+mn-ea"/>
                        <a:cs typeface="+mn-cs"/>
                      </a:endParaRPr>
                    </a:p>
                  </a:txBody>
                  <a:tcPr marL="7620" marR="7620" marT="7620" marB="0" anchor="b"/>
                </a:tc>
                <a:tc>
                  <a:txBody>
                    <a:bodyPr/>
                    <a:lstStyle/>
                    <a:p>
                      <a:pPr algn="ctr" fontAlgn="b"/>
                      <a:r>
                        <a:rPr lang="pt-BR" sz="1600" u="none" strike="noStrike" kern="1200" dirty="0" err="1">
                          <a:solidFill>
                            <a:schemeClr val="bg1"/>
                          </a:solidFill>
                          <a:effectLst/>
                        </a:rPr>
                        <a:t>Id_Proj</a:t>
                      </a:r>
                      <a:endParaRPr lang="pt-BR" sz="1600" u="none" strike="noStrike" kern="1200" dirty="0">
                        <a:solidFill>
                          <a:schemeClr val="bg1"/>
                        </a:solidFill>
                        <a:effectLst/>
                        <a:latin typeface="+mn-lt"/>
                        <a:ea typeface="+mn-ea"/>
                        <a:cs typeface="+mn-cs"/>
                      </a:endParaRPr>
                    </a:p>
                  </a:txBody>
                  <a:tcPr marL="7620" marR="7620" marT="7620" marB="0" anchor="b"/>
                </a:tc>
                <a:tc>
                  <a:txBody>
                    <a:bodyPr/>
                    <a:lstStyle/>
                    <a:p>
                      <a:pPr algn="ctr" fontAlgn="b"/>
                      <a:r>
                        <a:rPr lang="pt-BR" sz="1600" u="none" strike="noStrike" dirty="0" err="1">
                          <a:solidFill>
                            <a:schemeClr val="bg1"/>
                          </a:solidFill>
                          <a:effectLst/>
                        </a:rPr>
                        <a:t>horas_Proj</a:t>
                      </a:r>
                      <a:endParaRPr lang="pt-BR" sz="1600" b="1"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pt-BR" sz="1600" u="none" strike="noStrike">
                          <a:solidFill>
                            <a:schemeClr val="bg1"/>
                          </a:solidFill>
                          <a:effectLst/>
                        </a:rPr>
                        <a:t>nome_Func</a:t>
                      </a:r>
                      <a:endParaRPr lang="pt-BR" sz="1600" b="1" i="0" u="none" strike="noStrike">
                        <a:solidFill>
                          <a:schemeClr val="bg1"/>
                        </a:solidFill>
                        <a:effectLst/>
                        <a:latin typeface="Calibri" panose="020F0502020204030204" pitchFamily="34" charset="0"/>
                      </a:endParaRPr>
                    </a:p>
                  </a:txBody>
                  <a:tcPr marL="7620" marR="7620" marT="7620" marB="0" anchor="b"/>
                </a:tc>
                <a:tc>
                  <a:txBody>
                    <a:bodyPr/>
                    <a:lstStyle/>
                    <a:p>
                      <a:pPr algn="ctr" fontAlgn="b"/>
                      <a:r>
                        <a:rPr lang="pt-BR" sz="1600" u="none" strike="noStrike">
                          <a:solidFill>
                            <a:schemeClr val="bg1"/>
                          </a:solidFill>
                          <a:effectLst/>
                        </a:rPr>
                        <a:t>nome_Proj</a:t>
                      </a:r>
                      <a:endParaRPr lang="pt-BR" sz="1600" b="1" i="0" u="none" strike="noStrike">
                        <a:solidFill>
                          <a:schemeClr val="bg1"/>
                        </a:solidFill>
                        <a:effectLst/>
                        <a:latin typeface="Calibri" panose="020F0502020204030204" pitchFamily="34" charset="0"/>
                      </a:endParaRPr>
                    </a:p>
                  </a:txBody>
                  <a:tcPr marL="7620" marR="7620" marT="7620" marB="0" anchor="b"/>
                </a:tc>
                <a:tc>
                  <a:txBody>
                    <a:bodyPr/>
                    <a:lstStyle/>
                    <a:p>
                      <a:pPr algn="ctr" fontAlgn="b"/>
                      <a:r>
                        <a:rPr lang="pt-BR" sz="1600" u="none" strike="noStrike" dirty="0" err="1">
                          <a:solidFill>
                            <a:schemeClr val="bg1"/>
                          </a:solidFill>
                          <a:effectLst/>
                        </a:rPr>
                        <a:t>local_Proj</a:t>
                      </a:r>
                      <a:endParaRPr lang="pt-BR" sz="16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b="0" u="none" strike="noStrike" dirty="0">
                          <a:solidFill>
                            <a:schemeClr val="tx1"/>
                          </a:solidFill>
                          <a:effectLst/>
                        </a:rPr>
                        <a:t>1</a:t>
                      </a:r>
                      <a:endParaRPr lang="pt-BR"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chemeClr val="tx1"/>
                          </a:solidFill>
                          <a:effectLst/>
                        </a:rPr>
                        <a:t>1001</a:t>
                      </a:r>
                      <a:endParaRPr lang="pt-BR"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88</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Roberto</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Reforma ETS</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ETS</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b="0" u="none" strike="noStrike" dirty="0">
                          <a:solidFill>
                            <a:srgbClr val="000000"/>
                          </a:solidFill>
                          <a:effectLst/>
                        </a:rPr>
                        <a:t>1</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rgbClr val="000000"/>
                          </a:solidFill>
                          <a:effectLst/>
                        </a:rPr>
                        <a:t>1002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66</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Roberto</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Piscina do Clube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Clube</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b="0" u="none" strike="noStrike" dirty="0">
                          <a:solidFill>
                            <a:srgbClr val="000000"/>
                          </a:solidFill>
                          <a:effectLst/>
                        </a:rPr>
                        <a:t>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rgbClr val="000000"/>
                          </a:solidFill>
                          <a:effectLst/>
                        </a:rPr>
                        <a:t>1001</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55</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Alice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Reforma ETS</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ETS</a:t>
                      </a:r>
                      <a:endParaRPr lang="pt-BR" sz="1600" b="1"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1929088"/>
                  </a:ext>
                </a:extLst>
              </a:tr>
              <a:tr h="182880">
                <a:tc>
                  <a:txBody>
                    <a:bodyPr/>
                    <a:lstStyle/>
                    <a:p>
                      <a:pPr algn="ctr" fontAlgn="b"/>
                      <a:r>
                        <a:rPr lang="pt-BR" sz="1600" b="0" u="none" strike="noStrike" dirty="0">
                          <a:solidFill>
                            <a:srgbClr val="000000"/>
                          </a:solidFill>
                          <a:effectLst/>
                        </a:rPr>
                        <a:t>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rgbClr val="000000"/>
                          </a:solidFill>
                          <a:effectLst/>
                        </a:rPr>
                        <a:t>1002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77</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Alice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Piscina do Clube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Clube</a:t>
                      </a:r>
                      <a:endParaRPr lang="pt-BR"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106311"/>
                  </a:ext>
                </a:extLst>
              </a:tr>
            </a:tbl>
          </a:graphicData>
        </a:graphic>
      </p:graphicFrame>
      <p:graphicFrame>
        <p:nvGraphicFramePr>
          <p:cNvPr id="18" name="Espaço Reservado para Conteúdo 5">
            <a:extLst>
              <a:ext uri="{FF2B5EF4-FFF2-40B4-BE49-F238E27FC236}">
                <a16:creationId xmlns:a16="http://schemas.microsoft.com/office/drawing/2014/main" id="{031E43CE-7DDE-1E95-62A4-75D588FB848C}"/>
              </a:ext>
            </a:extLst>
          </p:cNvPr>
          <p:cNvGraphicFramePr>
            <a:graphicFrameLocks/>
          </p:cNvGraphicFramePr>
          <p:nvPr>
            <p:extLst>
              <p:ext uri="{D42A27DB-BD31-4B8C-83A1-F6EECF244321}">
                <p14:modId xmlns:p14="http://schemas.microsoft.com/office/powerpoint/2010/main" val="2070004372"/>
              </p:ext>
            </p:extLst>
          </p:nvPr>
        </p:nvGraphicFramePr>
        <p:xfrm>
          <a:off x="8258970" y="1296000"/>
          <a:ext cx="2450592" cy="1257300"/>
        </p:xfrm>
        <a:graphic>
          <a:graphicData uri="http://schemas.openxmlformats.org/drawingml/2006/table">
            <a:tbl>
              <a:tblPr firstRow="1">
                <a:tableStyleId>{073A0DAA-6AF3-43AB-8588-CEC1D06C72B9}</a:tableStyleId>
              </a:tblPr>
              <a:tblGrid>
                <a:gridCol w="987552">
                  <a:extLst>
                    <a:ext uri="{9D8B030D-6E8A-4147-A177-3AD203B41FA5}">
                      <a16:colId xmlns:a16="http://schemas.microsoft.com/office/drawing/2014/main" val="2666722624"/>
                    </a:ext>
                  </a:extLst>
                </a:gridCol>
                <a:gridCol w="1463040">
                  <a:extLst>
                    <a:ext uri="{9D8B030D-6E8A-4147-A177-3AD203B41FA5}">
                      <a16:colId xmlns:a16="http://schemas.microsoft.com/office/drawing/2014/main" val="3550831746"/>
                    </a:ext>
                  </a:extLst>
                </a:gridCol>
              </a:tblGrid>
              <a:tr h="0">
                <a:tc>
                  <a:txBody>
                    <a:bodyPr/>
                    <a:lstStyle/>
                    <a:p>
                      <a:pPr algn="ctr" fontAlgn="b"/>
                      <a:r>
                        <a:rPr lang="pt-BR" sz="1600" b="1" u="none" strike="noStrike" kern="1200" dirty="0" err="1">
                          <a:solidFill>
                            <a:schemeClr val="lt1"/>
                          </a:solidFill>
                          <a:effectLst/>
                          <a:latin typeface="+mn-lt"/>
                          <a:ea typeface="+mn-ea"/>
                          <a:cs typeface="+mn-cs"/>
                        </a:rPr>
                        <a:t>Id_Func</a:t>
                      </a:r>
                      <a:endParaRPr lang="pt-BR" sz="1600" b="1" u="none" strike="noStrike" kern="1200" dirty="0">
                        <a:solidFill>
                          <a:schemeClr val="lt1"/>
                        </a:solidFill>
                        <a:effectLst/>
                        <a:latin typeface="+mn-lt"/>
                        <a:ea typeface="+mn-ea"/>
                        <a:cs typeface="+mn-cs"/>
                      </a:endParaRPr>
                    </a:p>
                  </a:txBody>
                  <a:tcPr marL="7620" marR="7620" marT="7620" marB="0" anchor="b"/>
                </a:tc>
                <a:tc>
                  <a:txBody>
                    <a:bodyPr/>
                    <a:lstStyle/>
                    <a:p>
                      <a:pPr algn="ctr" fontAlgn="b"/>
                      <a:r>
                        <a:rPr lang="pt-BR" sz="1600" b="1" u="none" strike="noStrike" kern="1200" dirty="0" err="1">
                          <a:solidFill>
                            <a:schemeClr val="lt1"/>
                          </a:solidFill>
                          <a:effectLst/>
                          <a:latin typeface="+mn-lt"/>
                          <a:ea typeface="+mn-ea"/>
                          <a:cs typeface="+mn-cs"/>
                        </a:rPr>
                        <a:t>nome_Func</a:t>
                      </a:r>
                      <a:endParaRPr lang="pt-BR" sz="1600" b="1" u="none" strike="noStrike" kern="1200" dirty="0">
                        <a:solidFill>
                          <a:schemeClr val="lt1"/>
                        </a:solidFill>
                        <a:effectLst/>
                        <a:latin typeface="+mn-lt"/>
                        <a:ea typeface="+mn-ea"/>
                        <a:cs typeface="+mn-cs"/>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b="0" u="none" strike="noStrike" dirty="0">
                          <a:solidFill>
                            <a:schemeClr val="tx1"/>
                          </a:solidFill>
                          <a:effectLst/>
                        </a:rPr>
                        <a:t>1</a:t>
                      </a:r>
                      <a:endParaRPr lang="pt-BR"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Roberto</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b="0" u="none" strike="noStrike" dirty="0">
                          <a:solidFill>
                            <a:srgbClr val="000000"/>
                          </a:solidFill>
                          <a:effectLst/>
                        </a:rPr>
                        <a:t>1</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Roberto</a:t>
                      </a:r>
                      <a:endParaRPr lang="pt-BR" sz="1600" b="1"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b="0" u="none" strike="noStrike" dirty="0">
                          <a:solidFill>
                            <a:srgbClr val="000000"/>
                          </a:solidFill>
                          <a:effectLst/>
                        </a:rPr>
                        <a:t>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Alice</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1929088"/>
                  </a:ext>
                </a:extLst>
              </a:tr>
              <a:tr h="182880">
                <a:tc>
                  <a:txBody>
                    <a:bodyPr/>
                    <a:lstStyle/>
                    <a:p>
                      <a:pPr algn="ctr" fontAlgn="b"/>
                      <a:r>
                        <a:rPr lang="pt-BR" sz="1600" b="0" u="none" strike="noStrike" dirty="0">
                          <a:solidFill>
                            <a:srgbClr val="000000"/>
                          </a:solidFill>
                          <a:effectLst/>
                        </a:rPr>
                        <a:t>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Alice</a:t>
                      </a:r>
                      <a:endParaRPr lang="pt-BR"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106311"/>
                  </a:ext>
                </a:extLst>
              </a:tr>
            </a:tbl>
          </a:graphicData>
        </a:graphic>
      </p:graphicFrame>
      <p:graphicFrame>
        <p:nvGraphicFramePr>
          <p:cNvPr id="19" name="Espaço Reservado para Conteúdo 5">
            <a:extLst>
              <a:ext uri="{FF2B5EF4-FFF2-40B4-BE49-F238E27FC236}">
                <a16:creationId xmlns:a16="http://schemas.microsoft.com/office/drawing/2014/main" id="{3BAAB937-63AE-26F7-3511-23B2BB7791E2}"/>
              </a:ext>
            </a:extLst>
          </p:cNvPr>
          <p:cNvGraphicFramePr>
            <a:graphicFrameLocks/>
          </p:cNvGraphicFramePr>
          <p:nvPr>
            <p:extLst>
              <p:ext uri="{D42A27DB-BD31-4B8C-83A1-F6EECF244321}">
                <p14:modId xmlns:p14="http://schemas.microsoft.com/office/powerpoint/2010/main" val="2160835200"/>
              </p:ext>
            </p:extLst>
          </p:nvPr>
        </p:nvGraphicFramePr>
        <p:xfrm>
          <a:off x="7201076" y="2750498"/>
          <a:ext cx="3508486" cy="1258552"/>
        </p:xfrm>
        <a:graphic>
          <a:graphicData uri="http://schemas.openxmlformats.org/drawingml/2006/table">
            <a:tbl>
              <a:tblPr firstRow="1">
                <a:tableStyleId>{073A0DAA-6AF3-43AB-8588-CEC1D06C72B9}</a:tableStyleId>
              </a:tblPr>
              <a:tblGrid>
                <a:gridCol w="875014">
                  <a:extLst>
                    <a:ext uri="{9D8B030D-6E8A-4147-A177-3AD203B41FA5}">
                      <a16:colId xmlns:a16="http://schemas.microsoft.com/office/drawing/2014/main" val="2502707669"/>
                    </a:ext>
                  </a:extLst>
                </a:gridCol>
                <a:gridCol w="1618488">
                  <a:extLst>
                    <a:ext uri="{9D8B030D-6E8A-4147-A177-3AD203B41FA5}">
                      <a16:colId xmlns:a16="http://schemas.microsoft.com/office/drawing/2014/main" val="905974205"/>
                    </a:ext>
                  </a:extLst>
                </a:gridCol>
                <a:gridCol w="1014984">
                  <a:extLst>
                    <a:ext uri="{9D8B030D-6E8A-4147-A177-3AD203B41FA5}">
                      <a16:colId xmlns:a16="http://schemas.microsoft.com/office/drawing/2014/main" val="340705847"/>
                    </a:ext>
                  </a:extLst>
                </a:gridCol>
              </a:tblGrid>
              <a:tr h="252712">
                <a:tc>
                  <a:txBody>
                    <a:bodyPr/>
                    <a:lstStyle/>
                    <a:p>
                      <a:pPr marL="0" algn="ctr" defTabSz="914333" rtl="0" eaLnBrk="1" fontAlgn="b" latinLnBrk="0" hangingPunct="1"/>
                      <a:r>
                        <a:rPr lang="pt-BR" sz="1600" b="1" u="none" strike="noStrike" kern="1200" dirty="0" err="1">
                          <a:solidFill>
                            <a:schemeClr val="lt1"/>
                          </a:solidFill>
                          <a:effectLst/>
                        </a:rPr>
                        <a:t>Id_Proj</a:t>
                      </a:r>
                      <a:endParaRPr lang="pt-BR" sz="1600" b="1" u="none" strike="noStrike" kern="1200" dirty="0">
                        <a:solidFill>
                          <a:schemeClr val="lt1"/>
                        </a:solidFill>
                        <a:effectLst/>
                        <a:latin typeface="+mn-lt"/>
                        <a:ea typeface="+mn-ea"/>
                        <a:cs typeface="+mn-cs"/>
                      </a:endParaRPr>
                    </a:p>
                  </a:txBody>
                  <a:tcPr marL="7620" marR="7620" marT="7620" marB="0" anchor="b"/>
                </a:tc>
                <a:tc>
                  <a:txBody>
                    <a:bodyPr/>
                    <a:lstStyle/>
                    <a:p>
                      <a:pPr marL="0" algn="ctr" defTabSz="914333" rtl="0" eaLnBrk="1" fontAlgn="b" latinLnBrk="0" hangingPunct="1"/>
                      <a:r>
                        <a:rPr lang="pt-BR" sz="1600" b="1" u="none" strike="noStrike" kern="1200">
                          <a:solidFill>
                            <a:schemeClr val="lt1"/>
                          </a:solidFill>
                          <a:effectLst/>
                        </a:rPr>
                        <a:t>nome_Proj</a:t>
                      </a:r>
                      <a:endParaRPr lang="pt-BR" sz="1600" b="1" u="none" strike="noStrike" kern="1200">
                        <a:solidFill>
                          <a:schemeClr val="lt1"/>
                        </a:solidFill>
                        <a:effectLst/>
                        <a:latin typeface="+mn-lt"/>
                        <a:ea typeface="+mn-ea"/>
                        <a:cs typeface="+mn-cs"/>
                      </a:endParaRPr>
                    </a:p>
                  </a:txBody>
                  <a:tcPr marL="7620" marR="7620" marT="7620" marB="0" anchor="b"/>
                </a:tc>
                <a:tc>
                  <a:txBody>
                    <a:bodyPr/>
                    <a:lstStyle/>
                    <a:p>
                      <a:pPr marL="0" algn="ctr" defTabSz="914333" rtl="0" eaLnBrk="1" fontAlgn="b" latinLnBrk="0" hangingPunct="1"/>
                      <a:r>
                        <a:rPr lang="pt-BR" sz="1600" b="1" u="none" strike="noStrike" kern="1200" dirty="0" err="1">
                          <a:solidFill>
                            <a:schemeClr val="lt1"/>
                          </a:solidFill>
                          <a:effectLst/>
                        </a:rPr>
                        <a:t>local_Proj</a:t>
                      </a:r>
                      <a:endParaRPr lang="pt-BR" sz="1600" b="1" u="none" strike="noStrike" kern="1200" dirty="0">
                        <a:solidFill>
                          <a:schemeClr val="lt1"/>
                        </a:solidFill>
                        <a:effectLst/>
                        <a:latin typeface="+mn-lt"/>
                        <a:ea typeface="+mn-ea"/>
                        <a:cs typeface="+mn-cs"/>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b="0" u="none" strike="noStrike" dirty="0">
                          <a:solidFill>
                            <a:schemeClr val="tx1"/>
                          </a:solidFill>
                          <a:effectLst/>
                        </a:rPr>
                        <a:t>1001</a:t>
                      </a:r>
                      <a:endParaRPr lang="pt-BR"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Reforma ETS</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ETS</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b="0" u="none" strike="noStrike" dirty="0">
                          <a:solidFill>
                            <a:srgbClr val="000000"/>
                          </a:solidFill>
                          <a:effectLst/>
                        </a:rPr>
                        <a:t>1002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Piscina do Clube</a:t>
                      </a:r>
                      <a:endParaRPr lang="pt-BR"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Clube</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b="0" u="none" strike="noStrike" dirty="0">
                          <a:solidFill>
                            <a:srgbClr val="000000"/>
                          </a:solidFill>
                          <a:effectLst/>
                        </a:rPr>
                        <a:t>1001</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Reforma ETS</a:t>
                      </a:r>
                      <a:endParaRPr lang="pt-BR" sz="1600" b="1" i="0" u="none" strike="noStrike">
                        <a:solidFill>
                          <a:srgbClr val="FF0000"/>
                        </a:solidFill>
                        <a:effectLst/>
                        <a:latin typeface="Calibri" panose="020F0502020204030204" pitchFamily="34" charset="0"/>
                      </a:endParaRPr>
                    </a:p>
                  </a:txBody>
                  <a:tcPr marL="7620" marR="7620" marT="7620" marB="0" anchor="b"/>
                </a:tc>
                <a:tc>
                  <a:txBody>
                    <a:bodyPr/>
                    <a:lstStyle/>
                    <a:p>
                      <a:pPr algn="l" fontAlgn="b"/>
                      <a:r>
                        <a:rPr lang="pt-BR" sz="1600" u="none" strike="noStrike">
                          <a:effectLst/>
                        </a:rPr>
                        <a:t>ETS</a:t>
                      </a:r>
                      <a:endParaRPr lang="pt-BR" sz="1600" b="1"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1929088"/>
                  </a:ext>
                </a:extLst>
              </a:tr>
              <a:tr h="217338">
                <a:tc>
                  <a:txBody>
                    <a:bodyPr/>
                    <a:lstStyle/>
                    <a:p>
                      <a:pPr algn="ctr" fontAlgn="b"/>
                      <a:r>
                        <a:rPr lang="pt-BR" sz="1600" b="0" u="none" strike="noStrike" dirty="0">
                          <a:solidFill>
                            <a:srgbClr val="000000"/>
                          </a:solidFill>
                          <a:effectLst/>
                        </a:rPr>
                        <a:t>1002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Piscina do Clube</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pt-BR" sz="1600" u="none" strike="noStrike" dirty="0">
                          <a:effectLst/>
                        </a:rPr>
                        <a:t>Clube</a:t>
                      </a:r>
                      <a:endParaRPr lang="pt-BR"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106311"/>
                  </a:ext>
                </a:extLst>
              </a:tr>
            </a:tbl>
          </a:graphicData>
        </a:graphic>
      </p:graphicFrame>
      <p:graphicFrame>
        <p:nvGraphicFramePr>
          <p:cNvPr id="20" name="Espaço Reservado para Conteúdo 5">
            <a:extLst>
              <a:ext uri="{FF2B5EF4-FFF2-40B4-BE49-F238E27FC236}">
                <a16:creationId xmlns:a16="http://schemas.microsoft.com/office/drawing/2014/main" id="{6BE90CF1-8B7B-5B43-F062-D7927DB2B2CF}"/>
              </a:ext>
            </a:extLst>
          </p:cNvPr>
          <p:cNvGraphicFramePr>
            <a:graphicFrameLocks/>
          </p:cNvGraphicFramePr>
          <p:nvPr>
            <p:extLst>
              <p:ext uri="{D42A27DB-BD31-4B8C-83A1-F6EECF244321}">
                <p14:modId xmlns:p14="http://schemas.microsoft.com/office/powerpoint/2010/main" val="3896048205"/>
              </p:ext>
            </p:extLst>
          </p:nvPr>
        </p:nvGraphicFramePr>
        <p:xfrm>
          <a:off x="7821867" y="4206248"/>
          <a:ext cx="2887695" cy="1258552"/>
        </p:xfrm>
        <a:graphic>
          <a:graphicData uri="http://schemas.openxmlformats.org/drawingml/2006/table">
            <a:tbl>
              <a:tblPr firstRow="1">
                <a:tableStyleId>{073A0DAA-6AF3-43AB-8588-CEC1D06C72B9}</a:tableStyleId>
              </a:tblPr>
              <a:tblGrid>
                <a:gridCol w="918429">
                  <a:extLst>
                    <a:ext uri="{9D8B030D-6E8A-4147-A177-3AD203B41FA5}">
                      <a16:colId xmlns:a16="http://schemas.microsoft.com/office/drawing/2014/main" val="2666722624"/>
                    </a:ext>
                  </a:extLst>
                </a:gridCol>
                <a:gridCol w="791028">
                  <a:extLst>
                    <a:ext uri="{9D8B030D-6E8A-4147-A177-3AD203B41FA5}">
                      <a16:colId xmlns:a16="http://schemas.microsoft.com/office/drawing/2014/main" val="2502707669"/>
                    </a:ext>
                  </a:extLst>
                </a:gridCol>
                <a:gridCol w="1178238">
                  <a:extLst>
                    <a:ext uri="{9D8B030D-6E8A-4147-A177-3AD203B41FA5}">
                      <a16:colId xmlns:a16="http://schemas.microsoft.com/office/drawing/2014/main" val="463991784"/>
                    </a:ext>
                  </a:extLst>
                </a:gridCol>
              </a:tblGrid>
              <a:tr h="252712">
                <a:tc>
                  <a:txBody>
                    <a:bodyPr/>
                    <a:lstStyle/>
                    <a:p>
                      <a:pPr algn="ctr" fontAlgn="b"/>
                      <a:r>
                        <a:rPr lang="pt-BR" sz="1600" b="1" u="none" strike="noStrike" kern="1200" dirty="0" err="1">
                          <a:solidFill>
                            <a:schemeClr val="lt1"/>
                          </a:solidFill>
                          <a:effectLst/>
                        </a:rPr>
                        <a:t>Id_Func</a:t>
                      </a:r>
                      <a:endParaRPr lang="pt-BR" sz="1600" b="1" u="none" strike="noStrike" kern="1200" dirty="0">
                        <a:solidFill>
                          <a:schemeClr val="lt1"/>
                        </a:solidFill>
                        <a:effectLst/>
                        <a:latin typeface="+mn-lt"/>
                        <a:ea typeface="+mn-ea"/>
                        <a:cs typeface="+mn-cs"/>
                      </a:endParaRPr>
                    </a:p>
                  </a:txBody>
                  <a:tcPr marL="7620" marR="7620" marT="7620" marB="0" anchor="b"/>
                </a:tc>
                <a:tc>
                  <a:txBody>
                    <a:bodyPr/>
                    <a:lstStyle/>
                    <a:p>
                      <a:pPr algn="ctr" fontAlgn="b"/>
                      <a:r>
                        <a:rPr lang="pt-BR" sz="1600" b="1" u="none" strike="noStrike" kern="1200" dirty="0" err="1">
                          <a:solidFill>
                            <a:schemeClr val="lt1"/>
                          </a:solidFill>
                          <a:effectLst/>
                        </a:rPr>
                        <a:t>Id_Proj</a:t>
                      </a:r>
                      <a:endParaRPr lang="pt-BR" sz="1600" b="1" u="none" strike="noStrike" kern="1200" dirty="0">
                        <a:solidFill>
                          <a:schemeClr val="lt1"/>
                        </a:solidFill>
                        <a:effectLst/>
                        <a:latin typeface="+mn-lt"/>
                        <a:ea typeface="+mn-ea"/>
                        <a:cs typeface="+mn-cs"/>
                      </a:endParaRPr>
                    </a:p>
                  </a:txBody>
                  <a:tcPr marL="7620" marR="7620" marT="7620" marB="0" anchor="b"/>
                </a:tc>
                <a:tc>
                  <a:txBody>
                    <a:bodyPr/>
                    <a:lstStyle/>
                    <a:p>
                      <a:pPr algn="ctr" fontAlgn="b"/>
                      <a:r>
                        <a:rPr lang="pt-BR" sz="1600" u="none" strike="noStrike" dirty="0" err="1">
                          <a:effectLst/>
                        </a:rPr>
                        <a:t>horas_Proj</a:t>
                      </a:r>
                      <a:endParaRPr lang="pt-BR"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b="0" u="none" strike="noStrike" dirty="0">
                          <a:solidFill>
                            <a:schemeClr val="tx1"/>
                          </a:solidFill>
                          <a:effectLst/>
                        </a:rPr>
                        <a:t>1</a:t>
                      </a:r>
                      <a:endParaRPr lang="pt-BR"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chemeClr val="tx1"/>
                          </a:solidFill>
                          <a:effectLst/>
                        </a:rPr>
                        <a:t>1001</a:t>
                      </a:r>
                      <a:endParaRPr lang="pt-BR" sz="16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88</a:t>
                      </a:r>
                      <a:endParaRPr lang="pt-BR" sz="1600" b="1" i="0" u="none" strike="noStrike">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b="0" u="none" strike="noStrike" dirty="0">
                          <a:solidFill>
                            <a:srgbClr val="000000"/>
                          </a:solidFill>
                          <a:effectLst/>
                        </a:rPr>
                        <a:t>1</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rgbClr val="000000"/>
                          </a:solidFill>
                          <a:effectLst/>
                        </a:rPr>
                        <a:t>1002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66</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b="0" u="none" strike="noStrike" dirty="0">
                          <a:solidFill>
                            <a:srgbClr val="000000"/>
                          </a:solidFill>
                          <a:effectLst/>
                        </a:rPr>
                        <a:t>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rgbClr val="000000"/>
                          </a:solidFill>
                          <a:effectLst/>
                        </a:rPr>
                        <a:t>1001</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u="none" strike="noStrike">
                          <a:effectLst/>
                        </a:rPr>
                        <a:t>55</a:t>
                      </a:r>
                      <a:endParaRPr lang="pt-BR"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1929088"/>
                  </a:ext>
                </a:extLst>
              </a:tr>
              <a:tr h="182880">
                <a:tc>
                  <a:txBody>
                    <a:bodyPr/>
                    <a:lstStyle/>
                    <a:p>
                      <a:pPr algn="ctr" fontAlgn="b"/>
                      <a:r>
                        <a:rPr lang="pt-BR" sz="1600" b="0" u="none" strike="noStrike" dirty="0">
                          <a:solidFill>
                            <a:srgbClr val="000000"/>
                          </a:solidFill>
                          <a:effectLst/>
                        </a:rPr>
                        <a:t>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b="0" u="none" strike="noStrike" dirty="0">
                          <a:solidFill>
                            <a:srgbClr val="000000"/>
                          </a:solidFill>
                          <a:effectLst/>
                        </a:rPr>
                        <a:t>1002</a:t>
                      </a:r>
                      <a:endParaRPr lang="pt-BR"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pt-BR" sz="1600" u="none" strike="noStrike" dirty="0">
                          <a:effectLst/>
                        </a:rPr>
                        <a:t>77</a:t>
                      </a:r>
                      <a:endParaRPr lang="pt-BR"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106311"/>
                  </a:ext>
                </a:extLst>
              </a:tr>
            </a:tbl>
          </a:graphicData>
        </a:graphic>
      </p:graphicFrame>
      <p:cxnSp>
        <p:nvCxnSpPr>
          <p:cNvPr id="21" name="Conector de Seta Reta 15">
            <a:extLst>
              <a:ext uri="{FF2B5EF4-FFF2-40B4-BE49-F238E27FC236}">
                <a16:creationId xmlns:a16="http://schemas.microsoft.com/office/drawing/2014/main" id="{876A25F2-1E2A-567D-0350-D360A3C77901}"/>
              </a:ext>
            </a:extLst>
          </p:cNvPr>
          <p:cNvCxnSpPr>
            <a:cxnSpLocks/>
            <a:stCxn id="18" idx="1"/>
          </p:cNvCxnSpPr>
          <p:nvPr/>
        </p:nvCxnSpPr>
        <p:spPr>
          <a:xfrm rot="10800000" flipV="1">
            <a:off x="6600668" y="1924650"/>
            <a:ext cx="1658303" cy="2348412"/>
          </a:xfrm>
          <a:prstGeom prst="bentConnector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ector de Seta Reta 15">
            <a:extLst>
              <a:ext uri="{FF2B5EF4-FFF2-40B4-BE49-F238E27FC236}">
                <a16:creationId xmlns:a16="http://schemas.microsoft.com/office/drawing/2014/main" id="{0D95AE1E-7CAC-C08D-C79F-5A4066F522F4}"/>
              </a:ext>
            </a:extLst>
          </p:cNvPr>
          <p:cNvCxnSpPr>
            <a:cxnSpLocks/>
            <a:stCxn id="19" idx="1"/>
          </p:cNvCxnSpPr>
          <p:nvPr/>
        </p:nvCxnSpPr>
        <p:spPr>
          <a:xfrm rot="10800000" flipV="1">
            <a:off x="6752492" y="3379774"/>
            <a:ext cx="448584" cy="893288"/>
          </a:xfrm>
          <a:prstGeom prst="bentConnector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de Seta Reta 15">
            <a:extLst>
              <a:ext uri="{FF2B5EF4-FFF2-40B4-BE49-F238E27FC236}">
                <a16:creationId xmlns:a16="http://schemas.microsoft.com/office/drawing/2014/main" id="{2B184063-54C7-0061-01E3-3957C1FAC9E0}"/>
              </a:ext>
            </a:extLst>
          </p:cNvPr>
          <p:cNvCxnSpPr>
            <a:cxnSpLocks/>
            <a:stCxn id="20" idx="1"/>
            <a:endCxn id="17" idx="3"/>
          </p:cNvCxnSpPr>
          <p:nvPr/>
        </p:nvCxnSpPr>
        <p:spPr>
          <a:xfrm flipH="1">
            <a:off x="6959006" y="4835524"/>
            <a:ext cx="862861" cy="0"/>
          </a:xfrm>
          <a:prstGeom prst="straightConnector1">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46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FFFF5-FB0D-428F-BDC7-4B602454DD4C}"/>
              </a:ext>
            </a:extLst>
          </p:cNvPr>
          <p:cNvSpPr>
            <a:spLocks noGrp="1"/>
          </p:cNvSpPr>
          <p:nvPr>
            <p:ph type="title"/>
          </p:nvPr>
        </p:nvSpPr>
        <p:spPr/>
        <p:txBody>
          <a:bodyPr/>
          <a:lstStyle/>
          <a:p>
            <a:r>
              <a:rPr lang="pt-BR" dirty="0"/>
              <a:t>Normalização – 3ª Forma Normal</a:t>
            </a:r>
          </a:p>
        </p:txBody>
      </p:sp>
      <p:sp>
        <p:nvSpPr>
          <p:cNvPr id="3" name="Espaço Reservado para Texto 2">
            <a:extLst>
              <a:ext uri="{FF2B5EF4-FFF2-40B4-BE49-F238E27FC236}">
                <a16:creationId xmlns:a16="http://schemas.microsoft.com/office/drawing/2014/main" id="{2D57D119-672F-2DC5-CC7C-7665C03EA8A3}"/>
              </a:ext>
            </a:extLst>
          </p:cNvPr>
          <p:cNvSpPr>
            <a:spLocks noGrp="1"/>
          </p:cNvSpPr>
          <p:nvPr>
            <p:ph type="body" sz="quarter" idx="15"/>
          </p:nvPr>
        </p:nvSpPr>
        <p:spPr/>
        <p:txBody>
          <a:bodyPr/>
          <a:lstStyle/>
          <a:p>
            <a:r>
              <a:rPr lang="pt-BR"/>
              <a:t>Desenvolvimento de Banco de Dados</a:t>
            </a:r>
          </a:p>
        </p:txBody>
      </p:sp>
      <p:sp>
        <p:nvSpPr>
          <p:cNvPr id="4" name="Espaço Reservado para Número de Slide 3">
            <a:extLst>
              <a:ext uri="{FF2B5EF4-FFF2-40B4-BE49-F238E27FC236}">
                <a16:creationId xmlns:a16="http://schemas.microsoft.com/office/drawing/2014/main" id="{BB912E89-1CA2-F803-04C8-36B32460A322}"/>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graphicFrame>
        <p:nvGraphicFramePr>
          <p:cNvPr id="63" name="Espaço Reservado para Conteúdo 62">
            <a:extLst>
              <a:ext uri="{FF2B5EF4-FFF2-40B4-BE49-F238E27FC236}">
                <a16:creationId xmlns:a16="http://schemas.microsoft.com/office/drawing/2014/main" id="{BA125F90-A611-1CBF-5E46-2B5BBA2CEC48}"/>
              </a:ext>
            </a:extLst>
          </p:cNvPr>
          <p:cNvGraphicFramePr>
            <a:graphicFrameLocks noGrp="1"/>
          </p:cNvGraphicFramePr>
          <p:nvPr>
            <p:ph sz="quarter" idx="1"/>
            <p:extLst>
              <p:ext uri="{D42A27DB-BD31-4B8C-83A1-F6EECF244321}">
                <p14:modId xmlns:p14="http://schemas.microsoft.com/office/powerpoint/2010/main" val="3069773311"/>
              </p:ext>
            </p:extLst>
          </p:nvPr>
        </p:nvGraphicFramePr>
        <p:xfrm>
          <a:off x="5961127" y="3867521"/>
          <a:ext cx="3982973" cy="1007092"/>
        </p:xfrm>
        <a:graphic>
          <a:graphicData uri="http://schemas.openxmlformats.org/drawingml/2006/table">
            <a:tbl>
              <a:tblPr firstRow="1">
                <a:tableStyleId>{073A0DAA-6AF3-43AB-8588-CEC1D06C72B9}</a:tableStyleId>
              </a:tblPr>
              <a:tblGrid>
                <a:gridCol w="940835">
                  <a:extLst>
                    <a:ext uri="{9D8B030D-6E8A-4147-A177-3AD203B41FA5}">
                      <a16:colId xmlns:a16="http://schemas.microsoft.com/office/drawing/2014/main" val="2759932655"/>
                    </a:ext>
                  </a:extLst>
                </a:gridCol>
                <a:gridCol w="1274884">
                  <a:extLst>
                    <a:ext uri="{9D8B030D-6E8A-4147-A177-3AD203B41FA5}">
                      <a16:colId xmlns:a16="http://schemas.microsoft.com/office/drawing/2014/main" val="2284342018"/>
                    </a:ext>
                  </a:extLst>
                </a:gridCol>
                <a:gridCol w="1767254">
                  <a:extLst>
                    <a:ext uri="{9D8B030D-6E8A-4147-A177-3AD203B41FA5}">
                      <a16:colId xmlns:a16="http://schemas.microsoft.com/office/drawing/2014/main" val="1122882493"/>
                    </a:ext>
                  </a:extLst>
                </a:gridCol>
              </a:tblGrid>
              <a:tr h="252712">
                <a:tc>
                  <a:txBody>
                    <a:bodyPr/>
                    <a:lstStyle/>
                    <a:p>
                      <a:pPr algn="ctr" fontAlgn="b"/>
                      <a:r>
                        <a:rPr lang="pt-BR" sz="1600" b="1" i="0" u="none" strike="noStrike" dirty="0" err="1">
                          <a:solidFill>
                            <a:srgbClr val="FFFFFF"/>
                          </a:solidFill>
                          <a:effectLst/>
                          <a:latin typeface="Calibri" panose="020F0502020204030204" pitchFamily="34" charset="0"/>
                        </a:rPr>
                        <a:t>id_Depart</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nome_Depart</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Id_Gerente_Depart</a:t>
                      </a:r>
                      <a:endParaRPr lang="pt-BR"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4814715"/>
                  </a:ext>
                </a:extLst>
              </a:tr>
              <a:tr h="182880">
                <a:tc>
                  <a:txBody>
                    <a:bodyPr/>
                    <a:lstStyle/>
                    <a:p>
                      <a:pPr algn="ctr" fontAlgn="b"/>
                      <a:r>
                        <a:rPr lang="pt-BR" sz="16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Zeladoria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104</a:t>
                      </a:r>
                    </a:p>
                  </a:txBody>
                  <a:tcPr marL="7620" marR="7620" marT="7620" marB="0" anchor="b"/>
                </a:tc>
                <a:extLst>
                  <a:ext uri="{0D108BD9-81ED-4DB2-BD59-A6C34878D82A}">
                    <a16:rowId xmlns:a16="http://schemas.microsoft.com/office/drawing/2014/main" val="4188015631"/>
                  </a:ext>
                </a:extLst>
              </a:tr>
              <a:tr h="182880">
                <a:tc>
                  <a:txBody>
                    <a:bodyPr/>
                    <a:lstStyle/>
                    <a:p>
                      <a:pPr algn="ctr" fontAlgn="b"/>
                      <a:r>
                        <a:rPr lang="pt-BR" sz="1600" b="0" i="0" u="none" strike="noStrike" dirty="0">
                          <a:solidFill>
                            <a:srgbClr val="000000"/>
                          </a:solidFill>
                          <a:effectLst/>
                          <a:latin typeface="Calibri" panose="020F0502020204030204" pitchFamily="34" charset="0"/>
                        </a:rPr>
                        <a:t>2</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RH</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105</a:t>
                      </a:r>
                    </a:p>
                  </a:txBody>
                  <a:tcPr marL="7620" marR="7620" marT="7620" marB="0" anchor="b"/>
                </a:tc>
                <a:extLst>
                  <a:ext uri="{0D108BD9-81ED-4DB2-BD59-A6C34878D82A}">
                    <a16:rowId xmlns:a16="http://schemas.microsoft.com/office/drawing/2014/main" val="482638956"/>
                  </a:ext>
                </a:extLst>
              </a:tr>
              <a:tr h="182880">
                <a:tc>
                  <a:txBody>
                    <a:bodyPr/>
                    <a:lstStyle/>
                    <a:p>
                      <a:pPr algn="ctr" fontAlgn="b"/>
                      <a:r>
                        <a:rPr lang="pt-BR" sz="1600" b="0" i="0" u="none" strike="noStrike" dirty="0">
                          <a:solidFill>
                            <a:srgbClr val="000000"/>
                          </a:solidFill>
                          <a:effectLst/>
                          <a:latin typeface="Calibri" panose="020F0502020204030204" pitchFamily="34" charset="0"/>
                        </a:rPr>
                        <a:t>3</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Diretoria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105</a:t>
                      </a:r>
                    </a:p>
                  </a:txBody>
                  <a:tcPr marL="7620" marR="7620" marT="7620" marB="0" anchor="b"/>
                </a:tc>
                <a:extLst>
                  <a:ext uri="{0D108BD9-81ED-4DB2-BD59-A6C34878D82A}">
                    <a16:rowId xmlns:a16="http://schemas.microsoft.com/office/drawing/2014/main" val="302865864"/>
                  </a:ext>
                </a:extLst>
              </a:tr>
            </a:tbl>
          </a:graphicData>
        </a:graphic>
      </p:graphicFrame>
      <p:cxnSp>
        <p:nvCxnSpPr>
          <p:cNvPr id="8" name="Conector de Seta Reta 15">
            <a:extLst>
              <a:ext uri="{FF2B5EF4-FFF2-40B4-BE49-F238E27FC236}">
                <a16:creationId xmlns:a16="http://schemas.microsoft.com/office/drawing/2014/main" id="{86CB28F4-79DC-3B68-4189-2560D2B2D19B}"/>
              </a:ext>
            </a:extLst>
          </p:cNvPr>
          <p:cNvCxnSpPr>
            <a:cxnSpLocks/>
            <a:stCxn id="17" idx="2"/>
          </p:cNvCxnSpPr>
          <p:nvPr/>
        </p:nvCxnSpPr>
        <p:spPr>
          <a:xfrm rot="5400000">
            <a:off x="2376163" y="1450930"/>
            <a:ext cx="493823" cy="2198147"/>
          </a:xfrm>
          <a:prstGeom prst="bentConnector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9109ECB8-920F-B55B-8FB8-77503361ED58}"/>
              </a:ext>
            </a:extLst>
          </p:cNvPr>
          <p:cNvSpPr txBox="1"/>
          <p:nvPr/>
        </p:nvSpPr>
        <p:spPr>
          <a:xfrm>
            <a:off x="1008806" y="2936912"/>
            <a:ext cx="1287313" cy="340597"/>
          </a:xfrm>
          <a:prstGeom prst="rect">
            <a:avLst/>
          </a:prstGeom>
          <a:solidFill>
            <a:schemeClr val="bg1">
              <a:lumMod val="85000"/>
            </a:schemeClr>
          </a:solidFill>
        </p:spPr>
        <p:txBody>
          <a:bodyPr wrap="none" lIns="108000" tIns="36000" rIns="108000" bIns="36000" rtlCol="0">
            <a:spAutoFit/>
          </a:bodyPr>
          <a:lstStyle/>
          <a:p>
            <a:pPr marR="0" defTabSz="914400" eaLnBrk="1" fontAlgn="auto" latinLnBrk="0" hangingPunct="1">
              <a:lnSpc>
                <a:spcPts val="2300"/>
              </a:lnSpc>
              <a:spcBef>
                <a:spcPts val="500"/>
              </a:spcBef>
              <a:spcAft>
                <a:spcPts val="0"/>
              </a:spcAft>
              <a:buClrTx/>
              <a:buSzTx/>
              <a:buFontTx/>
              <a:buNone/>
              <a:tabLst/>
            </a:pPr>
            <a:r>
              <a:rPr lang="pt-BR" sz="1600" dirty="0">
                <a:solidFill>
                  <a:schemeClr val="dk1"/>
                </a:solidFill>
                <a:latin typeface="+mn-lt"/>
              </a:rPr>
              <a:t>Funcionário</a:t>
            </a:r>
          </a:p>
        </p:txBody>
      </p:sp>
      <p:sp>
        <p:nvSpPr>
          <p:cNvPr id="10" name="CaixaDeTexto 9">
            <a:extLst>
              <a:ext uri="{FF2B5EF4-FFF2-40B4-BE49-F238E27FC236}">
                <a16:creationId xmlns:a16="http://schemas.microsoft.com/office/drawing/2014/main" id="{1AB4A8FE-E473-BD7B-6579-BCE17FBD279F}"/>
              </a:ext>
            </a:extLst>
          </p:cNvPr>
          <p:cNvSpPr txBox="1"/>
          <p:nvPr/>
        </p:nvSpPr>
        <p:spPr>
          <a:xfrm>
            <a:off x="4058441" y="2914073"/>
            <a:ext cx="1575663" cy="340597"/>
          </a:xfrm>
          <a:prstGeom prst="rect">
            <a:avLst/>
          </a:prstGeom>
          <a:solidFill>
            <a:schemeClr val="bg1">
              <a:lumMod val="85000"/>
            </a:schemeClr>
          </a:solidFill>
        </p:spPr>
        <p:txBody>
          <a:bodyPr wrap="square" lIns="108000" tIns="36000" rIns="108000" bIns="36000" rtlCol="0">
            <a:spAutoFit/>
          </a:bodyPr>
          <a:lstStyle/>
          <a:p>
            <a:pPr marR="0" defTabSz="914400" eaLnBrk="1" fontAlgn="auto" latinLnBrk="0" hangingPunct="1">
              <a:lnSpc>
                <a:spcPts val="2300"/>
              </a:lnSpc>
              <a:spcBef>
                <a:spcPts val="500"/>
              </a:spcBef>
              <a:spcAft>
                <a:spcPts val="0"/>
              </a:spcAft>
              <a:buClrTx/>
              <a:buSzTx/>
              <a:buFontTx/>
              <a:buNone/>
              <a:tabLst/>
            </a:pPr>
            <a:r>
              <a:rPr lang="pt-BR" sz="1600" dirty="0">
                <a:solidFill>
                  <a:schemeClr val="dk1"/>
                </a:solidFill>
                <a:latin typeface="+mn-lt"/>
              </a:rPr>
              <a:t>Departamento</a:t>
            </a:r>
          </a:p>
        </p:txBody>
      </p:sp>
      <p:cxnSp>
        <p:nvCxnSpPr>
          <p:cNvPr id="11" name="Conector de Seta Reta 15">
            <a:extLst>
              <a:ext uri="{FF2B5EF4-FFF2-40B4-BE49-F238E27FC236}">
                <a16:creationId xmlns:a16="http://schemas.microsoft.com/office/drawing/2014/main" id="{44022D1B-4A13-49E2-81D8-273F2D2C3A96}"/>
              </a:ext>
            </a:extLst>
          </p:cNvPr>
          <p:cNvCxnSpPr>
            <a:cxnSpLocks/>
            <a:endCxn id="9" idx="1"/>
          </p:cNvCxnSpPr>
          <p:nvPr/>
        </p:nvCxnSpPr>
        <p:spPr>
          <a:xfrm rot="16200000" flipH="1">
            <a:off x="456904" y="2555308"/>
            <a:ext cx="719611" cy="384193"/>
          </a:xfrm>
          <a:prstGeom prst="bentConnector2">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7" name="Espaço Reservado para Conteúdo 5">
            <a:extLst>
              <a:ext uri="{FF2B5EF4-FFF2-40B4-BE49-F238E27FC236}">
                <a16:creationId xmlns:a16="http://schemas.microsoft.com/office/drawing/2014/main" id="{A3F0F570-0651-EB48-4A13-8A503C827082}"/>
              </a:ext>
            </a:extLst>
          </p:cNvPr>
          <p:cNvGraphicFramePr>
            <a:graphicFrameLocks/>
          </p:cNvGraphicFramePr>
          <p:nvPr>
            <p:extLst>
              <p:ext uri="{D42A27DB-BD31-4B8C-83A1-F6EECF244321}">
                <p14:modId xmlns:p14="http://schemas.microsoft.com/office/powerpoint/2010/main" val="427548136"/>
              </p:ext>
            </p:extLst>
          </p:nvPr>
        </p:nvGraphicFramePr>
        <p:xfrm>
          <a:off x="258762" y="1296000"/>
          <a:ext cx="6926771" cy="1007092"/>
        </p:xfrm>
        <a:graphic>
          <a:graphicData uri="http://schemas.openxmlformats.org/drawingml/2006/table">
            <a:tbl>
              <a:tblPr firstRow="1">
                <a:tableStyleId>{073A0DAA-6AF3-43AB-8588-CEC1D06C72B9}</a:tableStyleId>
              </a:tblPr>
              <a:tblGrid>
                <a:gridCol w="720090">
                  <a:extLst>
                    <a:ext uri="{9D8B030D-6E8A-4147-A177-3AD203B41FA5}">
                      <a16:colId xmlns:a16="http://schemas.microsoft.com/office/drawing/2014/main" val="2666722624"/>
                    </a:ext>
                  </a:extLst>
                </a:gridCol>
                <a:gridCol w="1047115">
                  <a:extLst>
                    <a:ext uri="{9D8B030D-6E8A-4147-A177-3AD203B41FA5}">
                      <a16:colId xmlns:a16="http://schemas.microsoft.com/office/drawing/2014/main" val="2502707669"/>
                    </a:ext>
                  </a:extLst>
                </a:gridCol>
                <a:gridCol w="1350201">
                  <a:extLst>
                    <a:ext uri="{9D8B030D-6E8A-4147-A177-3AD203B41FA5}">
                      <a16:colId xmlns:a16="http://schemas.microsoft.com/office/drawing/2014/main" val="463991784"/>
                    </a:ext>
                  </a:extLst>
                </a:gridCol>
                <a:gridCol w="1151890">
                  <a:extLst>
                    <a:ext uri="{9D8B030D-6E8A-4147-A177-3AD203B41FA5}">
                      <a16:colId xmlns:a16="http://schemas.microsoft.com/office/drawing/2014/main" val="3550831746"/>
                    </a:ext>
                  </a:extLst>
                </a:gridCol>
                <a:gridCol w="1231265">
                  <a:extLst>
                    <a:ext uri="{9D8B030D-6E8A-4147-A177-3AD203B41FA5}">
                      <a16:colId xmlns:a16="http://schemas.microsoft.com/office/drawing/2014/main" val="905974205"/>
                    </a:ext>
                  </a:extLst>
                </a:gridCol>
                <a:gridCol w="1426210">
                  <a:extLst>
                    <a:ext uri="{9D8B030D-6E8A-4147-A177-3AD203B41FA5}">
                      <a16:colId xmlns:a16="http://schemas.microsoft.com/office/drawing/2014/main" val="340705847"/>
                    </a:ext>
                  </a:extLst>
                </a:gridCol>
              </a:tblGrid>
              <a:tr h="252712">
                <a:tc>
                  <a:txBody>
                    <a:bodyPr/>
                    <a:lstStyle/>
                    <a:p>
                      <a:pPr algn="l" fontAlgn="b"/>
                      <a:r>
                        <a:rPr lang="pt-BR" sz="1600" b="1" i="0" u="none" strike="noStrike" dirty="0" err="1">
                          <a:solidFill>
                            <a:srgbClr val="FFFFFF"/>
                          </a:solidFill>
                          <a:effectLst/>
                          <a:latin typeface="Calibri" panose="020F0502020204030204" pitchFamily="34" charset="0"/>
                        </a:rPr>
                        <a:t>id_Func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nome_Func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endereco_Func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nascim_Func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nome_Depart</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pt-BR" sz="1600" b="1" i="0" u="none" strike="noStrike" dirty="0" err="1">
                          <a:solidFill>
                            <a:srgbClr val="FFFFFF"/>
                          </a:solidFill>
                          <a:effectLst/>
                          <a:latin typeface="Calibri" panose="020F0502020204030204" pitchFamily="34" charset="0"/>
                        </a:rPr>
                        <a:t>Gerente_Depart</a:t>
                      </a:r>
                      <a:endParaRPr lang="pt-BR"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b="0" i="0" u="none" strike="noStrike" dirty="0">
                          <a:solidFill>
                            <a:srgbClr val="000000"/>
                          </a:solidFill>
                          <a:effectLst/>
                          <a:latin typeface="Calibri" panose="020F0502020204030204" pitchFamily="34" charset="0"/>
                        </a:rPr>
                        <a:t>101</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João</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01/01/2000</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Zeladoria</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Caio</a:t>
                      </a: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b="0" i="0" u="none" strike="noStrike" dirty="0">
                          <a:solidFill>
                            <a:srgbClr val="000000"/>
                          </a:solidFill>
                          <a:effectLst/>
                          <a:latin typeface="Calibri" panose="020F0502020204030204" pitchFamily="34" charset="0"/>
                        </a:rPr>
                        <a:t>102</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Maria</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31/05/2001</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RH</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Ricardo</a:t>
                      </a: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b="0" i="0" u="none" strike="noStrike" dirty="0">
                          <a:solidFill>
                            <a:srgbClr val="000000"/>
                          </a:solidFill>
                          <a:effectLst/>
                          <a:latin typeface="Calibri" panose="020F0502020204030204" pitchFamily="34" charset="0"/>
                        </a:rPr>
                        <a:t>103</a:t>
                      </a:r>
                    </a:p>
                  </a:txBody>
                  <a:tcPr marL="7620" marR="7620" marT="7620" marB="0" anchor="b"/>
                </a:tc>
                <a:tc>
                  <a:txBody>
                    <a:bodyPr/>
                    <a:lstStyle/>
                    <a:p>
                      <a:pPr algn="l" fontAlgn="b"/>
                      <a:r>
                        <a:rPr lang="pt-BR" sz="1600" b="0" i="0" u="none" strike="noStrike">
                          <a:solidFill>
                            <a:srgbClr val="000000"/>
                          </a:solidFill>
                          <a:effectLst/>
                          <a:latin typeface="Calibri" panose="020F0502020204030204" pitchFamily="34" charset="0"/>
                        </a:rPr>
                        <a:t>Carlos</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25/05/2005</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Diretoria</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Ricardo</a:t>
                      </a:r>
                    </a:p>
                  </a:txBody>
                  <a:tcPr marL="7620" marR="7620" marT="7620" marB="0" anchor="b"/>
                </a:tc>
                <a:extLst>
                  <a:ext uri="{0D108BD9-81ED-4DB2-BD59-A6C34878D82A}">
                    <a16:rowId xmlns:a16="http://schemas.microsoft.com/office/drawing/2014/main" val="3131929088"/>
                  </a:ext>
                </a:extLst>
              </a:tr>
            </a:tbl>
          </a:graphicData>
        </a:graphic>
      </p:graphicFrame>
      <p:cxnSp>
        <p:nvCxnSpPr>
          <p:cNvPr id="36" name="Conector de Seta Reta 15">
            <a:extLst>
              <a:ext uri="{FF2B5EF4-FFF2-40B4-BE49-F238E27FC236}">
                <a16:creationId xmlns:a16="http://schemas.microsoft.com/office/drawing/2014/main" id="{EC9E536E-B462-7ACB-50D5-96C02959DE26}"/>
              </a:ext>
            </a:extLst>
          </p:cNvPr>
          <p:cNvCxnSpPr>
            <a:cxnSpLocks/>
          </p:cNvCxnSpPr>
          <p:nvPr/>
        </p:nvCxnSpPr>
        <p:spPr>
          <a:xfrm>
            <a:off x="611106" y="2289615"/>
            <a:ext cx="912894" cy="503704"/>
          </a:xfrm>
          <a:prstGeom prst="bentConnector3">
            <a:avLst>
              <a:gd name="adj1" fmla="val 1587"/>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Conector de Seta Reta 15">
            <a:extLst>
              <a:ext uri="{FF2B5EF4-FFF2-40B4-BE49-F238E27FC236}">
                <a16:creationId xmlns:a16="http://schemas.microsoft.com/office/drawing/2014/main" id="{709A7FD4-7AFF-FDEC-AC21-2986AAAD0199}"/>
              </a:ext>
            </a:extLst>
          </p:cNvPr>
          <p:cNvCxnSpPr>
            <a:cxnSpLocks/>
          </p:cNvCxnSpPr>
          <p:nvPr/>
        </p:nvCxnSpPr>
        <p:spPr>
          <a:xfrm>
            <a:off x="1335987" y="2289615"/>
            <a:ext cx="912894" cy="503704"/>
          </a:xfrm>
          <a:prstGeom prst="bentConnector3">
            <a:avLst>
              <a:gd name="adj1" fmla="val -8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ector de Seta Reta 15">
            <a:extLst>
              <a:ext uri="{FF2B5EF4-FFF2-40B4-BE49-F238E27FC236}">
                <a16:creationId xmlns:a16="http://schemas.microsoft.com/office/drawing/2014/main" id="{D9B427A6-C268-813C-3F5B-DDF01661F596}"/>
              </a:ext>
            </a:extLst>
          </p:cNvPr>
          <p:cNvCxnSpPr>
            <a:cxnSpLocks/>
          </p:cNvCxnSpPr>
          <p:nvPr/>
        </p:nvCxnSpPr>
        <p:spPr>
          <a:xfrm>
            <a:off x="2517359" y="2289615"/>
            <a:ext cx="912894" cy="503704"/>
          </a:xfrm>
          <a:prstGeom prst="bentConnector3">
            <a:avLst>
              <a:gd name="adj1" fmla="val -8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onector de Seta Reta 15">
            <a:extLst>
              <a:ext uri="{FF2B5EF4-FFF2-40B4-BE49-F238E27FC236}">
                <a16:creationId xmlns:a16="http://schemas.microsoft.com/office/drawing/2014/main" id="{46912E3F-A5A1-C061-155E-71235779EEF7}"/>
              </a:ext>
            </a:extLst>
          </p:cNvPr>
          <p:cNvCxnSpPr>
            <a:cxnSpLocks/>
          </p:cNvCxnSpPr>
          <p:nvPr/>
        </p:nvCxnSpPr>
        <p:spPr>
          <a:xfrm rot="10800000" flipV="1">
            <a:off x="3735047" y="2289615"/>
            <a:ext cx="1252341" cy="503704"/>
          </a:xfrm>
          <a:prstGeom prst="bentConnector3">
            <a:avLst>
              <a:gd name="adj1" fmla="val 107"/>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ector de Seta Reta 15">
            <a:extLst>
              <a:ext uri="{FF2B5EF4-FFF2-40B4-BE49-F238E27FC236}">
                <a16:creationId xmlns:a16="http://schemas.microsoft.com/office/drawing/2014/main" id="{E5B6A14F-0D4B-1F4F-05FC-D53746104D9B}"/>
              </a:ext>
            </a:extLst>
          </p:cNvPr>
          <p:cNvCxnSpPr>
            <a:cxnSpLocks/>
            <a:endCxn id="10" idx="3"/>
          </p:cNvCxnSpPr>
          <p:nvPr/>
        </p:nvCxnSpPr>
        <p:spPr>
          <a:xfrm rot="5400000">
            <a:off x="5568017" y="2364239"/>
            <a:ext cx="786221" cy="654045"/>
          </a:xfrm>
          <a:prstGeom prst="bentConnector2">
            <a:avLst/>
          </a:prstGeom>
          <a:ln w="28575">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Conector de Seta Reta 15">
            <a:extLst>
              <a:ext uri="{FF2B5EF4-FFF2-40B4-BE49-F238E27FC236}">
                <a16:creationId xmlns:a16="http://schemas.microsoft.com/office/drawing/2014/main" id="{AF14478A-C887-F25A-5A94-1C588207BCC1}"/>
              </a:ext>
            </a:extLst>
          </p:cNvPr>
          <p:cNvCxnSpPr>
            <a:cxnSpLocks/>
          </p:cNvCxnSpPr>
          <p:nvPr/>
        </p:nvCxnSpPr>
        <p:spPr>
          <a:xfrm>
            <a:off x="5249910" y="2289615"/>
            <a:ext cx="1035184" cy="397379"/>
          </a:xfrm>
          <a:prstGeom prst="bentConnector3">
            <a:avLst>
              <a:gd name="adj1" fmla="val 681"/>
            </a:avLst>
          </a:prstGeom>
          <a:ln w="28575">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62" name="Espaço Reservado para Conteúdo 5">
            <a:extLst>
              <a:ext uri="{FF2B5EF4-FFF2-40B4-BE49-F238E27FC236}">
                <a16:creationId xmlns:a16="http://schemas.microsoft.com/office/drawing/2014/main" id="{5432977D-4EF8-EC30-173E-AFA13D4A195B}"/>
              </a:ext>
            </a:extLst>
          </p:cNvPr>
          <p:cNvGraphicFramePr>
            <a:graphicFrameLocks/>
          </p:cNvGraphicFramePr>
          <p:nvPr>
            <p:extLst>
              <p:ext uri="{D42A27DB-BD31-4B8C-83A1-F6EECF244321}">
                <p14:modId xmlns:p14="http://schemas.microsoft.com/office/powerpoint/2010/main" val="618782389"/>
              </p:ext>
            </p:extLst>
          </p:nvPr>
        </p:nvGraphicFramePr>
        <p:xfrm>
          <a:off x="258762" y="3954788"/>
          <a:ext cx="5173536" cy="1510012"/>
        </p:xfrm>
        <a:graphic>
          <a:graphicData uri="http://schemas.openxmlformats.org/drawingml/2006/table">
            <a:tbl>
              <a:tblPr firstRow="1">
                <a:tableStyleId>{073A0DAA-6AF3-43AB-8588-CEC1D06C72B9}</a:tableStyleId>
              </a:tblPr>
              <a:tblGrid>
                <a:gridCol w="720090">
                  <a:extLst>
                    <a:ext uri="{9D8B030D-6E8A-4147-A177-3AD203B41FA5}">
                      <a16:colId xmlns:a16="http://schemas.microsoft.com/office/drawing/2014/main" val="2666722624"/>
                    </a:ext>
                  </a:extLst>
                </a:gridCol>
                <a:gridCol w="1047115">
                  <a:extLst>
                    <a:ext uri="{9D8B030D-6E8A-4147-A177-3AD203B41FA5}">
                      <a16:colId xmlns:a16="http://schemas.microsoft.com/office/drawing/2014/main" val="2502707669"/>
                    </a:ext>
                  </a:extLst>
                </a:gridCol>
                <a:gridCol w="1350201">
                  <a:extLst>
                    <a:ext uri="{9D8B030D-6E8A-4147-A177-3AD203B41FA5}">
                      <a16:colId xmlns:a16="http://schemas.microsoft.com/office/drawing/2014/main" val="463991784"/>
                    </a:ext>
                  </a:extLst>
                </a:gridCol>
                <a:gridCol w="1151890">
                  <a:extLst>
                    <a:ext uri="{9D8B030D-6E8A-4147-A177-3AD203B41FA5}">
                      <a16:colId xmlns:a16="http://schemas.microsoft.com/office/drawing/2014/main" val="3550831746"/>
                    </a:ext>
                  </a:extLst>
                </a:gridCol>
                <a:gridCol w="904240">
                  <a:extLst>
                    <a:ext uri="{9D8B030D-6E8A-4147-A177-3AD203B41FA5}">
                      <a16:colId xmlns:a16="http://schemas.microsoft.com/office/drawing/2014/main" val="340705847"/>
                    </a:ext>
                  </a:extLst>
                </a:gridCol>
              </a:tblGrid>
              <a:tr h="252712">
                <a:tc>
                  <a:txBody>
                    <a:bodyPr/>
                    <a:lstStyle/>
                    <a:p>
                      <a:pPr algn="ctr" fontAlgn="b"/>
                      <a:r>
                        <a:rPr lang="pt-BR" sz="1600" b="1" i="0" u="none" strike="noStrike" dirty="0" err="1">
                          <a:solidFill>
                            <a:srgbClr val="FFFFFF"/>
                          </a:solidFill>
                          <a:effectLst/>
                          <a:latin typeface="Calibri" panose="020F0502020204030204" pitchFamily="34" charset="0"/>
                        </a:rPr>
                        <a:t>id_Func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pt-BR" sz="1600" b="1" i="0" u="none" strike="noStrike" dirty="0" err="1">
                          <a:solidFill>
                            <a:srgbClr val="FFFFFF"/>
                          </a:solidFill>
                          <a:effectLst/>
                          <a:latin typeface="Calibri" panose="020F0502020204030204" pitchFamily="34" charset="0"/>
                        </a:rPr>
                        <a:t>nome_Func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pt-BR" sz="1600" b="1" i="0" u="none" strike="noStrike" dirty="0" err="1">
                          <a:solidFill>
                            <a:srgbClr val="FFFFFF"/>
                          </a:solidFill>
                          <a:effectLst/>
                          <a:latin typeface="Calibri" panose="020F0502020204030204" pitchFamily="34" charset="0"/>
                        </a:rPr>
                        <a:t>endereco_Func</a:t>
                      </a:r>
                      <a:endParaRPr lang="pt-BR"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pt-BR" sz="1600" b="1" i="0" u="none" strike="noStrike">
                          <a:solidFill>
                            <a:srgbClr val="FFFFFF"/>
                          </a:solidFill>
                          <a:effectLst/>
                          <a:latin typeface="Calibri" panose="020F0502020204030204" pitchFamily="34" charset="0"/>
                        </a:rPr>
                        <a:t>nascim_Func</a:t>
                      </a:r>
                    </a:p>
                  </a:txBody>
                  <a:tcPr marL="7620" marR="7620" marT="7620" marB="0" anchor="b"/>
                </a:tc>
                <a:tc>
                  <a:txBody>
                    <a:bodyPr/>
                    <a:lstStyle/>
                    <a:p>
                      <a:pPr algn="ctr" fontAlgn="b"/>
                      <a:r>
                        <a:rPr lang="pt-BR" sz="1600" b="1" i="0" u="none" strike="noStrike" dirty="0" err="1">
                          <a:solidFill>
                            <a:srgbClr val="FFFFFF"/>
                          </a:solidFill>
                          <a:effectLst/>
                          <a:latin typeface="Calibri" panose="020F0502020204030204" pitchFamily="34" charset="0"/>
                        </a:rPr>
                        <a:t>id_Depart</a:t>
                      </a:r>
                      <a:endParaRPr lang="pt-BR" sz="16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261051"/>
                  </a:ext>
                </a:extLst>
              </a:tr>
              <a:tr h="182880">
                <a:tc>
                  <a:txBody>
                    <a:bodyPr/>
                    <a:lstStyle/>
                    <a:p>
                      <a:pPr algn="ctr" fontAlgn="b"/>
                      <a:r>
                        <a:rPr lang="pt-BR" sz="1600" b="0" i="0" u="none" strike="noStrike" dirty="0">
                          <a:solidFill>
                            <a:srgbClr val="000000"/>
                          </a:solidFill>
                          <a:effectLst/>
                          <a:latin typeface="Calibri" panose="020F0502020204030204" pitchFamily="34" charset="0"/>
                        </a:rPr>
                        <a:t>101</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João</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01/01/2000</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1947852217"/>
                  </a:ext>
                </a:extLst>
              </a:tr>
              <a:tr h="182880">
                <a:tc>
                  <a:txBody>
                    <a:bodyPr/>
                    <a:lstStyle/>
                    <a:p>
                      <a:pPr algn="ctr" fontAlgn="b"/>
                      <a:r>
                        <a:rPr lang="pt-BR" sz="1600" b="0" i="0" u="none" strike="noStrike" dirty="0">
                          <a:solidFill>
                            <a:srgbClr val="000000"/>
                          </a:solidFill>
                          <a:effectLst/>
                          <a:latin typeface="Calibri" panose="020F0502020204030204" pitchFamily="34" charset="0"/>
                        </a:rPr>
                        <a:t>102</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Maria</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31/05/2001</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1134064928"/>
                  </a:ext>
                </a:extLst>
              </a:tr>
              <a:tr h="182880">
                <a:tc>
                  <a:txBody>
                    <a:bodyPr/>
                    <a:lstStyle/>
                    <a:p>
                      <a:pPr algn="ctr" fontAlgn="b"/>
                      <a:r>
                        <a:rPr lang="pt-BR" sz="1600" b="0" i="0" u="none" strike="noStrike" dirty="0">
                          <a:solidFill>
                            <a:srgbClr val="000000"/>
                          </a:solidFill>
                          <a:effectLst/>
                          <a:latin typeface="Calibri" panose="020F0502020204030204" pitchFamily="34" charset="0"/>
                        </a:rPr>
                        <a:t>103</a:t>
                      </a:r>
                    </a:p>
                  </a:txBody>
                  <a:tcPr marL="7620" marR="7620" marT="7620" marB="0" anchor="b"/>
                </a:tc>
                <a:tc>
                  <a:txBody>
                    <a:bodyPr/>
                    <a:lstStyle/>
                    <a:p>
                      <a:pPr algn="l" fontAlgn="b"/>
                      <a:r>
                        <a:rPr lang="pt-BR" sz="1600" b="0" i="0" u="none" strike="noStrike">
                          <a:solidFill>
                            <a:srgbClr val="000000"/>
                          </a:solidFill>
                          <a:effectLst/>
                          <a:latin typeface="Calibri" panose="020F0502020204030204" pitchFamily="34" charset="0"/>
                        </a:rPr>
                        <a:t>Carlos</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25/05/2005</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3131929088"/>
                  </a:ext>
                </a:extLst>
              </a:tr>
              <a:tr h="182880">
                <a:tc>
                  <a:txBody>
                    <a:bodyPr/>
                    <a:lstStyle/>
                    <a:p>
                      <a:pPr algn="ctr" fontAlgn="b"/>
                      <a:r>
                        <a:rPr lang="pt-BR" sz="1600" b="0" i="0" u="none" strike="noStrike" dirty="0">
                          <a:solidFill>
                            <a:srgbClr val="000000"/>
                          </a:solidFill>
                          <a:effectLst/>
                          <a:latin typeface="Calibri" panose="020F0502020204030204" pitchFamily="34" charset="0"/>
                        </a:rPr>
                        <a:t>104</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Caio</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23/02/2004</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2</a:t>
                      </a:r>
                    </a:p>
                  </a:txBody>
                  <a:tcPr marL="7620" marR="7620" marT="7620" marB="0" anchor="b"/>
                </a:tc>
                <a:extLst>
                  <a:ext uri="{0D108BD9-81ED-4DB2-BD59-A6C34878D82A}">
                    <a16:rowId xmlns:a16="http://schemas.microsoft.com/office/drawing/2014/main" val="2926661257"/>
                  </a:ext>
                </a:extLst>
              </a:tr>
              <a:tr h="182880">
                <a:tc>
                  <a:txBody>
                    <a:bodyPr/>
                    <a:lstStyle/>
                    <a:p>
                      <a:pPr algn="ctr" fontAlgn="b"/>
                      <a:r>
                        <a:rPr lang="pt-BR" sz="1600" b="0" i="0" u="none" strike="noStrike" dirty="0">
                          <a:solidFill>
                            <a:srgbClr val="000000"/>
                          </a:solidFill>
                          <a:effectLst/>
                          <a:latin typeface="Calibri" panose="020F0502020204030204" pitchFamily="34" charset="0"/>
                        </a:rPr>
                        <a:t>105</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Ricardo</a:t>
                      </a:r>
                    </a:p>
                  </a:txBody>
                  <a:tcPr marL="7620" marR="7620" marT="7620" marB="0" anchor="b"/>
                </a:tc>
                <a:tc>
                  <a:txBody>
                    <a:bodyPr/>
                    <a:lstStyle/>
                    <a:p>
                      <a:pPr algn="l" fontAlgn="b"/>
                      <a:r>
                        <a:rPr lang="pt-BR" sz="1600" b="0" i="0" u="none" strike="noStrike" dirty="0">
                          <a:solidFill>
                            <a:srgbClr val="000000"/>
                          </a:solidFill>
                          <a:effectLst/>
                          <a:latin typeface="Calibri" panose="020F0502020204030204" pitchFamily="34" charset="0"/>
                        </a:rPr>
                        <a:t>rua..</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14/03/2003</a:t>
                      </a:r>
                    </a:p>
                  </a:txBody>
                  <a:tcPr marL="7620" marR="7620" marT="7620" marB="0" anchor="b"/>
                </a:tc>
                <a:tc>
                  <a:txBody>
                    <a:bodyPr/>
                    <a:lstStyle/>
                    <a:p>
                      <a:pPr algn="ctr" fontAlgn="b"/>
                      <a:r>
                        <a:rPr lang="pt-BR" sz="1600" b="0" i="0" u="none" strike="noStrike" dirty="0">
                          <a:solidFill>
                            <a:srgbClr val="000000"/>
                          </a:solidFill>
                          <a:effectLst/>
                          <a:latin typeface="Calibri" panose="020F0502020204030204" pitchFamily="34" charset="0"/>
                        </a:rPr>
                        <a:t>3</a:t>
                      </a:r>
                    </a:p>
                  </a:txBody>
                  <a:tcPr marL="7620" marR="7620" marT="7620" marB="0" anchor="b"/>
                </a:tc>
                <a:extLst>
                  <a:ext uri="{0D108BD9-81ED-4DB2-BD59-A6C34878D82A}">
                    <a16:rowId xmlns:a16="http://schemas.microsoft.com/office/drawing/2014/main" val="2487427418"/>
                  </a:ext>
                </a:extLst>
              </a:tr>
            </a:tbl>
          </a:graphicData>
        </a:graphic>
      </p:graphicFrame>
    </p:spTree>
    <p:extLst>
      <p:ext uri="{BB962C8B-B14F-4D97-AF65-F5344CB8AC3E}">
        <p14:creationId xmlns:p14="http://schemas.microsoft.com/office/powerpoint/2010/main" val="37846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5"/>
          </p:nvPr>
        </p:nvSpPr>
        <p:spPr/>
        <p:txBody>
          <a:bodyPr/>
          <a:lstStyle/>
          <a:p>
            <a:r>
              <a:rPr lang="pt-BR"/>
              <a:t>Desenvolvimento de Banco de Dados</a:t>
            </a:r>
          </a:p>
        </p:txBody>
      </p:sp>
      <p:sp>
        <p:nvSpPr>
          <p:cNvPr id="2" name="Título 1"/>
          <p:cNvSpPr>
            <a:spLocks noGrp="1"/>
          </p:cNvSpPr>
          <p:nvPr>
            <p:ph type="title"/>
          </p:nvPr>
        </p:nvSpPr>
        <p:spPr/>
        <p:txBody>
          <a:bodyPr/>
          <a:lstStyle/>
          <a:p>
            <a:r>
              <a:rPr lang="pt-BR" dirty="0"/>
              <a:t>Normalização</a:t>
            </a:r>
          </a:p>
        </p:txBody>
      </p:sp>
      <p:sp>
        <p:nvSpPr>
          <p:cNvPr id="5" name="Espaço Reservado para Conteúdo 4"/>
          <p:cNvSpPr>
            <a:spLocks noGrp="1"/>
          </p:cNvSpPr>
          <p:nvPr>
            <p:ph sz="half" idx="1"/>
          </p:nvPr>
        </p:nvSpPr>
        <p:spPr/>
        <p:txBody>
          <a:bodyPr/>
          <a:lstStyle/>
          <a:p>
            <a:pPr>
              <a:buFont typeface="Arial" panose="020B0604020202020204" pitchFamily="34" charset="0"/>
              <a:buChar char="•"/>
            </a:pPr>
            <a:r>
              <a:rPr lang="pt-BR" dirty="0"/>
              <a:t>Passe as seguintes tabelas para a 3FN utilizando o </a:t>
            </a:r>
            <a:r>
              <a:rPr lang="pt-BR" dirty="0" err="1"/>
              <a:t>BRModelo</a:t>
            </a:r>
            <a:r>
              <a:rPr lang="pt-BR" dirty="0"/>
              <a:t>:</a:t>
            </a:r>
          </a:p>
          <a:p>
            <a:pPr>
              <a:buFont typeface="Arial" panose="020B0604020202020204" pitchFamily="34" charset="0"/>
              <a:buChar char="•"/>
            </a:pPr>
            <a:r>
              <a:rPr lang="pt-BR" dirty="0"/>
              <a:t>Aluno (</a:t>
            </a:r>
          </a:p>
          <a:p>
            <a:pPr lvl="1">
              <a:buFont typeface="Arial" panose="020B0604020202020204" pitchFamily="34" charset="0"/>
              <a:buChar char="•"/>
            </a:pPr>
            <a:r>
              <a:rPr lang="pt-BR" dirty="0" err="1"/>
              <a:t>id_aluno</a:t>
            </a:r>
            <a:r>
              <a:rPr lang="pt-BR" dirty="0"/>
              <a:t>, </a:t>
            </a:r>
          </a:p>
          <a:p>
            <a:pPr lvl="1">
              <a:buFont typeface="Arial" panose="020B0604020202020204" pitchFamily="34" charset="0"/>
              <a:buChar char="•"/>
            </a:pPr>
            <a:r>
              <a:rPr lang="pt-BR" dirty="0"/>
              <a:t>nome, </a:t>
            </a:r>
          </a:p>
          <a:p>
            <a:pPr lvl="1">
              <a:buFont typeface="Arial" panose="020B0604020202020204" pitchFamily="34" charset="0"/>
              <a:buChar char="•"/>
            </a:pPr>
            <a:r>
              <a:rPr lang="pt-BR" dirty="0"/>
              <a:t>matricula, </a:t>
            </a:r>
          </a:p>
          <a:p>
            <a:pPr lvl="1">
              <a:buFont typeface="Arial" panose="020B0604020202020204" pitchFamily="34" charset="0"/>
              <a:buChar char="•"/>
            </a:pPr>
            <a:r>
              <a:rPr lang="pt-BR" dirty="0" err="1"/>
              <a:t>id_disciplina</a:t>
            </a:r>
            <a:r>
              <a:rPr lang="pt-BR" dirty="0"/>
              <a:t>, </a:t>
            </a:r>
          </a:p>
          <a:p>
            <a:pPr lvl="1">
              <a:buFont typeface="Arial" panose="020B0604020202020204" pitchFamily="34" charset="0"/>
              <a:buChar char="•"/>
            </a:pPr>
            <a:r>
              <a:rPr lang="pt-BR" dirty="0" err="1"/>
              <a:t>nome_disciplina</a:t>
            </a:r>
            <a:r>
              <a:rPr lang="pt-BR" dirty="0"/>
              <a:t>, </a:t>
            </a:r>
          </a:p>
          <a:p>
            <a:pPr lvl="1">
              <a:buFont typeface="Arial" panose="020B0604020202020204" pitchFamily="34" charset="0"/>
              <a:buChar char="•"/>
            </a:pPr>
            <a:r>
              <a:rPr lang="pt-BR" dirty="0" err="1"/>
              <a:t>nota_disciplina</a:t>
            </a:r>
            <a:r>
              <a:rPr lang="pt-BR" dirty="0"/>
              <a:t>, </a:t>
            </a:r>
          </a:p>
          <a:p>
            <a:pPr lvl="1">
              <a:buFont typeface="Arial" panose="020B0604020202020204" pitchFamily="34" charset="0"/>
              <a:buChar char="•"/>
            </a:pPr>
            <a:r>
              <a:rPr lang="pt-BR" dirty="0" err="1"/>
              <a:t>id_curso</a:t>
            </a:r>
            <a:r>
              <a:rPr lang="pt-BR" dirty="0"/>
              <a:t>, </a:t>
            </a:r>
          </a:p>
          <a:p>
            <a:pPr lvl="1">
              <a:buFont typeface="Arial" panose="020B0604020202020204" pitchFamily="34" charset="0"/>
              <a:buChar char="•"/>
            </a:pPr>
            <a:r>
              <a:rPr lang="pt-BR" dirty="0" err="1"/>
              <a:t>nome_curso</a:t>
            </a:r>
            <a:r>
              <a:rPr lang="pt-BR" dirty="0"/>
              <a:t>, </a:t>
            </a:r>
          </a:p>
        </p:txBody>
      </p:sp>
      <p:sp>
        <p:nvSpPr>
          <p:cNvPr id="9" name="Espaço Reservado para Conteúdo 8"/>
          <p:cNvSpPr>
            <a:spLocks noGrp="1"/>
          </p:cNvSpPr>
          <p:nvPr>
            <p:ph sz="half" idx="3"/>
          </p:nvPr>
        </p:nvSpPr>
        <p:spPr/>
        <p:txBody>
          <a:bodyPr/>
          <a:lstStyle/>
          <a:p>
            <a:pPr>
              <a:buFont typeface="Arial" panose="020B0604020202020204" pitchFamily="34" charset="0"/>
              <a:buChar char="•"/>
            </a:pPr>
            <a:r>
              <a:rPr lang="pt-BR" dirty="0"/>
              <a:t>Filmes(</a:t>
            </a:r>
          </a:p>
          <a:p>
            <a:pPr lvl="1">
              <a:buFont typeface="Arial" panose="020B0604020202020204" pitchFamily="34" charset="0"/>
              <a:buChar char="•"/>
            </a:pPr>
            <a:r>
              <a:rPr lang="pt-BR" dirty="0" err="1"/>
              <a:t>id_filme</a:t>
            </a:r>
            <a:r>
              <a:rPr lang="pt-BR" dirty="0"/>
              <a:t>, </a:t>
            </a:r>
          </a:p>
          <a:p>
            <a:pPr lvl="1">
              <a:buFont typeface="Arial" panose="020B0604020202020204" pitchFamily="34" charset="0"/>
              <a:buChar char="•"/>
            </a:pPr>
            <a:r>
              <a:rPr lang="pt-BR" dirty="0" err="1"/>
              <a:t>Nome_filme</a:t>
            </a:r>
            <a:r>
              <a:rPr lang="pt-BR" dirty="0"/>
              <a:t>, </a:t>
            </a:r>
          </a:p>
          <a:p>
            <a:pPr lvl="1">
              <a:buFont typeface="Arial" panose="020B0604020202020204" pitchFamily="34" charset="0"/>
              <a:buChar char="•"/>
            </a:pPr>
            <a:r>
              <a:rPr lang="pt-BR" dirty="0"/>
              <a:t>produtora, </a:t>
            </a:r>
          </a:p>
          <a:p>
            <a:pPr lvl="1">
              <a:buFont typeface="Arial" panose="020B0604020202020204" pitchFamily="34" charset="0"/>
              <a:buChar char="•"/>
            </a:pPr>
            <a:r>
              <a:rPr lang="pt-BR" dirty="0"/>
              <a:t>diretor, </a:t>
            </a:r>
          </a:p>
          <a:p>
            <a:pPr lvl="1">
              <a:buFont typeface="Arial" panose="020B0604020202020204" pitchFamily="34" charset="0"/>
              <a:buChar char="•"/>
            </a:pPr>
            <a:r>
              <a:rPr lang="pt-BR" dirty="0" err="1"/>
              <a:t>genero</a:t>
            </a:r>
            <a:r>
              <a:rPr lang="pt-BR" dirty="0"/>
              <a:t>, </a:t>
            </a:r>
          </a:p>
          <a:p>
            <a:pPr lvl="1">
              <a:buFont typeface="Arial" panose="020B0604020202020204" pitchFamily="34" charset="0"/>
              <a:buChar char="•"/>
            </a:pPr>
            <a:r>
              <a:rPr lang="pt-BR" dirty="0"/>
              <a:t>ano, </a:t>
            </a:r>
          </a:p>
          <a:p>
            <a:pPr lvl="1">
              <a:buFont typeface="Arial" panose="020B0604020202020204" pitchFamily="34" charset="0"/>
              <a:buChar char="•"/>
            </a:pPr>
            <a:r>
              <a:rPr lang="pt-BR" dirty="0" err="1"/>
              <a:t>classificacao</a:t>
            </a:r>
            <a:endParaRPr lang="pt-BR" dirty="0"/>
          </a:p>
          <a:p>
            <a:pPr marL="0" indent="0">
              <a:buNone/>
            </a:pPr>
            <a:r>
              <a:rPr lang="pt-BR" dirty="0"/>
              <a:t>);</a:t>
            </a:r>
          </a:p>
          <a:p>
            <a:pPr>
              <a:buFont typeface="Arial" panose="020B0604020202020204" pitchFamily="34" charset="0"/>
              <a:buChar char="•"/>
            </a:pPr>
            <a:endParaRPr lang="pt-BR" dirty="0"/>
          </a:p>
        </p:txBody>
      </p:sp>
      <p:sp>
        <p:nvSpPr>
          <p:cNvPr id="8" name="Espaço Reservado para Conteúdo 7"/>
          <p:cNvSpPr>
            <a:spLocks noGrp="1"/>
          </p:cNvSpPr>
          <p:nvPr>
            <p:ph sz="half" idx="2"/>
          </p:nvPr>
        </p:nvSpPr>
        <p:spPr/>
        <p:txBody>
          <a:bodyPr/>
          <a:lstStyle/>
          <a:p>
            <a:pPr lvl="1">
              <a:buFont typeface="Arial" panose="020B0604020202020204" pitchFamily="34" charset="0"/>
              <a:buChar char="•"/>
            </a:pPr>
            <a:r>
              <a:rPr lang="pt-BR" dirty="0" err="1"/>
              <a:t>ano_ingresso_curso</a:t>
            </a:r>
            <a:r>
              <a:rPr lang="pt-BR" dirty="0"/>
              <a:t>, </a:t>
            </a:r>
          </a:p>
          <a:p>
            <a:pPr lvl="1">
              <a:buFont typeface="Arial" panose="020B0604020202020204" pitchFamily="34" charset="0"/>
              <a:buChar char="•"/>
            </a:pPr>
            <a:r>
              <a:rPr lang="pt-BR" dirty="0"/>
              <a:t>rua, </a:t>
            </a:r>
          </a:p>
          <a:p>
            <a:pPr lvl="1">
              <a:buFont typeface="Arial" panose="020B0604020202020204" pitchFamily="34" charset="0"/>
              <a:buChar char="•"/>
            </a:pPr>
            <a:r>
              <a:rPr lang="pt-BR" dirty="0" err="1"/>
              <a:t>numero_casa</a:t>
            </a:r>
            <a:r>
              <a:rPr lang="pt-BR" dirty="0"/>
              <a:t>,</a:t>
            </a:r>
          </a:p>
          <a:p>
            <a:pPr lvl="1">
              <a:buFont typeface="Arial" panose="020B0604020202020204" pitchFamily="34" charset="0"/>
              <a:buChar char="•"/>
            </a:pPr>
            <a:r>
              <a:rPr lang="pt-BR" dirty="0"/>
              <a:t>bairro, </a:t>
            </a:r>
          </a:p>
          <a:p>
            <a:pPr lvl="1">
              <a:buFont typeface="Arial" panose="020B0604020202020204" pitchFamily="34" charset="0"/>
              <a:buChar char="•"/>
            </a:pPr>
            <a:r>
              <a:rPr lang="pt-BR" dirty="0"/>
              <a:t>CEP</a:t>
            </a:r>
          </a:p>
          <a:p>
            <a:pPr marL="0" indent="0">
              <a:buNone/>
            </a:pPr>
            <a:r>
              <a:rPr lang="pt-BR" dirty="0"/>
              <a:t>);</a:t>
            </a:r>
          </a:p>
          <a:p>
            <a:endParaRPr lang="pt-BR" dirty="0"/>
          </a:p>
        </p:txBody>
      </p:sp>
      <p:sp>
        <p:nvSpPr>
          <p:cNvPr id="10" name="Espaço Reservado para Conteúdo 9"/>
          <p:cNvSpPr>
            <a:spLocks noGrp="1"/>
          </p:cNvSpPr>
          <p:nvPr>
            <p:ph sz="half" idx="4"/>
          </p:nvPr>
        </p:nvSpPr>
        <p:spPr/>
        <p:txBody>
          <a:bodyPr/>
          <a:lstStyle/>
          <a:p>
            <a:pPr>
              <a:buFont typeface="Arial" panose="020B0604020202020204" pitchFamily="34" charset="0"/>
              <a:buChar char="•"/>
            </a:pPr>
            <a:r>
              <a:rPr lang="pt-BR" dirty="0"/>
              <a:t>Livros(</a:t>
            </a:r>
          </a:p>
          <a:p>
            <a:pPr lvl="1">
              <a:buFont typeface="Arial" panose="020B0604020202020204" pitchFamily="34" charset="0"/>
              <a:buChar char="•"/>
            </a:pPr>
            <a:r>
              <a:rPr lang="pt-BR" dirty="0" err="1"/>
              <a:t>id_livro</a:t>
            </a:r>
            <a:r>
              <a:rPr lang="pt-BR" dirty="0"/>
              <a:t>, </a:t>
            </a:r>
          </a:p>
          <a:p>
            <a:pPr lvl="1">
              <a:buFont typeface="Arial" panose="020B0604020202020204" pitchFamily="34" charset="0"/>
              <a:buChar char="•"/>
            </a:pPr>
            <a:r>
              <a:rPr lang="pt-BR" dirty="0" err="1"/>
              <a:t>nome_livro</a:t>
            </a:r>
            <a:r>
              <a:rPr lang="pt-BR" dirty="0"/>
              <a:t>, </a:t>
            </a:r>
          </a:p>
          <a:p>
            <a:pPr lvl="1">
              <a:buFont typeface="Arial" panose="020B0604020202020204" pitchFamily="34" charset="0"/>
              <a:buChar char="•"/>
            </a:pPr>
            <a:r>
              <a:rPr lang="pt-BR" dirty="0"/>
              <a:t>editora, </a:t>
            </a:r>
          </a:p>
          <a:p>
            <a:pPr lvl="1">
              <a:buFont typeface="Arial" panose="020B0604020202020204" pitchFamily="34" charset="0"/>
              <a:buChar char="•"/>
            </a:pPr>
            <a:r>
              <a:rPr lang="pt-BR" dirty="0"/>
              <a:t>autor, </a:t>
            </a:r>
          </a:p>
          <a:p>
            <a:pPr lvl="1">
              <a:buFont typeface="Arial" panose="020B0604020202020204" pitchFamily="34" charset="0"/>
              <a:buChar char="•"/>
            </a:pPr>
            <a:r>
              <a:rPr lang="pt-BR" dirty="0" err="1"/>
              <a:t>genero</a:t>
            </a:r>
            <a:r>
              <a:rPr lang="pt-BR" dirty="0"/>
              <a:t>, </a:t>
            </a:r>
          </a:p>
          <a:p>
            <a:pPr lvl="1">
              <a:buFont typeface="Arial" panose="020B0604020202020204" pitchFamily="34" charset="0"/>
              <a:buChar char="•"/>
            </a:pPr>
            <a:r>
              <a:rPr lang="pt-BR" dirty="0" err="1"/>
              <a:t>edicao</a:t>
            </a:r>
            <a:r>
              <a:rPr lang="pt-BR" dirty="0"/>
              <a:t>, </a:t>
            </a:r>
          </a:p>
          <a:p>
            <a:pPr lvl="1">
              <a:buFont typeface="Arial" panose="020B0604020202020204" pitchFamily="34" charset="0"/>
              <a:buChar char="•"/>
            </a:pPr>
            <a:r>
              <a:rPr lang="pt-BR" dirty="0"/>
              <a:t>ano</a:t>
            </a:r>
          </a:p>
          <a:p>
            <a:pPr marL="0" indent="0">
              <a:buNone/>
            </a:pPr>
            <a:r>
              <a:rPr lang="pt-BR" dirty="0"/>
              <a:t>);</a:t>
            </a:r>
          </a:p>
          <a:p>
            <a:pPr>
              <a:buFont typeface="Arial" panose="020B0604020202020204" pitchFamily="34" charset="0"/>
              <a:buChar char="•"/>
            </a:pPr>
            <a:endParaRPr lang="pt-BR" dirty="0"/>
          </a:p>
        </p:txBody>
      </p:sp>
      <p:sp>
        <p:nvSpPr>
          <p:cNvPr id="4" name="Espaço Reservado para Número de Slide 3"/>
          <p:cNvSpPr>
            <a:spLocks noGrp="1"/>
          </p:cNvSpPr>
          <p:nvPr>
            <p:ph type="sldNum" sz="quarter" idx="12"/>
          </p:nvPr>
        </p:nvSpPr>
        <p:spPr/>
        <p:txBody>
          <a:bodyPr/>
          <a:lstStyle/>
          <a:p>
            <a:fld id="{4898AEC0-503E-4FA4-859C-D0F72D6E3F79}" type="slidenum">
              <a:rPr lang="en-US" noProof="1" smtClean="0"/>
              <a:pPr/>
              <a:t>13</a:t>
            </a:fld>
            <a:endParaRPr lang="en-US" noProof="1"/>
          </a:p>
        </p:txBody>
      </p:sp>
    </p:spTree>
    <p:extLst>
      <p:ext uri="{BB962C8B-B14F-4D97-AF65-F5344CB8AC3E}">
        <p14:creationId xmlns:p14="http://schemas.microsoft.com/office/powerpoint/2010/main" val="205089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a:extLst>
              <a:ext uri="{FF2B5EF4-FFF2-40B4-BE49-F238E27FC236}">
                <a16:creationId xmlns:a16="http://schemas.microsoft.com/office/drawing/2014/main" id="{3C08D423-2CFF-4C94-B79C-5E51B7020F5D}"/>
              </a:ext>
            </a:extLst>
          </p:cNvPr>
          <p:cNvSpPr>
            <a:spLocks noGrp="1"/>
          </p:cNvSpPr>
          <p:nvPr>
            <p:ph type="body" sz="quarter" idx="15"/>
          </p:nvPr>
        </p:nvSpPr>
        <p:spPr/>
        <p:txBody>
          <a:bodyPr/>
          <a:lstStyle/>
          <a:p>
            <a:r>
              <a:rPr lang="pt-BR" dirty="0"/>
              <a:t>Desenvolvimento de Banco de Dados</a:t>
            </a:r>
          </a:p>
        </p:txBody>
      </p:sp>
      <p:sp>
        <p:nvSpPr>
          <p:cNvPr id="3" name="Título 2">
            <a:extLst>
              <a:ext uri="{FF2B5EF4-FFF2-40B4-BE49-F238E27FC236}">
                <a16:creationId xmlns:a16="http://schemas.microsoft.com/office/drawing/2014/main" id="{A792C144-1202-4318-BE88-4343B5370B93}"/>
              </a:ext>
            </a:extLst>
          </p:cNvPr>
          <p:cNvSpPr>
            <a:spLocks noGrp="1"/>
          </p:cNvSpPr>
          <p:nvPr>
            <p:ph type="title"/>
          </p:nvPr>
        </p:nvSpPr>
        <p:spPr/>
        <p:txBody>
          <a:bodyPr/>
          <a:lstStyle/>
          <a:p>
            <a:r>
              <a:rPr lang="pt-BR" dirty="0"/>
              <a:t>Modelagem</a:t>
            </a:r>
          </a:p>
        </p:txBody>
      </p:sp>
      <p:sp>
        <p:nvSpPr>
          <p:cNvPr id="4" name="Espaço Reservado para Conteúdo 3">
            <a:extLst>
              <a:ext uri="{FF2B5EF4-FFF2-40B4-BE49-F238E27FC236}">
                <a16:creationId xmlns:a16="http://schemas.microsoft.com/office/drawing/2014/main" id="{3AF90D38-0198-4ED1-ACF9-568AD0E005D0}"/>
              </a:ext>
            </a:extLst>
          </p:cNvPr>
          <p:cNvSpPr>
            <a:spLocks noGrp="1"/>
          </p:cNvSpPr>
          <p:nvPr>
            <p:ph sz="half" idx="1"/>
          </p:nvPr>
        </p:nvSpPr>
        <p:spPr>
          <a:xfrm>
            <a:off x="256025" y="1295999"/>
            <a:ext cx="4860000" cy="4168800"/>
          </a:xfrm>
        </p:spPr>
        <p:txBody>
          <a:bodyPr/>
          <a:lstStyle/>
          <a:p>
            <a:pPr marL="0" indent="0" algn="just">
              <a:buNone/>
            </a:pPr>
            <a:r>
              <a:rPr lang="pt-BR" dirty="0"/>
              <a:t>Projetar um banco de dados é conceber qual será a sua estrutura de armazenamento de um banco de dados.</a:t>
            </a:r>
          </a:p>
          <a:p>
            <a:pPr marL="0" indent="0" algn="just">
              <a:buNone/>
            </a:pPr>
            <a:r>
              <a:rPr lang="pt-BR" dirty="0"/>
              <a:t>Toda modelagem de BD </a:t>
            </a:r>
            <a:r>
              <a:rPr lang="pt-BR" u="sng" dirty="0"/>
              <a:t>começa no mundo real</a:t>
            </a:r>
            <a:r>
              <a:rPr lang="pt-BR" dirty="0"/>
              <a:t>, através do conceito de </a:t>
            </a:r>
            <a:r>
              <a:rPr lang="pt-BR" b="1" dirty="0"/>
              <a:t>minimundo</a:t>
            </a:r>
            <a:r>
              <a:rPr lang="pt-BR" dirty="0"/>
              <a:t>.</a:t>
            </a:r>
          </a:p>
          <a:p>
            <a:pPr marL="0" indent="0" algn="just">
              <a:buNone/>
            </a:pPr>
            <a:r>
              <a:rPr lang="pt-BR" dirty="0"/>
              <a:t>Um minimundo é a parcela do mundo real que me interessa modelar. É importante nos na modelagem pois </a:t>
            </a:r>
            <a:r>
              <a:rPr lang="pt-BR" u="sng" dirty="0"/>
              <a:t>restringe ao que queremos</a:t>
            </a:r>
            <a:r>
              <a:rPr lang="pt-BR" dirty="0"/>
              <a:t> modelar, nós </a:t>
            </a:r>
            <a:r>
              <a:rPr lang="pt-BR" u="sng" dirty="0"/>
              <a:t>abstraímos o que não nos interessa</a:t>
            </a:r>
            <a:r>
              <a:rPr lang="pt-BR" dirty="0"/>
              <a:t>.</a:t>
            </a:r>
          </a:p>
          <a:p>
            <a:pPr marL="0" indent="0" algn="just">
              <a:buNone/>
            </a:pPr>
            <a:r>
              <a:rPr lang="pt-BR" dirty="0"/>
              <a:t>Abstrair é deixar de lado o que não é relevante ao seu projeto, tudo aquilo que não é relevante. Por exemplo, o minimundo de pessoas que possuem imóveis?</a:t>
            </a:r>
          </a:p>
        </p:txBody>
      </p:sp>
      <p:sp>
        <p:nvSpPr>
          <p:cNvPr id="5" name="Espaço Reservado para Conteúdo 4">
            <a:extLst>
              <a:ext uri="{FF2B5EF4-FFF2-40B4-BE49-F238E27FC236}">
                <a16:creationId xmlns:a16="http://schemas.microsoft.com/office/drawing/2014/main" id="{C142F47B-5E1E-40E0-93DE-F27D35FD5DB9}"/>
              </a:ext>
            </a:extLst>
          </p:cNvPr>
          <p:cNvSpPr>
            <a:spLocks noGrp="1"/>
          </p:cNvSpPr>
          <p:nvPr>
            <p:ph sz="half" idx="2"/>
          </p:nvPr>
        </p:nvSpPr>
        <p:spPr/>
        <p:txBody>
          <a:bodyPr/>
          <a:lstStyle/>
          <a:p>
            <a:pPr marL="0" indent="0" algn="just">
              <a:buNone/>
            </a:pPr>
            <a:r>
              <a:rPr lang="pt-BR" dirty="0"/>
              <a:t>A modelagem é </a:t>
            </a:r>
            <a:r>
              <a:rPr lang="pt-BR" u="sng" dirty="0"/>
              <a:t>feita em etapas</a:t>
            </a:r>
            <a:r>
              <a:rPr lang="pt-BR" dirty="0"/>
              <a:t> por </a:t>
            </a:r>
            <a:r>
              <a:rPr lang="pt-BR" b="1" dirty="0"/>
              <a:t>'Gerar o minimundo</a:t>
            </a:r>
            <a:r>
              <a:rPr lang="pt-BR" dirty="0"/>
              <a:t>', '</a:t>
            </a:r>
            <a:r>
              <a:rPr lang="pt-BR" b="1" dirty="0"/>
              <a:t>modelagem</a:t>
            </a:r>
            <a:r>
              <a:rPr lang="pt-BR" dirty="0"/>
              <a:t>', '</a:t>
            </a:r>
            <a:r>
              <a:rPr lang="pt-BR" b="1" dirty="0"/>
              <a:t>gera-se modelos</a:t>
            </a:r>
            <a:r>
              <a:rPr lang="pt-BR" dirty="0"/>
              <a:t>' e </a:t>
            </a:r>
            <a:r>
              <a:rPr lang="pt-BR" b="1" dirty="0"/>
              <a:t>refina-se</a:t>
            </a:r>
            <a:r>
              <a:rPr lang="pt-BR" dirty="0"/>
              <a:t> isso até concluir.</a:t>
            </a:r>
          </a:p>
          <a:p>
            <a:pPr marL="0" indent="0" algn="just">
              <a:buNone/>
            </a:pPr>
            <a:r>
              <a:rPr lang="pt-BR" dirty="0"/>
              <a:t>Para isso é necessário ferramentas de modelagem.</a:t>
            </a:r>
          </a:p>
          <a:p>
            <a:pPr marL="0" indent="0" algn="just">
              <a:buNone/>
            </a:pPr>
            <a:r>
              <a:rPr lang="pt-BR" dirty="0"/>
              <a:t>Iniciando pelos </a:t>
            </a:r>
            <a:r>
              <a:rPr lang="pt-BR" b="1" dirty="0"/>
              <a:t>Requisitos</a:t>
            </a:r>
            <a:r>
              <a:rPr lang="pt-BR" dirty="0"/>
              <a:t> de Informação iniciamos a modelagem. Por exemplo "quais pessoas são donos de quais imóveis?".</a:t>
            </a:r>
          </a:p>
          <a:p>
            <a:pPr marL="0" indent="0" algn="just">
              <a:buNone/>
            </a:pPr>
            <a:r>
              <a:rPr lang="pt-BR" dirty="0"/>
              <a:t>Neste </a:t>
            </a:r>
            <a:r>
              <a:rPr lang="pt-BR" b="1" dirty="0"/>
              <a:t>primeiro nível de abstração</a:t>
            </a:r>
            <a:r>
              <a:rPr lang="pt-BR" dirty="0"/>
              <a:t>, temos que fazer um </a:t>
            </a:r>
            <a:r>
              <a:rPr lang="pt-BR" b="1" dirty="0"/>
              <a:t>modelo descritivo</a:t>
            </a:r>
            <a:r>
              <a:rPr lang="pt-BR" dirty="0"/>
              <a:t>, ou seja, </a:t>
            </a:r>
            <a:r>
              <a:rPr lang="pt-BR" u="sng" dirty="0"/>
              <a:t>descrever seu minimundo em palavras</a:t>
            </a:r>
            <a:r>
              <a:rPr lang="pt-BR" dirty="0"/>
              <a:t>, um texto. Esta etapa pode ser mental.</a:t>
            </a:r>
          </a:p>
        </p:txBody>
      </p:sp>
    </p:spTree>
    <p:extLst>
      <p:ext uri="{BB962C8B-B14F-4D97-AF65-F5344CB8AC3E}">
        <p14:creationId xmlns:p14="http://schemas.microsoft.com/office/powerpoint/2010/main" val="177652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a:extLst>
              <a:ext uri="{FF2B5EF4-FFF2-40B4-BE49-F238E27FC236}">
                <a16:creationId xmlns:a16="http://schemas.microsoft.com/office/drawing/2014/main" id="{3C08D423-2CFF-4C94-B79C-5E51B7020F5D}"/>
              </a:ext>
            </a:extLst>
          </p:cNvPr>
          <p:cNvSpPr>
            <a:spLocks noGrp="1"/>
          </p:cNvSpPr>
          <p:nvPr>
            <p:ph type="body" sz="quarter" idx="15"/>
          </p:nvPr>
        </p:nvSpPr>
        <p:spPr/>
        <p:txBody>
          <a:bodyPr/>
          <a:lstStyle/>
          <a:p>
            <a:r>
              <a:rPr lang="pt-BR" dirty="0"/>
              <a:t>Desenvolvimento de Banco de Dados</a:t>
            </a:r>
          </a:p>
        </p:txBody>
      </p:sp>
      <p:sp>
        <p:nvSpPr>
          <p:cNvPr id="3" name="Título 2">
            <a:extLst>
              <a:ext uri="{FF2B5EF4-FFF2-40B4-BE49-F238E27FC236}">
                <a16:creationId xmlns:a16="http://schemas.microsoft.com/office/drawing/2014/main" id="{A792C144-1202-4318-BE88-4343B5370B93}"/>
              </a:ext>
            </a:extLst>
          </p:cNvPr>
          <p:cNvSpPr>
            <a:spLocks noGrp="1"/>
          </p:cNvSpPr>
          <p:nvPr>
            <p:ph type="title"/>
          </p:nvPr>
        </p:nvSpPr>
        <p:spPr/>
        <p:txBody>
          <a:bodyPr/>
          <a:lstStyle/>
          <a:p>
            <a:r>
              <a:rPr lang="pt-BR" dirty="0"/>
              <a:t>Modelagem</a:t>
            </a:r>
          </a:p>
        </p:txBody>
      </p:sp>
      <p:sp>
        <p:nvSpPr>
          <p:cNvPr id="4" name="Espaço Reservado para Conteúdo 3">
            <a:extLst>
              <a:ext uri="{FF2B5EF4-FFF2-40B4-BE49-F238E27FC236}">
                <a16:creationId xmlns:a16="http://schemas.microsoft.com/office/drawing/2014/main" id="{3AF90D38-0198-4ED1-ACF9-568AD0E005D0}"/>
              </a:ext>
            </a:extLst>
          </p:cNvPr>
          <p:cNvSpPr>
            <a:spLocks noGrp="1"/>
          </p:cNvSpPr>
          <p:nvPr>
            <p:ph sz="half" idx="1"/>
          </p:nvPr>
        </p:nvSpPr>
        <p:spPr>
          <a:xfrm>
            <a:off x="256025" y="1295999"/>
            <a:ext cx="4860000" cy="4168800"/>
          </a:xfrm>
        </p:spPr>
        <p:txBody>
          <a:bodyPr/>
          <a:lstStyle/>
          <a:p>
            <a:pPr marL="0" indent="0" algn="just">
              <a:buNone/>
            </a:pPr>
            <a:r>
              <a:rPr lang="pt-BR" dirty="0"/>
              <a:t>No </a:t>
            </a:r>
            <a:r>
              <a:rPr lang="pt-BR" b="1" dirty="0"/>
              <a:t>Segundo nível de abstração</a:t>
            </a:r>
            <a:r>
              <a:rPr lang="pt-BR" dirty="0"/>
              <a:t>, constrói-se um </a:t>
            </a:r>
            <a:r>
              <a:rPr lang="pt-BR" b="1" dirty="0"/>
              <a:t>modelo gráfico</a:t>
            </a:r>
            <a:r>
              <a:rPr lang="pt-BR" dirty="0"/>
              <a:t>, usamos o </a:t>
            </a:r>
            <a:r>
              <a:rPr lang="pt-BR" u="sng" dirty="0"/>
              <a:t>Modelo Entidade Relacionamento</a:t>
            </a:r>
            <a:r>
              <a:rPr lang="pt-BR" dirty="0"/>
              <a:t>, com suas entidades e relacionamentos. Este modelo é chamado </a:t>
            </a:r>
            <a:r>
              <a:rPr lang="pt-BR" u="sng" dirty="0"/>
              <a:t>modelo semântico</a:t>
            </a:r>
            <a:r>
              <a:rPr lang="pt-BR" dirty="0"/>
              <a:t>, criado </a:t>
            </a:r>
            <a:r>
              <a:rPr lang="pt-BR" u="sng" dirty="0"/>
              <a:t>a partir do modelo descritivo</a:t>
            </a:r>
            <a:r>
              <a:rPr lang="pt-BR" dirty="0"/>
              <a:t>.</a:t>
            </a:r>
          </a:p>
          <a:p>
            <a:pPr marL="0" indent="0" algn="just">
              <a:buNone/>
            </a:pPr>
            <a:endParaRPr lang="pt-BR" dirty="0"/>
          </a:p>
          <a:p>
            <a:pPr marL="0" indent="0" algn="just">
              <a:buNone/>
            </a:pPr>
            <a:r>
              <a:rPr lang="pt-BR" dirty="0"/>
              <a:t>O </a:t>
            </a:r>
            <a:r>
              <a:rPr lang="pt-BR" b="1" dirty="0"/>
              <a:t>Terceiro nível de abstração</a:t>
            </a:r>
            <a:r>
              <a:rPr lang="pt-BR" dirty="0"/>
              <a:t>, traduz-se o modelo semântico em uma </a:t>
            </a:r>
            <a:r>
              <a:rPr lang="pt-BR" b="1" dirty="0"/>
              <a:t>Classe de Implementação</a:t>
            </a:r>
            <a:r>
              <a:rPr lang="pt-BR" dirty="0"/>
              <a:t>, um </a:t>
            </a:r>
            <a:r>
              <a:rPr lang="pt-BR" b="1" dirty="0"/>
              <a:t>Modelo Lógico</a:t>
            </a:r>
            <a:r>
              <a:rPr lang="pt-BR" dirty="0"/>
              <a:t>, uma tecnologia de implementação, que nosso caso é um </a:t>
            </a:r>
            <a:r>
              <a:rPr lang="pt-BR" u="sng" dirty="0"/>
              <a:t>Banco de Dados Relacionais</a:t>
            </a:r>
            <a:r>
              <a:rPr lang="pt-BR" dirty="0"/>
              <a:t>. </a:t>
            </a:r>
          </a:p>
        </p:txBody>
      </p:sp>
      <p:sp>
        <p:nvSpPr>
          <p:cNvPr id="5" name="Espaço Reservado para Conteúdo 4">
            <a:extLst>
              <a:ext uri="{FF2B5EF4-FFF2-40B4-BE49-F238E27FC236}">
                <a16:creationId xmlns:a16="http://schemas.microsoft.com/office/drawing/2014/main" id="{C142F47B-5E1E-40E0-93DE-F27D35FD5DB9}"/>
              </a:ext>
            </a:extLst>
          </p:cNvPr>
          <p:cNvSpPr>
            <a:spLocks noGrp="1"/>
          </p:cNvSpPr>
          <p:nvPr>
            <p:ph sz="half" idx="2"/>
          </p:nvPr>
        </p:nvSpPr>
        <p:spPr/>
        <p:txBody>
          <a:bodyPr/>
          <a:lstStyle/>
          <a:p>
            <a:pPr algn="just">
              <a:buFont typeface="Arial" panose="020B0604020202020204" pitchFamily="34" charset="0"/>
              <a:buChar char="•"/>
            </a:pPr>
            <a:r>
              <a:rPr lang="pt-BR" sz="1600" dirty="0"/>
              <a:t>Fala-se classe pois este será um modelo que pode ser usado em qualquer SGBD Relacional. </a:t>
            </a:r>
          </a:p>
          <a:p>
            <a:pPr algn="just">
              <a:buFont typeface="Arial" panose="020B0604020202020204" pitchFamily="34" charset="0"/>
              <a:buChar char="•"/>
            </a:pPr>
            <a:r>
              <a:rPr lang="pt-BR" sz="1600" dirty="0"/>
              <a:t>No modelo relacional tudo transforma-se em tabela, no nosso exemplo, Pessoa, Imóvel e a Relação entre estes irão se tornar tabelas.</a:t>
            </a:r>
          </a:p>
          <a:p>
            <a:pPr algn="just">
              <a:buFont typeface="Arial" panose="020B0604020202020204" pitchFamily="34" charset="0"/>
              <a:buChar char="•"/>
            </a:pPr>
            <a:endParaRPr lang="pt-BR" sz="1600" dirty="0"/>
          </a:p>
          <a:p>
            <a:pPr marL="0" indent="0" algn="just">
              <a:buNone/>
            </a:pPr>
            <a:r>
              <a:rPr lang="pt-BR" sz="1600" dirty="0"/>
              <a:t>A partir do modelo lógico, no </a:t>
            </a:r>
            <a:r>
              <a:rPr lang="pt-BR" sz="1600" b="1" dirty="0"/>
              <a:t>Quarto nível de abstração</a:t>
            </a:r>
            <a:r>
              <a:rPr lang="pt-BR" sz="1600" dirty="0"/>
              <a:t>, cria-se o Modelo Físico, pela linguagem SQL cria-se um script do projeto, adaptado a um determinado SGBD.</a:t>
            </a:r>
          </a:p>
          <a:p>
            <a:pPr marL="0" indent="0">
              <a:buNone/>
            </a:pPr>
            <a:endParaRPr lang="pt-BR" sz="1600" dirty="0"/>
          </a:p>
          <a:p>
            <a:pPr marL="0" indent="0" algn="just">
              <a:buNone/>
            </a:pPr>
            <a:endParaRPr lang="pt-BR" sz="1600" dirty="0"/>
          </a:p>
        </p:txBody>
      </p:sp>
    </p:spTree>
    <p:extLst>
      <p:ext uri="{BB962C8B-B14F-4D97-AF65-F5344CB8AC3E}">
        <p14:creationId xmlns:p14="http://schemas.microsoft.com/office/powerpoint/2010/main" val="301317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5"/>
          </p:nvPr>
        </p:nvSpPr>
        <p:spPr/>
        <p:txBody>
          <a:bodyPr/>
          <a:lstStyle/>
          <a:p>
            <a:r>
              <a:rPr lang="pt-BR" dirty="0"/>
              <a:t>Desenvolvimento de Banco de Dados</a:t>
            </a:r>
          </a:p>
          <a:p>
            <a:endParaRPr lang="pt-BR" dirty="0"/>
          </a:p>
        </p:txBody>
      </p:sp>
      <p:sp>
        <p:nvSpPr>
          <p:cNvPr id="3" name="Título 2"/>
          <p:cNvSpPr>
            <a:spLocks noGrp="1"/>
          </p:cNvSpPr>
          <p:nvPr>
            <p:ph type="title"/>
          </p:nvPr>
        </p:nvSpPr>
        <p:spPr/>
        <p:txBody>
          <a:bodyPr/>
          <a:lstStyle/>
          <a:p>
            <a:r>
              <a:rPr lang="pt-BR" dirty="0"/>
              <a:t>Ciclo de vida do Banco de Dados (CVBD).</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O ciclo de vida do banco de dados incorpora os passos básicos envolvidos no projeto de um esquema global do banco de dados lógico:</a:t>
            </a:r>
          </a:p>
          <a:p>
            <a:pPr lvl="1" algn="just">
              <a:buFont typeface="Arial" panose="020B0604020202020204" pitchFamily="34" charset="0"/>
              <a:buChar char="•"/>
            </a:pPr>
            <a:r>
              <a:rPr lang="pt-BR" dirty="0"/>
              <a:t>alocação dos dados por uma rede de computadores;</a:t>
            </a:r>
          </a:p>
          <a:p>
            <a:pPr lvl="1" algn="just">
              <a:buFont typeface="Arial" panose="020B0604020202020204" pitchFamily="34" charset="0"/>
              <a:buChar char="•"/>
            </a:pPr>
            <a:r>
              <a:rPr lang="pt-BR" dirty="0"/>
              <a:t>a definição de esquemas locais específicos do SGBD;</a:t>
            </a:r>
          </a:p>
          <a:p>
            <a:pPr algn="just">
              <a:buFont typeface="Arial" panose="020B0604020202020204" pitchFamily="34" charset="0"/>
              <a:buChar char="•"/>
            </a:pPr>
            <a:r>
              <a:rPr lang="pt-BR" dirty="0"/>
              <a:t>Quando o projeto termina, o ciclo de vida continua com a implementação e a manutenção do banco de dados.</a:t>
            </a:r>
          </a:p>
        </p:txBody>
      </p:sp>
      <p:pic>
        <p:nvPicPr>
          <p:cNvPr id="2" name="Espaço Reservado para Conteúdo 1"/>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764115" y="1367100"/>
            <a:ext cx="3038920" cy="4025375"/>
          </a:xfrm>
          <a:prstGeom prst="rect">
            <a:avLst/>
          </a:prstGeom>
        </p:spPr>
      </p:pic>
    </p:spTree>
    <p:extLst>
      <p:ext uri="{BB962C8B-B14F-4D97-AF65-F5344CB8AC3E}">
        <p14:creationId xmlns:p14="http://schemas.microsoft.com/office/powerpoint/2010/main" val="161564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5"/>
          </p:nvPr>
        </p:nvSpPr>
        <p:spPr/>
        <p:txBody>
          <a:bodyPr/>
          <a:lstStyle/>
          <a:p>
            <a:r>
              <a:rPr lang="pt-BR" dirty="0"/>
              <a:t>Desenvolvimento de Banco de Dados</a:t>
            </a:r>
          </a:p>
          <a:p>
            <a:endParaRPr lang="pt-BR" dirty="0"/>
          </a:p>
        </p:txBody>
      </p:sp>
      <p:sp>
        <p:nvSpPr>
          <p:cNvPr id="3" name="Título 2"/>
          <p:cNvSpPr>
            <a:spLocks noGrp="1"/>
          </p:cNvSpPr>
          <p:nvPr>
            <p:ph type="title"/>
          </p:nvPr>
        </p:nvSpPr>
        <p:spPr/>
        <p:txBody>
          <a:bodyPr/>
          <a:lstStyle/>
          <a:p>
            <a:r>
              <a:rPr lang="pt-BR" dirty="0"/>
              <a:t>Ciclo de vida do Banco de Dados (CVBD).</a:t>
            </a:r>
          </a:p>
        </p:txBody>
      </p:sp>
      <p:pic>
        <p:nvPicPr>
          <p:cNvPr id="10" name="Espaço Reservado para Conteúdo 9">
            <a:extLst>
              <a:ext uri="{FF2B5EF4-FFF2-40B4-BE49-F238E27FC236}">
                <a16:creationId xmlns:a16="http://schemas.microsoft.com/office/drawing/2014/main" id="{74D5754C-345D-4027-A942-E3984A920581}"/>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b="50000"/>
          <a:stretch/>
        </p:blipFill>
        <p:spPr>
          <a:xfrm>
            <a:off x="258763" y="1138145"/>
            <a:ext cx="5226049" cy="3463383"/>
          </a:xfrm>
          <a:prstGeom prst="rect">
            <a:avLst/>
          </a:prstGeom>
        </p:spPr>
      </p:pic>
      <p:pic>
        <p:nvPicPr>
          <p:cNvPr id="13" name="Espaço Reservado para Conteúdo 12">
            <a:extLst>
              <a:ext uri="{FF2B5EF4-FFF2-40B4-BE49-F238E27FC236}">
                <a16:creationId xmlns:a16="http://schemas.microsoft.com/office/drawing/2014/main" id="{3BDDAA71-647C-478B-9383-401A828D31F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1124"/>
          <a:stretch/>
        </p:blipFill>
        <p:spPr>
          <a:xfrm>
            <a:off x="5484813" y="1805291"/>
            <a:ext cx="5229226" cy="3387584"/>
          </a:xfrm>
          <a:prstGeom prst="rect">
            <a:avLst/>
          </a:prstGeom>
        </p:spPr>
      </p:pic>
    </p:spTree>
    <p:extLst>
      <p:ext uri="{BB962C8B-B14F-4D97-AF65-F5344CB8AC3E}">
        <p14:creationId xmlns:p14="http://schemas.microsoft.com/office/powerpoint/2010/main" val="40155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5"/>
          </p:nvPr>
        </p:nvSpPr>
        <p:spPr/>
        <p:txBody>
          <a:bodyPr/>
          <a:lstStyle/>
          <a:p>
            <a:r>
              <a:rPr lang="pt-BR" dirty="0"/>
              <a:t>Desenvolvimento de Banco de Dados</a:t>
            </a:r>
          </a:p>
          <a:p>
            <a:endParaRPr lang="pt-BR" dirty="0"/>
          </a:p>
        </p:txBody>
      </p:sp>
      <p:sp>
        <p:nvSpPr>
          <p:cNvPr id="3" name="Título 2"/>
          <p:cNvSpPr>
            <a:spLocks noGrp="1"/>
          </p:cNvSpPr>
          <p:nvPr>
            <p:ph type="title"/>
          </p:nvPr>
        </p:nvSpPr>
        <p:spPr/>
        <p:txBody>
          <a:bodyPr/>
          <a:lstStyle/>
          <a:p>
            <a:r>
              <a:rPr lang="pt-BR" dirty="0"/>
              <a:t>Diagrama de entidade e relacionamento – Estudo de Caso.</a:t>
            </a:r>
          </a:p>
        </p:txBody>
      </p:sp>
      <p:sp>
        <p:nvSpPr>
          <p:cNvPr id="4" name="Espaço Reservado para Conteúdo 3"/>
          <p:cNvSpPr>
            <a:spLocks noGrp="1"/>
          </p:cNvSpPr>
          <p:nvPr>
            <p:ph sz="half" idx="1"/>
          </p:nvPr>
        </p:nvSpPr>
        <p:spPr/>
        <p:txBody>
          <a:bodyPr/>
          <a:lstStyle/>
          <a:p>
            <a:pPr marL="0" indent="0" algn="just">
              <a:buNone/>
            </a:pPr>
            <a:r>
              <a:rPr lang="pt-BR" b="1" dirty="0"/>
              <a:t>Passo 1</a:t>
            </a:r>
            <a:r>
              <a:rPr lang="pt-BR" dirty="0"/>
              <a:t>:</a:t>
            </a:r>
          </a:p>
          <a:p>
            <a:pPr algn="just">
              <a:buFont typeface="Arial" panose="020B0604020202020204" pitchFamily="34" charset="0"/>
              <a:buChar char="•"/>
            </a:pPr>
            <a:r>
              <a:rPr lang="pt-BR" dirty="0"/>
              <a:t>Listar as entidades candidatas a integrante do modelo;</a:t>
            </a:r>
          </a:p>
          <a:p>
            <a:pPr algn="just">
              <a:buFont typeface="Arial" panose="020B0604020202020204" pitchFamily="34" charset="0"/>
              <a:buChar char="•"/>
            </a:pPr>
            <a:r>
              <a:rPr lang="pt-BR" dirty="0"/>
              <a:t>Identifique as possíveis entidades e relacionamentos, assim como dos principais atributos;</a:t>
            </a:r>
          </a:p>
          <a:p>
            <a:pPr algn="just">
              <a:buFont typeface="Arial" panose="020B0604020202020204" pitchFamily="34" charset="0"/>
              <a:buChar char="•"/>
            </a:pPr>
            <a:r>
              <a:rPr lang="pt-BR" dirty="0"/>
              <a:t>Destaque os substantivos e verbos essenciais para depois analisá-los a fim de atribuir-lhes os devidos papéis;</a:t>
            </a:r>
          </a:p>
          <a:p>
            <a:pPr lvl="1" algn="just">
              <a:buFont typeface="Courier New" panose="02070309020205020404" pitchFamily="49" charset="0"/>
              <a:buChar char="o"/>
            </a:pPr>
            <a:endParaRPr lang="pt-BR" dirty="0"/>
          </a:p>
        </p:txBody>
      </p:sp>
      <p:sp>
        <p:nvSpPr>
          <p:cNvPr id="9" name="Espaço Reservado para Conteúdo 8">
            <a:extLst>
              <a:ext uri="{FF2B5EF4-FFF2-40B4-BE49-F238E27FC236}">
                <a16:creationId xmlns:a16="http://schemas.microsoft.com/office/drawing/2014/main" id="{108FA0DD-239A-4221-9074-C6029B7489B6}"/>
              </a:ext>
            </a:extLst>
          </p:cNvPr>
          <p:cNvSpPr>
            <a:spLocks noGrp="1"/>
          </p:cNvSpPr>
          <p:nvPr>
            <p:ph sz="half" idx="3"/>
          </p:nvPr>
        </p:nvSpPr>
        <p:spPr/>
        <p:txBody>
          <a:bodyPr/>
          <a:lstStyle/>
          <a:p>
            <a:pPr algn="just">
              <a:buFont typeface="Arial" panose="020B0604020202020204" pitchFamily="34" charset="0"/>
              <a:buChar char="•"/>
            </a:pPr>
            <a:r>
              <a:rPr lang="pt-BR" b="1" i="0" u="none" strike="noStrike" baseline="0" dirty="0">
                <a:latin typeface="AGaramondPro-Bold"/>
              </a:rPr>
              <a:t>No terceiro parágrafo podemos grifar: </a:t>
            </a:r>
            <a:r>
              <a:rPr lang="pt-BR" b="0" i="0" u="none" strike="noStrike" baseline="0" dirty="0">
                <a:latin typeface="AGaramondPro-Regular"/>
              </a:rPr>
              <a:t>sr. João, clientes, cartão, código, produtos, padaria, caixa, valor total da compra, forma de pagamento, troco.</a:t>
            </a:r>
          </a:p>
          <a:p>
            <a:pPr algn="just">
              <a:buFont typeface="Arial" panose="020B0604020202020204" pitchFamily="34" charset="0"/>
              <a:buChar char="•"/>
            </a:pPr>
            <a:r>
              <a:rPr lang="pt-BR" b="1" i="0" u="none" strike="noStrike" baseline="0" dirty="0">
                <a:latin typeface="AGaramondPro-Bold"/>
              </a:rPr>
              <a:t>No quarto parágrafo identificamos: </a:t>
            </a:r>
            <a:r>
              <a:rPr lang="pt-BR" b="0" i="0" u="none" strike="noStrike" baseline="0" dirty="0">
                <a:latin typeface="AGaramondPro-Regular"/>
              </a:rPr>
              <a:t>produto, sr. João, fornecedores.</a:t>
            </a:r>
            <a:endParaRPr lang="pt-BR" dirty="0"/>
          </a:p>
        </p:txBody>
      </p:sp>
      <p:sp>
        <p:nvSpPr>
          <p:cNvPr id="7" name="Espaço Reservado para Conteúdo 6">
            <a:extLst>
              <a:ext uri="{FF2B5EF4-FFF2-40B4-BE49-F238E27FC236}">
                <a16:creationId xmlns:a16="http://schemas.microsoft.com/office/drawing/2014/main" id="{823846B8-0BD1-41C4-9293-0C4CEF48CC1B}"/>
              </a:ext>
            </a:extLst>
          </p:cNvPr>
          <p:cNvSpPr>
            <a:spLocks noGrp="1"/>
          </p:cNvSpPr>
          <p:nvPr>
            <p:ph sz="half" idx="2"/>
          </p:nvPr>
        </p:nvSpPr>
        <p:spPr/>
        <p:txBody>
          <a:bodyPr/>
          <a:lstStyle/>
          <a:p>
            <a:pPr algn="just">
              <a:buFont typeface="Arial" panose="020B0604020202020204" pitchFamily="34" charset="0"/>
              <a:buChar char="•"/>
            </a:pPr>
            <a:r>
              <a:rPr lang="pt-BR" sz="1800" b="1" i="0" u="none" strike="noStrike" baseline="0" dirty="0">
                <a:latin typeface="AGaramondPro-Bold"/>
              </a:rPr>
              <a:t>No primeiro parágrafo temos os seguintes substantivos: </a:t>
            </a:r>
            <a:r>
              <a:rPr lang="pt-BR" sz="1800" b="0" i="0" u="none" strike="noStrike" baseline="0" dirty="0">
                <a:latin typeface="AGaramondPro-Regular"/>
              </a:rPr>
              <a:t>sr. João, pães, produtos, frios, laticínios, lanches, refrigerantes, sorvetes, balas, chicletes, chocolates, cartões telefônicos, produtos, frango assado, balcão, caixa.</a:t>
            </a:r>
          </a:p>
          <a:p>
            <a:pPr algn="just">
              <a:buFont typeface="Arial" panose="020B0604020202020204" pitchFamily="34" charset="0"/>
              <a:buChar char="•"/>
            </a:pPr>
            <a:r>
              <a:rPr lang="pt-BR" sz="1800" b="1" i="0" u="none" strike="noStrike" baseline="0" dirty="0">
                <a:latin typeface="AGaramondPro-Bold"/>
              </a:rPr>
              <a:t>No segundo parágrafo encontramos: </a:t>
            </a:r>
            <a:r>
              <a:rPr lang="pt-BR" sz="1800" b="0" i="0" u="none" strike="noStrike" baseline="0" dirty="0">
                <a:latin typeface="AGaramondPro-Regular"/>
              </a:rPr>
              <a:t>padaria, funcionários, funções, caixa, atendente, auxiliar de limpeza e padeiro.</a:t>
            </a:r>
          </a:p>
        </p:txBody>
      </p:sp>
    </p:spTree>
    <p:extLst>
      <p:ext uri="{BB962C8B-B14F-4D97-AF65-F5344CB8AC3E}">
        <p14:creationId xmlns:p14="http://schemas.microsoft.com/office/powerpoint/2010/main" val="64023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Texto 5"/>
          <p:cNvSpPr>
            <a:spLocks noGrp="1"/>
          </p:cNvSpPr>
          <p:nvPr>
            <p:ph type="body" sz="quarter" idx="15"/>
          </p:nvPr>
        </p:nvSpPr>
        <p:spPr>
          <a:xfrm>
            <a:off x="259200" y="259200"/>
            <a:ext cx="10450800" cy="388800"/>
          </a:xfrm>
        </p:spPr>
        <p:txBody>
          <a:bodyPr/>
          <a:lstStyle/>
          <a:p>
            <a:r>
              <a:rPr lang="pt-BR" dirty="0"/>
              <a:t>Desenvolvimento de Banco de Dados</a:t>
            </a:r>
          </a:p>
          <a:p>
            <a:endParaRPr lang="pt-BR" dirty="0"/>
          </a:p>
        </p:txBody>
      </p:sp>
      <p:sp>
        <p:nvSpPr>
          <p:cNvPr id="3" name="Título 2"/>
          <p:cNvSpPr>
            <a:spLocks noGrp="1"/>
          </p:cNvSpPr>
          <p:nvPr>
            <p:ph type="title"/>
          </p:nvPr>
        </p:nvSpPr>
        <p:spPr>
          <a:xfrm>
            <a:off x="259200" y="648000"/>
            <a:ext cx="10450800" cy="388800"/>
          </a:xfrm>
        </p:spPr>
        <p:txBody>
          <a:bodyPr/>
          <a:lstStyle/>
          <a:p>
            <a:r>
              <a:rPr lang="pt-BR" dirty="0"/>
              <a:t>Diagrama de entidade e relacionamento – Estudo de Caso.</a:t>
            </a:r>
          </a:p>
        </p:txBody>
      </p:sp>
      <p:sp>
        <p:nvSpPr>
          <p:cNvPr id="4" name="Espaço Reservado para Conteúdo 3"/>
          <p:cNvSpPr>
            <a:spLocks noGrp="1"/>
          </p:cNvSpPr>
          <p:nvPr>
            <p:ph sz="half" idx="1"/>
          </p:nvPr>
        </p:nvSpPr>
        <p:spPr>
          <a:xfrm>
            <a:off x="259199" y="1296000"/>
            <a:ext cx="5408503" cy="4168800"/>
          </a:xfrm>
        </p:spPr>
        <p:txBody>
          <a:bodyPr/>
          <a:lstStyle/>
          <a:p>
            <a:pPr marL="0" indent="0" algn="just">
              <a:buNone/>
            </a:pPr>
            <a:r>
              <a:rPr lang="pt-BR" dirty="0"/>
              <a:t>Passo 2:</a:t>
            </a:r>
          </a:p>
          <a:p>
            <a:pPr algn="just">
              <a:buFont typeface="Arial" panose="020B0604020202020204" pitchFamily="34" charset="0"/>
              <a:buChar char="•"/>
            </a:pPr>
            <a:r>
              <a:rPr lang="pt-BR" dirty="0"/>
              <a:t>Analisar e selecionar as entidades que realmente fazem parte do modelo, excluindo as demais;</a:t>
            </a:r>
          </a:p>
          <a:p>
            <a:pPr lvl="1" algn="just">
              <a:buFont typeface="Arial" panose="020B0604020202020204" pitchFamily="34" charset="0"/>
              <a:buChar char="•"/>
            </a:pPr>
            <a:r>
              <a:rPr lang="pt-BR" dirty="0"/>
              <a:t>Avaliar os substantivos apenas uma vez, mesmo se eles aparecerem mais vezes, ou em mais de um parágrafo. Se forem exatamente iguais, será considerada a primeira análise.</a:t>
            </a:r>
          </a:p>
          <a:p>
            <a:pPr algn="just">
              <a:buFont typeface="Arial" panose="020B0604020202020204" pitchFamily="34" charset="0"/>
              <a:buChar char="•"/>
            </a:pPr>
            <a:r>
              <a:rPr lang="pt-BR" b="1" dirty="0"/>
              <a:t>substantivos</a:t>
            </a:r>
            <a:r>
              <a:rPr lang="pt-BR" dirty="0"/>
              <a:t>: atendente, auxiliar de limpeza, balas, balcão, caixa, cartão, cartões telefônicos, chicletes, chocolates, clientes, código, forma de pagamento, fornecedores, frango assado, frios, funcionários, funções, lanches, laticínios, padaria, padeiro, pães, produto, produtos, refrigerantes, sorvetes, Sr. João, troco, valor total da compra.</a:t>
            </a:r>
          </a:p>
          <a:p>
            <a:pPr algn="just">
              <a:buFont typeface="Arial" panose="020B0604020202020204" pitchFamily="34" charset="0"/>
              <a:buChar char="•"/>
            </a:pPr>
            <a:endParaRPr lang="pt-BR" dirty="0"/>
          </a:p>
        </p:txBody>
      </p:sp>
      <p:sp>
        <p:nvSpPr>
          <p:cNvPr id="5" name="Espaço Reservado para Conteúdo 4">
            <a:extLst>
              <a:ext uri="{FF2B5EF4-FFF2-40B4-BE49-F238E27FC236}">
                <a16:creationId xmlns:a16="http://schemas.microsoft.com/office/drawing/2014/main" id="{64B3C639-DF80-47DC-951D-09D42A9166E5}"/>
              </a:ext>
            </a:extLst>
          </p:cNvPr>
          <p:cNvSpPr>
            <a:spLocks noGrp="1"/>
          </p:cNvSpPr>
          <p:nvPr>
            <p:ph sz="half" idx="2"/>
          </p:nvPr>
        </p:nvSpPr>
        <p:spPr/>
        <p:txBody>
          <a:bodyPr/>
          <a:lstStyle/>
          <a:p>
            <a:pPr>
              <a:buFont typeface="Courier New" panose="02070309020205020404" pitchFamily="49" charset="0"/>
              <a:buChar char="o"/>
            </a:pPr>
            <a:endParaRPr lang="pt-BR" dirty="0"/>
          </a:p>
        </p:txBody>
      </p:sp>
    </p:spTree>
    <p:extLst>
      <p:ext uri="{BB962C8B-B14F-4D97-AF65-F5344CB8AC3E}">
        <p14:creationId xmlns:p14="http://schemas.microsoft.com/office/powerpoint/2010/main" val="101015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a:t>
            </a:r>
          </a:p>
        </p:txBody>
      </p:sp>
      <p:sp>
        <p:nvSpPr>
          <p:cNvPr id="3" name="Espaço Reservado para Texto 2"/>
          <p:cNvSpPr>
            <a:spLocks noGrp="1"/>
          </p:cNvSpPr>
          <p:nvPr>
            <p:ph type="body" sz="quarter" idx="15"/>
          </p:nvPr>
        </p:nvSpPr>
        <p:spPr/>
        <p:txBody>
          <a:bodyPr/>
          <a:lstStyle/>
          <a:p>
            <a:r>
              <a:rPr lang="pt-BR"/>
              <a:t>Desenvolvimento de Banco de Dados</a:t>
            </a:r>
          </a:p>
        </p:txBody>
      </p:sp>
      <p:sp>
        <p:nvSpPr>
          <p:cNvPr id="4" name="Espaço Reservado para Número de Slide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Espaço Reservado para Conteúdo 4"/>
          <p:cNvSpPr>
            <a:spLocks noGrp="1"/>
          </p:cNvSpPr>
          <p:nvPr>
            <p:ph sz="quarter" idx="1"/>
          </p:nvPr>
        </p:nvSpPr>
        <p:spPr/>
        <p:txBody>
          <a:bodyPr/>
          <a:lstStyle/>
          <a:p>
            <a:pPr>
              <a:buFont typeface="Arial" panose="020B0604020202020204" pitchFamily="34" charset="0"/>
              <a:buChar char="•"/>
            </a:pPr>
            <a:r>
              <a:rPr lang="pt-BR" dirty="0"/>
              <a:t>Trata-se de um conjunto de regras</a:t>
            </a:r>
          </a:p>
          <a:p>
            <a:pPr>
              <a:buFont typeface="Arial" panose="020B0604020202020204" pitchFamily="34" charset="0"/>
              <a:buChar char="•"/>
            </a:pPr>
            <a:r>
              <a:rPr lang="pt-BR" dirty="0"/>
              <a:t>Objetiva corrigir os erros de projeto como:</a:t>
            </a:r>
          </a:p>
          <a:p>
            <a:pPr lvl="1">
              <a:buFont typeface="Arial" panose="020B0604020202020204" pitchFamily="34" charset="0"/>
              <a:buChar char="•"/>
            </a:pPr>
            <a:r>
              <a:rPr lang="pt-BR" dirty="0"/>
              <a:t>Redundância</a:t>
            </a:r>
          </a:p>
          <a:p>
            <a:pPr lvl="1">
              <a:buFont typeface="Arial" panose="020B0604020202020204" pitchFamily="34" charset="0"/>
              <a:buChar char="•"/>
            </a:pPr>
            <a:r>
              <a:rPr lang="pt-BR" dirty="0"/>
              <a:t>Estruturas desnecessárias no MER</a:t>
            </a:r>
          </a:p>
          <a:p>
            <a:pPr lvl="1">
              <a:buFont typeface="Arial" panose="020B0604020202020204" pitchFamily="34" charset="0"/>
              <a:buChar char="•"/>
            </a:pPr>
            <a:r>
              <a:rPr lang="pt-BR" dirty="0"/>
              <a:t>E erros de projeto</a:t>
            </a:r>
          </a:p>
          <a:p>
            <a:pPr>
              <a:buFont typeface="Arial" panose="020B0604020202020204" pitchFamily="34" charset="0"/>
              <a:buChar char="•"/>
            </a:pPr>
            <a:r>
              <a:rPr lang="pt-BR" dirty="0"/>
              <a:t>Um banco normalizado é mais seguro e as informações mais fieis, pois não apresentam redundâncias desnecessárias;</a:t>
            </a:r>
          </a:p>
          <a:p>
            <a:pPr>
              <a:buFont typeface="Arial" panose="020B0604020202020204" pitchFamily="34" charset="0"/>
              <a:buChar char="•"/>
            </a:pPr>
            <a:r>
              <a:rPr lang="pt-BR" dirty="0"/>
              <a:t>As regras da normalização são chamadas de Formas Normais</a:t>
            </a:r>
          </a:p>
          <a:p>
            <a:pPr>
              <a:buFont typeface="Arial" panose="020B0604020202020204" pitchFamily="34" charset="0"/>
              <a:buChar char="•"/>
            </a:pPr>
            <a:r>
              <a:rPr lang="pt-BR" dirty="0"/>
              <a:t>As Formas Normais e suas abreviações são:</a:t>
            </a:r>
          </a:p>
          <a:p>
            <a:pPr lvl="1">
              <a:buFont typeface="Arial" panose="020B0604020202020204" pitchFamily="34" charset="0"/>
              <a:buChar char="•"/>
            </a:pPr>
            <a:r>
              <a:rPr lang="pt-BR" dirty="0"/>
              <a:t>1ª Forma Normal (1FN)</a:t>
            </a:r>
          </a:p>
          <a:p>
            <a:pPr lvl="1">
              <a:buFont typeface="Arial" panose="020B0604020202020204" pitchFamily="34" charset="0"/>
              <a:buChar char="•"/>
            </a:pPr>
            <a:r>
              <a:rPr lang="pt-BR" dirty="0"/>
              <a:t>2ª Forma Normal (2FN)</a:t>
            </a:r>
          </a:p>
          <a:p>
            <a:pPr lvl="1">
              <a:buFont typeface="Arial" panose="020B0604020202020204" pitchFamily="34" charset="0"/>
              <a:buChar char="•"/>
            </a:pPr>
            <a:r>
              <a:rPr lang="pt-BR" dirty="0"/>
              <a:t>3ª Forma Normal (3FN)</a:t>
            </a:r>
          </a:p>
        </p:txBody>
      </p:sp>
    </p:spTree>
    <p:extLst>
      <p:ext uri="{BB962C8B-B14F-4D97-AF65-F5344CB8AC3E}">
        <p14:creationId xmlns:p14="http://schemas.microsoft.com/office/powerpoint/2010/main" val="244759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Normalização</a:t>
            </a:r>
          </a:p>
        </p:txBody>
      </p:sp>
      <p:sp>
        <p:nvSpPr>
          <p:cNvPr id="3" name="Espaço Reservado para Texto 2"/>
          <p:cNvSpPr>
            <a:spLocks noGrp="1"/>
          </p:cNvSpPr>
          <p:nvPr>
            <p:ph type="body" sz="quarter" idx="15"/>
          </p:nvPr>
        </p:nvSpPr>
        <p:spPr/>
        <p:txBody>
          <a:bodyPr/>
          <a:lstStyle/>
          <a:p>
            <a:r>
              <a:rPr lang="pt-BR"/>
              <a:t>Desenvolvimento de Banco de Dados</a:t>
            </a:r>
          </a:p>
        </p:txBody>
      </p:sp>
      <p:sp>
        <p:nvSpPr>
          <p:cNvPr id="4" name="Espaço Reservado para Número de Slide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Espaço Reservado para Conteúdo 4"/>
          <p:cNvSpPr>
            <a:spLocks noGrp="1"/>
          </p:cNvSpPr>
          <p:nvPr>
            <p:ph sz="quarter" idx="1"/>
          </p:nvPr>
        </p:nvSpPr>
        <p:spPr/>
        <p:txBody>
          <a:bodyPr/>
          <a:lstStyle/>
          <a:p>
            <a:pPr>
              <a:buFont typeface="Arial" panose="020B0604020202020204" pitchFamily="34" charset="0"/>
              <a:buChar char="•"/>
            </a:pPr>
            <a:r>
              <a:rPr lang="pt-BR" dirty="0"/>
              <a:t>As Formas Normais são dependentes umas das outras</a:t>
            </a:r>
          </a:p>
          <a:p>
            <a:pPr>
              <a:buFont typeface="Arial" panose="020B0604020202020204" pitchFamily="34" charset="0"/>
              <a:buChar char="•"/>
            </a:pPr>
            <a:r>
              <a:rPr lang="pt-BR" dirty="0"/>
              <a:t>Então para estar na 2FN é preciso primeiro estar na 1FN</a:t>
            </a:r>
          </a:p>
          <a:p>
            <a:pPr>
              <a:buFont typeface="Arial" panose="020B0604020202020204" pitchFamily="34" charset="0"/>
              <a:buChar char="•"/>
            </a:pPr>
            <a:r>
              <a:rPr lang="pt-BR" dirty="0"/>
              <a:t>E para estar na 3FN é preciso primeiro estar na 2FN, e consequentemente na 1FN</a:t>
            </a:r>
          </a:p>
          <a:p>
            <a:pPr>
              <a:buFont typeface="Arial" panose="020B0604020202020204" pitchFamily="34" charset="0"/>
              <a:buChar char="•"/>
            </a:pPr>
            <a:r>
              <a:rPr lang="pt-BR" dirty="0"/>
              <a:t>Existem ainda outras formas normais, como a 4FN e 5FN;</a:t>
            </a:r>
          </a:p>
          <a:p>
            <a:pPr>
              <a:buFont typeface="Arial" panose="020B0604020202020204" pitchFamily="34" charset="0"/>
              <a:buChar char="•"/>
            </a:pPr>
            <a:endParaRPr lang="pt-BR" dirty="0"/>
          </a:p>
          <a:p>
            <a:pPr>
              <a:buFont typeface="Arial" panose="020B0604020202020204" pitchFamily="34" charset="0"/>
              <a:buChar char="•"/>
            </a:pPr>
            <a:r>
              <a:rPr lang="pt-BR" dirty="0"/>
              <a:t>1ª Forma Normal;</a:t>
            </a:r>
          </a:p>
          <a:p>
            <a:pPr lvl="1">
              <a:buFont typeface="Arial" panose="020B0604020202020204" pitchFamily="34" charset="0"/>
              <a:buChar char="•"/>
            </a:pPr>
            <a:r>
              <a:rPr lang="pt-BR" dirty="0"/>
              <a:t>Normal quando não possui atributos multivalorados nem compostos;</a:t>
            </a:r>
          </a:p>
          <a:p>
            <a:pPr lvl="1">
              <a:buFont typeface="Arial" panose="020B0604020202020204" pitchFamily="34" charset="0"/>
              <a:buChar char="•"/>
            </a:pPr>
            <a:r>
              <a:rPr lang="pt-BR" dirty="0"/>
              <a:t>Estes atributos devem ser transformados em uma outra tabela e acessados via uma chave estrangeira;</a:t>
            </a:r>
          </a:p>
          <a:p>
            <a:pPr lvl="1">
              <a:buFont typeface="Arial" panose="020B0604020202020204" pitchFamily="34" charset="0"/>
              <a:buChar char="•"/>
            </a:pPr>
            <a:r>
              <a:rPr lang="pt-BR" dirty="0"/>
              <a:t>Por exemplo um endereço de aluno, que possui rua, número, bairro, CEP e etc.;</a:t>
            </a:r>
          </a:p>
          <a:p>
            <a:pPr lvl="1">
              <a:buFont typeface="Arial" panose="020B0604020202020204" pitchFamily="34" charset="0"/>
              <a:buChar char="•"/>
            </a:pPr>
            <a:r>
              <a:rPr lang="pt-BR" dirty="0"/>
              <a:t>Endereço deve ir para uma nova tabela com todas as colunas;</a:t>
            </a:r>
          </a:p>
        </p:txBody>
      </p:sp>
    </p:spTree>
    <p:extLst>
      <p:ext uri="{BB962C8B-B14F-4D97-AF65-F5344CB8AC3E}">
        <p14:creationId xmlns:p14="http://schemas.microsoft.com/office/powerpoint/2010/main" val="15081165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 name="SAXMLCOMPANYNAME_PREVIOUS" val="bosch"/>
  <p:tag name="MLTEMPLATEVERSION_PREVIOUS" val="1.0"/>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0bc84b2-b2ec-4b66-b490-0db2fdfd67f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14A3F63ED8F124CA2C83CFC8E21618C" ma:contentTypeVersion="9" ma:contentTypeDescription="Crie um novo documento." ma:contentTypeScope="" ma:versionID="19218cf7e3f6ef2b4e67d22d5518cfbc">
  <xsd:schema xmlns:xsd="http://www.w3.org/2001/XMLSchema" xmlns:xs="http://www.w3.org/2001/XMLSchema" xmlns:p="http://schemas.microsoft.com/office/2006/metadata/properties" xmlns:ns2="40bc84b2-b2ec-4b66-b490-0db2fdfd67f0" targetNamespace="http://schemas.microsoft.com/office/2006/metadata/properties" ma:root="true" ma:fieldsID="7756a5fcccfbb17e192a5dc21fda87be" ns2:_="">
    <xsd:import namespace="40bc84b2-b2ec-4b66-b490-0db2fdfd67f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bc84b2-b2ec-4b66-b490-0db2fdfd67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saxML>
  <saxMLTemplate>presentation_169</saxMLTemplate>
  <Variablen>
    <Variable>
      <Name>attachmentremark</Name>
      <OrgInhalt/>
      <Wert/>
      <Platzhalter>False</Platzhalter>
      <DocDatenDialog>True</DocDatenDialog>
      <Label>Nota sobre anexos</Label>
      <FrageVar>False</FrageVar>
      <Prefix/>
      <Suffix/>
      <WegfallVar/>
      <MussFeld>False</MussFeld>
      <InDokument>True</InDokument>
      <Sektion>Rectangle7</Sektion>
      <Reihenfolge>0</Reihenfolge>
    </Variable>
    <Variable>
      <Name>departmentshort</Name>
      <OrgInhalt>CaP/ETS
</OrgInhalt>
      <Wert>CaP/ETS
</Wert>
      <Platzhalter>False</Platzhalter>
      <DocDatenDialog>True</DocDatenDialog>
      <Label>Nota sobre direitos autorais</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OrgInhalt>
      <Wert>Interno</Wert>
      <Platzhalter>False</Platzhalter>
      <DocDatenDialog>True</DocDatenDialog>
      <Label>Nota de confidencialidade</Label>
      <FrageVar>False</FrageVar>
      <Prefix/>
      <Suffix/>
      <WegfallVar/>
      <ComboBox>
        <Option>Interno</Option>
        <Option>Confidencial</Option>
        <Option>Estritamente confidencial</Option>
        <Option/>
      </ComboBox>
      <MussFeld>False</MussFeld>
      <InDokument>True</InDokument>
      <Sektion>Bosch_footer_1</Sektion>
      <Reihenfolge>0</Reihenfolge>
    </Variable>
    <Variable>
      <Name>copyright</Name>
      <OrgInhalt>Todos os direitos reservados, também no que diz respeito a qualquer disposição, utilização, reprodução, processamento, transmissão, bem como no caso de pedidos de patentes.</OrgInhalt>
      <Wert>Todos os direitos reservados, também no que diz respeito a qualquer disposição, utilização, reprodução, processamento, transmissão, bem como no caso de pedidos de patentes.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2021-04-16</OrgInhalt>
      <Wert>2021-04-16</Wert>
      <Platzhalter>False</Platzhalter>
      <DocDatenDialog>True</DocDatenDialog>
      <Label>Data</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Nota sobre ficheiro</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0BAB2631-DFFB-4952-B650-06AE66BD29F5}">
  <ds:schemaRefs>
    <ds:schemaRef ds:uri="http://schemas.microsoft.com/office/2006/metadata/properties"/>
    <ds:schemaRef ds:uri="http://schemas.microsoft.com/office/infopath/2007/PartnerControls"/>
    <ds:schemaRef ds:uri="40bc84b2-b2ec-4b66-b490-0db2fdfd67f0"/>
  </ds:schemaRefs>
</ds:datastoreItem>
</file>

<file path=customXml/itemProps3.xml><?xml version="1.0" encoding="utf-8"?>
<ds:datastoreItem xmlns:ds="http://schemas.openxmlformats.org/officeDocument/2006/customXml" ds:itemID="{9A75EC5A-FAB4-4B1E-8993-1943643C39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bc84b2-b2ec-4b66-b490-0db2fdfd67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F9FB6EA-4AE2-4DBA-B95D-1B89FF5F5C92}">
  <ds:schemaRefs>
    <ds:schemaRef ds:uri="http://schemas.microsoft.com/sharepoint/v3/contenttype/forms"/>
  </ds:schemaRefs>
</ds:datastoreItem>
</file>

<file path=customXml/itemProps5.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13533</TotalTime>
  <Words>1473</Words>
  <Application>Microsoft Office PowerPoint</Application>
  <PresentationFormat>Personalizar</PresentationFormat>
  <Paragraphs>303</Paragraphs>
  <Slides>13</Slides>
  <Notes>8</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Títulos de slides</vt:lpstr>
      </vt:variant>
      <vt:variant>
        <vt:i4>13</vt:i4>
      </vt:variant>
      <vt:variant>
        <vt:lpstr>Apresentações personalizadas</vt:lpstr>
      </vt:variant>
      <vt:variant>
        <vt:i4>1</vt:i4>
      </vt:variant>
    </vt:vector>
  </HeadingPairs>
  <TitlesOfParts>
    <vt:vector size="22" baseType="lpstr">
      <vt:lpstr>AGaramondPro-Bold</vt:lpstr>
      <vt:lpstr>AGaramondPro-Regular</vt:lpstr>
      <vt:lpstr>Arial</vt:lpstr>
      <vt:lpstr>Bosch Office Sans</vt:lpstr>
      <vt:lpstr>Calibri</vt:lpstr>
      <vt:lpstr>Courier New</vt:lpstr>
      <vt:lpstr>Wingdings 3</vt:lpstr>
      <vt:lpstr>Bosch NG</vt:lpstr>
      <vt:lpstr>Desenvolvimento de banco de dados</vt:lpstr>
      <vt:lpstr>Modelagem</vt:lpstr>
      <vt:lpstr>Modelagem</vt:lpstr>
      <vt:lpstr>Ciclo de vida do Banco de Dados (CVBD).</vt:lpstr>
      <vt:lpstr>Ciclo de vida do Banco de Dados (CVBD).</vt:lpstr>
      <vt:lpstr>Diagrama de entidade e relacionamento – Estudo de Caso.</vt:lpstr>
      <vt:lpstr>Diagrama de entidade e relacionamento – Estudo de Caso.</vt:lpstr>
      <vt:lpstr>Normalização</vt:lpstr>
      <vt:lpstr>Normalização</vt:lpstr>
      <vt:lpstr>Normalização</vt:lpstr>
      <vt:lpstr>Normalização – 2ª Forma Normal</vt:lpstr>
      <vt:lpstr>Normalização – 3ª Forma Normal</vt:lpstr>
      <vt:lpstr>Normalização</vt:lpstr>
      <vt:lpstr>Definição</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banco de dados</dc:title>
  <dc:creator>Franquini Francis (CaP/ETS)</dc:creator>
  <cp:lastModifiedBy>ETS-EngineeringTechnicalSchool BOT-ResearchDevelopment (CaP/ETS)</cp:lastModifiedBy>
  <cp:revision>317</cp:revision>
  <dcterms:created xsi:type="dcterms:W3CDTF">2021-04-16T17:30:57Z</dcterms:created>
  <dcterms:modified xsi:type="dcterms:W3CDTF">2024-02-23T17:22:36Z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0x010100E14A3F63ED8F124CA2C83CFC8E21618C</vt:lpwstr>
  </property>
</Properties>
</file>