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2.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customXml/itemProps2.xml" ContentType="application/vnd.openxmlformats-officedocument.customXmlProperties+xml"/>
  <Override PartName="/ppt/tags/tag1.xml" ContentType="application/vnd.openxmlformats-officedocument.presentationml.tags+xml"/>
  <Override PartName="/customXml/itemProps1.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31"/>
  </p:notesMasterIdLst>
  <p:sldIdLst>
    <p:sldId id="256" r:id="rId4"/>
    <p:sldId id="294" r:id="rId5"/>
    <p:sldId id="295" r:id="rId6"/>
    <p:sldId id="296" r:id="rId7"/>
    <p:sldId id="299" r:id="rId8"/>
    <p:sldId id="297" r:id="rId9"/>
    <p:sldId id="301" r:id="rId10"/>
    <p:sldId id="302" r:id="rId11"/>
    <p:sldId id="304" r:id="rId12"/>
    <p:sldId id="303"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20" r:id="rId28"/>
    <p:sldId id="319" r:id="rId29"/>
    <p:sldId id="321" r:id="rId30"/>
  </p:sldIdLst>
  <p:sldSz cx="10969625" cy="6170613"/>
  <p:notesSz cx="6858000" cy="9144000"/>
  <p:custShowLst>
    <p:custShow name="Definição" id="0">
      <p:sldLst/>
    </p:custShow>
  </p:custShowLst>
  <p:custDataLst>
    <p:tags r:id="rId32"/>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521415D9-36F7-43E2-AB2F-B90AF26B5E84}">
      <p14:sectionLst xmlns:p14="http://schemas.microsoft.com/office/powerpoint/2010/main">
        <p14:section name="Seção Padrão" id="{EFCC75BB-C94E-4D1D-8999-B24C794DDCCA}">
          <p14:sldIdLst>
            <p14:sldId id="256"/>
          </p14:sldIdLst>
        </p14:section>
        <p14:section name="UML" id="{306306BD-7D29-491B-8258-3485921505AA}">
          <p14:sldIdLst>
            <p14:sldId id="294"/>
            <p14:sldId id="295"/>
            <p14:sldId id="296"/>
            <p14:sldId id="299"/>
            <p14:sldId id="297"/>
            <p14:sldId id="301"/>
            <p14:sldId id="302"/>
          </p14:sldIdLst>
        </p14:section>
        <p14:section name="Associações  Repetido" id="{7ADA4A42-52B4-4A53-BD2C-DD8CF69A7B62}">
          <p14:sldIdLst>
            <p14:sldId id="304"/>
            <p14:sldId id="303"/>
            <p14:sldId id="305"/>
            <p14:sldId id="306"/>
            <p14:sldId id="307"/>
            <p14:sldId id="308"/>
            <p14:sldId id="309"/>
            <p14:sldId id="310"/>
            <p14:sldId id="311"/>
            <p14:sldId id="312"/>
            <p14:sldId id="313"/>
            <p14:sldId id="314"/>
            <p14:sldId id="315"/>
            <p14:sldId id="316"/>
            <p14:sldId id="317"/>
          </p14:sldIdLst>
        </p14:section>
        <p14:section name="ACCESS" id="{FB8637C3-0D3F-4639-9114-3073A9C8ED8A}">
          <p14:sldIdLst>
            <p14:sldId id="318"/>
            <p14:sldId id="320"/>
            <p14:sldId id="319"/>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Estilo Médio 4 - Ênfase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Estilo com Tema 1 - Ênfas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505E3EF-67EA-436B-97B2-0124C06EBD24}" styleName="Estilo Médio 4 - Ênfas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93D81CF-94F2-401A-BA57-92F5A7B2D0C5}" styleName="Estilo Mé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28" autoAdjust="0"/>
  </p:normalViewPr>
  <p:slideViewPr>
    <p:cSldViewPr snapToGrid="0">
      <p:cViewPr varScale="1">
        <p:scale>
          <a:sx n="88" d="100"/>
          <a:sy n="88" d="100"/>
        </p:scale>
        <p:origin x="758" y="72"/>
      </p:cViewPr>
      <p:guideLst/>
    </p:cSldViewPr>
  </p:slideViewPr>
  <p:outlineViewPr>
    <p:cViewPr>
      <p:scale>
        <a:sx n="33" d="100"/>
        <a:sy n="33" d="100"/>
      </p:scale>
      <p:origin x="0" y="-548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customXml" Target="../customXml/item5.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38" Type="http://schemas.openxmlformats.org/officeDocument/2006/relationships/customXml" Target="../customXml/item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gs" Target="tags/tag1.xml"/><Relationship Id="rId37" Type="http://schemas.openxmlformats.org/officeDocument/2006/relationships/customXml" Target="../customXml/item3.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14.02.2024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‹nº›</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2</a:t>
            </a:fld>
            <a:endParaRPr lang="de-DE"/>
          </a:p>
        </p:txBody>
      </p:sp>
    </p:spTree>
    <p:extLst>
      <p:ext uri="{BB962C8B-B14F-4D97-AF65-F5344CB8AC3E}">
        <p14:creationId xmlns:p14="http://schemas.microsoft.com/office/powerpoint/2010/main" val="20499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11</a:t>
            </a:fld>
            <a:endParaRPr lang="de-DE"/>
          </a:p>
        </p:txBody>
      </p:sp>
    </p:spTree>
    <p:extLst>
      <p:ext uri="{BB962C8B-B14F-4D97-AF65-F5344CB8AC3E}">
        <p14:creationId xmlns:p14="http://schemas.microsoft.com/office/powerpoint/2010/main" val="713185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12</a:t>
            </a:fld>
            <a:endParaRPr lang="de-DE"/>
          </a:p>
        </p:txBody>
      </p:sp>
    </p:spTree>
    <p:extLst>
      <p:ext uri="{BB962C8B-B14F-4D97-AF65-F5344CB8AC3E}">
        <p14:creationId xmlns:p14="http://schemas.microsoft.com/office/powerpoint/2010/main" val="2649570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13</a:t>
            </a:fld>
            <a:endParaRPr lang="de-DE"/>
          </a:p>
        </p:txBody>
      </p:sp>
    </p:spTree>
    <p:extLst>
      <p:ext uri="{BB962C8B-B14F-4D97-AF65-F5344CB8AC3E}">
        <p14:creationId xmlns:p14="http://schemas.microsoft.com/office/powerpoint/2010/main" val="1065351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14</a:t>
            </a:fld>
            <a:endParaRPr lang="de-DE"/>
          </a:p>
        </p:txBody>
      </p:sp>
    </p:spTree>
    <p:extLst>
      <p:ext uri="{BB962C8B-B14F-4D97-AF65-F5344CB8AC3E}">
        <p14:creationId xmlns:p14="http://schemas.microsoft.com/office/powerpoint/2010/main" val="3195023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15</a:t>
            </a:fld>
            <a:endParaRPr lang="de-DE"/>
          </a:p>
        </p:txBody>
      </p:sp>
    </p:spTree>
    <p:extLst>
      <p:ext uri="{BB962C8B-B14F-4D97-AF65-F5344CB8AC3E}">
        <p14:creationId xmlns:p14="http://schemas.microsoft.com/office/powerpoint/2010/main" val="2381277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16</a:t>
            </a:fld>
            <a:endParaRPr lang="de-DE"/>
          </a:p>
        </p:txBody>
      </p:sp>
    </p:spTree>
    <p:extLst>
      <p:ext uri="{BB962C8B-B14F-4D97-AF65-F5344CB8AC3E}">
        <p14:creationId xmlns:p14="http://schemas.microsoft.com/office/powerpoint/2010/main" val="1310996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17</a:t>
            </a:fld>
            <a:endParaRPr lang="de-DE"/>
          </a:p>
        </p:txBody>
      </p:sp>
    </p:spTree>
    <p:extLst>
      <p:ext uri="{BB962C8B-B14F-4D97-AF65-F5344CB8AC3E}">
        <p14:creationId xmlns:p14="http://schemas.microsoft.com/office/powerpoint/2010/main" val="1125898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18</a:t>
            </a:fld>
            <a:endParaRPr lang="de-DE"/>
          </a:p>
        </p:txBody>
      </p:sp>
    </p:spTree>
    <p:extLst>
      <p:ext uri="{BB962C8B-B14F-4D97-AF65-F5344CB8AC3E}">
        <p14:creationId xmlns:p14="http://schemas.microsoft.com/office/powerpoint/2010/main" val="1891406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19</a:t>
            </a:fld>
            <a:endParaRPr lang="de-DE"/>
          </a:p>
        </p:txBody>
      </p:sp>
    </p:spTree>
    <p:extLst>
      <p:ext uri="{BB962C8B-B14F-4D97-AF65-F5344CB8AC3E}">
        <p14:creationId xmlns:p14="http://schemas.microsoft.com/office/powerpoint/2010/main" val="918715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20</a:t>
            </a:fld>
            <a:endParaRPr lang="de-DE"/>
          </a:p>
        </p:txBody>
      </p:sp>
    </p:spTree>
    <p:extLst>
      <p:ext uri="{BB962C8B-B14F-4D97-AF65-F5344CB8AC3E}">
        <p14:creationId xmlns:p14="http://schemas.microsoft.com/office/powerpoint/2010/main" val="2623208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3</a:t>
            </a:fld>
            <a:endParaRPr lang="de-DE"/>
          </a:p>
        </p:txBody>
      </p:sp>
    </p:spTree>
    <p:extLst>
      <p:ext uri="{BB962C8B-B14F-4D97-AF65-F5344CB8AC3E}">
        <p14:creationId xmlns:p14="http://schemas.microsoft.com/office/powerpoint/2010/main" val="3063616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21</a:t>
            </a:fld>
            <a:endParaRPr lang="de-DE"/>
          </a:p>
        </p:txBody>
      </p:sp>
    </p:spTree>
    <p:extLst>
      <p:ext uri="{BB962C8B-B14F-4D97-AF65-F5344CB8AC3E}">
        <p14:creationId xmlns:p14="http://schemas.microsoft.com/office/powerpoint/2010/main" val="3280908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22</a:t>
            </a:fld>
            <a:endParaRPr lang="de-DE"/>
          </a:p>
        </p:txBody>
      </p:sp>
    </p:spTree>
    <p:extLst>
      <p:ext uri="{BB962C8B-B14F-4D97-AF65-F5344CB8AC3E}">
        <p14:creationId xmlns:p14="http://schemas.microsoft.com/office/powerpoint/2010/main" val="242495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23</a:t>
            </a:fld>
            <a:endParaRPr lang="de-DE"/>
          </a:p>
        </p:txBody>
      </p:sp>
    </p:spTree>
    <p:extLst>
      <p:ext uri="{BB962C8B-B14F-4D97-AF65-F5344CB8AC3E}">
        <p14:creationId xmlns:p14="http://schemas.microsoft.com/office/powerpoint/2010/main" val="3850486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4</a:t>
            </a:fld>
            <a:endParaRPr lang="de-DE"/>
          </a:p>
        </p:txBody>
      </p:sp>
    </p:spTree>
    <p:extLst>
      <p:ext uri="{BB962C8B-B14F-4D97-AF65-F5344CB8AC3E}">
        <p14:creationId xmlns:p14="http://schemas.microsoft.com/office/powerpoint/2010/main" val="4215354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5</a:t>
            </a:fld>
            <a:endParaRPr lang="de-DE"/>
          </a:p>
        </p:txBody>
      </p:sp>
    </p:spTree>
    <p:extLst>
      <p:ext uri="{BB962C8B-B14F-4D97-AF65-F5344CB8AC3E}">
        <p14:creationId xmlns:p14="http://schemas.microsoft.com/office/powerpoint/2010/main" val="3687377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6</a:t>
            </a:fld>
            <a:endParaRPr lang="de-DE"/>
          </a:p>
        </p:txBody>
      </p:sp>
    </p:spTree>
    <p:extLst>
      <p:ext uri="{BB962C8B-B14F-4D97-AF65-F5344CB8AC3E}">
        <p14:creationId xmlns:p14="http://schemas.microsoft.com/office/powerpoint/2010/main" val="1869297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7</a:t>
            </a:fld>
            <a:endParaRPr lang="de-DE"/>
          </a:p>
        </p:txBody>
      </p:sp>
    </p:spTree>
    <p:extLst>
      <p:ext uri="{BB962C8B-B14F-4D97-AF65-F5344CB8AC3E}">
        <p14:creationId xmlns:p14="http://schemas.microsoft.com/office/powerpoint/2010/main" val="2781001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8</a:t>
            </a:fld>
            <a:endParaRPr lang="de-DE"/>
          </a:p>
        </p:txBody>
      </p:sp>
    </p:spTree>
    <p:extLst>
      <p:ext uri="{BB962C8B-B14F-4D97-AF65-F5344CB8AC3E}">
        <p14:creationId xmlns:p14="http://schemas.microsoft.com/office/powerpoint/2010/main" val="1756271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9</a:t>
            </a:fld>
            <a:endParaRPr lang="de-DE"/>
          </a:p>
        </p:txBody>
      </p:sp>
    </p:spTree>
    <p:extLst>
      <p:ext uri="{BB962C8B-B14F-4D97-AF65-F5344CB8AC3E}">
        <p14:creationId xmlns:p14="http://schemas.microsoft.com/office/powerpoint/2010/main" val="967651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altLang="pt-BR" sz="1200" b="1" noProof="0" dirty="0">
                <a:solidFill>
                  <a:srgbClr val="222222"/>
                </a:solidFill>
              </a:rPr>
              <a:t>Próximo: Continuação</a:t>
            </a:r>
            <a:endParaRPr lang="pt-BR" dirty="0"/>
          </a:p>
        </p:txBody>
      </p:sp>
      <p:sp>
        <p:nvSpPr>
          <p:cNvPr id="4" name="Espaço Reservado para Número de Slide 3"/>
          <p:cNvSpPr>
            <a:spLocks noGrp="1"/>
          </p:cNvSpPr>
          <p:nvPr>
            <p:ph type="sldNum" sz="quarter" idx="5"/>
          </p:nvPr>
        </p:nvSpPr>
        <p:spPr/>
        <p:txBody>
          <a:bodyPr/>
          <a:lstStyle/>
          <a:p>
            <a:fld id="{492D48B2-9EB0-4B37-9B35-FC11E2EA535A}" type="slidenum">
              <a:rPr lang="de-DE" smtClean="0"/>
              <a:t>10</a:t>
            </a:fld>
            <a:endParaRPr lang="de-DE"/>
          </a:p>
        </p:txBody>
      </p:sp>
    </p:spTree>
    <p:extLst>
      <p:ext uri="{BB962C8B-B14F-4D97-AF65-F5344CB8AC3E}">
        <p14:creationId xmlns:p14="http://schemas.microsoft.com/office/powerpoint/2010/main" val="35000302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Diapositivo do título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6" y="2"/>
            <a:ext cx="10969509"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Adicionar título da apresentação</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Conteúdos">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3" name="Content Placeholder 2"/>
          <p:cNvSpPr>
            <a:spLocks noGrp="1"/>
          </p:cNvSpPr>
          <p:nvPr>
            <p:ph sz="half" idx="1" hasCustomPrompt="1"/>
          </p:nvPr>
        </p:nvSpPr>
        <p:spPr>
          <a:xfrm>
            <a:off x="259200" y="1296000"/>
            <a:ext cx="4860000" cy="4168800"/>
          </a:xfrm>
        </p:spPr>
        <p:txBody>
          <a:bodyPr/>
          <a:lstStyle>
            <a:lvl1pPr>
              <a:defRPr/>
            </a:lvl1pPr>
          </a:lstStyle>
          <a:p>
            <a:pPr lvl="0"/>
            <a:r>
              <a:rPr lang="en-US" noProof="1"/>
              <a:t>Adicionar texto</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5853600" y="1295999"/>
            <a:ext cx="4860000" cy="4168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3225" userDrawn="1">
          <p15:clr>
            <a:srgbClr val="FBAE40"/>
          </p15:clr>
        </p15:guide>
        <p15:guide id="9" pos="36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údos">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3" name="Content Placeholder 2"/>
          <p:cNvSpPr>
            <a:spLocks noGrp="1"/>
          </p:cNvSpPr>
          <p:nvPr>
            <p:ph sz="half" idx="1" hasCustomPrompt="1"/>
          </p:nvPr>
        </p:nvSpPr>
        <p:spPr>
          <a:xfrm>
            <a:off x="259200" y="1296000"/>
            <a:ext cx="3128400" cy="4168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0000" y="1295999"/>
            <a:ext cx="3128400" cy="4168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09600" y="1296000"/>
            <a:ext cx="3128400" cy="41688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35" userDrawn="1">
          <p15:clr>
            <a:srgbClr val="FBAE40"/>
          </p15:clr>
        </p15:guide>
        <p15:guide id="9" pos="2462" userDrawn="1">
          <p15:clr>
            <a:srgbClr val="FBAE40"/>
          </p15:clr>
        </p15:guide>
        <p15:guide id="10" pos="4434" userDrawn="1">
          <p15:clr>
            <a:srgbClr val="FBAE40"/>
          </p15:clr>
        </p15:guide>
        <p15:guide id="11" pos="476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údo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5" name="Content Placeholder 2"/>
          <p:cNvSpPr>
            <a:spLocks noGrp="1"/>
          </p:cNvSpPr>
          <p:nvPr>
            <p:ph sz="half" idx="1" hasCustomPrompt="1"/>
          </p:nvPr>
        </p:nvSpPr>
        <p:spPr>
          <a:xfrm>
            <a:off x="259080" y="1295399"/>
            <a:ext cx="2515870" cy="416814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195310" y="1295400"/>
            <a:ext cx="2515870" cy="4168140"/>
          </a:xfrm>
        </p:spPr>
        <p:txBody>
          <a:bodyPr/>
          <a:lstStyle>
            <a:lvl1pPr>
              <a:defRPr/>
            </a:lvl1pPr>
          </a:lstStyle>
          <a:p>
            <a:pPr lvl="0"/>
            <a:r>
              <a:rPr lang="en-US" noProof="1"/>
              <a:t>Adicionar texto</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76311460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749" userDrawn="1">
          <p15:clr>
            <a:srgbClr val="FBAE40"/>
          </p15:clr>
        </p15:guide>
        <p15:guide id="9" pos="1829" userDrawn="1">
          <p15:clr>
            <a:srgbClr val="FBAE40"/>
          </p15:clr>
        </p15:guide>
        <p15:guide id="10" pos="3416" userDrawn="1">
          <p15:clr>
            <a:srgbClr val="FBAE40"/>
          </p15:clr>
        </p15:guide>
        <p15:guide id="11" pos="3495" userDrawn="1">
          <p15:clr>
            <a:srgbClr val="FBAE40"/>
          </p15:clr>
        </p15:guide>
        <p15:guide id="12" pos="5082" userDrawn="1">
          <p15:clr>
            <a:srgbClr val="FBAE40"/>
          </p15:clr>
        </p15:guide>
        <p15:guide id="13" pos="516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údos na horizontal">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5" name="Content Placeholder 2"/>
          <p:cNvSpPr>
            <a:spLocks noGrp="1"/>
          </p:cNvSpPr>
          <p:nvPr>
            <p:ph sz="half" idx="1" hasCustomPrompt="1"/>
          </p:nvPr>
        </p:nvSpPr>
        <p:spPr>
          <a:xfrm>
            <a:off x="259200" y="1296000"/>
            <a:ext cx="104508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259200" y="3445201"/>
            <a:ext cx="104508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x2 Conteúdos">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5" name="Content Placeholder 2"/>
          <p:cNvSpPr>
            <a:spLocks noGrp="1"/>
          </p:cNvSpPr>
          <p:nvPr>
            <p:ph sz="half" idx="1" hasCustomPrompt="1"/>
          </p:nvPr>
        </p:nvSpPr>
        <p:spPr>
          <a:xfrm>
            <a:off x="259200" y="1296000"/>
            <a:ext cx="48600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853600" y="1295999"/>
            <a:ext cx="48600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59200" y="3445201"/>
            <a:ext cx="48600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5853600" y="3445201"/>
            <a:ext cx="48600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3225" userDrawn="1">
          <p15:clr>
            <a:srgbClr val="FBAE40"/>
          </p15:clr>
        </p15:guide>
        <p15:guide id="11" pos="368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x2 Conteúdos">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5" name="Content Placeholder 2"/>
          <p:cNvSpPr>
            <a:spLocks noGrp="1"/>
          </p:cNvSpPr>
          <p:nvPr>
            <p:ph sz="half" idx="1" hasCustomPrompt="1"/>
          </p:nvPr>
        </p:nvSpPr>
        <p:spPr>
          <a:xfrm>
            <a:off x="259200" y="1296000"/>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3909600" y="1295999"/>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0000" y="1295999"/>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3909600" y="3445201"/>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7560000" y="3445201"/>
            <a:ext cx="3128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2140" userDrawn="1">
          <p15:clr>
            <a:srgbClr val="FBAE40"/>
          </p15:clr>
        </p15:guide>
        <p15:guide id="9" pos="2457" userDrawn="1">
          <p15:clr>
            <a:srgbClr val="FBAE40"/>
          </p15:clr>
        </p15:guide>
        <p15:guide id="10" pos="4434" userDrawn="1">
          <p15:clr>
            <a:srgbClr val="FBAE40"/>
          </p15:clr>
        </p15:guide>
        <p15:guide id="11" pos="4761" userDrawn="1">
          <p15:clr>
            <a:srgbClr val="FBAE40"/>
          </p15:clr>
        </p15:guide>
        <p15:guide id="12" orient="horz" pos="2090" userDrawn="1">
          <p15:clr>
            <a:srgbClr val="FBAE40"/>
          </p15:clr>
        </p15:guide>
        <p15:guide id="13" orient="horz" pos="216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x2 Conteúdos">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5" name="Content Placeholder 2"/>
          <p:cNvSpPr>
            <a:spLocks noGrp="1"/>
          </p:cNvSpPr>
          <p:nvPr>
            <p:ph sz="half" idx="1" hasCustomPrompt="1"/>
          </p:nvPr>
        </p:nvSpPr>
        <p:spPr>
          <a:xfrm>
            <a:off x="259200" y="1296000"/>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2905200" y="1295999"/>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197200" y="1295999"/>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259200" y="3445201"/>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2905200" y="3445201"/>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197200" y="3445201"/>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51200" y="1296000"/>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5551200" y="3445200"/>
            <a:ext cx="2516400" cy="2019600"/>
          </a:xfrm>
        </p:spPr>
        <p:txBody>
          <a:bodyPr/>
          <a:lstStyle>
            <a:lvl1pPr>
              <a:defRPr/>
            </a:lvl1pPr>
          </a:lstStyle>
          <a:p>
            <a:pPr lvl="0"/>
            <a:r>
              <a:rPr lang="en-US" noProof="1"/>
              <a:t>Adicionar texto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orient="horz" pos="2090" userDrawn="1">
          <p15:clr>
            <a:srgbClr val="FBAE40"/>
          </p15:clr>
        </p15:guide>
        <p15:guide id="9" orient="horz" pos="2169" userDrawn="1">
          <p15:clr>
            <a:srgbClr val="FBAE40"/>
          </p15:clr>
        </p15:guide>
        <p15:guide id="10" pos="1749" userDrawn="1">
          <p15:clr>
            <a:srgbClr val="FBAE40"/>
          </p15:clr>
        </p15:guide>
        <p15:guide id="11" pos="1830" userDrawn="1">
          <p15:clr>
            <a:srgbClr val="FBAE40"/>
          </p15:clr>
        </p15:guide>
        <p15:guide id="12" pos="3416" userDrawn="1">
          <p15:clr>
            <a:srgbClr val="FBAE40"/>
          </p15:clr>
        </p15:guide>
        <p15:guide id="13" pos="3497" userDrawn="1">
          <p15:clr>
            <a:srgbClr val="FBAE40"/>
          </p15:clr>
        </p15:guide>
        <p15:guide id="14" pos="5082" userDrawn="1">
          <p15:clr>
            <a:srgbClr val="FBAE40"/>
          </p15:clr>
        </p15:guide>
        <p15:guide id="15" pos="51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Diapositivo vazio">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Diapositivo com imagem inteir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Diapositivo de conclusão">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Adicionar palavras de conclusão</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Diapositivo do título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269" y="2"/>
            <a:ext cx="10969509"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Adicionar título da apresentação</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Diapositivo de título definido pelo utilizado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200" y="259200"/>
            <a:ext cx="987480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Adicionar título da apresentação</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Diapositivo do capítulo">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200" y="259200"/>
            <a:ext cx="9874800" cy="5205600"/>
          </a:xfrm>
          <a:ln w="0">
            <a:noFill/>
          </a:ln>
          <a:effectLst/>
        </p:spPr>
        <p:txBody>
          <a:bodyPr anchor="t" anchorCtr="0"/>
          <a:lstStyle>
            <a:lvl1pPr algn="l">
              <a:lnSpc>
                <a:spcPct val="90000"/>
              </a:lnSpc>
              <a:defRPr sz="6500" cap="all" baseline="0">
                <a:solidFill>
                  <a:schemeClr val="bg1"/>
                </a:solidFill>
              </a:defRPr>
            </a:lvl1pPr>
          </a:lstStyle>
          <a:p>
            <a:r>
              <a:rPr lang="en-US" noProof="1"/>
              <a:t>Adicionar título do capítulo</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940" y="2"/>
            <a:ext cx="12960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Diapositivo de citaç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1"/>
            </a:lvl1pPr>
          </a:lstStyle>
          <a:p>
            <a:r>
              <a:rPr lang="en-US" noProof="1"/>
              <a:t>Adicionar citação</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iapositivo de conclus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259199"/>
            <a:ext cx="9874800" cy="5205600"/>
          </a:xfrm>
        </p:spPr>
        <p:txBody>
          <a:bodyPr anchor="ctr" anchorCtr="0"/>
          <a:lstStyle>
            <a:lvl1pPr>
              <a:lnSpc>
                <a:spcPct val="90000"/>
              </a:lnSpc>
              <a:defRPr sz="4000" i="0"/>
            </a:lvl1pPr>
          </a:lstStyle>
          <a:p>
            <a:r>
              <a:rPr lang="en-US" noProof="1"/>
              <a:t>Adicionar conclusão</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iapositivo da agenda">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sp>
        <p:nvSpPr>
          <p:cNvPr id="6" name="Text Placeholder 5"/>
          <p:cNvSpPr>
            <a:spLocks noGrp="1"/>
          </p:cNvSpPr>
          <p:nvPr>
            <p:ph type="body" sz="quarter" idx="1" hasCustomPrompt="1"/>
          </p:nvPr>
        </p:nvSpPr>
        <p:spPr>
          <a:xfrm>
            <a:off x="259200" y="1296000"/>
            <a:ext cx="1045080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Adicionar texto</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3200" y="259078"/>
            <a:ext cx="169200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200" y="259200"/>
            <a:ext cx="104508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940310287"/>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penas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4" name="Chapter_titleonly"/>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onteúdo">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59200" y="648000"/>
            <a:ext cx="10450800" cy="388800"/>
          </a:xfrm>
        </p:spPr>
        <p:txBody>
          <a:bodyPr/>
          <a:lstStyle>
            <a:lvl1pPr>
              <a:defRPr kern="1200" baseline="0"/>
            </a:lvl1pPr>
          </a:lstStyle>
          <a:p>
            <a:r>
              <a:rPr lang="en-US" noProof="1"/>
              <a:t>Adicionar título do diapositivo</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59200" y="259200"/>
            <a:ext cx="10450800" cy="388800"/>
          </a:xfrm>
        </p:spPr>
        <p:txBody>
          <a:bodyPr/>
          <a:lstStyle>
            <a:lvl1pPr marL="0" indent="0">
              <a:lnSpc>
                <a:spcPct val="89000"/>
              </a:lnSpc>
              <a:spcBef>
                <a:spcPts val="0"/>
              </a:spcBef>
              <a:buNone/>
              <a:defRPr sz="2800" kern="0" baseline="0">
                <a:solidFill>
                  <a:schemeClr val="tx1"/>
                </a:solidFill>
              </a:defRPr>
            </a:lvl1pPr>
            <a:lvl2pPr marL="233983" indent="0">
              <a:buNone/>
              <a:defRPr sz="2800"/>
            </a:lvl2pPr>
            <a:lvl3pPr marL="525562" indent="0">
              <a:buNone/>
              <a:defRPr sz="2800"/>
            </a:lvl3pPr>
            <a:lvl4pPr marL="748745" indent="0">
              <a:buNone/>
              <a:defRPr sz="2800"/>
            </a:lvl4pPr>
            <a:lvl5pPr marL="748745" indent="0">
              <a:buNone/>
              <a:defRPr sz="2800"/>
            </a:lvl5pPr>
          </a:lstStyle>
          <a:p>
            <a:pPr lvl="0"/>
            <a:r>
              <a:rPr lang="en-US" noProof="1"/>
              <a:t>Adicionar título do capítulo</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‹nº›</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36"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9600" y="5464811"/>
            <a:ext cx="109440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8762" y="1296000"/>
            <a:ext cx="10450800" cy="4168800"/>
          </a:xfrm>
        </p:spPr>
        <p:txBody>
          <a:bodyPr/>
          <a:lstStyle>
            <a:lvl1pPr>
              <a:defRPr/>
            </a:lvl1pPr>
          </a:lstStyle>
          <a:p>
            <a:pPr lvl="0"/>
            <a:r>
              <a:rPr lang="en-US" noProof="1"/>
              <a:t>Adicionar texto</a:t>
            </a:r>
          </a:p>
          <a:p>
            <a:pPr lvl="1"/>
            <a:r>
              <a:rPr lang="en-US" noProof="1"/>
              <a:t>Zweite Ebene</a:t>
            </a:r>
          </a:p>
          <a:p>
            <a:pPr lvl="2"/>
            <a:r>
              <a:rPr lang="en-US" noProof="1"/>
              <a:t>Dritte Ebene</a:t>
            </a:r>
          </a:p>
          <a:p>
            <a:pPr lvl="3"/>
            <a:r>
              <a:rPr lang="en-US" noProof="1"/>
              <a:t>Vierte Ebene</a:t>
            </a:r>
          </a:p>
          <a:p>
            <a:pPr lvl="4"/>
            <a:r>
              <a:rPr lang="en-US" noProof="1"/>
              <a:t>Fünfte Ebene</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200" y="648000"/>
            <a:ext cx="1045080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latin typeface="+mn-lt"/>
              </a:defRPr>
            </a:lvl1pPr>
          </a:lstStyle>
          <a:p>
            <a:fld id="{4898AEC0-503E-4FA4-859C-D0F72D6E3F79}" type="slidenum">
              <a:rPr lang="en-US" noProof="1" dirty="0" smtClean="0"/>
              <a:pPr/>
              <a:t>‹nº›</a:t>
            </a:fld>
            <a:endParaRPr lang="en-US" noProof="1"/>
          </a:p>
        </p:txBody>
      </p:sp>
      <p:sp>
        <p:nvSpPr>
          <p:cNvPr id="5" name="Bosch_footer_1">
            <a:extLst>
              <a:ext uri="{FF2B5EF4-FFF2-40B4-BE49-F238E27FC236}">
                <a16:creationId xmlns:a16="http://schemas.microsoft.com/office/drawing/2014/main" id="{C4A0DCBC-1EFB-43C4-AF00-AB85781F48E7}"/>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Interno</a:t>
            </a:r>
            <a:r>
              <a:rPr lang="en-US" sz="600" kern="0" baseline="0" noProof="1">
                <a:solidFill>
                  <a:schemeClr val="tx1"/>
                </a:solidFill>
                <a:latin typeface="+mn-lt"/>
              </a:rPr>
              <a:t> | CaP/ETS | 2021-04-16</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latin typeface="+mn-lt"/>
              </a:rPr>
              <a:t>Todos os direitos reservados, também no que diz respeito a qualquer disposição, utilização, reprodução, processamento, transmissão, bem como no caso de pedidos de patentes.</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10" name="Bosch_footer_1" hidden="1">
            <a:extLst>
              <a:ext uri="{FF2B5EF4-FFF2-40B4-BE49-F238E27FC236}">
                <a16:creationId xmlns:a16="http://schemas.microsoft.com/office/drawing/2014/main" id="{BB7EB8EC-2C22-471E-A5D4-B578263D307B}"/>
              </a:ext>
            </a:extLst>
          </p:cNvPr>
          <p:cNvSpPr txBox="1"/>
          <p:nvPr userDrawn="1"/>
        </p:nvSpPr>
        <p:spPr>
          <a:xfrm>
            <a:off x="594000" y="5644800"/>
            <a:ext cx="915480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D82EB9-F888-4EF5-9BD3-4FB532D116CB}"/>
              </a:ext>
            </a:extLst>
          </p:cNvPr>
          <p:cNvSpPr>
            <a:spLocks noGrp="1"/>
          </p:cNvSpPr>
          <p:nvPr>
            <p:ph type="ctrTitle"/>
          </p:nvPr>
        </p:nvSpPr>
        <p:spPr/>
        <p:txBody>
          <a:bodyPr/>
          <a:lstStyle/>
          <a:p>
            <a:r>
              <a:rPr lang="de-DE" dirty="0"/>
              <a:t>Desenvolvimento de banco de dados</a:t>
            </a:r>
          </a:p>
        </p:txBody>
      </p:sp>
    </p:spTree>
    <p:extLst>
      <p:ext uri="{BB962C8B-B14F-4D97-AF65-F5344CB8AC3E}">
        <p14:creationId xmlns:p14="http://schemas.microsoft.com/office/powerpoint/2010/main" val="221978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Associações entre Classes – Graus das Associações</a:t>
            </a:r>
          </a:p>
        </p:txBody>
      </p:sp>
      <p:sp>
        <p:nvSpPr>
          <p:cNvPr id="4" name="Espaço Reservado para Conteúdo 3"/>
          <p:cNvSpPr>
            <a:spLocks noGrp="1"/>
          </p:cNvSpPr>
          <p:nvPr>
            <p:ph sz="half" idx="1"/>
          </p:nvPr>
        </p:nvSpPr>
        <p:spPr/>
        <p:txBody>
          <a:bodyPr/>
          <a:lstStyle/>
          <a:p>
            <a:pPr algn="just">
              <a:buFont typeface="Arial" panose="020B0604020202020204" pitchFamily="34" charset="0"/>
              <a:buChar char="•"/>
            </a:pPr>
            <a:r>
              <a:rPr lang="pt-BR" dirty="0"/>
              <a:t>Uma </a:t>
            </a:r>
            <a:r>
              <a:rPr lang="pt-BR" b="1" dirty="0"/>
              <a:t>associação binária </a:t>
            </a:r>
            <a:r>
              <a:rPr lang="pt-BR" dirty="0"/>
              <a:t>é um relacionamento entre duas classes. </a:t>
            </a:r>
          </a:p>
          <a:p>
            <a:pPr lvl="1" algn="just">
              <a:buFont typeface="Arial" panose="020B0604020202020204" pitchFamily="34" charset="0"/>
              <a:buChar char="•"/>
            </a:pPr>
            <a:r>
              <a:rPr lang="pt-BR" dirty="0"/>
              <a:t>Por exemplo, uma Divisão possui muitos Departamentos.</a:t>
            </a:r>
          </a:p>
          <a:p>
            <a:pPr lvl="1" algn="just">
              <a:buFont typeface="Arial" panose="020B0604020202020204" pitchFamily="34" charset="0"/>
              <a:buChar char="•"/>
            </a:pPr>
            <a:r>
              <a:rPr lang="pt-BR" dirty="0"/>
              <a:t>O losango preto sólido é um adorno para as associações que indica composição. A Divisão é composta de Departamentos.</a:t>
            </a:r>
          </a:p>
          <a:p>
            <a:pPr lvl="1" algn="just">
              <a:buFont typeface="Arial" panose="020B0604020202020204" pitchFamily="34" charset="0"/>
              <a:buChar char="•"/>
            </a:pPr>
            <a:endParaRPr lang="pt-BR" dirty="0"/>
          </a:p>
          <a:p>
            <a:pPr lvl="1" algn="just">
              <a:buFont typeface="Arial" panose="020B0604020202020204" pitchFamily="34" charset="0"/>
              <a:buChar char="•"/>
            </a:pPr>
            <a:endParaRPr lang="pt-BR" dirty="0"/>
          </a:p>
          <a:p>
            <a:pPr algn="just">
              <a:buFont typeface="Arial" panose="020B0604020202020204" pitchFamily="34" charset="0"/>
              <a:buChar char="•"/>
            </a:pPr>
            <a:r>
              <a:rPr lang="pt-BR" dirty="0"/>
              <a:t>O </a:t>
            </a:r>
            <a:r>
              <a:rPr lang="pt-BR" b="1" dirty="0"/>
              <a:t>relacionamento ternário </a:t>
            </a:r>
            <a:r>
              <a:rPr lang="pt-BR" dirty="0"/>
              <a:t>é uma associação "</a:t>
            </a:r>
            <a:r>
              <a:rPr lang="pt-BR" dirty="0" err="1"/>
              <a:t>n-ária</a:t>
            </a:r>
            <a:r>
              <a:rPr lang="pt-BR" dirty="0"/>
              <a:t> — uma" relaciona três ou mais classes conectadas a um losango vazio. </a:t>
            </a:r>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10</a:t>
            </a:fld>
            <a:endParaRPr lang="en-US" noProof="1"/>
          </a:p>
        </p:txBody>
      </p:sp>
      <p:sp>
        <p:nvSpPr>
          <p:cNvPr id="5" name="Espaço Reservado para Conteúdo 4"/>
          <p:cNvSpPr>
            <a:spLocks noGrp="1"/>
          </p:cNvSpPr>
          <p:nvPr>
            <p:ph sz="half" idx="2"/>
          </p:nvPr>
        </p:nvSpPr>
        <p:spPr/>
        <p:txBody>
          <a:bodyPr vert="horz" lIns="0" tIns="0" rIns="0" bIns="0" rtlCol="0">
            <a:noAutofit/>
          </a:bodyPr>
          <a:lstStyle/>
          <a:p>
            <a:pPr lvl="1" algn="just">
              <a:buFont typeface="Arial" panose="020B0604020202020204" pitchFamily="34" charset="0"/>
              <a:buChar char="•"/>
            </a:pPr>
            <a:r>
              <a:rPr lang="pt-BR" dirty="0"/>
              <a:t>O significado de cada multiplicidade é isolado das outras multiplicidades. </a:t>
            </a:r>
          </a:p>
          <a:p>
            <a:pPr lvl="1" algn="just">
              <a:buFont typeface="Arial" panose="020B0604020202020204" pitchFamily="34" charset="0"/>
              <a:buChar char="•"/>
            </a:pPr>
            <a:r>
              <a:rPr lang="pt-BR" dirty="0"/>
              <a:t>Um objeto de uma classe na associação, a multiplicidade será o número de objetos que podem estar associados à classe dada. </a:t>
            </a:r>
          </a:p>
          <a:p>
            <a:pPr lvl="2" algn="just">
              <a:buFont typeface="Arial" panose="020B0604020202020204" pitchFamily="34" charset="0"/>
              <a:buChar char="•"/>
            </a:pPr>
            <a:r>
              <a:rPr lang="pt-BR" dirty="0"/>
              <a:t>Um Funcionário que esteja trabalhando em um Projeto usa muitas Habilidades.</a:t>
            </a:r>
          </a:p>
          <a:p>
            <a:pPr lvl="2" algn="just">
              <a:buFont typeface="Arial" panose="020B0604020202020204" pitchFamily="34" charset="0"/>
              <a:buChar char="•"/>
            </a:pPr>
            <a:r>
              <a:rPr lang="pt-BR" dirty="0"/>
              <a:t>Um Funcionário usa uma Habilidade em muitas atribuições de Projeto. </a:t>
            </a:r>
          </a:p>
          <a:p>
            <a:pPr lvl="2" algn="just">
              <a:buFont typeface="Arial" panose="020B0604020202020204" pitchFamily="34" charset="0"/>
              <a:buChar char="•"/>
            </a:pPr>
            <a:r>
              <a:rPr lang="pt-BR" dirty="0"/>
              <a:t>Uma Habilidade usada em um Projeto é satisfeita por muitos Funcionários.</a:t>
            </a:r>
          </a:p>
          <a:p>
            <a:pPr algn="just">
              <a:buFont typeface="Arial" panose="020B0604020202020204" pitchFamily="34" charset="0"/>
              <a:buChar char="•"/>
            </a:pPr>
            <a:endParaRPr lang="pt-BR" dirty="0"/>
          </a:p>
        </p:txBody>
      </p:sp>
      <p:grpSp>
        <p:nvGrpSpPr>
          <p:cNvPr id="68" name="Agrupar 67"/>
          <p:cNvGrpSpPr/>
          <p:nvPr/>
        </p:nvGrpSpPr>
        <p:grpSpPr>
          <a:xfrm>
            <a:off x="5853600" y="4061468"/>
            <a:ext cx="4852501" cy="1462274"/>
            <a:chOff x="266700" y="1719036"/>
            <a:chExt cx="4852501" cy="1462274"/>
          </a:xfrm>
        </p:grpSpPr>
        <p:sp>
          <p:nvSpPr>
            <p:cNvPr id="52" name="Retângulo 51"/>
            <p:cNvSpPr/>
            <p:nvPr/>
          </p:nvSpPr>
          <p:spPr>
            <a:xfrm>
              <a:off x="266700" y="1839573"/>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pt-BR" sz="1400" b="0" i="0" u="none" strike="noStrike" kern="0" cap="none" spc="0" normalizeH="0" baseline="0" noProof="0" dirty="0">
                  <a:ln>
                    <a:noFill/>
                  </a:ln>
                  <a:solidFill>
                    <a:schemeClr val="bg1"/>
                  </a:solidFill>
                  <a:effectLst/>
                  <a:uLnTx/>
                  <a:uFillTx/>
                  <a:latin typeface="Bosch Office Sans"/>
                  <a:ea typeface="+mn-ea"/>
                  <a:cs typeface="+mn-cs"/>
                </a:rPr>
                <a:t>Habilidade</a:t>
              </a:r>
            </a:p>
          </p:txBody>
        </p:sp>
        <p:sp>
          <p:nvSpPr>
            <p:cNvPr id="53" name="Retângulo 52"/>
            <p:cNvSpPr/>
            <p:nvPr/>
          </p:nvSpPr>
          <p:spPr>
            <a:xfrm>
              <a:off x="3723356" y="1839572"/>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pt-BR" sz="1400" b="0" i="0" u="none" strike="noStrike" kern="0" cap="none" spc="0" normalizeH="0" baseline="0" noProof="0" dirty="0">
                  <a:ln>
                    <a:noFill/>
                  </a:ln>
                  <a:solidFill>
                    <a:schemeClr val="bg1"/>
                  </a:solidFill>
                  <a:effectLst/>
                  <a:uLnTx/>
                  <a:uFillTx/>
                  <a:latin typeface="Bosch Office Sans"/>
                  <a:ea typeface="+mn-ea"/>
                  <a:cs typeface="+mn-cs"/>
                </a:rPr>
                <a:t>Projeto</a:t>
              </a:r>
            </a:p>
          </p:txBody>
        </p:sp>
        <p:sp>
          <p:nvSpPr>
            <p:cNvPr id="54" name="Losango 53"/>
            <p:cNvSpPr/>
            <p:nvPr/>
          </p:nvSpPr>
          <p:spPr>
            <a:xfrm>
              <a:off x="2396945" y="1839571"/>
              <a:ext cx="592012" cy="468535"/>
            </a:xfrm>
            <a:prstGeom prst="diamond">
              <a:avLst/>
            </a:prstGeom>
            <a:ln/>
          </p:spPr>
          <p:style>
            <a:lnRef idx="1">
              <a:schemeClr val="dk1"/>
            </a:lnRef>
            <a:fillRef idx="2">
              <a:schemeClr val="dk1"/>
            </a:fillRef>
            <a:effectRef idx="1">
              <a:schemeClr val="dk1"/>
            </a:effectRef>
            <a:fontRef idx="minor">
              <a:schemeClr val="dk1"/>
            </a:fontRef>
          </p:style>
          <p:txBody>
            <a:bodyPr lIns="36000" rIns="36000"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pt-BR" sz="1200" b="0" i="0" u="none" strike="noStrike" kern="0" cap="none" spc="0" normalizeH="0" baseline="0" noProof="0" dirty="0">
                <a:ln>
                  <a:noFill/>
                </a:ln>
                <a:solidFill>
                  <a:schemeClr val="bg1"/>
                </a:solidFill>
                <a:effectLst/>
                <a:uLnTx/>
                <a:uFillTx/>
                <a:latin typeface="Bosch Office Sans"/>
                <a:ea typeface="+mn-ea"/>
                <a:cs typeface="+mn-cs"/>
              </a:endParaRPr>
            </a:p>
          </p:txBody>
        </p:sp>
        <p:cxnSp>
          <p:nvCxnSpPr>
            <p:cNvPr id="55" name="Conector reto 54"/>
            <p:cNvCxnSpPr>
              <a:stCxn id="52" idx="3"/>
              <a:endCxn id="54" idx="1"/>
            </p:cNvCxnSpPr>
            <p:nvPr/>
          </p:nvCxnSpPr>
          <p:spPr>
            <a:xfrm flipV="1">
              <a:off x="1662545" y="2073839"/>
              <a:ext cx="734400" cy="2"/>
            </a:xfrm>
            <a:prstGeom prst="line">
              <a:avLst/>
            </a:prstGeom>
          </p:spPr>
          <p:style>
            <a:lnRef idx="3">
              <a:schemeClr val="dk1"/>
            </a:lnRef>
            <a:fillRef idx="0">
              <a:schemeClr val="dk1"/>
            </a:fillRef>
            <a:effectRef idx="2">
              <a:schemeClr val="dk1"/>
            </a:effectRef>
            <a:fontRef idx="minor">
              <a:schemeClr val="tx1"/>
            </a:fontRef>
          </p:style>
        </p:cxnSp>
        <p:cxnSp>
          <p:nvCxnSpPr>
            <p:cNvPr id="56" name="Conector reto 55"/>
            <p:cNvCxnSpPr>
              <a:stCxn id="54" idx="3"/>
              <a:endCxn id="53" idx="1"/>
            </p:cNvCxnSpPr>
            <p:nvPr/>
          </p:nvCxnSpPr>
          <p:spPr>
            <a:xfrm>
              <a:off x="2988957" y="2073839"/>
              <a:ext cx="734399" cy="1"/>
            </a:xfrm>
            <a:prstGeom prst="line">
              <a:avLst/>
            </a:prstGeom>
          </p:spPr>
          <p:style>
            <a:lnRef idx="3">
              <a:schemeClr val="dk1"/>
            </a:lnRef>
            <a:fillRef idx="0">
              <a:schemeClr val="dk1"/>
            </a:fillRef>
            <a:effectRef idx="2">
              <a:schemeClr val="dk1"/>
            </a:effectRef>
            <a:fontRef idx="minor">
              <a:schemeClr val="tx1"/>
            </a:fontRef>
          </p:style>
        </p:cxnSp>
        <p:sp>
          <p:nvSpPr>
            <p:cNvPr id="57" name="CaixaDeTexto 56"/>
            <p:cNvSpPr txBox="1"/>
            <p:nvPr/>
          </p:nvSpPr>
          <p:spPr>
            <a:xfrm>
              <a:off x="1689094" y="1839571"/>
              <a:ext cx="324984" cy="234268"/>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solidFill>
                    <a:srgbClr val="000000"/>
                  </a:solidFill>
                  <a:effectLst/>
                  <a:uLnTx/>
                  <a:uFillTx/>
                </a:rPr>
                <a:t>*</a:t>
              </a:r>
            </a:p>
          </p:txBody>
        </p:sp>
        <p:sp>
          <p:nvSpPr>
            <p:cNvPr id="58" name="CaixaDeTexto 57"/>
            <p:cNvSpPr txBox="1"/>
            <p:nvPr/>
          </p:nvSpPr>
          <p:spPr>
            <a:xfrm>
              <a:off x="3371823" y="1839571"/>
              <a:ext cx="324984" cy="234268"/>
            </a:xfrm>
            <a:prstGeom prst="rect">
              <a:avLst/>
            </a:prstGeom>
            <a:noFill/>
          </p:spPr>
          <p:txBody>
            <a:bodyPr wrap="none" lIns="0" tIns="0" rIns="0" bIns="0" rtlCol="0">
              <a:noAutofit/>
            </a:bodyPr>
            <a:lstStyle/>
            <a:p>
              <a:pPr marR="0" algn="r"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solidFill>
                    <a:srgbClr val="000000"/>
                  </a:solidFill>
                  <a:effectLst/>
                  <a:uLnTx/>
                  <a:uFillTx/>
                </a:rPr>
                <a:t>*</a:t>
              </a:r>
            </a:p>
          </p:txBody>
        </p:sp>
        <p:sp>
          <p:nvSpPr>
            <p:cNvPr id="61" name="Retângulo 60"/>
            <p:cNvSpPr/>
            <p:nvPr/>
          </p:nvSpPr>
          <p:spPr>
            <a:xfrm>
              <a:off x="1995028" y="2712775"/>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pt-BR" sz="1400" kern="0" dirty="0">
                  <a:solidFill>
                    <a:schemeClr val="bg1"/>
                  </a:solidFill>
                </a:rPr>
                <a:t>Funcionário</a:t>
              </a:r>
              <a:endParaRPr kumimoji="0" lang="pt-BR" sz="1400" b="0" i="0" u="none" strike="noStrike" kern="0" cap="none" spc="0" normalizeH="0" baseline="0" noProof="0" dirty="0">
                <a:ln>
                  <a:noFill/>
                </a:ln>
                <a:solidFill>
                  <a:schemeClr val="bg1"/>
                </a:solidFill>
                <a:effectLst/>
                <a:uLnTx/>
                <a:uFillTx/>
                <a:latin typeface="Bosch Office Sans"/>
                <a:ea typeface="+mn-ea"/>
                <a:cs typeface="+mn-cs"/>
              </a:endParaRPr>
            </a:p>
          </p:txBody>
        </p:sp>
        <p:cxnSp>
          <p:nvCxnSpPr>
            <p:cNvPr id="62" name="Conector reto 61"/>
            <p:cNvCxnSpPr>
              <a:stCxn id="61" idx="0"/>
              <a:endCxn id="54" idx="2"/>
            </p:cNvCxnSpPr>
            <p:nvPr/>
          </p:nvCxnSpPr>
          <p:spPr>
            <a:xfrm flipV="1">
              <a:off x="2692951" y="2308106"/>
              <a:ext cx="0" cy="404669"/>
            </a:xfrm>
            <a:prstGeom prst="line">
              <a:avLst/>
            </a:prstGeom>
          </p:spPr>
          <p:style>
            <a:lnRef idx="3">
              <a:schemeClr val="dk1"/>
            </a:lnRef>
            <a:fillRef idx="0">
              <a:schemeClr val="dk1"/>
            </a:fillRef>
            <a:effectRef idx="2">
              <a:schemeClr val="dk1"/>
            </a:effectRef>
            <a:fontRef idx="minor">
              <a:schemeClr val="tx1"/>
            </a:fontRef>
          </p:style>
        </p:cxnSp>
        <p:sp>
          <p:nvSpPr>
            <p:cNvPr id="65" name="CaixaDeTexto 64"/>
            <p:cNvSpPr txBox="1"/>
            <p:nvPr/>
          </p:nvSpPr>
          <p:spPr>
            <a:xfrm>
              <a:off x="2305023" y="2510439"/>
              <a:ext cx="324984" cy="234268"/>
            </a:xfrm>
            <a:prstGeom prst="rect">
              <a:avLst/>
            </a:prstGeom>
            <a:noFill/>
          </p:spPr>
          <p:txBody>
            <a:bodyPr wrap="none" lIns="0" tIns="0" rIns="0" bIns="0" rtlCol="0">
              <a:noAutofit/>
            </a:bodyPr>
            <a:lstStyle/>
            <a:p>
              <a:pPr marR="0" algn="r"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solidFill>
                    <a:srgbClr val="000000"/>
                  </a:solidFill>
                  <a:effectLst/>
                  <a:uLnTx/>
                  <a:uFillTx/>
                </a:rPr>
                <a:t>*</a:t>
              </a:r>
            </a:p>
          </p:txBody>
        </p:sp>
        <p:sp>
          <p:nvSpPr>
            <p:cNvPr id="66" name="CaixaDeTexto 65"/>
            <p:cNvSpPr txBox="1"/>
            <p:nvPr/>
          </p:nvSpPr>
          <p:spPr>
            <a:xfrm>
              <a:off x="1775105" y="1719036"/>
              <a:ext cx="889856" cy="30494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Habilidade </a:t>
              </a:r>
            </a:p>
            <a:p>
              <a:pPr marR="0" defTabSz="914400" eaLnBrk="1" fontAlgn="auto" latinLnBrk="0" hangingPunct="1">
                <a:lnSpc>
                  <a:spcPts val="2300"/>
                </a:lnSpc>
                <a:spcBef>
                  <a:spcPts val="500"/>
                </a:spcBef>
                <a:spcAft>
                  <a:spcPts val="0"/>
                </a:spcAft>
                <a:buClrTx/>
                <a:buSzTx/>
                <a:buFontTx/>
                <a:buNone/>
                <a:tabLst/>
              </a:pPr>
              <a:r>
                <a:rPr lang="pt-BR" sz="1400" kern="0" dirty="0"/>
                <a:t>usada</a:t>
              </a:r>
              <a:endParaRPr kumimoji="0" lang="pt-BR" sz="1400" b="0" i="0" u="none" strike="noStrike" kern="0" cap="none" spc="0" normalizeH="0" baseline="0" noProof="0" dirty="0">
                <a:ln>
                  <a:noFill/>
                </a:ln>
                <a:effectLst/>
                <a:uLnTx/>
                <a:uFillTx/>
              </a:endParaRPr>
            </a:p>
          </p:txBody>
        </p:sp>
        <p:sp>
          <p:nvSpPr>
            <p:cNvPr id="67" name="CaixaDeTexto 66"/>
            <p:cNvSpPr txBox="1"/>
            <p:nvPr/>
          </p:nvSpPr>
          <p:spPr>
            <a:xfrm>
              <a:off x="2817225" y="2085086"/>
              <a:ext cx="889856" cy="30494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designação</a:t>
              </a:r>
            </a:p>
          </p:txBody>
        </p:sp>
      </p:grpSp>
      <p:grpSp>
        <p:nvGrpSpPr>
          <p:cNvPr id="118" name="Agrupar 117"/>
          <p:cNvGrpSpPr/>
          <p:nvPr/>
        </p:nvGrpSpPr>
        <p:grpSpPr>
          <a:xfrm>
            <a:off x="240150" y="3355373"/>
            <a:ext cx="4852501" cy="472075"/>
            <a:chOff x="270448" y="2553237"/>
            <a:chExt cx="4852501" cy="472075"/>
          </a:xfrm>
        </p:grpSpPr>
        <p:sp>
          <p:nvSpPr>
            <p:cNvPr id="18" name="Retângulo 17"/>
            <p:cNvSpPr/>
            <p:nvPr/>
          </p:nvSpPr>
          <p:spPr>
            <a:xfrm>
              <a:off x="270448" y="2556777"/>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pt-BR" sz="1400" kern="0" dirty="0">
                  <a:solidFill>
                    <a:schemeClr val="bg1"/>
                  </a:solidFill>
                  <a:latin typeface="Bosch Office Sans"/>
                </a:rPr>
                <a:t>Departamento</a:t>
              </a:r>
              <a:endParaRPr kumimoji="0" lang="pt-BR" sz="14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19" name="Retângulo 18"/>
            <p:cNvSpPr/>
            <p:nvPr/>
          </p:nvSpPr>
          <p:spPr>
            <a:xfrm>
              <a:off x="3727104" y="2556776"/>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pt-BR" sz="1400" b="0" i="0" u="none" strike="noStrike" kern="0" cap="none" spc="0" normalizeH="0" baseline="0" noProof="0" dirty="0">
                  <a:ln>
                    <a:noFill/>
                  </a:ln>
                  <a:solidFill>
                    <a:schemeClr val="bg1"/>
                  </a:solidFill>
                  <a:effectLst/>
                  <a:uLnTx/>
                  <a:uFillTx/>
                  <a:latin typeface="Bosch Office Sans"/>
                  <a:ea typeface="+mn-ea"/>
                  <a:cs typeface="+mn-cs"/>
                </a:rPr>
                <a:t>Divisão</a:t>
              </a:r>
            </a:p>
          </p:txBody>
        </p:sp>
        <p:cxnSp>
          <p:nvCxnSpPr>
            <p:cNvPr id="21" name="Conector reto 20"/>
            <p:cNvCxnSpPr>
              <a:stCxn id="18" idx="3"/>
              <a:endCxn id="19" idx="1"/>
            </p:cNvCxnSpPr>
            <p:nvPr/>
          </p:nvCxnSpPr>
          <p:spPr>
            <a:xfrm flipV="1">
              <a:off x="1666293" y="2791044"/>
              <a:ext cx="2060811" cy="1"/>
            </a:xfrm>
            <a:prstGeom prst="line">
              <a:avLst/>
            </a:prstGeom>
          </p:spPr>
          <p:style>
            <a:lnRef idx="3">
              <a:schemeClr val="dk1"/>
            </a:lnRef>
            <a:fillRef idx="0">
              <a:schemeClr val="dk1"/>
            </a:fillRef>
            <a:effectRef idx="2">
              <a:schemeClr val="dk1"/>
            </a:effectRef>
            <a:fontRef idx="minor">
              <a:schemeClr val="tx1"/>
            </a:fontRef>
          </p:style>
        </p:cxnSp>
        <p:cxnSp>
          <p:nvCxnSpPr>
            <p:cNvPr id="22" name="Conector reto 21"/>
            <p:cNvCxnSpPr>
              <a:endCxn id="19" idx="1"/>
            </p:cNvCxnSpPr>
            <p:nvPr/>
          </p:nvCxnSpPr>
          <p:spPr>
            <a:xfrm>
              <a:off x="3394621" y="2791043"/>
              <a:ext cx="332483" cy="1"/>
            </a:xfrm>
            <a:prstGeom prst="line">
              <a:avLst/>
            </a:prstGeom>
          </p:spPr>
          <p:style>
            <a:lnRef idx="3">
              <a:schemeClr val="dk1"/>
            </a:lnRef>
            <a:fillRef idx="0">
              <a:schemeClr val="dk1"/>
            </a:fillRef>
            <a:effectRef idx="2">
              <a:schemeClr val="dk1"/>
            </a:effectRef>
            <a:fontRef idx="minor">
              <a:schemeClr val="tx1"/>
            </a:fontRef>
          </p:style>
        </p:cxnSp>
        <p:sp>
          <p:nvSpPr>
            <p:cNvPr id="23" name="CaixaDeTexto 22"/>
            <p:cNvSpPr txBox="1"/>
            <p:nvPr/>
          </p:nvSpPr>
          <p:spPr>
            <a:xfrm>
              <a:off x="1692842" y="2556775"/>
              <a:ext cx="324984" cy="234268"/>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a:t>
              </a:r>
            </a:p>
          </p:txBody>
        </p:sp>
        <p:sp>
          <p:nvSpPr>
            <p:cNvPr id="24" name="CaixaDeTexto 23"/>
            <p:cNvSpPr txBox="1"/>
            <p:nvPr/>
          </p:nvSpPr>
          <p:spPr>
            <a:xfrm>
              <a:off x="2774028" y="2553237"/>
              <a:ext cx="324984" cy="234268"/>
            </a:xfrm>
            <a:prstGeom prst="rect">
              <a:avLst/>
            </a:prstGeom>
            <a:noFill/>
          </p:spPr>
          <p:txBody>
            <a:bodyPr wrap="none" lIns="0" tIns="0" rIns="0" bIns="0" rtlCol="0">
              <a:noAutofit/>
            </a:bodyPr>
            <a:lstStyle/>
            <a:p>
              <a:pPr marR="0" algn="r"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1</a:t>
              </a:r>
            </a:p>
          </p:txBody>
        </p:sp>
        <p:sp>
          <p:nvSpPr>
            <p:cNvPr id="117" name="Losango 116"/>
            <p:cNvSpPr/>
            <p:nvPr/>
          </p:nvSpPr>
          <p:spPr>
            <a:xfrm>
              <a:off x="3126918" y="2556775"/>
              <a:ext cx="590400" cy="468536"/>
            </a:xfrm>
            <a:prstGeom prst="diamond">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grpSp>
    </p:spTree>
    <p:extLst>
      <p:ext uri="{BB962C8B-B14F-4D97-AF65-F5344CB8AC3E}">
        <p14:creationId xmlns:p14="http://schemas.microsoft.com/office/powerpoint/2010/main" val="1889085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Associações entre Classes – Multiplicidades das Associações</a:t>
            </a:r>
          </a:p>
        </p:txBody>
      </p:sp>
      <p:sp>
        <p:nvSpPr>
          <p:cNvPr id="4" name="Espaço Reservado para Conteúdo 3"/>
          <p:cNvSpPr>
            <a:spLocks noGrp="1"/>
          </p:cNvSpPr>
          <p:nvPr>
            <p:ph sz="half" idx="1"/>
          </p:nvPr>
        </p:nvSpPr>
        <p:spPr/>
        <p:txBody>
          <a:bodyPr/>
          <a:lstStyle/>
          <a:p>
            <a:pPr algn="just">
              <a:buFont typeface="Arial" panose="020B0604020202020204" pitchFamily="34" charset="0"/>
              <a:buChar char="•"/>
            </a:pPr>
            <a:r>
              <a:rPr lang="pt-BR" dirty="0"/>
              <a:t>A associação </a:t>
            </a:r>
            <a:r>
              <a:rPr lang="pt-BR" b="1" dirty="0"/>
              <a:t>um-para-um</a:t>
            </a:r>
            <a:r>
              <a:rPr lang="pt-BR" dirty="0"/>
              <a:t> especifica que cada Departamento está associado a exatamente um Funcionário atuando no papel de gerente, e cada gerente está associado a exatamente um Departamento.</a:t>
            </a:r>
          </a:p>
          <a:p>
            <a:pPr algn="just">
              <a:buFont typeface="Arial" panose="020B0604020202020204" pitchFamily="34" charset="0"/>
              <a:buChar char="•"/>
            </a:pPr>
            <a:endParaRPr lang="pt-BR" dirty="0"/>
          </a:p>
          <a:p>
            <a:pPr algn="just">
              <a:buFont typeface="Arial" panose="020B0604020202020204" pitchFamily="34" charset="0"/>
              <a:buChar char="•"/>
            </a:pPr>
            <a:endParaRPr lang="pt-BR" dirty="0"/>
          </a:p>
          <a:p>
            <a:pPr algn="just">
              <a:buFont typeface="Arial" panose="020B0604020202020204" pitchFamily="34" charset="0"/>
              <a:buChar char="•"/>
            </a:pPr>
            <a:r>
              <a:rPr lang="pt-BR" dirty="0"/>
              <a:t>A associação </a:t>
            </a:r>
            <a:r>
              <a:rPr lang="pt-BR" b="1" dirty="0"/>
              <a:t>um-para-muitos</a:t>
            </a:r>
            <a:r>
              <a:rPr lang="pt-BR" dirty="0"/>
              <a:t> significa que cada Departamento tem muitos Funcionários e que cada Funcionário pertence a exatamente um Departamento.</a:t>
            </a:r>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5" name="Espaço Reservado para Conteúdo 4"/>
          <p:cNvSpPr>
            <a:spLocks noGrp="1"/>
          </p:cNvSpPr>
          <p:nvPr>
            <p:ph sz="half" idx="2"/>
          </p:nvPr>
        </p:nvSpPr>
        <p:spPr/>
        <p:txBody>
          <a:bodyPr vert="horz" lIns="0" tIns="0" rIns="0" bIns="0" rtlCol="0">
            <a:noAutofit/>
          </a:bodyPr>
          <a:lstStyle/>
          <a:p>
            <a:pPr algn="just">
              <a:buFont typeface="Arial" panose="020B0604020202020204" pitchFamily="34" charset="0"/>
              <a:buChar char="•"/>
            </a:pPr>
            <a:r>
              <a:rPr lang="pt-BR" dirty="0"/>
              <a:t>A associado </a:t>
            </a:r>
            <a:r>
              <a:rPr lang="pt-BR" b="1" dirty="0"/>
              <a:t>muitos-para-muitos</a:t>
            </a:r>
            <a:r>
              <a:rPr lang="pt-BR" dirty="0"/>
              <a:t> indica que cada Funcionário é associado a muitos Projetos e que cada Projeto está associado a muitos Funcionários. </a:t>
            </a:r>
          </a:p>
        </p:txBody>
      </p:sp>
      <p:grpSp>
        <p:nvGrpSpPr>
          <p:cNvPr id="76" name="Agrupar 75"/>
          <p:cNvGrpSpPr/>
          <p:nvPr/>
        </p:nvGrpSpPr>
        <p:grpSpPr>
          <a:xfrm>
            <a:off x="259199" y="4803606"/>
            <a:ext cx="4852501" cy="468537"/>
            <a:chOff x="259200" y="4377284"/>
            <a:chExt cx="4852501" cy="468537"/>
          </a:xfrm>
        </p:grpSpPr>
        <p:sp>
          <p:nvSpPr>
            <p:cNvPr id="77" name="Retângulo 76"/>
            <p:cNvSpPr/>
            <p:nvPr/>
          </p:nvSpPr>
          <p:spPr>
            <a:xfrm>
              <a:off x="259200" y="4377286"/>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pt-BR" sz="1400" kern="0" dirty="0">
                  <a:solidFill>
                    <a:schemeClr val="bg1"/>
                  </a:solidFill>
                  <a:latin typeface="Bosch Office Sans"/>
                </a:rPr>
                <a:t>Departamento</a:t>
              </a:r>
              <a:endParaRPr kumimoji="0" lang="pt-BR" sz="14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78" name="Retângulo 77"/>
            <p:cNvSpPr/>
            <p:nvPr/>
          </p:nvSpPr>
          <p:spPr>
            <a:xfrm>
              <a:off x="3715856" y="4377285"/>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pt-BR" sz="1400" b="0" i="0" u="none" strike="noStrike" kern="0" cap="none" spc="0" normalizeH="0" baseline="0" noProof="0" dirty="0">
                  <a:ln>
                    <a:noFill/>
                  </a:ln>
                  <a:solidFill>
                    <a:schemeClr val="bg1"/>
                  </a:solidFill>
                  <a:effectLst/>
                  <a:uLnTx/>
                  <a:uFillTx/>
                  <a:latin typeface="Bosch Office Sans"/>
                  <a:ea typeface="+mn-ea"/>
                  <a:cs typeface="+mn-cs"/>
                </a:rPr>
                <a:t>Divisão</a:t>
              </a:r>
            </a:p>
          </p:txBody>
        </p:sp>
        <p:cxnSp>
          <p:nvCxnSpPr>
            <p:cNvPr id="79" name="Conector reto 78"/>
            <p:cNvCxnSpPr>
              <a:stCxn id="77" idx="3"/>
              <a:endCxn id="78" idx="1"/>
            </p:cNvCxnSpPr>
            <p:nvPr/>
          </p:nvCxnSpPr>
          <p:spPr>
            <a:xfrm flipV="1">
              <a:off x="1655045" y="4611553"/>
              <a:ext cx="2060811" cy="1"/>
            </a:xfrm>
            <a:prstGeom prst="line">
              <a:avLst/>
            </a:prstGeom>
          </p:spPr>
          <p:style>
            <a:lnRef idx="3">
              <a:schemeClr val="dk1"/>
            </a:lnRef>
            <a:fillRef idx="0">
              <a:schemeClr val="dk1"/>
            </a:fillRef>
            <a:effectRef idx="2">
              <a:schemeClr val="dk1"/>
            </a:effectRef>
            <a:fontRef idx="minor">
              <a:schemeClr val="tx1"/>
            </a:fontRef>
          </p:style>
        </p:cxnSp>
        <p:cxnSp>
          <p:nvCxnSpPr>
            <p:cNvPr id="80" name="Conector reto 79"/>
            <p:cNvCxnSpPr>
              <a:endCxn id="78" idx="1"/>
            </p:cNvCxnSpPr>
            <p:nvPr/>
          </p:nvCxnSpPr>
          <p:spPr>
            <a:xfrm>
              <a:off x="3383373" y="4611552"/>
              <a:ext cx="332483" cy="1"/>
            </a:xfrm>
            <a:prstGeom prst="line">
              <a:avLst/>
            </a:prstGeom>
          </p:spPr>
          <p:style>
            <a:lnRef idx="3">
              <a:schemeClr val="dk1"/>
            </a:lnRef>
            <a:fillRef idx="0">
              <a:schemeClr val="dk1"/>
            </a:fillRef>
            <a:effectRef idx="2">
              <a:schemeClr val="dk1"/>
            </a:effectRef>
            <a:fontRef idx="minor">
              <a:schemeClr val="tx1"/>
            </a:fontRef>
          </p:style>
        </p:cxnSp>
        <p:sp>
          <p:nvSpPr>
            <p:cNvPr id="81" name="CaixaDeTexto 80"/>
            <p:cNvSpPr txBox="1"/>
            <p:nvPr/>
          </p:nvSpPr>
          <p:spPr>
            <a:xfrm>
              <a:off x="1681594" y="4377284"/>
              <a:ext cx="324984" cy="234268"/>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1</a:t>
              </a:r>
            </a:p>
          </p:txBody>
        </p:sp>
        <p:sp>
          <p:nvSpPr>
            <p:cNvPr id="82" name="CaixaDeTexto 81"/>
            <p:cNvSpPr txBox="1"/>
            <p:nvPr/>
          </p:nvSpPr>
          <p:spPr>
            <a:xfrm>
              <a:off x="3364323" y="4377284"/>
              <a:ext cx="324984" cy="234268"/>
            </a:xfrm>
            <a:prstGeom prst="rect">
              <a:avLst/>
            </a:prstGeom>
            <a:noFill/>
          </p:spPr>
          <p:txBody>
            <a:bodyPr wrap="none" lIns="0" tIns="0" rIns="0" bIns="0" rtlCol="0">
              <a:noAutofit/>
            </a:bodyPr>
            <a:lstStyle/>
            <a:p>
              <a:pPr marR="0" algn="r"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a:t>
              </a:r>
            </a:p>
          </p:txBody>
        </p:sp>
      </p:grpSp>
      <p:grpSp>
        <p:nvGrpSpPr>
          <p:cNvPr id="84" name="Agrupar 83"/>
          <p:cNvGrpSpPr/>
          <p:nvPr/>
        </p:nvGrpSpPr>
        <p:grpSpPr>
          <a:xfrm>
            <a:off x="266700" y="2880388"/>
            <a:ext cx="4852501" cy="519775"/>
            <a:chOff x="3017104" y="3851332"/>
            <a:chExt cx="4852501" cy="519775"/>
          </a:xfrm>
        </p:grpSpPr>
        <p:grpSp>
          <p:nvGrpSpPr>
            <p:cNvPr id="69" name="Agrupar 68"/>
            <p:cNvGrpSpPr/>
            <p:nvPr/>
          </p:nvGrpSpPr>
          <p:grpSpPr>
            <a:xfrm>
              <a:off x="3017104" y="3902570"/>
              <a:ext cx="4852501" cy="468537"/>
              <a:chOff x="259200" y="4377284"/>
              <a:chExt cx="4852501" cy="468537"/>
            </a:xfrm>
          </p:grpSpPr>
          <p:sp>
            <p:nvSpPr>
              <p:cNvPr id="70" name="Retângulo 69"/>
              <p:cNvSpPr/>
              <p:nvPr/>
            </p:nvSpPr>
            <p:spPr>
              <a:xfrm>
                <a:off x="259200" y="4377286"/>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pt-BR" sz="1400" kern="0" dirty="0">
                    <a:solidFill>
                      <a:schemeClr val="bg1"/>
                    </a:solidFill>
                    <a:latin typeface="Bosch Office Sans"/>
                  </a:rPr>
                  <a:t>Departamento</a:t>
                </a:r>
                <a:endParaRPr kumimoji="0" lang="pt-BR" sz="14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71" name="Retângulo 70"/>
              <p:cNvSpPr/>
              <p:nvPr/>
            </p:nvSpPr>
            <p:spPr>
              <a:xfrm>
                <a:off x="3715856" y="4377285"/>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pt-BR" sz="1400" b="0" i="0" u="none" strike="noStrike" kern="0" cap="none" spc="0" normalizeH="0" baseline="0" noProof="0" dirty="0">
                    <a:ln>
                      <a:noFill/>
                    </a:ln>
                    <a:solidFill>
                      <a:schemeClr val="bg1"/>
                    </a:solidFill>
                    <a:effectLst/>
                    <a:uLnTx/>
                    <a:uFillTx/>
                    <a:latin typeface="Bosch Office Sans"/>
                    <a:ea typeface="+mn-ea"/>
                    <a:cs typeface="+mn-cs"/>
                  </a:rPr>
                  <a:t>Divisão</a:t>
                </a:r>
              </a:p>
            </p:txBody>
          </p:sp>
          <p:cxnSp>
            <p:nvCxnSpPr>
              <p:cNvPr id="72" name="Conector reto 71"/>
              <p:cNvCxnSpPr>
                <a:stCxn id="70" idx="3"/>
                <a:endCxn id="71" idx="1"/>
              </p:cNvCxnSpPr>
              <p:nvPr/>
            </p:nvCxnSpPr>
            <p:spPr>
              <a:xfrm flipV="1">
                <a:off x="1655045" y="4611553"/>
                <a:ext cx="2060811" cy="1"/>
              </a:xfrm>
              <a:prstGeom prst="line">
                <a:avLst/>
              </a:prstGeom>
            </p:spPr>
            <p:style>
              <a:lnRef idx="3">
                <a:schemeClr val="dk1"/>
              </a:lnRef>
              <a:fillRef idx="0">
                <a:schemeClr val="dk1"/>
              </a:fillRef>
              <a:effectRef idx="2">
                <a:schemeClr val="dk1"/>
              </a:effectRef>
              <a:fontRef idx="minor">
                <a:schemeClr val="tx1"/>
              </a:fontRef>
            </p:style>
          </p:cxnSp>
          <p:cxnSp>
            <p:nvCxnSpPr>
              <p:cNvPr id="73" name="Conector reto 72"/>
              <p:cNvCxnSpPr>
                <a:endCxn id="71" idx="1"/>
              </p:cNvCxnSpPr>
              <p:nvPr/>
            </p:nvCxnSpPr>
            <p:spPr>
              <a:xfrm>
                <a:off x="3383373" y="4611552"/>
                <a:ext cx="332483" cy="1"/>
              </a:xfrm>
              <a:prstGeom prst="line">
                <a:avLst/>
              </a:prstGeom>
            </p:spPr>
            <p:style>
              <a:lnRef idx="3">
                <a:schemeClr val="dk1"/>
              </a:lnRef>
              <a:fillRef idx="0">
                <a:schemeClr val="dk1"/>
              </a:fillRef>
              <a:effectRef idx="2">
                <a:schemeClr val="dk1"/>
              </a:effectRef>
              <a:fontRef idx="minor">
                <a:schemeClr val="tx1"/>
              </a:fontRef>
            </p:style>
          </p:cxnSp>
          <p:sp>
            <p:nvSpPr>
              <p:cNvPr id="74" name="CaixaDeTexto 73"/>
              <p:cNvSpPr txBox="1"/>
              <p:nvPr/>
            </p:nvSpPr>
            <p:spPr>
              <a:xfrm>
                <a:off x="1681594" y="4377284"/>
                <a:ext cx="324984" cy="234268"/>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1</a:t>
                </a:r>
              </a:p>
            </p:txBody>
          </p:sp>
          <p:sp>
            <p:nvSpPr>
              <p:cNvPr id="75" name="CaixaDeTexto 74"/>
              <p:cNvSpPr txBox="1"/>
              <p:nvPr/>
            </p:nvSpPr>
            <p:spPr>
              <a:xfrm>
                <a:off x="3364323" y="4377284"/>
                <a:ext cx="324984" cy="234268"/>
              </a:xfrm>
              <a:prstGeom prst="rect">
                <a:avLst/>
              </a:prstGeom>
              <a:noFill/>
            </p:spPr>
            <p:txBody>
              <a:bodyPr wrap="none" lIns="0" tIns="0" rIns="0" bIns="0" rtlCol="0">
                <a:noAutofit/>
              </a:bodyPr>
              <a:lstStyle/>
              <a:p>
                <a:pPr marR="0" algn="r"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1</a:t>
                </a:r>
              </a:p>
            </p:txBody>
          </p:sp>
        </p:grpSp>
        <p:sp>
          <p:nvSpPr>
            <p:cNvPr id="83" name="CaixaDeTexto 82"/>
            <p:cNvSpPr txBox="1"/>
            <p:nvPr/>
          </p:nvSpPr>
          <p:spPr>
            <a:xfrm>
              <a:off x="5013119" y="3851332"/>
              <a:ext cx="889856" cy="30494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gerente</a:t>
              </a:r>
            </a:p>
          </p:txBody>
        </p:sp>
      </p:grpSp>
      <p:grpSp>
        <p:nvGrpSpPr>
          <p:cNvPr id="98" name="Agrupar 97"/>
          <p:cNvGrpSpPr/>
          <p:nvPr/>
        </p:nvGrpSpPr>
        <p:grpSpPr>
          <a:xfrm>
            <a:off x="5689985" y="2931626"/>
            <a:ext cx="4852501" cy="1732646"/>
            <a:chOff x="2695535" y="3137524"/>
            <a:chExt cx="4852501" cy="1732646"/>
          </a:xfrm>
        </p:grpSpPr>
        <p:sp>
          <p:nvSpPr>
            <p:cNvPr id="86" name="Retângulo 85"/>
            <p:cNvSpPr/>
            <p:nvPr/>
          </p:nvSpPr>
          <p:spPr>
            <a:xfrm>
              <a:off x="2695535" y="4401635"/>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pt-BR" sz="1400" kern="0" dirty="0">
                  <a:solidFill>
                    <a:schemeClr val="bg1"/>
                  </a:solidFill>
                  <a:latin typeface="Bosch Office Sans"/>
                </a:rPr>
                <a:t>Funcionário</a:t>
              </a:r>
              <a:endParaRPr kumimoji="0" lang="pt-BR" sz="14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87" name="Retângulo 86"/>
            <p:cNvSpPr/>
            <p:nvPr/>
          </p:nvSpPr>
          <p:spPr>
            <a:xfrm>
              <a:off x="6152191" y="4401634"/>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pt-BR" sz="1400" b="0" i="0" u="none" strike="noStrike" kern="0" cap="none" spc="0" normalizeH="0" baseline="0" noProof="0" dirty="0">
                  <a:ln>
                    <a:noFill/>
                  </a:ln>
                  <a:solidFill>
                    <a:schemeClr val="bg1"/>
                  </a:solidFill>
                  <a:effectLst/>
                  <a:uLnTx/>
                  <a:uFillTx/>
                  <a:latin typeface="Bosch Office Sans"/>
                  <a:ea typeface="+mn-ea"/>
                  <a:cs typeface="+mn-cs"/>
                </a:rPr>
                <a:t>Projeto</a:t>
              </a:r>
            </a:p>
          </p:txBody>
        </p:sp>
        <p:cxnSp>
          <p:nvCxnSpPr>
            <p:cNvPr id="88" name="Conector reto 87"/>
            <p:cNvCxnSpPr>
              <a:stCxn id="86" idx="3"/>
              <a:endCxn id="87" idx="1"/>
            </p:cNvCxnSpPr>
            <p:nvPr/>
          </p:nvCxnSpPr>
          <p:spPr>
            <a:xfrm flipV="1">
              <a:off x="4091380" y="4635902"/>
              <a:ext cx="2060811" cy="1"/>
            </a:xfrm>
            <a:prstGeom prst="line">
              <a:avLst/>
            </a:prstGeom>
          </p:spPr>
          <p:style>
            <a:lnRef idx="3">
              <a:schemeClr val="dk1"/>
            </a:lnRef>
            <a:fillRef idx="0">
              <a:schemeClr val="dk1"/>
            </a:fillRef>
            <a:effectRef idx="2">
              <a:schemeClr val="dk1"/>
            </a:effectRef>
            <a:fontRef idx="minor">
              <a:schemeClr val="tx1"/>
            </a:fontRef>
          </p:style>
        </p:cxnSp>
        <p:cxnSp>
          <p:nvCxnSpPr>
            <p:cNvPr id="89" name="Conector reto 88"/>
            <p:cNvCxnSpPr>
              <a:endCxn id="87" idx="1"/>
            </p:cNvCxnSpPr>
            <p:nvPr/>
          </p:nvCxnSpPr>
          <p:spPr>
            <a:xfrm>
              <a:off x="5819708" y="4635901"/>
              <a:ext cx="332483" cy="1"/>
            </a:xfrm>
            <a:prstGeom prst="line">
              <a:avLst/>
            </a:prstGeom>
          </p:spPr>
          <p:style>
            <a:lnRef idx="3">
              <a:schemeClr val="dk1"/>
            </a:lnRef>
            <a:fillRef idx="0">
              <a:schemeClr val="dk1"/>
            </a:fillRef>
            <a:effectRef idx="2">
              <a:schemeClr val="dk1"/>
            </a:effectRef>
            <a:fontRef idx="minor">
              <a:schemeClr val="tx1"/>
            </a:fontRef>
          </p:style>
        </p:cxnSp>
        <p:sp>
          <p:nvSpPr>
            <p:cNvPr id="90" name="CaixaDeTexto 89"/>
            <p:cNvSpPr txBox="1"/>
            <p:nvPr/>
          </p:nvSpPr>
          <p:spPr>
            <a:xfrm>
              <a:off x="4117929" y="4401633"/>
              <a:ext cx="324984" cy="234268"/>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a:t>
              </a:r>
            </a:p>
          </p:txBody>
        </p:sp>
        <p:sp>
          <p:nvSpPr>
            <p:cNvPr id="91" name="CaixaDeTexto 90"/>
            <p:cNvSpPr txBox="1"/>
            <p:nvPr/>
          </p:nvSpPr>
          <p:spPr>
            <a:xfrm>
              <a:off x="5800658" y="4401633"/>
              <a:ext cx="324984" cy="234268"/>
            </a:xfrm>
            <a:prstGeom prst="rect">
              <a:avLst/>
            </a:prstGeom>
            <a:noFill/>
          </p:spPr>
          <p:txBody>
            <a:bodyPr wrap="none" lIns="0" tIns="0" rIns="0" bIns="0" rtlCol="0">
              <a:noAutofit/>
            </a:bodyPr>
            <a:lstStyle/>
            <a:p>
              <a:pPr marR="0" algn="r"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a:t>
              </a:r>
            </a:p>
          </p:txBody>
        </p:sp>
        <p:grpSp>
          <p:nvGrpSpPr>
            <p:cNvPr id="94" name="Agrupar 93"/>
            <p:cNvGrpSpPr/>
            <p:nvPr/>
          </p:nvGrpSpPr>
          <p:grpSpPr>
            <a:xfrm>
              <a:off x="4130785" y="3137524"/>
              <a:ext cx="1976830" cy="938034"/>
              <a:chOff x="4680477" y="3279489"/>
              <a:chExt cx="1976830" cy="938034"/>
            </a:xfrm>
          </p:grpSpPr>
          <p:sp>
            <p:nvSpPr>
              <p:cNvPr id="92" name="Retângulo 91"/>
              <p:cNvSpPr/>
              <p:nvPr/>
            </p:nvSpPr>
            <p:spPr>
              <a:xfrm>
                <a:off x="4680477" y="3279489"/>
                <a:ext cx="1976830"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pt-BR" sz="1400" kern="0" dirty="0">
                    <a:solidFill>
                      <a:schemeClr val="bg1"/>
                    </a:solidFill>
                    <a:latin typeface="Bosch Office Sans"/>
                  </a:rPr>
                  <a:t>Designação Trabalho</a:t>
                </a:r>
                <a:endParaRPr kumimoji="0" lang="pt-BR" sz="14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93" name="Retângulo 92"/>
              <p:cNvSpPr/>
              <p:nvPr/>
            </p:nvSpPr>
            <p:spPr>
              <a:xfrm>
                <a:off x="4680477" y="3748988"/>
                <a:ext cx="1976830" cy="468535"/>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indent="0" defTabSz="914400" eaLnBrk="1" fontAlgn="auto" latinLnBrk="0" hangingPunct="1">
                  <a:lnSpc>
                    <a:spcPct val="100000"/>
                  </a:lnSpc>
                  <a:spcBef>
                    <a:spcPts val="0"/>
                  </a:spcBef>
                  <a:spcAft>
                    <a:spcPts val="0"/>
                  </a:spcAft>
                  <a:buClrTx/>
                  <a:buSzTx/>
                  <a:buFontTx/>
                  <a:buNone/>
                  <a:tabLst/>
                </a:pPr>
                <a:r>
                  <a:rPr lang="pt-BR" sz="1400" kern="0" dirty="0">
                    <a:solidFill>
                      <a:schemeClr val="tx1"/>
                    </a:solidFill>
                    <a:latin typeface="Bosch Office Sans"/>
                  </a:rPr>
                  <a:t>designação-tarefa</a:t>
                </a:r>
              </a:p>
              <a:p>
                <a:pPr marL="0" marR="0" indent="0" defTabSz="914400" eaLnBrk="1" fontAlgn="auto" latinLnBrk="0" hangingPunct="1">
                  <a:lnSpc>
                    <a:spcPct val="100000"/>
                  </a:lnSpc>
                  <a:spcBef>
                    <a:spcPts val="0"/>
                  </a:spcBef>
                  <a:spcAft>
                    <a:spcPts val="0"/>
                  </a:spcAft>
                  <a:buClrTx/>
                  <a:buSzTx/>
                  <a:buFontTx/>
                  <a:buNone/>
                  <a:tabLst/>
                </a:pPr>
                <a:r>
                  <a:rPr kumimoji="0" lang="pt-BR" sz="1400" b="0" i="0" u="none" strike="noStrike" kern="0" cap="none" spc="0" normalizeH="0" baseline="0" noProof="0" dirty="0">
                    <a:ln>
                      <a:noFill/>
                    </a:ln>
                    <a:solidFill>
                      <a:schemeClr val="tx1"/>
                    </a:solidFill>
                    <a:effectLst/>
                    <a:uLnTx/>
                    <a:uFillTx/>
                    <a:latin typeface="Bosch Office Sans"/>
                  </a:rPr>
                  <a:t>data-inicio</a:t>
                </a:r>
              </a:p>
            </p:txBody>
          </p:sp>
        </p:grpSp>
        <p:cxnSp>
          <p:nvCxnSpPr>
            <p:cNvPr id="95" name="Conector reto 94"/>
            <p:cNvCxnSpPr>
              <a:endCxn id="93" idx="2"/>
            </p:cNvCxnSpPr>
            <p:nvPr/>
          </p:nvCxnSpPr>
          <p:spPr>
            <a:xfrm flipV="1">
              <a:off x="5119200" y="4075558"/>
              <a:ext cx="0" cy="56034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99" name="Agrupar 98"/>
          <p:cNvGrpSpPr/>
          <p:nvPr/>
        </p:nvGrpSpPr>
        <p:grpSpPr>
          <a:xfrm>
            <a:off x="11088466" y="67912"/>
            <a:ext cx="4852501" cy="519775"/>
            <a:chOff x="3017104" y="3851332"/>
            <a:chExt cx="4852501" cy="519775"/>
          </a:xfrm>
        </p:grpSpPr>
        <p:grpSp>
          <p:nvGrpSpPr>
            <p:cNvPr id="100" name="Agrupar 99"/>
            <p:cNvGrpSpPr/>
            <p:nvPr/>
          </p:nvGrpSpPr>
          <p:grpSpPr>
            <a:xfrm>
              <a:off x="3017104" y="3902571"/>
              <a:ext cx="4852501" cy="468536"/>
              <a:chOff x="259200" y="4377285"/>
              <a:chExt cx="4852501" cy="468536"/>
            </a:xfrm>
          </p:grpSpPr>
          <p:sp>
            <p:nvSpPr>
              <p:cNvPr id="102" name="Retângulo 101"/>
              <p:cNvSpPr/>
              <p:nvPr/>
            </p:nvSpPr>
            <p:spPr>
              <a:xfrm>
                <a:off x="259200" y="4377286"/>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pt-BR" sz="1400" kern="0" dirty="0">
                    <a:solidFill>
                      <a:schemeClr val="bg1"/>
                    </a:solidFill>
                    <a:latin typeface="Bosch Office Sans"/>
                  </a:rPr>
                  <a:t>Departamento</a:t>
                </a:r>
                <a:endParaRPr kumimoji="0" lang="pt-BR" sz="14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103" name="Retângulo 102"/>
              <p:cNvSpPr/>
              <p:nvPr/>
            </p:nvSpPr>
            <p:spPr>
              <a:xfrm>
                <a:off x="3715856" y="4377285"/>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pt-BR" sz="1400" b="0" i="0" u="none" strike="noStrike" kern="0" cap="none" spc="0" normalizeH="0" baseline="0" noProof="0" dirty="0">
                    <a:ln>
                      <a:noFill/>
                    </a:ln>
                    <a:solidFill>
                      <a:schemeClr val="bg1"/>
                    </a:solidFill>
                    <a:effectLst/>
                    <a:uLnTx/>
                    <a:uFillTx/>
                    <a:latin typeface="Bosch Office Sans"/>
                    <a:ea typeface="+mn-ea"/>
                    <a:cs typeface="+mn-cs"/>
                  </a:rPr>
                  <a:t>Funcionário</a:t>
                </a:r>
              </a:p>
            </p:txBody>
          </p:sp>
          <p:cxnSp>
            <p:nvCxnSpPr>
              <p:cNvPr id="104" name="Conector reto 103"/>
              <p:cNvCxnSpPr>
                <a:stCxn id="102" idx="3"/>
                <a:endCxn id="103" idx="1"/>
              </p:cNvCxnSpPr>
              <p:nvPr/>
            </p:nvCxnSpPr>
            <p:spPr>
              <a:xfrm flipV="1">
                <a:off x="1655045" y="4611553"/>
                <a:ext cx="2060811" cy="1"/>
              </a:xfrm>
              <a:prstGeom prst="line">
                <a:avLst/>
              </a:prstGeom>
            </p:spPr>
            <p:style>
              <a:lnRef idx="3">
                <a:schemeClr val="dk1"/>
              </a:lnRef>
              <a:fillRef idx="0">
                <a:schemeClr val="dk1"/>
              </a:fillRef>
              <a:effectRef idx="2">
                <a:schemeClr val="dk1"/>
              </a:effectRef>
              <a:fontRef idx="minor">
                <a:schemeClr val="tx1"/>
              </a:fontRef>
            </p:style>
          </p:cxnSp>
          <p:cxnSp>
            <p:nvCxnSpPr>
              <p:cNvPr id="105" name="Conector reto 104"/>
              <p:cNvCxnSpPr>
                <a:endCxn id="103" idx="1"/>
              </p:cNvCxnSpPr>
              <p:nvPr/>
            </p:nvCxnSpPr>
            <p:spPr>
              <a:xfrm>
                <a:off x="3383373" y="4611552"/>
                <a:ext cx="332483" cy="1"/>
              </a:xfrm>
              <a:prstGeom prst="line">
                <a:avLst/>
              </a:prstGeom>
            </p:spPr>
            <p:style>
              <a:lnRef idx="3">
                <a:schemeClr val="dk1"/>
              </a:lnRef>
              <a:fillRef idx="0">
                <a:schemeClr val="dk1"/>
              </a:fillRef>
              <a:effectRef idx="2">
                <a:schemeClr val="dk1"/>
              </a:effectRef>
              <a:fontRef idx="minor">
                <a:schemeClr val="tx1"/>
              </a:fontRef>
            </p:style>
          </p:cxnSp>
          <p:sp>
            <p:nvSpPr>
              <p:cNvPr id="106" name="CaixaDeTexto 105"/>
              <p:cNvSpPr txBox="1"/>
              <p:nvPr/>
            </p:nvSpPr>
            <p:spPr>
              <a:xfrm>
                <a:off x="1684947" y="4585934"/>
                <a:ext cx="324984" cy="234268"/>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0..1</a:t>
                </a:r>
              </a:p>
            </p:txBody>
          </p:sp>
          <p:sp>
            <p:nvSpPr>
              <p:cNvPr id="107" name="CaixaDeTexto 106"/>
              <p:cNvSpPr txBox="1"/>
              <p:nvPr/>
            </p:nvSpPr>
            <p:spPr>
              <a:xfrm>
                <a:off x="3367704" y="4585934"/>
                <a:ext cx="324984" cy="234268"/>
              </a:xfrm>
              <a:prstGeom prst="rect">
                <a:avLst/>
              </a:prstGeom>
              <a:noFill/>
            </p:spPr>
            <p:txBody>
              <a:bodyPr wrap="none" lIns="0" tIns="0" rIns="0" bIns="0" rtlCol="0">
                <a:noAutofit/>
              </a:bodyPr>
              <a:lstStyle/>
              <a:p>
                <a:pPr marR="0" algn="r"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1</a:t>
                </a:r>
              </a:p>
            </p:txBody>
          </p:sp>
        </p:grpSp>
        <p:sp>
          <p:nvSpPr>
            <p:cNvPr id="101" name="CaixaDeTexto 100"/>
            <p:cNvSpPr txBox="1"/>
            <p:nvPr/>
          </p:nvSpPr>
          <p:spPr>
            <a:xfrm>
              <a:off x="5013119" y="3851332"/>
              <a:ext cx="889856" cy="30494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gerente</a:t>
              </a:r>
            </a:p>
          </p:txBody>
        </p:sp>
      </p:grpSp>
      <p:grpSp>
        <p:nvGrpSpPr>
          <p:cNvPr id="108" name="Agrupar 107"/>
          <p:cNvGrpSpPr/>
          <p:nvPr/>
        </p:nvGrpSpPr>
        <p:grpSpPr>
          <a:xfrm>
            <a:off x="11098629" y="796335"/>
            <a:ext cx="4852501" cy="519775"/>
            <a:chOff x="3017104" y="3851332"/>
            <a:chExt cx="4852501" cy="519775"/>
          </a:xfrm>
        </p:grpSpPr>
        <p:grpSp>
          <p:nvGrpSpPr>
            <p:cNvPr id="109" name="Agrupar 108"/>
            <p:cNvGrpSpPr/>
            <p:nvPr/>
          </p:nvGrpSpPr>
          <p:grpSpPr>
            <a:xfrm>
              <a:off x="3017104" y="3902571"/>
              <a:ext cx="4852501" cy="468536"/>
              <a:chOff x="259200" y="4377285"/>
              <a:chExt cx="4852501" cy="468536"/>
            </a:xfrm>
          </p:grpSpPr>
          <p:sp>
            <p:nvSpPr>
              <p:cNvPr id="111" name="Retângulo 110"/>
              <p:cNvSpPr/>
              <p:nvPr/>
            </p:nvSpPr>
            <p:spPr>
              <a:xfrm>
                <a:off x="259200" y="4377286"/>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pt-BR" sz="1400" kern="0" dirty="0">
                    <a:solidFill>
                      <a:schemeClr val="bg1"/>
                    </a:solidFill>
                    <a:latin typeface="Bosch Office Sans"/>
                  </a:rPr>
                  <a:t>Escritório</a:t>
                </a:r>
                <a:endParaRPr kumimoji="0" lang="pt-BR" sz="14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112" name="Retângulo 111"/>
              <p:cNvSpPr/>
              <p:nvPr/>
            </p:nvSpPr>
            <p:spPr>
              <a:xfrm>
                <a:off x="3715856" y="4377285"/>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pt-BR" sz="1400" b="0" i="0" u="none" strike="noStrike" kern="0" cap="none" spc="0" normalizeH="0" baseline="0" noProof="0" dirty="0">
                    <a:ln>
                      <a:noFill/>
                    </a:ln>
                    <a:solidFill>
                      <a:schemeClr val="bg1"/>
                    </a:solidFill>
                    <a:effectLst/>
                    <a:uLnTx/>
                    <a:uFillTx/>
                    <a:latin typeface="Bosch Office Sans"/>
                    <a:ea typeface="+mn-ea"/>
                    <a:cs typeface="+mn-cs"/>
                  </a:rPr>
                  <a:t>Funcionário</a:t>
                </a:r>
              </a:p>
            </p:txBody>
          </p:sp>
          <p:cxnSp>
            <p:nvCxnSpPr>
              <p:cNvPr id="113" name="Conector reto 112"/>
              <p:cNvCxnSpPr>
                <a:stCxn id="111" idx="3"/>
                <a:endCxn id="112" idx="1"/>
              </p:cNvCxnSpPr>
              <p:nvPr/>
            </p:nvCxnSpPr>
            <p:spPr>
              <a:xfrm flipV="1">
                <a:off x="1655045" y="4611553"/>
                <a:ext cx="2060811" cy="1"/>
              </a:xfrm>
              <a:prstGeom prst="line">
                <a:avLst/>
              </a:prstGeom>
            </p:spPr>
            <p:style>
              <a:lnRef idx="3">
                <a:schemeClr val="dk1"/>
              </a:lnRef>
              <a:fillRef idx="0">
                <a:schemeClr val="dk1"/>
              </a:fillRef>
              <a:effectRef idx="2">
                <a:schemeClr val="dk1"/>
              </a:effectRef>
              <a:fontRef idx="minor">
                <a:schemeClr val="tx1"/>
              </a:fontRef>
            </p:style>
          </p:cxnSp>
          <p:cxnSp>
            <p:nvCxnSpPr>
              <p:cNvPr id="114" name="Conector reto 113"/>
              <p:cNvCxnSpPr>
                <a:endCxn id="112" idx="1"/>
              </p:cNvCxnSpPr>
              <p:nvPr/>
            </p:nvCxnSpPr>
            <p:spPr>
              <a:xfrm>
                <a:off x="3383373" y="4611552"/>
                <a:ext cx="332483" cy="1"/>
              </a:xfrm>
              <a:prstGeom prst="line">
                <a:avLst/>
              </a:prstGeom>
            </p:spPr>
            <p:style>
              <a:lnRef idx="3">
                <a:schemeClr val="dk1"/>
              </a:lnRef>
              <a:fillRef idx="0">
                <a:schemeClr val="dk1"/>
              </a:fillRef>
              <a:effectRef idx="2">
                <a:schemeClr val="dk1"/>
              </a:effectRef>
              <a:fontRef idx="minor">
                <a:schemeClr val="tx1"/>
              </a:fontRef>
            </p:style>
          </p:cxnSp>
          <p:sp>
            <p:nvSpPr>
              <p:cNvPr id="115" name="CaixaDeTexto 114"/>
              <p:cNvSpPr txBox="1"/>
              <p:nvPr/>
            </p:nvSpPr>
            <p:spPr>
              <a:xfrm>
                <a:off x="1684947" y="4585934"/>
                <a:ext cx="324984" cy="234268"/>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1</a:t>
                </a:r>
              </a:p>
            </p:txBody>
          </p:sp>
          <p:sp>
            <p:nvSpPr>
              <p:cNvPr id="116" name="CaixaDeTexto 115"/>
              <p:cNvSpPr txBox="1"/>
              <p:nvPr/>
            </p:nvSpPr>
            <p:spPr>
              <a:xfrm>
                <a:off x="3367704" y="4585934"/>
                <a:ext cx="324984" cy="234268"/>
              </a:xfrm>
              <a:prstGeom prst="rect">
                <a:avLst/>
              </a:prstGeom>
              <a:noFill/>
            </p:spPr>
            <p:txBody>
              <a:bodyPr wrap="none" lIns="0" tIns="0" rIns="0" bIns="0" rtlCol="0">
                <a:noAutofit/>
              </a:bodyPr>
              <a:lstStyle/>
              <a:p>
                <a:pPr marR="0" algn="r"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0..*</a:t>
                </a:r>
              </a:p>
            </p:txBody>
          </p:sp>
        </p:grpSp>
        <p:sp>
          <p:nvSpPr>
            <p:cNvPr id="110" name="CaixaDeTexto 109"/>
            <p:cNvSpPr txBox="1"/>
            <p:nvPr/>
          </p:nvSpPr>
          <p:spPr>
            <a:xfrm>
              <a:off x="5013119" y="3851332"/>
              <a:ext cx="889856" cy="30494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gerente</a:t>
              </a:r>
            </a:p>
          </p:txBody>
        </p:sp>
      </p:grpSp>
    </p:spTree>
    <p:extLst>
      <p:ext uri="{BB962C8B-B14F-4D97-AF65-F5344CB8AC3E}">
        <p14:creationId xmlns:p14="http://schemas.microsoft.com/office/powerpoint/2010/main" val="958147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Associações entre Classes – Multiplicidades das Associações</a:t>
            </a:r>
          </a:p>
        </p:txBody>
      </p:sp>
      <p:sp>
        <p:nvSpPr>
          <p:cNvPr id="4" name="Espaço Reservado para Conteúdo 3"/>
          <p:cNvSpPr>
            <a:spLocks noGrp="1"/>
          </p:cNvSpPr>
          <p:nvPr>
            <p:ph sz="half" idx="1"/>
          </p:nvPr>
        </p:nvSpPr>
        <p:spPr/>
        <p:txBody>
          <a:bodyPr/>
          <a:lstStyle/>
          <a:p>
            <a:pPr lvl="1" algn="just">
              <a:buFont typeface="Arial" panose="020B0604020202020204" pitchFamily="34" charset="0"/>
              <a:buChar char="•"/>
            </a:pPr>
            <a:r>
              <a:rPr lang="pt-BR" dirty="0"/>
              <a:t>Em uma associado </a:t>
            </a:r>
            <a:r>
              <a:rPr lang="pt-BR" b="1" dirty="0"/>
              <a:t>muitos-para-muitos</a:t>
            </a:r>
            <a:r>
              <a:rPr lang="pt-BR" dirty="0"/>
              <a:t> pode ser usado uma classe de associação.</a:t>
            </a:r>
          </a:p>
          <a:p>
            <a:pPr lvl="1" algn="just">
              <a:buFont typeface="Arial" panose="020B0604020202020204" pitchFamily="34" charset="0"/>
              <a:buChar char="•"/>
            </a:pPr>
            <a:r>
              <a:rPr lang="pt-BR" dirty="0"/>
              <a:t>Se uma associação tiver atributos, estes são escritos em uma classe que está conectada à associação com uma linha tracejada.</a:t>
            </a:r>
          </a:p>
          <a:p>
            <a:pPr lvl="1" algn="just">
              <a:buFont typeface="Arial" panose="020B0604020202020204" pitchFamily="34" charset="0"/>
              <a:buChar char="•"/>
            </a:pPr>
            <a:r>
              <a:rPr lang="pt-BR" dirty="0"/>
              <a:t>No exemplo A classe de associação é chamada “</a:t>
            </a:r>
            <a:r>
              <a:rPr lang="pt-BR" dirty="0" err="1"/>
              <a:t>DesignaçãoTrabalho</a:t>
            </a:r>
            <a:r>
              <a:rPr lang="pt-BR" dirty="0"/>
              <a:t>” contém dois atributos de associação chamados “atribuição-tarefa” e “data-início”. </a:t>
            </a:r>
          </a:p>
          <a:p>
            <a:pPr lvl="1" algn="just">
              <a:buFont typeface="Arial" panose="020B0604020202020204" pitchFamily="34" charset="0"/>
              <a:buChar char="•"/>
            </a:pPr>
            <a:r>
              <a:rPr lang="pt-BR" dirty="0"/>
              <a:t>A associação e a classe, juntas, formam uma classe de associação.</a:t>
            </a:r>
          </a:p>
          <a:p>
            <a:pPr algn="just">
              <a:buFont typeface="Arial" panose="020B0604020202020204" pitchFamily="34" charset="0"/>
              <a:buChar char="•"/>
            </a:pPr>
            <a:r>
              <a:rPr lang="pt-BR" dirty="0"/>
              <a:t>A </a:t>
            </a:r>
            <a:r>
              <a:rPr lang="pt-BR" b="1" dirty="0"/>
              <a:t>multiplicidade</a:t>
            </a:r>
            <a:r>
              <a:rPr lang="pt-BR" dirty="0"/>
              <a:t> pode ser um intervalo com os valores mínimo e máximo. O asterisco por si só carrega o mesmo significado do intervalo [0..*] ([1..1] mesmo que [1]); </a:t>
            </a:r>
          </a:p>
          <a:p>
            <a:pPr algn="just">
              <a:buFont typeface="Arial" panose="020B0604020202020204" pitchFamily="34" charset="0"/>
              <a:buChar char="•"/>
            </a:pPr>
            <a:endParaRPr lang="pt-BR" dirty="0"/>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12</a:t>
            </a:fld>
            <a:endParaRPr lang="en-US" noProof="1"/>
          </a:p>
        </p:txBody>
      </p:sp>
      <p:sp>
        <p:nvSpPr>
          <p:cNvPr id="5" name="Espaço Reservado para Conteúdo 4"/>
          <p:cNvSpPr>
            <a:spLocks noGrp="1"/>
          </p:cNvSpPr>
          <p:nvPr>
            <p:ph sz="half" idx="2"/>
          </p:nvPr>
        </p:nvSpPr>
        <p:spPr/>
        <p:txBody>
          <a:bodyPr vert="horz" lIns="0" tIns="0" rIns="0" bIns="0" rtlCol="0">
            <a:noAutofit/>
          </a:bodyPr>
          <a:lstStyle/>
          <a:p>
            <a:pPr lvl="1" algn="just">
              <a:buFont typeface="Arial" panose="020B0604020202020204" pitchFamily="34" charset="0"/>
              <a:buChar char="•"/>
            </a:pPr>
            <a:r>
              <a:rPr lang="pt-BR" dirty="0"/>
              <a:t>A </a:t>
            </a:r>
            <a:r>
              <a:rPr lang="pt-BR" b="1" dirty="0"/>
              <a:t>participação obrigatória </a:t>
            </a:r>
            <a:r>
              <a:rPr lang="pt-BR" dirty="0"/>
              <a:t>é especificada sempre que uma multiplicidade começa com um inteiro positivo. O exemplo de participação obrigatória indica que um Funcionário é ocupante de exatamente um Escritório.</a:t>
            </a:r>
          </a:p>
          <a:p>
            <a:pPr lvl="1" algn="just">
              <a:buFont typeface="Arial" panose="020B0604020202020204" pitchFamily="34" charset="0"/>
              <a:buChar char="•"/>
            </a:pPr>
            <a:endParaRPr lang="pt-BR" dirty="0"/>
          </a:p>
          <a:p>
            <a:pPr lvl="1" algn="just">
              <a:buFont typeface="Arial" panose="020B0604020202020204" pitchFamily="34" charset="0"/>
              <a:buChar char="•"/>
            </a:pPr>
            <a:endParaRPr lang="pt-BR" dirty="0"/>
          </a:p>
          <a:p>
            <a:pPr lvl="1" algn="just">
              <a:buFont typeface="Arial" panose="020B0604020202020204" pitchFamily="34" charset="0"/>
              <a:buChar char="•"/>
            </a:pPr>
            <a:endParaRPr lang="pt-BR" dirty="0"/>
          </a:p>
          <a:p>
            <a:pPr lvl="1" algn="just">
              <a:buFont typeface="Arial" panose="020B0604020202020204" pitchFamily="34" charset="0"/>
              <a:buChar char="•"/>
            </a:pPr>
            <a:r>
              <a:rPr lang="pt-BR" dirty="0"/>
              <a:t>A </a:t>
            </a:r>
            <a:r>
              <a:rPr lang="pt-BR" b="1" dirty="0"/>
              <a:t>participação opcional </a:t>
            </a:r>
            <a:r>
              <a:rPr lang="pt-BR" dirty="0"/>
              <a:t>pode ser especificada usando um zero.  O [0..1] no exemplo de participação opcional indica que um Funcionário pode ou não participar da associação com o papel de gerente do Departamento.</a:t>
            </a:r>
          </a:p>
        </p:txBody>
      </p:sp>
      <p:grpSp>
        <p:nvGrpSpPr>
          <p:cNvPr id="99" name="Agrupar 98"/>
          <p:cNvGrpSpPr/>
          <p:nvPr/>
        </p:nvGrpSpPr>
        <p:grpSpPr>
          <a:xfrm>
            <a:off x="5853599" y="4945024"/>
            <a:ext cx="4852501" cy="519775"/>
            <a:chOff x="3017104" y="3851332"/>
            <a:chExt cx="4852501" cy="519775"/>
          </a:xfrm>
        </p:grpSpPr>
        <p:grpSp>
          <p:nvGrpSpPr>
            <p:cNvPr id="100" name="Agrupar 99"/>
            <p:cNvGrpSpPr/>
            <p:nvPr/>
          </p:nvGrpSpPr>
          <p:grpSpPr>
            <a:xfrm>
              <a:off x="3017104" y="3902571"/>
              <a:ext cx="4852501" cy="468536"/>
              <a:chOff x="259200" y="4377285"/>
              <a:chExt cx="4852501" cy="468536"/>
            </a:xfrm>
          </p:grpSpPr>
          <p:sp>
            <p:nvSpPr>
              <p:cNvPr id="102" name="Retângulo 101"/>
              <p:cNvSpPr/>
              <p:nvPr/>
            </p:nvSpPr>
            <p:spPr>
              <a:xfrm>
                <a:off x="259200" y="4377286"/>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pt-BR" sz="1400" kern="0" dirty="0">
                    <a:solidFill>
                      <a:schemeClr val="bg1"/>
                    </a:solidFill>
                    <a:latin typeface="Bosch Office Sans"/>
                  </a:rPr>
                  <a:t>Departamento</a:t>
                </a:r>
                <a:endParaRPr kumimoji="0" lang="pt-BR" sz="14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103" name="Retângulo 102"/>
              <p:cNvSpPr/>
              <p:nvPr/>
            </p:nvSpPr>
            <p:spPr>
              <a:xfrm>
                <a:off x="3715856" y="4377285"/>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pt-BR" sz="1400" b="0" i="0" u="none" strike="noStrike" kern="0" cap="none" spc="0" normalizeH="0" baseline="0" noProof="0" dirty="0">
                    <a:ln>
                      <a:noFill/>
                    </a:ln>
                    <a:solidFill>
                      <a:schemeClr val="bg1"/>
                    </a:solidFill>
                    <a:effectLst/>
                    <a:uLnTx/>
                    <a:uFillTx/>
                    <a:latin typeface="Bosch Office Sans"/>
                    <a:ea typeface="+mn-ea"/>
                    <a:cs typeface="+mn-cs"/>
                  </a:rPr>
                  <a:t>Funcionário</a:t>
                </a:r>
              </a:p>
            </p:txBody>
          </p:sp>
          <p:cxnSp>
            <p:nvCxnSpPr>
              <p:cNvPr id="104" name="Conector reto 103"/>
              <p:cNvCxnSpPr>
                <a:stCxn id="102" idx="3"/>
                <a:endCxn id="103" idx="1"/>
              </p:cNvCxnSpPr>
              <p:nvPr/>
            </p:nvCxnSpPr>
            <p:spPr>
              <a:xfrm flipV="1">
                <a:off x="1655045" y="4611553"/>
                <a:ext cx="2060811" cy="1"/>
              </a:xfrm>
              <a:prstGeom prst="line">
                <a:avLst/>
              </a:prstGeom>
            </p:spPr>
            <p:style>
              <a:lnRef idx="3">
                <a:schemeClr val="dk1"/>
              </a:lnRef>
              <a:fillRef idx="0">
                <a:schemeClr val="dk1"/>
              </a:fillRef>
              <a:effectRef idx="2">
                <a:schemeClr val="dk1"/>
              </a:effectRef>
              <a:fontRef idx="minor">
                <a:schemeClr val="tx1"/>
              </a:fontRef>
            </p:style>
          </p:cxnSp>
          <p:cxnSp>
            <p:nvCxnSpPr>
              <p:cNvPr id="105" name="Conector reto 104"/>
              <p:cNvCxnSpPr>
                <a:endCxn id="103" idx="1"/>
              </p:cNvCxnSpPr>
              <p:nvPr/>
            </p:nvCxnSpPr>
            <p:spPr>
              <a:xfrm>
                <a:off x="3383373" y="4611552"/>
                <a:ext cx="332483" cy="1"/>
              </a:xfrm>
              <a:prstGeom prst="line">
                <a:avLst/>
              </a:prstGeom>
            </p:spPr>
            <p:style>
              <a:lnRef idx="3">
                <a:schemeClr val="dk1"/>
              </a:lnRef>
              <a:fillRef idx="0">
                <a:schemeClr val="dk1"/>
              </a:fillRef>
              <a:effectRef idx="2">
                <a:schemeClr val="dk1"/>
              </a:effectRef>
              <a:fontRef idx="minor">
                <a:schemeClr val="tx1"/>
              </a:fontRef>
            </p:style>
          </p:cxnSp>
          <p:sp>
            <p:nvSpPr>
              <p:cNvPr id="106" name="CaixaDeTexto 105"/>
              <p:cNvSpPr txBox="1"/>
              <p:nvPr/>
            </p:nvSpPr>
            <p:spPr>
              <a:xfrm>
                <a:off x="1684947" y="4585934"/>
                <a:ext cx="324984" cy="234268"/>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0..1</a:t>
                </a:r>
              </a:p>
            </p:txBody>
          </p:sp>
          <p:sp>
            <p:nvSpPr>
              <p:cNvPr id="107" name="CaixaDeTexto 106"/>
              <p:cNvSpPr txBox="1"/>
              <p:nvPr/>
            </p:nvSpPr>
            <p:spPr>
              <a:xfrm>
                <a:off x="3367704" y="4585934"/>
                <a:ext cx="324984" cy="234268"/>
              </a:xfrm>
              <a:prstGeom prst="rect">
                <a:avLst/>
              </a:prstGeom>
              <a:noFill/>
            </p:spPr>
            <p:txBody>
              <a:bodyPr wrap="none" lIns="0" tIns="0" rIns="0" bIns="0" rtlCol="0">
                <a:noAutofit/>
              </a:bodyPr>
              <a:lstStyle/>
              <a:p>
                <a:pPr marR="0" algn="r"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1</a:t>
                </a:r>
              </a:p>
            </p:txBody>
          </p:sp>
        </p:grpSp>
        <p:sp>
          <p:nvSpPr>
            <p:cNvPr id="101" name="CaixaDeTexto 100"/>
            <p:cNvSpPr txBox="1"/>
            <p:nvPr/>
          </p:nvSpPr>
          <p:spPr>
            <a:xfrm>
              <a:off x="5013119" y="3851332"/>
              <a:ext cx="889856" cy="30494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gerente</a:t>
              </a:r>
            </a:p>
          </p:txBody>
        </p:sp>
      </p:grpSp>
      <p:grpSp>
        <p:nvGrpSpPr>
          <p:cNvPr id="108" name="Agrupar 107"/>
          <p:cNvGrpSpPr/>
          <p:nvPr/>
        </p:nvGrpSpPr>
        <p:grpSpPr>
          <a:xfrm>
            <a:off x="5853598" y="2717871"/>
            <a:ext cx="4852501" cy="519775"/>
            <a:chOff x="3017104" y="3851332"/>
            <a:chExt cx="4852501" cy="519775"/>
          </a:xfrm>
        </p:grpSpPr>
        <p:grpSp>
          <p:nvGrpSpPr>
            <p:cNvPr id="109" name="Agrupar 108"/>
            <p:cNvGrpSpPr/>
            <p:nvPr/>
          </p:nvGrpSpPr>
          <p:grpSpPr>
            <a:xfrm>
              <a:off x="3017104" y="3902571"/>
              <a:ext cx="4852501" cy="468536"/>
              <a:chOff x="259200" y="4377285"/>
              <a:chExt cx="4852501" cy="468536"/>
            </a:xfrm>
          </p:grpSpPr>
          <p:sp>
            <p:nvSpPr>
              <p:cNvPr id="111" name="Retângulo 110"/>
              <p:cNvSpPr/>
              <p:nvPr/>
            </p:nvSpPr>
            <p:spPr>
              <a:xfrm>
                <a:off x="259200" y="4377286"/>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pt-BR" sz="1400" kern="0" dirty="0">
                    <a:solidFill>
                      <a:schemeClr val="bg1"/>
                    </a:solidFill>
                    <a:latin typeface="Bosch Office Sans"/>
                  </a:rPr>
                  <a:t>Escritório</a:t>
                </a:r>
                <a:endParaRPr kumimoji="0" lang="pt-BR" sz="1400" b="0" i="0" u="none" strike="noStrike" kern="0" cap="none" spc="0" normalizeH="0" baseline="0" noProof="0" dirty="0">
                  <a:ln>
                    <a:noFill/>
                  </a:ln>
                  <a:solidFill>
                    <a:schemeClr val="bg1"/>
                  </a:solidFill>
                  <a:effectLst/>
                  <a:uLnTx/>
                  <a:uFillTx/>
                  <a:latin typeface="Bosch Office Sans"/>
                  <a:ea typeface="+mn-ea"/>
                  <a:cs typeface="+mn-cs"/>
                </a:endParaRPr>
              </a:p>
            </p:txBody>
          </p:sp>
          <p:sp>
            <p:nvSpPr>
              <p:cNvPr id="112" name="Retângulo 111"/>
              <p:cNvSpPr/>
              <p:nvPr/>
            </p:nvSpPr>
            <p:spPr>
              <a:xfrm>
                <a:off x="3715856" y="4377285"/>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pt-BR" sz="1400" b="0" i="0" u="none" strike="noStrike" kern="0" cap="none" spc="0" normalizeH="0" baseline="0" noProof="0" dirty="0">
                    <a:ln>
                      <a:noFill/>
                    </a:ln>
                    <a:solidFill>
                      <a:schemeClr val="bg1"/>
                    </a:solidFill>
                    <a:effectLst/>
                    <a:uLnTx/>
                    <a:uFillTx/>
                    <a:latin typeface="Bosch Office Sans"/>
                    <a:ea typeface="+mn-ea"/>
                    <a:cs typeface="+mn-cs"/>
                  </a:rPr>
                  <a:t>Funcionário</a:t>
                </a:r>
              </a:p>
            </p:txBody>
          </p:sp>
          <p:cxnSp>
            <p:nvCxnSpPr>
              <p:cNvPr id="113" name="Conector reto 112"/>
              <p:cNvCxnSpPr>
                <a:stCxn id="111" idx="3"/>
                <a:endCxn id="112" idx="1"/>
              </p:cNvCxnSpPr>
              <p:nvPr/>
            </p:nvCxnSpPr>
            <p:spPr>
              <a:xfrm flipV="1">
                <a:off x="1655045" y="4611553"/>
                <a:ext cx="2060811" cy="1"/>
              </a:xfrm>
              <a:prstGeom prst="line">
                <a:avLst/>
              </a:prstGeom>
            </p:spPr>
            <p:style>
              <a:lnRef idx="3">
                <a:schemeClr val="dk1"/>
              </a:lnRef>
              <a:fillRef idx="0">
                <a:schemeClr val="dk1"/>
              </a:fillRef>
              <a:effectRef idx="2">
                <a:schemeClr val="dk1"/>
              </a:effectRef>
              <a:fontRef idx="minor">
                <a:schemeClr val="tx1"/>
              </a:fontRef>
            </p:style>
          </p:cxnSp>
          <p:cxnSp>
            <p:nvCxnSpPr>
              <p:cNvPr id="114" name="Conector reto 113"/>
              <p:cNvCxnSpPr>
                <a:endCxn id="112" idx="1"/>
              </p:cNvCxnSpPr>
              <p:nvPr/>
            </p:nvCxnSpPr>
            <p:spPr>
              <a:xfrm>
                <a:off x="3383373" y="4611552"/>
                <a:ext cx="332483" cy="1"/>
              </a:xfrm>
              <a:prstGeom prst="line">
                <a:avLst/>
              </a:prstGeom>
            </p:spPr>
            <p:style>
              <a:lnRef idx="3">
                <a:schemeClr val="dk1"/>
              </a:lnRef>
              <a:fillRef idx="0">
                <a:schemeClr val="dk1"/>
              </a:fillRef>
              <a:effectRef idx="2">
                <a:schemeClr val="dk1"/>
              </a:effectRef>
              <a:fontRef idx="minor">
                <a:schemeClr val="tx1"/>
              </a:fontRef>
            </p:style>
          </p:cxnSp>
          <p:sp>
            <p:nvSpPr>
              <p:cNvPr id="115" name="CaixaDeTexto 114"/>
              <p:cNvSpPr txBox="1"/>
              <p:nvPr/>
            </p:nvSpPr>
            <p:spPr>
              <a:xfrm>
                <a:off x="1684947" y="4585934"/>
                <a:ext cx="324984" cy="234268"/>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1</a:t>
                </a:r>
              </a:p>
            </p:txBody>
          </p:sp>
          <p:sp>
            <p:nvSpPr>
              <p:cNvPr id="116" name="CaixaDeTexto 115"/>
              <p:cNvSpPr txBox="1"/>
              <p:nvPr/>
            </p:nvSpPr>
            <p:spPr>
              <a:xfrm>
                <a:off x="3367704" y="4585934"/>
                <a:ext cx="324984" cy="234268"/>
              </a:xfrm>
              <a:prstGeom prst="rect">
                <a:avLst/>
              </a:prstGeom>
              <a:noFill/>
            </p:spPr>
            <p:txBody>
              <a:bodyPr wrap="none" lIns="0" tIns="0" rIns="0" bIns="0" rtlCol="0">
                <a:noAutofit/>
              </a:bodyPr>
              <a:lstStyle/>
              <a:p>
                <a:pPr marR="0" algn="r"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0..*</a:t>
                </a:r>
              </a:p>
            </p:txBody>
          </p:sp>
        </p:grpSp>
        <p:sp>
          <p:nvSpPr>
            <p:cNvPr id="110" name="CaixaDeTexto 109"/>
            <p:cNvSpPr txBox="1"/>
            <p:nvPr/>
          </p:nvSpPr>
          <p:spPr>
            <a:xfrm>
              <a:off x="5013119" y="3851332"/>
              <a:ext cx="889856" cy="304940"/>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gerente</a:t>
              </a:r>
            </a:p>
          </p:txBody>
        </p:sp>
      </p:grpSp>
    </p:spTree>
    <p:extLst>
      <p:ext uri="{BB962C8B-B14F-4D97-AF65-F5344CB8AC3E}">
        <p14:creationId xmlns:p14="http://schemas.microsoft.com/office/powerpoint/2010/main" val="528729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Associações entre Classes – Generalização / Especialização</a:t>
            </a:r>
          </a:p>
        </p:txBody>
      </p:sp>
      <p:sp>
        <p:nvSpPr>
          <p:cNvPr id="4" name="Espaço Reservado para Conteúdo 3"/>
          <p:cNvSpPr>
            <a:spLocks noGrp="1"/>
          </p:cNvSpPr>
          <p:nvPr>
            <p:ph sz="half" idx="1"/>
          </p:nvPr>
        </p:nvSpPr>
        <p:spPr/>
        <p:txBody>
          <a:bodyPr/>
          <a:lstStyle/>
          <a:p>
            <a:pPr algn="just">
              <a:buFont typeface="Arial" panose="020B0604020202020204" pitchFamily="34" charset="0"/>
              <a:buChar char="•"/>
            </a:pPr>
            <a:r>
              <a:rPr lang="pt-BR" dirty="0"/>
              <a:t>O relacionamento de </a:t>
            </a:r>
            <a:r>
              <a:rPr lang="pt-BR" b="1" dirty="0"/>
              <a:t>Generalização</a:t>
            </a:r>
            <a:r>
              <a:rPr lang="pt-BR" dirty="0"/>
              <a:t> na UML é escrito com uma ponta de seta vazia apontando da subclasse para a superclasse generalizada;</a:t>
            </a:r>
          </a:p>
          <a:p>
            <a:pPr algn="just">
              <a:buFont typeface="Arial" panose="020B0604020202020204" pitchFamily="34" charset="0"/>
              <a:buChar char="•"/>
            </a:pPr>
            <a:r>
              <a:rPr lang="pt-BR" dirty="0"/>
              <a:t>Uma superclasse é uma generalização de uma subclasse;</a:t>
            </a:r>
          </a:p>
          <a:p>
            <a:pPr algn="just">
              <a:buFont typeface="Arial" panose="020B0604020202020204" pitchFamily="34" charset="0"/>
              <a:buChar char="•"/>
            </a:pPr>
            <a:r>
              <a:rPr lang="pt-BR" dirty="0"/>
              <a:t>No exemplo mostra quatro subclasses: Gerente, Engenheiro, Técnico e Secretário. Essas quatro subclasses são todas especializações da superclasse mais geral Funcionário; ou seja, Gerentes, Engenheiros, Técnicos e Secretários são tipos de Funcionários.</a:t>
            </a:r>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13</a:t>
            </a:fld>
            <a:endParaRPr lang="en-US" noProof="1"/>
          </a:p>
        </p:txBody>
      </p:sp>
      <p:pic>
        <p:nvPicPr>
          <p:cNvPr id="56" name="Espaço Reservado para Conteúdo 55"/>
          <p:cNvPicPr>
            <a:picLocks noGrp="1" noChangeAspect="1"/>
          </p:cNvPicPr>
          <p:nvPr>
            <p:ph sz="half" idx="2"/>
          </p:nvPr>
        </p:nvPicPr>
        <p:blipFill>
          <a:blip r:embed="rId3"/>
          <a:stretch>
            <a:fillRect/>
          </a:stretch>
        </p:blipFill>
        <p:spPr>
          <a:xfrm>
            <a:off x="5921171" y="2355570"/>
            <a:ext cx="4724809" cy="2048434"/>
          </a:xfrm>
          <a:prstGeom prst="rect">
            <a:avLst/>
          </a:prstGeom>
        </p:spPr>
      </p:pic>
    </p:spTree>
    <p:extLst>
      <p:ext uri="{BB962C8B-B14F-4D97-AF65-F5344CB8AC3E}">
        <p14:creationId xmlns:p14="http://schemas.microsoft.com/office/powerpoint/2010/main" val="290700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Associações entre Classes – Generalização / Especialização</a:t>
            </a:r>
          </a:p>
        </p:txBody>
      </p:sp>
      <p:sp>
        <p:nvSpPr>
          <p:cNvPr id="4" name="Espaço Reservado para Conteúdo 3"/>
          <p:cNvSpPr>
            <a:spLocks noGrp="1"/>
          </p:cNvSpPr>
          <p:nvPr>
            <p:ph sz="half" idx="1"/>
          </p:nvPr>
        </p:nvSpPr>
        <p:spPr/>
        <p:txBody>
          <a:bodyPr/>
          <a:lstStyle/>
          <a:p>
            <a:pPr algn="just">
              <a:buFont typeface="Arial" panose="020B0604020202020204" pitchFamily="34" charset="0"/>
              <a:buChar char="•"/>
            </a:pPr>
            <a:r>
              <a:rPr lang="pt-BR" b="1" dirty="0"/>
              <a:t>Especialização</a:t>
            </a:r>
            <a:r>
              <a:rPr lang="pt-BR" dirty="0"/>
              <a:t> é o oposto da Generalização com uma subclasse sendo especialização da superclasse; </a:t>
            </a:r>
          </a:p>
          <a:p>
            <a:pPr algn="just">
              <a:buFont typeface="Arial" panose="020B0604020202020204" pitchFamily="34" charset="0"/>
              <a:buChar char="•"/>
            </a:pPr>
            <a:r>
              <a:rPr lang="pt-BR" dirty="0"/>
              <a:t>A subclasse Indivíduo é uma generalização das subclasse Funcionário e Cliente. </a:t>
            </a:r>
          </a:p>
          <a:p>
            <a:pPr algn="just">
              <a:buFont typeface="Arial" panose="020B0604020202020204" pitchFamily="34" charset="0"/>
              <a:buChar char="•"/>
            </a:pPr>
            <a:r>
              <a:rPr lang="pt-BR" dirty="0"/>
              <a:t>As classes Funcionário e Cliente, por sua vez, são superclasses da classe </a:t>
            </a:r>
            <a:r>
              <a:rPr lang="pt-BR" dirty="0" err="1"/>
              <a:t>FuncCli</a:t>
            </a:r>
            <a:r>
              <a:rPr lang="pt-BR" dirty="0"/>
              <a:t>. </a:t>
            </a:r>
          </a:p>
          <a:p>
            <a:pPr algn="just">
              <a:buFont typeface="Arial" panose="020B0604020202020204" pitchFamily="34" charset="0"/>
              <a:buChar char="•"/>
            </a:pPr>
            <a:r>
              <a:rPr lang="pt-BR" dirty="0"/>
              <a:t>Uma classe pode ser uma subclasse em mais de um relacionamento de generalização.</a:t>
            </a:r>
          </a:p>
          <a:p>
            <a:pPr algn="just">
              <a:buFont typeface="Arial" panose="020B0604020202020204" pitchFamily="34" charset="0"/>
              <a:buChar char="•"/>
            </a:pPr>
            <a:r>
              <a:rPr lang="pt-BR" dirty="0"/>
              <a:t>O significado no exemplo é que um objeto </a:t>
            </a:r>
            <a:r>
              <a:rPr lang="pt-BR" dirty="0" err="1"/>
              <a:t>FuncCli</a:t>
            </a:r>
            <a:r>
              <a:rPr lang="pt-BR" dirty="0"/>
              <a:t> é tanto um Funcionário quanto um Cliente.</a:t>
            </a:r>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14</a:t>
            </a:fld>
            <a:endParaRPr lang="en-US" noProof="1"/>
          </a:p>
        </p:txBody>
      </p:sp>
      <p:pic>
        <p:nvPicPr>
          <p:cNvPr id="19" name="Espaço Reservado para Conteúdo 18"/>
          <p:cNvPicPr>
            <a:picLocks noGrp="1" noChangeAspect="1"/>
          </p:cNvPicPr>
          <p:nvPr>
            <p:ph sz="half" idx="2"/>
          </p:nvPr>
        </p:nvPicPr>
        <p:blipFill>
          <a:blip r:embed="rId3"/>
          <a:stretch>
            <a:fillRect/>
          </a:stretch>
        </p:blipFill>
        <p:spPr>
          <a:xfrm>
            <a:off x="7113042" y="1553877"/>
            <a:ext cx="2341067" cy="3651821"/>
          </a:xfrm>
          <a:prstGeom prst="rect">
            <a:avLst/>
          </a:prstGeom>
        </p:spPr>
      </p:pic>
    </p:spTree>
    <p:extLst>
      <p:ext uri="{BB962C8B-B14F-4D97-AF65-F5344CB8AC3E}">
        <p14:creationId xmlns:p14="http://schemas.microsoft.com/office/powerpoint/2010/main" val="675489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Associações entre Classes – Nota</a:t>
            </a:r>
          </a:p>
        </p:txBody>
      </p:sp>
      <p:sp>
        <p:nvSpPr>
          <p:cNvPr id="4" name="Espaço Reservado para Conteúdo 3"/>
          <p:cNvSpPr>
            <a:spLocks noGrp="1"/>
          </p:cNvSpPr>
          <p:nvPr>
            <p:ph sz="half" idx="1"/>
          </p:nvPr>
        </p:nvSpPr>
        <p:spPr/>
        <p:txBody>
          <a:bodyPr/>
          <a:lstStyle/>
          <a:p>
            <a:pPr algn="just">
              <a:buFont typeface="Arial" panose="020B0604020202020204" pitchFamily="34" charset="0"/>
              <a:buChar char="•"/>
            </a:pPr>
            <a:r>
              <a:rPr lang="pt-BR" dirty="0"/>
              <a:t>A UML incorpora alguma facilidade de extensão para acomodar as necessidades do usuário, como uma nota.</a:t>
            </a:r>
          </a:p>
          <a:p>
            <a:pPr algn="just">
              <a:buFont typeface="Arial" panose="020B0604020202020204" pitchFamily="34" charset="0"/>
              <a:buChar char="•"/>
            </a:pPr>
            <a:r>
              <a:rPr lang="pt-BR" dirty="0"/>
              <a:t>Uma nota em UML é escrita como um retângulo com uma dobra no canto superior direito. </a:t>
            </a:r>
          </a:p>
          <a:p>
            <a:pPr algn="just">
              <a:buFont typeface="Arial" panose="020B0604020202020204" pitchFamily="34" charset="0"/>
              <a:buChar char="•"/>
            </a:pPr>
            <a:r>
              <a:rPr lang="pt-BR" dirty="0"/>
              <a:t>Pode se conectar ao(s) elemento(s) pertinente(s) com uma linha tracejada.</a:t>
            </a:r>
          </a:p>
          <a:p>
            <a:pPr algn="just">
              <a:buFont typeface="Arial" panose="020B0604020202020204" pitchFamily="34" charset="0"/>
              <a:buChar char="•"/>
            </a:pPr>
            <a:r>
              <a:rPr lang="pt-BR" dirty="0"/>
              <a:t>Escrita de forma resumidamente na nota o que você deseja transmitir.</a:t>
            </a:r>
          </a:p>
          <a:p>
            <a:pPr algn="just">
              <a:buFont typeface="Arial" panose="020B0604020202020204" pitchFamily="34" charset="0"/>
              <a:buChar char="•"/>
            </a:pPr>
            <a:r>
              <a:rPr lang="pt-BR" dirty="0"/>
              <a:t>A figura ilustra uma nota, que descreve as classes Funcionário e Cliente como a “Enumeração completa das subclasses”.</a:t>
            </a:r>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15</a:t>
            </a:fld>
            <a:endParaRPr lang="en-US" noProof="1"/>
          </a:p>
        </p:txBody>
      </p:sp>
      <p:pic>
        <p:nvPicPr>
          <p:cNvPr id="7" name="Espaço Reservado para Conteúdo 6"/>
          <p:cNvPicPr>
            <a:picLocks noGrp="1" noChangeAspect="1"/>
          </p:cNvPicPr>
          <p:nvPr>
            <p:ph sz="half" idx="2"/>
          </p:nvPr>
        </p:nvPicPr>
        <p:blipFill>
          <a:blip r:embed="rId3"/>
          <a:stretch>
            <a:fillRect/>
          </a:stretch>
        </p:blipFill>
        <p:spPr>
          <a:xfrm>
            <a:off x="6140646" y="1553877"/>
            <a:ext cx="4285859" cy="3651821"/>
          </a:xfrm>
          <a:prstGeom prst="rect">
            <a:avLst/>
          </a:prstGeom>
        </p:spPr>
      </p:pic>
    </p:spTree>
    <p:extLst>
      <p:ext uri="{BB962C8B-B14F-4D97-AF65-F5344CB8AC3E}">
        <p14:creationId xmlns:p14="http://schemas.microsoft.com/office/powerpoint/2010/main" val="3208708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Associações entre Classes – Composição</a:t>
            </a:r>
          </a:p>
        </p:txBody>
      </p:sp>
      <p:sp>
        <p:nvSpPr>
          <p:cNvPr id="4" name="Espaço Reservado para Conteúdo 3"/>
          <p:cNvSpPr>
            <a:spLocks noGrp="1"/>
          </p:cNvSpPr>
          <p:nvPr>
            <p:ph sz="half" idx="1"/>
          </p:nvPr>
        </p:nvSpPr>
        <p:spPr/>
        <p:txBody>
          <a:bodyPr/>
          <a:lstStyle/>
          <a:p>
            <a:pPr algn="just">
              <a:buFont typeface="Arial" panose="020B0604020202020204" pitchFamily="34" charset="0"/>
              <a:buChar char="•"/>
            </a:pPr>
            <a:r>
              <a:rPr lang="pt-BR" dirty="0"/>
              <a:t>A distinção entre </a:t>
            </a:r>
            <a:r>
              <a:rPr lang="pt-BR" b="1" dirty="0" err="1"/>
              <a:t>compo-sição</a:t>
            </a:r>
            <a:r>
              <a:rPr lang="pt-BR" dirty="0"/>
              <a:t> e </a:t>
            </a:r>
            <a:r>
              <a:rPr lang="pt-BR" b="1" dirty="0"/>
              <a:t>agregação</a:t>
            </a:r>
            <a:r>
              <a:rPr lang="pt-BR" dirty="0"/>
              <a:t> às vezes é indistinta, para ajudar a esclarecer temos um exemplo de cada. </a:t>
            </a:r>
          </a:p>
          <a:p>
            <a:pPr algn="just">
              <a:buFont typeface="Arial" panose="020B0604020202020204" pitchFamily="34" charset="0"/>
              <a:buChar char="•"/>
            </a:pPr>
            <a:r>
              <a:rPr lang="pt-BR" dirty="0"/>
              <a:t>Primeiro temos um Programa e “Documentação Eletrônica” contribuindo para a composição de um “Produto de Software”. A composição indica que </a:t>
            </a:r>
            <a:r>
              <a:rPr lang="pt-BR" b="1" dirty="0"/>
              <a:t>as partes não existem sem que pertençam</a:t>
            </a:r>
            <a:r>
              <a:rPr lang="pt-BR" dirty="0"/>
              <a:t> ao Produto de Software. </a:t>
            </a:r>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16</a:t>
            </a:fld>
            <a:endParaRPr lang="en-US" noProof="1"/>
          </a:p>
        </p:txBody>
      </p:sp>
      <p:sp>
        <p:nvSpPr>
          <p:cNvPr id="10" name="Espaço Reservado para Conteúdo 9"/>
          <p:cNvSpPr>
            <a:spLocks noGrp="1"/>
          </p:cNvSpPr>
          <p:nvPr>
            <p:ph sz="half" idx="2"/>
          </p:nvPr>
        </p:nvSpPr>
        <p:spPr/>
        <p:txBody>
          <a:bodyPr vert="horz" lIns="0" tIns="0" rIns="0" bIns="0" rtlCol="0">
            <a:noAutofit/>
          </a:bodyPr>
          <a:lstStyle/>
          <a:p>
            <a:pPr algn="just">
              <a:buFont typeface="Arial" panose="020B0604020202020204" pitchFamily="34" charset="0"/>
              <a:buChar char="•"/>
            </a:pPr>
            <a:r>
              <a:rPr lang="pt-BR" dirty="0"/>
              <a:t>O segundo esquema especifica que um Professor e um Livro-texto são agregados por um Curso. A agregação indica que o Professor e o Livro-texto fazem parte do Curso, mas também existem separadamente. Se um Curso for cancelado, o Professor e o Livro-texto continuarão a existir.</a:t>
            </a:r>
          </a:p>
          <a:p>
            <a:pPr algn="just">
              <a:buFont typeface="Arial" panose="020B0604020202020204" pitchFamily="34" charset="0"/>
              <a:buChar char="•"/>
            </a:pPr>
            <a:endParaRPr lang="en-US" dirty="0"/>
          </a:p>
        </p:txBody>
      </p:sp>
      <p:pic>
        <p:nvPicPr>
          <p:cNvPr id="11" name="Espaço Reservado para Conteúdo 7"/>
          <p:cNvPicPr>
            <a:picLocks noGrp="1" noChangeAspect="1"/>
          </p:cNvPicPr>
          <p:nvPr>
            <p:ph sz="half" idx="3"/>
          </p:nvPr>
        </p:nvPicPr>
        <p:blipFill>
          <a:blip r:embed="rId3"/>
          <a:stretch>
            <a:fillRect/>
          </a:stretch>
        </p:blipFill>
        <p:spPr>
          <a:xfrm>
            <a:off x="7559675" y="1364013"/>
            <a:ext cx="3128963" cy="4031548"/>
          </a:xfrm>
          <a:prstGeom prst="rect">
            <a:avLst/>
          </a:prstGeom>
        </p:spPr>
      </p:pic>
    </p:spTree>
    <p:extLst>
      <p:ext uri="{BB962C8B-B14F-4D97-AF65-F5344CB8AC3E}">
        <p14:creationId xmlns:p14="http://schemas.microsoft.com/office/powerpoint/2010/main" val="2014132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Associações entre Classes – Composição</a:t>
            </a:r>
          </a:p>
        </p:txBody>
      </p:sp>
      <p:sp>
        <p:nvSpPr>
          <p:cNvPr id="4" name="Espaço Reservado para Conteúdo 3"/>
          <p:cNvSpPr>
            <a:spLocks noGrp="1"/>
          </p:cNvSpPr>
          <p:nvPr>
            <p:ph sz="half" idx="1"/>
          </p:nvPr>
        </p:nvSpPr>
        <p:spPr/>
        <p:txBody>
          <a:bodyPr/>
          <a:lstStyle/>
          <a:p>
            <a:pPr algn="just">
              <a:buFont typeface="Arial" panose="020B0604020202020204" pitchFamily="34" charset="0"/>
              <a:buChar char="•"/>
            </a:pPr>
            <a:r>
              <a:rPr lang="pt-BR" dirty="0"/>
              <a:t>Agora está ilustrado um exemplo de relacionamento </a:t>
            </a:r>
            <a:r>
              <a:rPr lang="pt-BR" dirty="0" err="1"/>
              <a:t>n-ário</a:t>
            </a:r>
            <a:r>
              <a:rPr lang="pt-BR" dirty="0"/>
              <a:t>. </a:t>
            </a:r>
          </a:p>
          <a:p>
            <a:pPr algn="just">
              <a:buFont typeface="Arial" panose="020B0604020202020204" pitchFamily="34" charset="0"/>
              <a:buChar char="•"/>
            </a:pPr>
            <a:r>
              <a:rPr lang="pt-BR" dirty="0"/>
              <a:t>O relacionamento </a:t>
            </a:r>
            <a:r>
              <a:rPr lang="pt-BR" dirty="0" err="1"/>
              <a:t>n-ário</a:t>
            </a:r>
            <a:r>
              <a:rPr lang="pt-BR" dirty="0"/>
              <a:t> pode ser esclarecido especificando-se os papéis próximos às classes participantes.</a:t>
            </a:r>
          </a:p>
          <a:p>
            <a:pPr algn="just">
              <a:buFont typeface="Arial" panose="020B0604020202020204" pitchFamily="34" charset="0"/>
              <a:buChar char="•"/>
            </a:pPr>
            <a:r>
              <a:rPr lang="pt-BR" dirty="0"/>
              <a:t>Um Aluno é um matriculado em uma classe, associada a um determinado local de Sala, Dia agendado e Hora de aula.</a:t>
            </a:r>
          </a:p>
        </p:txBody>
      </p:sp>
      <p:pic>
        <p:nvPicPr>
          <p:cNvPr id="5" name="Espaço Reservado para Conteúdo 4"/>
          <p:cNvPicPr>
            <a:picLocks noGrp="1" noChangeAspect="1"/>
          </p:cNvPicPr>
          <p:nvPr>
            <p:ph sz="half" idx="2"/>
          </p:nvPr>
        </p:nvPicPr>
        <p:blipFill>
          <a:blip r:embed="rId3"/>
          <a:stretch>
            <a:fillRect/>
          </a:stretch>
        </p:blipFill>
        <p:spPr>
          <a:xfrm>
            <a:off x="5853113" y="2486158"/>
            <a:ext cx="4860925" cy="1787259"/>
          </a:xfrm>
          <a:prstGeom prst="rect">
            <a:avLst/>
          </a:prstGeom>
        </p:spPr>
      </p:pic>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17</a:t>
            </a:fld>
            <a:endParaRPr lang="en-US" noProof="1"/>
          </a:p>
        </p:txBody>
      </p:sp>
    </p:spTree>
    <p:extLst>
      <p:ext uri="{BB962C8B-B14F-4D97-AF65-F5344CB8AC3E}">
        <p14:creationId xmlns:p14="http://schemas.microsoft.com/office/powerpoint/2010/main" val="1775420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dirty="0"/>
              <a:t>Associações entre Classes – Chave Primária</a:t>
            </a:r>
          </a:p>
        </p:txBody>
      </p:sp>
      <p:sp>
        <p:nvSpPr>
          <p:cNvPr id="2" name="Espaço Reservado para Texto 1"/>
          <p:cNvSpPr>
            <a:spLocks noGrp="1"/>
          </p:cNvSpPr>
          <p:nvPr>
            <p:ph type="body" sz="quarter" idx="15"/>
          </p:nvPr>
        </p:nvSpPr>
        <p:spPr/>
        <p:txBody>
          <a:bodyPr/>
          <a:lstStyle/>
          <a:p>
            <a:r>
              <a:rPr lang="pt-BR"/>
              <a:t>Desenvolvimento de Banco de Dados</a:t>
            </a:r>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18</a:t>
            </a:fld>
            <a:endParaRPr lang="en-US" noProof="1"/>
          </a:p>
        </p:txBody>
      </p:sp>
      <p:sp>
        <p:nvSpPr>
          <p:cNvPr id="4" name="Espaço Reservado para Conteúdo 3"/>
          <p:cNvSpPr>
            <a:spLocks noGrp="1"/>
          </p:cNvSpPr>
          <p:nvPr>
            <p:ph sz="quarter" idx="1"/>
          </p:nvPr>
        </p:nvSpPr>
        <p:spPr/>
        <p:txBody>
          <a:bodyPr/>
          <a:lstStyle/>
          <a:p>
            <a:pPr algn="just">
              <a:buFont typeface="Arial" panose="020B0604020202020204" pitchFamily="34" charset="0"/>
              <a:buChar char="•"/>
            </a:pPr>
            <a:r>
              <a:rPr lang="pt-BR" dirty="0"/>
              <a:t>Cada linha de uma tabela é identificada exclusivamente pelos valores contidos em uma ou mais colunas designadas como chave primária. </a:t>
            </a:r>
          </a:p>
          <a:p>
            <a:pPr algn="just">
              <a:buFont typeface="Arial" panose="020B0604020202020204" pitchFamily="34" charset="0"/>
              <a:buChar char="•"/>
            </a:pPr>
            <a:r>
              <a:rPr lang="pt-BR" dirty="0"/>
              <a:t>Esse conceito de uma chave primária surge no contexto de projeto de banco de dados e não no desenvolvimento de software, assim a UML não possui um ícone que a representa;</a:t>
            </a:r>
          </a:p>
          <a:p>
            <a:pPr algn="just">
              <a:buFont typeface="Arial" panose="020B0604020202020204" pitchFamily="34" charset="0"/>
              <a:buChar char="•"/>
            </a:pPr>
            <a:r>
              <a:rPr lang="pt-BR" dirty="0"/>
              <a:t>Contudo, são representados com uma palavra ou frase curta na linguagem natural, delimitada por divisas: « e » (&lt;&lt;</a:t>
            </a:r>
            <a:r>
              <a:rPr lang="pt-BR" dirty="0" err="1"/>
              <a:t>pk</a:t>
            </a:r>
            <a:r>
              <a:rPr lang="pt-BR" dirty="0"/>
              <a:t>&gt;&gt; por exemplo);</a:t>
            </a:r>
          </a:p>
        </p:txBody>
      </p:sp>
    </p:spTree>
    <p:extLst>
      <p:ext uri="{BB962C8B-B14F-4D97-AF65-F5344CB8AC3E}">
        <p14:creationId xmlns:p14="http://schemas.microsoft.com/office/powerpoint/2010/main" val="1373623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Associações entre Classes – Chave Primária</a:t>
            </a:r>
          </a:p>
        </p:txBody>
      </p:sp>
      <p:sp>
        <p:nvSpPr>
          <p:cNvPr id="4" name="Espaço Reservado para Conteúdo 3"/>
          <p:cNvSpPr>
            <a:spLocks noGrp="1"/>
          </p:cNvSpPr>
          <p:nvPr>
            <p:ph sz="half" idx="1"/>
          </p:nvPr>
        </p:nvSpPr>
        <p:spPr/>
        <p:txBody>
          <a:bodyPr/>
          <a:lstStyle/>
          <a:p>
            <a:pPr algn="just">
              <a:buFont typeface="Arial" panose="020B0604020202020204" pitchFamily="34" charset="0"/>
              <a:buChar char="•"/>
            </a:pPr>
            <a:r>
              <a:rPr lang="pt-BR" dirty="0"/>
              <a:t>A Figura ilustra o mecanismo de </a:t>
            </a:r>
            <a:r>
              <a:rPr lang="pt-BR" dirty="0" err="1"/>
              <a:t>este-reótipo</a:t>
            </a:r>
            <a:r>
              <a:rPr lang="pt-BR" dirty="0"/>
              <a:t>. O atributo chassi identifica um Carro específico;</a:t>
            </a:r>
          </a:p>
          <a:p>
            <a:pPr algn="just">
              <a:buFont typeface="Arial" panose="020B0604020202020204" pitchFamily="34" charset="0"/>
              <a:buChar char="•"/>
            </a:pPr>
            <a:r>
              <a:rPr lang="pt-BR" dirty="0"/>
              <a:t>Uma regra digna de observação para chaves primárias:</a:t>
            </a:r>
          </a:p>
          <a:p>
            <a:pPr algn="just">
              <a:buFont typeface="Arial" panose="020B0604020202020204" pitchFamily="34" charset="0"/>
              <a:buChar char="•"/>
            </a:pPr>
            <a:endParaRPr lang="pt-BR" dirty="0"/>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19</a:t>
            </a:fld>
            <a:endParaRPr lang="en-US" noProof="1"/>
          </a:p>
        </p:txBody>
      </p:sp>
      <p:sp>
        <p:nvSpPr>
          <p:cNvPr id="11" name="Espaço Reservado para Conteúdo 10"/>
          <p:cNvSpPr>
            <a:spLocks noGrp="1"/>
          </p:cNvSpPr>
          <p:nvPr>
            <p:ph sz="half" idx="3"/>
          </p:nvPr>
        </p:nvSpPr>
        <p:spPr/>
        <p:txBody>
          <a:bodyPr/>
          <a:lstStyle/>
          <a:p>
            <a:pPr algn="just">
              <a:buFont typeface="Arial" panose="020B0604020202020204" pitchFamily="34" charset="0"/>
              <a:buChar char="•"/>
            </a:pPr>
            <a:r>
              <a:rPr lang="pt-BR" dirty="0"/>
              <a:t>Quando existe um relacionamento de composição, a chave primária da parte inclui a chave primária do objeto que a possui. </a:t>
            </a:r>
          </a:p>
          <a:p>
            <a:pPr algn="just">
              <a:buFont typeface="Arial" panose="020B0604020202020204" pitchFamily="34" charset="0"/>
              <a:buChar char="•"/>
            </a:pPr>
            <a:r>
              <a:rPr lang="pt-BR" dirty="0"/>
              <a:t>O segundo diagrama da Figura ilustra esse ponto:</a:t>
            </a:r>
          </a:p>
          <a:p>
            <a:pPr algn="just">
              <a:buFont typeface="Arial" panose="020B0604020202020204" pitchFamily="34" charset="0"/>
              <a:buChar char="•"/>
            </a:pPr>
            <a:endParaRPr lang="en-US" dirty="0"/>
          </a:p>
        </p:txBody>
      </p:sp>
      <p:pic>
        <p:nvPicPr>
          <p:cNvPr id="15" name="Espaço Reservado para Conteúdo 8"/>
          <p:cNvPicPr>
            <a:picLocks noGrp="1" noChangeAspect="1"/>
          </p:cNvPicPr>
          <p:nvPr>
            <p:ph sz="half" idx="4"/>
          </p:nvPr>
        </p:nvPicPr>
        <p:blipFill>
          <a:blip r:embed="rId3"/>
          <a:stretch>
            <a:fillRect/>
          </a:stretch>
        </p:blipFill>
        <p:spPr>
          <a:xfrm>
            <a:off x="8428552" y="1343547"/>
            <a:ext cx="2048434" cy="4072481"/>
          </a:xfrm>
          <a:prstGeom prst="rect">
            <a:avLst/>
          </a:prstGeom>
        </p:spPr>
      </p:pic>
      <p:pic>
        <p:nvPicPr>
          <p:cNvPr id="16" name="Espaço Reservado para Conteúdo 7"/>
          <p:cNvPicPr>
            <a:picLocks noGrp="1" noChangeAspect="1"/>
          </p:cNvPicPr>
          <p:nvPr>
            <p:ph sz="half" idx="2"/>
          </p:nvPr>
        </p:nvPicPr>
        <p:blipFill>
          <a:blip r:embed="rId4"/>
          <a:stretch>
            <a:fillRect/>
          </a:stretch>
        </p:blipFill>
        <p:spPr>
          <a:xfrm>
            <a:off x="3266235" y="2715266"/>
            <a:ext cx="1792379" cy="1329043"/>
          </a:xfrm>
          <a:prstGeom prst="rect">
            <a:avLst/>
          </a:prstGeom>
        </p:spPr>
      </p:pic>
    </p:spTree>
    <p:extLst>
      <p:ext uri="{BB962C8B-B14F-4D97-AF65-F5344CB8AC3E}">
        <p14:creationId xmlns:p14="http://schemas.microsoft.com/office/powerpoint/2010/main" val="160954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UML (</a:t>
            </a:r>
            <a:r>
              <a:rPr lang="pt-BR" dirty="0" err="1"/>
              <a:t>Unified</a:t>
            </a:r>
            <a:r>
              <a:rPr lang="pt-BR" dirty="0"/>
              <a:t> </a:t>
            </a:r>
            <a:r>
              <a:rPr lang="pt-BR" dirty="0" err="1"/>
              <a:t>Modeling</a:t>
            </a:r>
            <a:r>
              <a:rPr lang="pt-BR" dirty="0"/>
              <a:t> </a:t>
            </a:r>
            <a:r>
              <a:rPr lang="pt-BR" dirty="0" err="1"/>
              <a:t>Language</a:t>
            </a:r>
            <a:r>
              <a:rPr lang="pt-BR" dirty="0"/>
              <a:t>)</a:t>
            </a:r>
          </a:p>
        </p:txBody>
      </p:sp>
      <p:sp>
        <p:nvSpPr>
          <p:cNvPr id="4" name="Espaço Reservado para Conteúdo 3"/>
          <p:cNvSpPr>
            <a:spLocks noGrp="1"/>
          </p:cNvSpPr>
          <p:nvPr>
            <p:ph sz="half" idx="1"/>
          </p:nvPr>
        </p:nvSpPr>
        <p:spPr/>
        <p:txBody>
          <a:bodyPr/>
          <a:lstStyle/>
          <a:p>
            <a:pPr algn="just">
              <a:buFont typeface="Arial" panose="020B0604020202020204" pitchFamily="34" charset="0"/>
              <a:buChar char="•"/>
            </a:pPr>
            <a:r>
              <a:rPr lang="pt-BR" dirty="0"/>
              <a:t>UML é uma </a:t>
            </a:r>
            <a:r>
              <a:rPr lang="pt-BR" b="1" dirty="0"/>
              <a:t>linguagem gráfica </a:t>
            </a:r>
            <a:r>
              <a:rPr lang="pt-BR" dirty="0"/>
              <a:t>para comunicar especificações de </a:t>
            </a:r>
            <a:r>
              <a:rPr lang="pt-BR" b="1" dirty="0"/>
              <a:t>projeto de software</a:t>
            </a:r>
            <a:r>
              <a:rPr lang="pt-BR" dirty="0"/>
              <a:t>;</a:t>
            </a:r>
          </a:p>
          <a:p>
            <a:pPr algn="just">
              <a:buFont typeface="Arial" panose="020B0604020202020204" pitchFamily="34" charset="0"/>
              <a:buChar char="•"/>
            </a:pPr>
            <a:r>
              <a:rPr lang="pt-BR" dirty="0"/>
              <a:t>A comunidade de </a:t>
            </a:r>
            <a:r>
              <a:rPr lang="pt-BR" b="1" dirty="0"/>
              <a:t>desenvolvimento de software orientado a objeto </a:t>
            </a:r>
            <a:r>
              <a:rPr lang="pt-BR" dirty="0"/>
              <a:t>criou a UML para atender às necessidades especiais de descrever o projeto de software orientado a objeto;</a:t>
            </a:r>
          </a:p>
          <a:p>
            <a:pPr algn="just">
              <a:buFont typeface="Arial" panose="020B0604020202020204" pitchFamily="34" charset="0"/>
              <a:buChar char="•"/>
            </a:pPr>
            <a:r>
              <a:rPr lang="pt-BR" dirty="0"/>
              <a:t>Existem diversos tipos diferentes de diagramas UML que atendem a diversas finalidades;</a:t>
            </a:r>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2</a:t>
            </a:fld>
            <a:endParaRPr lang="en-US" noProof="1"/>
          </a:p>
        </p:txBody>
      </p:sp>
      <p:sp>
        <p:nvSpPr>
          <p:cNvPr id="5" name="Espaço Reservado para Conteúdo 4"/>
          <p:cNvSpPr>
            <a:spLocks noGrp="1"/>
          </p:cNvSpPr>
          <p:nvPr>
            <p:ph sz="half" idx="2"/>
          </p:nvPr>
        </p:nvSpPr>
        <p:spPr/>
        <p:txBody>
          <a:bodyPr vert="horz" lIns="0" tIns="0" rIns="0" bIns="0" rtlCol="0">
            <a:noAutofit/>
          </a:bodyPr>
          <a:lstStyle/>
          <a:p>
            <a:pPr algn="just">
              <a:buFont typeface="Arial" panose="020B0604020202020204" pitchFamily="34" charset="0"/>
              <a:buChar char="•"/>
            </a:pPr>
            <a:r>
              <a:rPr lang="pt-BR" dirty="0"/>
              <a:t>Os tipos de </a:t>
            </a:r>
            <a:r>
              <a:rPr lang="pt-BR" b="1" dirty="0"/>
              <a:t>diagramas classe </a:t>
            </a:r>
            <a:r>
              <a:rPr lang="pt-BR" dirty="0"/>
              <a:t>e </a:t>
            </a:r>
            <a:r>
              <a:rPr lang="pt-BR" b="1" dirty="0"/>
              <a:t>atividade</a:t>
            </a:r>
            <a:r>
              <a:rPr lang="pt-BR" dirty="0"/>
              <a:t> são particularmente úteis na discussão de questões sobre projetos de bancos de dados. </a:t>
            </a:r>
          </a:p>
          <a:p>
            <a:pPr algn="just">
              <a:buFont typeface="Arial" panose="020B0604020202020204" pitchFamily="34" charset="0"/>
              <a:buChar char="•"/>
            </a:pPr>
            <a:r>
              <a:rPr lang="pt-BR" dirty="0"/>
              <a:t>Os diagramas de classe da UML capturam os </a:t>
            </a:r>
            <a:r>
              <a:rPr lang="pt-BR" b="1" dirty="0"/>
              <a:t>aspectos estruturais </a:t>
            </a:r>
            <a:r>
              <a:rPr lang="pt-BR" dirty="0"/>
              <a:t>encontrados nos esquemas de banco de dados. </a:t>
            </a:r>
          </a:p>
          <a:p>
            <a:pPr algn="just">
              <a:buFont typeface="Arial" panose="020B0604020202020204" pitchFamily="34" charset="0"/>
              <a:buChar char="•"/>
            </a:pPr>
            <a:r>
              <a:rPr lang="pt-BR" dirty="0"/>
              <a:t>Os diagramas de atividade da UML facilitam a discussão sobre os </a:t>
            </a:r>
            <a:r>
              <a:rPr lang="pt-BR" b="1" dirty="0"/>
              <a:t>processos dinâmicos </a:t>
            </a:r>
            <a:r>
              <a:rPr lang="pt-BR" dirty="0"/>
              <a:t>envolvidos no projeto de banco de dados.</a:t>
            </a:r>
          </a:p>
        </p:txBody>
      </p:sp>
    </p:spTree>
    <p:extLst>
      <p:ext uri="{BB962C8B-B14F-4D97-AF65-F5344CB8AC3E}">
        <p14:creationId xmlns:p14="http://schemas.microsoft.com/office/powerpoint/2010/main" val="858306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Associações entre Classes – Pacotes</a:t>
            </a:r>
          </a:p>
        </p:txBody>
      </p:sp>
      <p:sp>
        <p:nvSpPr>
          <p:cNvPr id="4" name="Espaço Reservado para Conteúdo 3"/>
          <p:cNvSpPr>
            <a:spLocks noGrp="1"/>
          </p:cNvSpPr>
          <p:nvPr>
            <p:ph sz="half" idx="1"/>
          </p:nvPr>
        </p:nvSpPr>
        <p:spPr>
          <a:xfrm>
            <a:off x="259200" y="1296000"/>
            <a:ext cx="10450800" cy="2019600"/>
          </a:xfrm>
        </p:spPr>
        <p:txBody>
          <a:bodyPr/>
          <a:lstStyle/>
          <a:p>
            <a:pPr algn="just">
              <a:buFont typeface="Arial" panose="020B0604020202020204" pitchFamily="34" charset="0"/>
              <a:buChar char="•"/>
            </a:pPr>
            <a:r>
              <a:rPr lang="pt-BR" dirty="0"/>
              <a:t>Os </a:t>
            </a:r>
            <a:r>
              <a:rPr lang="pt-BR" b="1" dirty="0"/>
              <a:t>pacotes</a:t>
            </a:r>
            <a:r>
              <a:rPr lang="pt-BR" dirty="0"/>
              <a:t> podem ser usados para organizar as classes dentro de grupos e subgrupos;</a:t>
            </a:r>
          </a:p>
          <a:p>
            <a:pPr algn="just">
              <a:buFont typeface="Arial" panose="020B0604020202020204" pitchFamily="34" charset="0"/>
              <a:buChar char="•"/>
            </a:pPr>
            <a:r>
              <a:rPr lang="pt-BR" dirty="0"/>
              <a:t>O objetivo de usar pacotes é tornar o projeto geral de um sistema mais compreensível;</a:t>
            </a:r>
          </a:p>
          <a:p>
            <a:pPr lvl="1" algn="just">
              <a:lnSpc>
                <a:spcPct val="100000"/>
              </a:lnSpc>
              <a:buFont typeface="Arial" panose="020B0604020202020204" pitchFamily="34" charset="0"/>
              <a:buChar char="•"/>
            </a:pPr>
            <a:r>
              <a:rPr lang="pt-BR" dirty="0"/>
              <a:t>Podem ser usados para representar vários esquemas de forma concisa;</a:t>
            </a:r>
          </a:p>
          <a:p>
            <a:pPr lvl="1" algn="just">
              <a:lnSpc>
                <a:spcPct val="100000"/>
              </a:lnSpc>
              <a:buFont typeface="Arial" panose="020B0604020202020204" pitchFamily="34" charset="0"/>
              <a:buChar char="•"/>
            </a:pPr>
            <a:r>
              <a:rPr lang="pt-BR" dirty="0"/>
              <a:t>Agrupar classes relacionadas dentro de um esquema e apresentar o esquema com clareza;</a:t>
            </a:r>
          </a:p>
          <a:p>
            <a:pPr algn="just">
              <a:buFont typeface="Arial" panose="020B0604020202020204" pitchFamily="34" charset="0"/>
              <a:buChar char="•"/>
            </a:pPr>
            <a:r>
              <a:rPr lang="pt-BR" dirty="0"/>
              <a:t>Representado por um ícone de pasta, e o conteúdo de um pacote pode ser mostrado ou não;</a:t>
            </a:r>
          </a:p>
          <a:p>
            <a:pPr lvl="1" algn="just">
              <a:buFont typeface="Arial" panose="020B0604020202020204" pitchFamily="34" charset="0"/>
              <a:buChar char="•"/>
            </a:pPr>
            <a:r>
              <a:rPr lang="pt-BR" dirty="0"/>
              <a:t>Se o conteúdo aparecer, então o nome do pacote é colocado na guia;</a:t>
            </a:r>
          </a:p>
          <a:p>
            <a:pPr lvl="1" algn="just">
              <a:buFont typeface="Arial" panose="020B0604020202020204" pitchFamily="34" charset="0"/>
              <a:buChar char="•"/>
            </a:pPr>
            <a:r>
              <a:rPr lang="pt-BR" dirty="0"/>
              <a:t>Se o conteúdo estiver oculto, então o nome vai no corpo do ícone.</a:t>
            </a:r>
          </a:p>
          <a:p>
            <a:pPr lvl="1" algn="just">
              <a:buFont typeface="Arial" panose="020B0604020202020204" pitchFamily="34" charset="0"/>
              <a:buChar char="•"/>
            </a:pPr>
            <a:endParaRPr lang="pt-BR" dirty="0"/>
          </a:p>
          <a:p>
            <a:pPr algn="just">
              <a:buFont typeface="Arial" panose="020B0604020202020204" pitchFamily="34" charset="0"/>
              <a:buChar char="•"/>
            </a:pPr>
            <a:endParaRPr lang="pt-BR" dirty="0"/>
          </a:p>
        </p:txBody>
      </p:sp>
      <p:sp>
        <p:nvSpPr>
          <p:cNvPr id="7" name="Espaço Reservado para Conteúdo 6"/>
          <p:cNvSpPr>
            <a:spLocks noGrp="1"/>
          </p:cNvSpPr>
          <p:nvPr>
            <p:ph sz="half" idx="2"/>
          </p:nvPr>
        </p:nvSpPr>
        <p:spPr>
          <a:xfrm>
            <a:off x="259200" y="3445201"/>
            <a:ext cx="6778800" cy="2019600"/>
          </a:xfrm>
        </p:spPr>
        <p:txBody>
          <a:bodyPr tIns="108000"/>
          <a:lstStyle/>
          <a:p>
            <a:pPr algn="just">
              <a:buFont typeface="Arial" panose="020B0604020202020204" pitchFamily="34" charset="0"/>
              <a:buChar char="•"/>
            </a:pPr>
            <a:r>
              <a:rPr lang="pt-BR" dirty="0"/>
              <a:t>Para a finalidade for ilustrar os relacionamentos dos pacotes, e as classes não forem importantes no momento, então é melhor ilustrar com o conteúdo oculto. </a:t>
            </a:r>
          </a:p>
          <a:p>
            <a:pPr algn="just">
              <a:buFont typeface="Arial" panose="020B0604020202020204" pitchFamily="34" charset="0"/>
              <a:buChar char="•"/>
            </a:pPr>
            <a:r>
              <a:rPr lang="pt-BR" dirty="0"/>
              <a:t>A Figura 3.7 ilustra a notação com o exemplo onde a Música é criada e colocada na Mídia. Depois, a Mídia é Distribuída com suas associação.</a:t>
            </a:r>
          </a:p>
          <a:p>
            <a:endParaRPr lang="en-US" dirty="0"/>
          </a:p>
        </p:txBody>
      </p:sp>
      <p:pic>
        <p:nvPicPr>
          <p:cNvPr id="13" name="Espaço Reservado para Conteúdo 12"/>
          <p:cNvPicPr>
            <a:picLocks noGrp="1" noChangeAspect="1"/>
          </p:cNvPicPr>
          <p:nvPr>
            <p:ph sz="half" idx="6"/>
          </p:nvPr>
        </p:nvPicPr>
        <p:blipFill>
          <a:blip r:embed="rId3"/>
          <a:stretch>
            <a:fillRect/>
          </a:stretch>
        </p:blipFill>
        <p:spPr>
          <a:xfrm>
            <a:off x="7559675" y="4118704"/>
            <a:ext cx="3128963" cy="671641"/>
          </a:xfrm>
          <a:prstGeom prst="rect">
            <a:avLst/>
          </a:prstGeom>
        </p:spPr>
      </p:pic>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20</a:t>
            </a:fld>
            <a:endParaRPr lang="en-US" noProof="1"/>
          </a:p>
        </p:txBody>
      </p:sp>
    </p:spTree>
    <p:extLst>
      <p:ext uri="{BB962C8B-B14F-4D97-AF65-F5344CB8AC3E}">
        <p14:creationId xmlns:p14="http://schemas.microsoft.com/office/powerpoint/2010/main" val="1918622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Associações entre Classes – Exemplo</a:t>
            </a:r>
          </a:p>
        </p:txBody>
      </p:sp>
      <p:sp>
        <p:nvSpPr>
          <p:cNvPr id="4" name="Espaço Reservado para Conteúdo 3"/>
          <p:cNvSpPr>
            <a:spLocks noGrp="1"/>
          </p:cNvSpPr>
          <p:nvPr>
            <p:ph sz="half" idx="1"/>
          </p:nvPr>
        </p:nvSpPr>
        <p:spPr/>
        <p:txBody>
          <a:bodyPr/>
          <a:lstStyle/>
          <a:p>
            <a:pPr algn="just">
              <a:buFont typeface="Arial" panose="020B0604020202020204" pitchFamily="34" charset="0"/>
              <a:buChar char="•"/>
            </a:pPr>
            <a:r>
              <a:rPr lang="pt-BR" dirty="0"/>
              <a:t>A Figura vem ilustrando as classes listadas;</a:t>
            </a:r>
          </a:p>
          <a:p>
            <a:pPr algn="just">
              <a:buFont typeface="Arial" panose="020B0604020202020204" pitchFamily="34" charset="0"/>
              <a:buChar char="•"/>
            </a:pPr>
            <a:r>
              <a:rPr lang="pt-BR" dirty="0"/>
              <a:t>O pacote Música contém classes que são responsáveis por criar a música;</a:t>
            </a:r>
          </a:p>
          <a:p>
            <a:pPr algn="just">
              <a:buFont typeface="Arial" panose="020B0604020202020204" pitchFamily="34" charset="0"/>
              <a:buChar char="•"/>
            </a:pPr>
            <a:r>
              <a:rPr lang="pt-BR" dirty="0"/>
              <a:t>Grupos e Artistas estão envolvidos na criação da música;</a:t>
            </a:r>
          </a:p>
          <a:p>
            <a:pPr algn="just">
              <a:buFont typeface="Arial" panose="020B0604020202020204" pitchFamily="34" charset="0"/>
              <a:buChar char="•"/>
            </a:pPr>
            <a:r>
              <a:rPr lang="pt-BR" dirty="0"/>
              <a:t>O pacote Mídia contém classes que mantêm fisicamente a gravação da música;</a:t>
            </a:r>
          </a:p>
          <a:p>
            <a:pPr algn="just">
              <a:buFont typeface="Arial" panose="020B0604020202020204" pitchFamily="34" charset="0"/>
              <a:buChar char="•"/>
            </a:pPr>
            <a:r>
              <a:rPr lang="pt-BR" dirty="0"/>
              <a:t>O pacote Distribuição contém classes que levam a mídia;</a:t>
            </a:r>
          </a:p>
          <a:p>
            <a:pPr algn="just">
              <a:buFont typeface="Arial" panose="020B0604020202020204" pitchFamily="34" charset="0"/>
              <a:buChar char="•"/>
            </a:pPr>
            <a:r>
              <a:rPr lang="pt-BR" dirty="0"/>
              <a:t>O conteúdo de um pacote pode ser expandido para visualizar mais detalhes.</a:t>
            </a:r>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21</a:t>
            </a:fld>
            <a:endParaRPr lang="en-US" noProof="1"/>
          </a:p>
        </p:txBody>
      </p:sp>
      <p:pic>
        <p:nvPicPr>
          <p:cNvPr id="8" name="Espaço Reservado para Conteúdo 7"/>
          <p:cNvPicPr>
            <a:picLocks noGrp="1" noChangeAspect="1"/>
          </p:cNvPicPr>
          <p:nvPr>
            <p:ph sz="half" idx="2"/>
          </p:nvPr>
        </p:nvPicPr>
        <p:blipFill>
          <a:blip r:embed="rId3"/>
          <a:stretch>
            <a:fillRect/>
          </a:stretch>
        </p:blipFill>
        <p:spPr>
          <a:xfrm>
            <a:off x="5853113" y="2470952"/>
            <a:ext cx="4860925" cy="1817671"/>
          </a:xfrm>
          <a:prstGeom prst="rect">
            <a:avLst/>
          </a:prstGeom>
        </p:spPr>
      </p:pic>
    </p:spTree>
    <p:extLst>
      <p:ext uri="{BB962C8B-B14F-4D97-AF65-F5344CB8AC3E}">
        <p14:creationId xmlns:p14="http://schemas.microsoft.com/office/powerpoint/2010/main" val="1289997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Associações entre Classes – Exemplo</a:t>
            </a:r>
          </a:p>
        </p:txBody>
      </p:sp>
      <p:sp>
        <p:nvSpPr>
          <p:cNvPr id="4" name="Espaço Reservado para Conteúdo 3"/>
          <p:cNvSpPr>
            <a:spLocks noGrp="1"/>
          </p:cNvSpPr>
          <p:nvPr>
            <p:ph sz="half" idx="1"/>
          </p:nvPr>
        </p:nvSpPr>
        <p:spPr/>
        <p:txBody>
          <a:bodyPr/>
          <a:lstStyle/>
          <a:p>
            <a:pPr algn="just">
              <a:buFont typeface="Arial" panose="020B0604020202020204" pitchFamily="34" charset="0"/>
              <a:buChar char="•"/>
            </a:pPr>
            <a:r>
              <a:rPr lang="pt-BR" dirty="0"/>
              <a:t>No pacote Música um Grupo é uma agregação de dois ou mais Artistas;</a:t>
            </a:r>
          </a:p>
          <a:p>
            <a:pPr algn="just">
              <a:buFont typeface="Arial" panose="020B0604020202020204" pitchFamily="34" charset="0"/>
              <a:buChar char="•"/>
            </a:pPr>
            <a:r>
              <a:rPr lang="pt-BR" dirty="0"/>
              <a:t>Há uma multiplicidade entre Artista e Grupo, [0..*], um Artista pode não estar em um Grupo, e pode estar em mais de um Grupo;</a:t>
            </a:r>
          </a:p>
          <a:p>
            <a:pPr algn="just">
              <a:buFont typeface="Arial" panose="020B0604020202020204" pitchFamily="34" charset="0"/>
              <a:buChar char="•"/>
            </a:pPr>
            <a:r>
              <a:rPr lang="pt-BR" dirty="0"/>
              <a:t>Compositores, Letristas e Músicos são diferentes tipos de artistas;</a:t>
            </a:r>
          </a:p>
          <a:p>
            <a:pPr algn="just">
              <a:buFont typeface="Arial" panose="020B0604020202020204" pitchFamily="34" charset="0"/>
              <a:buChar char="•"/>
            </a:pPr>
            <a:r>
              <a:rPr lang="pt-BR" dirty="0"/>
              <a:t>Uma Canção está associada a um ou mais Compositores e pode não ter qualquer Letrista, ou ter Letristas;</a:t>
            </a:r>
          </a:p>
          <a:p>
            <a:pPr algn="just">
              <a:buFont typeface="Arial" panose="020B0604020202020204" pitchFamily="34" charset="0"/>
              <a:buChar char="•"/>
            </a:pPr>
            <a:r>
              <a:rPr lang="pt-BR" dirty="0"/>
              <a:t>Uma Canção pode ter qualquer quantidade de Execuções. Uma Execução está associada a exatamente uma Canção;</a:t>
            </a:r>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22</a:t>
            </a:fld>
            <a:endParaRPr lang="en-US" noProof="1"/>
          </a:p>
        </p:txBody>
      </p:sp>
      <p:pic>
        <p:nvPicPr>
          <p:cNvPr id="7" name="Espaço Reservado para Conteúdo 6"/>
          <p:cNvPicPr>
            <a:picLocks noGrp="1" noChangeAspect="1"/>
          </p:cNvPicPr>
          <p:nvPr>
            <p:ph sz="half" idx="2"/>
          </p:nvPr>
        </p:nvPicPr>
        <p:blipFill>
          <a:blip r:embed="rId3"/>
          <a:stretch>
            <a:fillRect/>
          </a:stretch>
        </p:blipFill>
        <p:spPr>
          <a:xfrm>
            <a:off x="5853113" y="1924109"/>
            <a:ext cx="4860925" cy="2911356"/>
          </a:xfrm>
          <a:prstGeom prst="rect">
            <a:avLst/>
          </a:prstGeom>
        </p:spPr>
      </p:pic>
    </p:spTree>
    <p:extLst>
      <p:ext uri="{BB962C8B-B14F-4D97-AF65-F5344CB8AC3E}">
        <p14:creationId xmlns:p14="http://schemas.microsoft.com/office/powerpoint/2010/main" val="2663090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Associações entre Classes – Exemplo</a:t>
            </a:r>
          </a:p>
        </p:txBody>
      </p:sp>
      <p:sp>
        <p:nvSpPr>
          <p:cNvPr id="4" name="Espaço Reservado para Conteúdo 3"/>
          <p:cNvSpPr>
            <a:spLocks noGrp="1"/>
          </p:cNvSpPr>
          <p:nvPr>
            <p:ph sz="half" idx="1"/>
          </p:nvPr>
        </p:nvSpPr>
        <p:spPr/>
        <p:txBody>
          <a:bodyPr/>
          <a:lstStyle/>
          <a:p>
            <a:pPr algn="just">
              <a:buFont typeface="Arial" panose="020B0604020202020204" pitchFamily="34" charset="0"/>
              <a:buChar char="•"/>
            </a:pPr>
            <a:r>
              <a:rPr lang="pt-BR" dirty="0"/>
              <a:t>Uma Execução está associada aos Músicos e Instrumentos;</a:t>
            </a:r>
          </a:p>
          <a:p>
            <a:pPr algn="just">
              <a:buFont typeface="Arial" panose="020B0604020202020204" pitchFamily="34" charset="0"/>
              <a:buChar char="•"/>
            </a:pPr>
            <a:r>
              <a:rPr lang="pt-BR" dirty="0"/>
              <a:t>Uma dada combinação Músico-Instrumento está associada a qualquer número de Execuções;</a:t>
            </a:r>
          </a:p>
          <a:p>
            <a:pPr algn="just">
              <a:buFont typeface="Arial" panose="020B0604020202020204" pitchFamily="34" charset="0"/>
              <a:buChar char="•"/>
            </a:pPr>
            <a:r>
              <a:rPr lang="pt-BR" dirty="0"/>
              <a:t>Uma combinação específica de Execução-Músico pode estar associada a qualquer quantidade de Instrumentos;</a:t>
            </a:r>
          </a:p>
          <a:p>
            <a:pPr algn="just">
              <a:buFont typeface="Arial" panose="020B0604020202020204" pitchFamily="34" charset="0"/>
              <a:buChar char="•"/>
            </a:pPr>
            <a:r>
              <a:rPr lang="pt-BR" dirty="0"/>
              <a:t>Uma determinada combinação Execução-Instrumento está associada a qualquer quantidade de Músicos.</a:t>
            </a:r>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23</a:t>
            </a:fld>
            <a:endParaRPr lang="en-US" noProof="1"/>
          </a:p>
        </p:txBody>
      </p:sp>
      <p:pic>
        <p:nvPicPr>
          <p:cNvPr id="8" name="Espaço Reservado para Conteúdo 7"/>
          <p:cNvPicPr>
            <a:picLocks noGrp="1" noChangeAspect="1"/>
          </p:cNvPicPr>
          <p:nvPr>
            <p:ph sz="half" idx="2"/>
          </p:nvPr>
        </p:nvPicPr>
        <p:blipFill>
          <a:blip r:embed="rId3"/>
          <a:stretch>
            <a:fillRect/>
          </a:stretch>
        </p:blipFill>
        <p:spPr>
          <a:xfrm>
            <a:off x="5853113" y="1668722"/>
            <a:ext cx="4860925" cy="3422131"/>
          </a:xfrm>
          <a:prstGeom prst="rect">
            <a:avLst/>
          </a:prstGeom>
        </p:spPr>
      </p:pic>
    </p:spTree>
    <p:extLst>
      <p:ext uri="{BB962C8B-B14F-4D97-AF65-F5344CB8AC3E}">
        <p14:creationId xmlns:p14="http://schemas.microsoft.com/office/powerpoint/2010/main" val="3172618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09B0F36-1D30-ED70-DA00-31169AFFE1C0}"/>
              </a:ext>
            </a:extLst>
          </p:cNvPr>
          <p:cNvSpPr>
            <a:spLocks noGrp="1"/>
          </p:cNvSpPr>
          <p:nvPr>
            <p:ph type="title"/>
          </p:nvPr>
        </p:nvSpPr>
        <p:spPr/>
        <p:txBody>
          <a:bodyPr/>
          <a:lstStyle/>
          <a:p>
            <a:r>
              <a:rPr lang="pt-BR" dirty="0"/>
              <a:t>Microsoft Access</a:t>
            </a:r>
          </a:p>
        </p:txBody>
      </p:sp>
      <p:sp>
        <p:nvSpPr>
          <p:cNvPr id="2" name="Espaço Reservado para Texto 1">
            <a:extLst>
              <a:ext uri="{FF2B5EF4-FFF2-40B4-BE49-F238E27FC236}">
                <a16:creationId xmlns:a16="http://schemas.microsoft.com/office/drawing/2014/main" id="{64961886-B8C6-88D0-5FD2-BF72D5463709}"/>
              </a:ext>
            </a:extLst>
          </p:cNvPr>
          <p:cNvSpPr>
            <a:spLocks noGrp="1"/>
          </p:cNvSpPr>
          <p:nvPr>
            <p:ph type="body" sz="quarter" idx="15"/>
          </p:nvPr>
        </p:nvSpPr>
        <p:spPr/>
        <p:txBody>
          <a:bodyPr/>
          <a:lstStyle/>
          <a:p>
            <a:r>
              <a:rPr lang="pt-BR"/>
              <a:t>Desenvolvimento de Banco de Dados</a:t>
            </a:r>
          </a:p>
        </p:txBody>
      </p:sp>
      <p:sp>
        <p:nvSpPr>
          <p:cNvPr id="6" name="Espaço Reservado para Número de Slide 5">
            <a:extLst>
              <a:ext uri="{FF2B5EF4-FFF2-40B4-BE49-F238E27FC236}">
                <a16:creationId xmlns:a16="http://schemas.microsoft.com/office/drawing/2014/main" id="{E16526CB-F8BB-130D-FE6F-8F90CAF24100}"/>
              </a:ext>
            </a:extLst>
          </p:cNvPr>
          <p:cNvSpPr>
            <a:spLocks noGrp="1"/>
          </p:cNvSpPr>
          <p:nvPr>
            <p:ph type="sldNum" sz="quarter" idx="12"/>
          </p:nvPr>
        </p:nvSpPr>
        <p:spPr/>
        <p:txBody>
          <a:bodyPr/>
          <a:lstStyle/>
          <a:p>
            <a:fld id="{4898AEC0-503E-4FA4-859C-D0F72D6E3F79}" type="slidenum">
              <a:rPr lang="en-US" noProof="1" smtClean="0"/>
              <a:pPr/>
              <a:t>24</a:t>
            </a:fld>
            <a:endParaRPr lang="en-US" noProof="1"/>
          </a:p>
        </p:txBody>
      </p:sp>
      <p:sp>
        <p:nvSpPr>
          <p:cNvPr id="4" name="Espaço Reservado para Conteúdo 3">
            <a:extLst>
              <a:ext uri="{FF2B5EF4-FFF2-40B4-BE49-F238E27FC236}">
                <a16:creationId xmlns:a16="http://schemas.microsoft.com/office/drawing/2014/main" id="{C2F59E63-D482-A4BC-F7A7-A36F73103FFC}"/>
              </a:ext>
            </a:extLst>
          </p:cNvPr>
          <p:cNvSpPr>
            <a:spLocks noGrp="1"/>
          </p:cNvSpPr>
          <p:nvPr>
            <p:ph sz="quarter" idx="1"/>
          </p:nvPr>
        </p:nvSpPr>
        <p:spPr/>
        <p:txBody>
          <a:bodyPr/>
          <a:lstStyle/>
          <a:p>
            <a:pPr algn="just">
              <a:buFont typeface="Arial" panose="020B0604020202020204" pitchFamily="34" charset="0"/>
              <a:buChar char="•"/>
            </a:pPr>
            <a:r>
              <a:rPr lang="pt-BR" dirty="0"/>
              <a:t>Demonstração da interface do Access, como criar tabelas, campos das tabelas, tipos de dados e relações.</a:t>
            </a:r>
          </a:p>
        </p:txBody>
      </p:sp>
      <p:grpSp>
        <p:nvGrpSpPr>
          <p:cNvPr id="12" name="Agrupar 11">
            <a:extLst>
              <a:ext uri="{FF2B5EF4-FFF2-40B4-BE49-F238E27FC236}">
                <a16:creationId xmlns:a16="http://schemas.microsoft.com/office/drawing/2014/main" id="{4E7D2D0A-29F5-E9FB-20AD-55FE395E2F27}"/>
              </a:ext>
            </a:extLst>
          </p:cNvPr>
          <p:cNvGrpSpPr/>
          <p:nvPr/>
        </p:nvGrpSpPr>
        <p:grpSpPr>
          <a:xfrm>
            <a:off x="256025" y="2771153"/>
            <a:ext cx="5175536" cy="2335187"/>
            <a:chOff x="256025" y="2771153"/>
            <a:chExt cx="5175536" cy="2335187"/>
          </a:xfrm>
        </p:grpSpPr>
        <p:pic>
          <p:nvPicPr>
            <p:cNvPr id="8" name="Imagem 7">
              <a:extLst>
                <a:ext uri="{FF2B5EF4-FFF2-40B4-BE49-F238E27FC236}">
                  <a16:creationId xmlns:a16="http://schemas.microsoft.com/office/drawing/2014/main" id="{B6E184AD-08DE-5AEB-0429-9084489AB2F8}"/>
                </a:ext>
              </a:extLst>
            </p:cNvPr>
            <p:cNvPicPr>
              <a:picLocks noChangeAspect="1"/>
            </p:cNvPicPr>
            <p:nvPr/>
          </p:nvPicPr>
          <p:blipFill>
            <a:blip r:embed="rId2"/>
            <a:stretch>
              <a:fillRect/>
            </a:stretch>
          </p:blipFill>
          <p:spPr>
            <a:xfrm>
              <a:off x="256025" y="2771153"/>
              <a:ext cx="5175536" cy="2335187"/>
            </a:xfrm>
            <a:prstGeom prst="rect">
              <a:avLst/>
            </a:prstGeom>
          </p:spPr>
        </p:pic>
        <p:sp>
          <p:nvSpPr>
            <p:cNvPr id="9" name="Balão de Fala: Retângulo com Cantos Arredondados 8">
              <a:extLst>
                <a:ext uri="{FF2B5EF4-FFF2-40B4-BE49-F238E27FC236}">
                  <a16:creationId xmlns:a16="http://schemas.microsoft.com/office/drawing/2014/main" id="{2412BC60-D186-1A1D-CB7D-437B34494B4B}"/>
                </a:ext>
              </a:extLst>
            </p:cNvPr>
            <p:cNvSpPr/>
            <p:nvPr/>
          </p:nvSpPr>
          <p:spPr>
            <a:xfrm>
              <a:off x="1548377" y="2805374"/>
              <a:ext cx="3311006" cy="354579"/>
            </a:xfrm>
            <a:prstGeom prst="wedgeRoundRectCallout">
              <a:avLst>
                <a:gd name="adj1" fmla="val -65595"/>
                <a:gd name="adj2" fmla="val 136674"/>
                <a:gd name="adj3" fmla="val 16667"/>
              </a:avLst>
            </a:prstGeom>
            <a:solidFill>
              <a:srgbClr val="FFFF00"/>
            </a:solidFill>
            <a:ln w="2857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pt-BR" sz="1800" b="0" i="0" u="none" strike="noStrike" kern="0" cap="none" spc="0" normalizeH="0" baseline="0" noProof="0" dirty="0">
                  <a:ln>
                    <a:noFill/>
                  </a:ln>
                  <a:solidFill>
                    <a:srgbClr val="000000"/>
                  </a:solidFill>
                  <a:effectLst/>
                  <a:uLnTx/>
                  <a:uFillTx/>
                  <a:latin typeface="Bosch Office Sans"/>
                  <a:ea typeface="+mn-ea"/>
                  <a:cs typeface="+mn-cs"/>
                </a:rPr>
                <a:t>Modos de exibições / edições</a:t>
              </a:r>
            </a:p>
          </p:txBody>
        </p:sp>
        <p:sp>
          <p:nvSpPr>
            <p:cNvPr id="10" name="Balão de Fala: Retângulo com Cantos Arredondados 9">
              <a:extLst>
                <a:ext uri="{FF2B5EF4-FFF2-40B4-BE49-F238E27FC236}">
                  <a16:creationId xmlns:a16="http://schemas.microsoft.com/office/drawing/2014/main" id="{5856DC65-AD38-4F07-9220-DE78958DF559}"/>
                </a:ext>
              </a:extLst>
            </p:cNvPr>
            <p:cNvSpPr/>
            <p:nvPr/>
          </p:nvSpPr>
          <p:spPr>
            <a:xfrm>
              <a:off x="1260994" y="3938746"/>
              <a:ext cx="985817" cy="354579"/>
            </a:xfrm>
            <a:prstGeom prst="wedgeRoundRectCallout">
              <a:avLst>
                <a:gd name="adj1" fmla="val -72662"/>
                <a:gd name="adj2" fmla="val 153866"/>
                <a:gd name="adj3" fmla="val 16667"/>
              </a:avLst>
            </a:prstGeom>
            <a:solidFill>
              <a:srgbClr val="FFFF00"/>
            </a:solidFill>
            <a:ln w="2857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pt-BR" sz="1800" b="0" i="0" u="none" strike="noStrike" kern="0" cap="none" spc="0" normalizeH="0" baseline="0" noProof="0" dirty="0">
                  <a:ln>
                    <a:noFill/>
                  </a:ln>
                  <a:solidFill>
                    <a:srgbClr val="000000"/>
                  </a:solidFill>
                  <a:effectLst/>
                  <a:uLnTx/>
                  <a:uFillTx/>
                  <a:latin typeface="Bosch Office Sans"/>
                  <a:ea typeface="+mn-ea"/>
                  <a:cs typeface="+mn-cs"/>
                </a:rPr>
                <a:t>Tabela</a:t>
              </a:r>
            </a:p>
          </p:txBody>
        </p:sp>
        <p:sp>
          <p:nvSpPr>
            <p:cNvPr id="11" name="Balão de Fala: Retângulo com Cantos Arredondados 10">
              <a:extLst>
                <a:ext uri="{FF2B5EF4-FFF2-40B4-BE49-F238E27FC236}">
                  <a16:creationId xmlns:a16="http://schemas.microsoft.com/office/drawing/2014/main" id="{C890CD9E-CF38-7163-319F-9D43A9444625}"/>
                </a:ext>
              </a:extLst>
            </p:cNvPr>
            <p:cNvSpPr/>
            <p:nvPr/>
          </p:nvSpPr>
          <p:spPr>
            <a:xfrm>
              <a:off x="2843793" y="3677489"/>
              <a:ext cx="1205693" cy="354579"/>
            </a:xfrm>
            <a:prstGeom prst="wedgeRoundRectCallout">
              <a:avLst>
                <a:gd name="adj1" fmla="val -2600"/>
                <a:gd name="adj2" fmla="val 163690"/>
                <a:gd name="adj3" fmla="val 16667"/>
              </a:avLst>
            </a:prstGeom>
            <a:solidFill>
              <a:srgbClr val="FFFF00"/>
            </a:solidFill>
            <a:ln w="2857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pt-BR" sz="1800" b="0" i="0" u="none" strike="noStrike" kern="0" cap="none" spc="0" normalizeH="0" baseline="0" noProof="0" dirty="0">
                  <a:ln>
                    <a:noFill/>
                  </a:ln>
                  <a:solidFill>
                    <a:srgbClr val="000000"/>
                  </a:solidFill>
                  <a:effectLst/>
                  <a:uLnTx/>
                  <a:uFillTx/>
                  <a:latin typeface="Bosch Office Sans"/>
                  <a:ea typeface="+mn-ea"/>
                  <a:cs typeface="+mn-cs"/>
                </a:rPr>
                <a:t>Colunas</a:t>
              </a:r>
            </a:p>
          </p:txBody>
        </p:sp>
      </p:grpSp>
      <p:grpSp>
        <p:nvGrpSpPr>
          <p:cNvPr id="16" name="Agrupar 15">
            <a:extLst>
              <a:ext uri="{FF2B5EF4-FFF2-40B4-BE49-F238E27FC236}">
                <a16:creationId xmlns:a16="http://schemas.microsoft.com/office/drawing/2014/main" id="{0F360A18-9C59-3643-5576-5E7BB32D0618}"/>
              </a:ext>
            </a:extLst>
          </p:cNvPr>
          <p:cNvGrpSpPr/>
          <p:nvPr/>
        </p:nvGrpSpPr>
        <p:grpSpPr>
          <a:xfrm>
            <a:off x="5538065" y="2771153"/>
            <a:ext cx="5175536" cy="2335187"/>
            <a:chOff x="5538065" y="1295999"/>
            <a:chExt cx="5175536" cy="2335187"/>
          </a:xfrm>
        </p:grpSpPr>
        <p:pic>
          <p:nvPicPr>
            <p:cNvPr id="14" name="Imagem 13">
              <a:extLst>
                <a:ext uri="{FF2B5EF4-FFF2-40B4-BE49-F238E27FC236}">
                  <a16:creationId xmlns:a16="http://schemas.microsoft.com/office/drawing/2014/main" id="{C94B58D1-0E42-E8C5-D2DA-EB0290AE5134}"/>
                </a:ext>
              </a:extLst>
            </p:cNvPr>
            <p:cNvPicPr>
              <a:picLocks noChangeAspect="1"/>
            </p:cNvPicPr>
            <p:nvPr/>
          </p:nvPicPr>
          <p:blipFill>
            <a:blip r:embed="rId3"/>
            <a:stretch>
              <a:fillRect/>
            </a:stretch>
          </p:blipFill>
          <p:spPr>
            <a:xfrm>
              <a:off x="5538065" y="1295999"/>
              <a:ext cx="5175536" cy="2335187"/>
            </a:xfrm>
            <a:prstGeom prst="rect">
              <a:avLst/>
            </a:prstGeom>
          </p:spPr>
        </p:pic>
        <p:sp>
          <p:nvSpPr>
            <p:cNvPr id="15" name="Balão de Fala: Retângulo com Cantos Arredondados 14">
              <a:extLst>
                <a:ext uri="{FF2B5EF4-FFF2-40B4-BE49-F238E27FC236}">
                  <a16:creationId xmlns:a16="http://schemas.microsoft.com/office/drawing/2014/main" id="{CFB1D16D-71B5-2413-33A1-0E1154E3591E}"/>
                </a:ext>
              </a:extLst>
            </p:cNvPr>
            <p:cNvSpPr/>
            <p:nvPr/>
          </p:nvSpPr>
          <p:spPr>
            <a:xfrm>
              <a:off x="7855576" y="1983672"/>
              <a:ext cx="1205693" cy="354579"/>
            </a:xfrm>
            <a:prstGeom prst="wedgeRoundRectCallout">
              <a:avLst>
                <a:gd name="adj1" fmla="val -2600"/>
                <a:gd name="adj2" fmla="val 163690"/>
                <a:gd name="adj3" fmla="val 16667"/>
              </a:avLst>
            </a:prstGeom>
            <a:solidFill>
              <a:srgbClr val="FFFF00"/>
            </a:solidFill>
            <a:ln w="28575"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pt-BR" sz="1800" b="0" i="0" u="none" strike="noStrike" kern="0" cap="none" spc="0" normalizeH="0" baseline="0" noProof="0" dirty="0">
                  <a:ln>
                    <a:noFill/>
                  </a:ln>
                  <a:solidFill>
                    <a:srgbClr val="000000"/>
                  </a:solidFill>
                  <a:effectLst/>
                  <a:uLnTx/>
                  <a:uFillTx/>
                  <a:latin typeface="Bosch Office Sans"/>
                  <a:ea typeface="+mn-ea"/>
                  <a:cs typeface="+mn-cs"/>
                </a:rPr>
                <a:t>Dados</a:t>
              </a:r>
            </a:p>
          </p:txBody>
        </p:sp>
      </p:grpSp>
    </p:spTree>
    <p:extLst>
      <p:ext uri="{BB962C8B-B14F-4D97-AF65-F5344CB8AC3E}">
        <p14:creationId xmlns:p14="http://schemas.microsoft.com/office/powerpoint/2010/main" val="1696518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7EA260-F890-5AE4-B9BE-CC60D05EBD56}"/>
              </a:ext>
            </a:extLst>
          </p:cNvPr>
          <p:cNvSpPr>
            <a:spLocks noGrp="1"/>
          </p:cNvSpPr>
          <p:nvPr>
            <p:ph type="title"/>
          </p:nvPr>
        </p:nvSpPr>
        <p:spPr/>
        <p:txBody>
          <a:bodyPr/>
          <a:lstStyle/>
          <a:p>
            <a:r>
              <a:rPr lang="pt-BR" dirty="0"/>
              <a:t>Microsoft Access</a:t>
            </a:r>
          </a:p>
        </p:txBody>
      </p:sp>
      <p:sp>
        <p:nvSpPr>
          <p:cNvPr id="3" name="Espaço Reservado para Texto 2">
            <a:extLst>
              <a:ext uri="{FF2B5EF4-FFF2-40B4-BE49-F238E27FC236}">
                <a16:creationId xmlns:a16="http://schemas.microsoft.com/office/drawing/2014/main" id="{8118B801-03D6-1F36-5211-869A0E524A99}"/>
              </a:ext>
            </a:extLst>
          </p:cNvPr>
          <p:cNvSpPr>
            <a:spLocks noGrp="1"/>
          </p:cNvSpPr>
          <p:nvPr>
            <p:ph type="body" sz="quarter" idx="15"/>
          </p:nvPr>
        </p:nvSpPr>
        <p:spPr/>
        <p:txBody>
          <a:bodyPr/>
          <a:lstStyle/>
          <a:p>
            <a:r>
              <a:rPr lang="pt-BR"/>
              <a:t>Desenvolvimento de Banco de Dados</a:t>
            </a:r>
          </a:p>
        </p:txBody>
      </p:sp>
      <p:sp>
        <p:nvSpPr>
          <p:cNvPr id="4" name="Espaço Reservado para Número de Slide 3">
            <a:extLst>
              <a:ext uri="{FF2B5EF4-FFF2-40B4-BE49-F238E27FC236}">
                <a16:creationId xmlns:a16="http://schemas.microsoft.com/office/drawing/2014/main" id="{69203565-9CD2-EA7E-A6A7-6FC072FD4749}"/>
              </a:ext>
            </a:extLst>
          </p:cNvPr>
          <p:cNvSpPr>
            <a:spLocks noGrp="1"/>
          </p:cNvSpPr>
          <p:nvPr>
            <p:ph type="sldNum" sz="quarter" idx="12"/>
          </p:nvPr>
        </p:nvSpPr>
        <p:spPr/>
        <p:txBody>
          <a:bodyPr/>
          <a:lstStyle/>
          <a:p>
            <a:fld id="{4898AEC0-503E-4FA4-859C-D0F72D6E3F79}" type="slidenum">
              <a:rPr lang="en-US" noProof="1" smtClean="0"/>
              <a:pPr/>
              <a:t>25</a:t>
            </a:fld>
            <a:endParaRPr lang="en-US" noProof="1"/>
          </a:p>
        </p:txBody>
      </p:sp>
      <p:sp>
        <p:nvSpPr>
          <p:cNvPr id="5" name="Espaço Reservado para Conteúdo 4">
            <a:extLst>
              <a:ext uri="{FF2B5EF4-FFF2-40B4-BE49-F238E27FC236}">
                <a16:creationId xmlns:a16="http://schemas.microsoft.com/office/drawing/2014/main" id="{72B59F35-C3A2-B7EF-D8D1-1B62D55AEB2A}"/>
              </a:ext>
            </a:extLst>
          </p:cNvPr>
          <p:cNvSpPr>
            <a:spLocks noGrp="1"/>
          </p:cNvSpPr>
          <p:nvPr>
            <p:ph sz="quarter" idx="1"/>
          </p:nvPr>
        </p:nvSpPr>
        <p:spPr/>
        <p:txBody>
          <a:bodyPr/>
          <a:lstStyle/>
          <a:p>
            <a:pPr>
              <a:buFont typeface="Arial" panose="020B0604020202020204" pitchFamily="34" charset="0"/>
              <a:buChar char="•"/>
            </a:pPr>
            <a:r>
              <a:rPr lang="pt-BR" dirty="0"/>
              <a:t>Relacionamentos e suas propriedades</a:t>
            </a:r>
          </a:p>
        </p:txBody>
      </p:sp>
      <p:pic>
        <p:nvPicPr>
          <p:cNvPr id="14" name="Imagem 13">
            <a:extLst>
              <a:ext uri="{FF2B5EF4-FFF2-40B4-BE49-F238E27FC236}">
                <a16:creationId xmlns:a16="http://schemas.microsoft.com/office/drawing/2014/main" id="{33B34B84-2285-164F-1529-4FD42D906CC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58762" y="1296001"/>
            <a:ext cx="10455390" cy="4168800"/>
          </a:xfrm>
          <a:prstGeom prst="rect">
            <a:avLst/>
          </a:prstGeom>
        </p:spPr>
      </p:pic>
    </p:spTree>
    <p:extLst>
      <p:ext uri="{BB962C8B-B14F-4D97-AF65-F5344CB8AC3E}">
        <p14:creationId xmlns:p14="http://schemas.microsoft.com/office/powerpoint/2010/main" val="3139393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9FF81025-6B4B-E21B-B699-3B1A2363567A}"/>
              </a:ext>
            </a:extLst>
          </p:cNvPr>
          <p:cNvSpPr>
            <a:spLocks noGrp="1"/>
          </p:cNvSpPr>
          <p:nvPr>
            <p:ph type="body" sz="quarter" idx="15"/>
          </p:nvPr>
        </p:nvSpPr>
        <p:spPr/>
        <p:txBody>
          <a:bodyPr/>
          <a:lstStyle/>
          <a:p>
            <a:r>
              <a:rPr lang="pt-BR"/>
              <a:t>Desenvolvimento de Banco de Dados</a:t>
            </a:r>
          </a:p>
        </p:txBody>
      </p:sp>
      <p:sp>
        <p:nvSpPr>
          <p:cNvPr id="3" name="Título 2">
            <a:extLst>
              <a:ext uri="{FF2B5EF4-FFF2-40B4-BE49-F238E27FC236}">
                <a16:creationId xmlns:a16="http://schemas.microsoft.com/office/drawing/2014/main" id="{15F4221A-A318-0F2C-63EB-957736C0372B}"/>
              </a:ext>
            </a:extLst>
          </p:cNvPr>
          <p:cNvSpPr>
            <a:spLocks noGrp="1"/>
          </p:cNvSpPr>
          <p:nvPr>
            <p:ph type="title"/>
          </p:nvPr>
        </p:nvSpPr>
        <p:spPr/>
        <p:txBody>
          <a:bodyPr/>
          <a:lstStyle/>
          <a:p>
            <a:r>
              <a:rPr lang="pt-BR" dirty="0"/>
              <a:t>Microsoft Access</a:t>
            </a:r>
          </a:p>
        </p:txBody>
      </p:sp>
      <p:sp>
        <p:nvSpPr>
          <p:cNvPr id="4" name="Espaço Reservado para Conteúdo 3">
            <a:extLst>
              <a:ext uri="{FF2B5EF4-FFF2-40B4-BE49-F238E27FC236}">
                <a16:creationId xmlns:a16="http://schemas.microsoft.com/office/drawing/2014/main" id="{F26CF74B-3CD5-CA59-A3E5-5B463C38D09F}"/>
              </a:ext>
            </a:extLst>
          </p:cNvPr>
          <p:cNvSpPr>
            <a:spLocks noGrp="1"/>
          </p:cNvSpPr>
          <p:nvPr>
            <p:ph sz="half" idx="1"/>
          </p:nvPr>
        </p:nvSpPr>
        <p:spPr/>
        <p:txBody>
          <a:bodyPr/>
          <a:lstStyle/>
          <a:p>
            <a:r>
              <a:rPr lang="pt-BR" dirty="0"/>
              <a:t>Executar consulta como demonstração</a:t>
            </a:r>
          </a:p>
          <a:p>
            <a:endParaRPr lang="pt-BR" dirty="0"/>
          </a:p>
        </p:txBody>
      </p:sp>
      <p:sp>
        <p:nvSpPr>
          <p:cNvPr id="5" name="Espaço Reservado para Conteúdo 4">
            <a:extLst>
              <a:ext uri="{FF2B5EF4-FFF2-40B4-BE49-F238E27FC236}">
                <a16:creationId xmlns:a16="http://schemas.microsoft.com/office/drawing/2014/main" id="{6469AB53-9D3B-D177-881A-0E2BD934860A}"/>
              </a:ext>
            </a:extLst>
          </p:cNvPr>
          <p:cNvSpPr>
            <a:spLocks noGrp="1"/>
          </p:cNvSpPr>
          <p:nvPr>
            <p:ph sz="half" idx="2"/>
          </p:nvPr>
        </p:nvSpPr>
        <p:spPr/>
        <p:txBody>
          <a:bodyPr/>
          <a:lstStyle/>
          <a:p>
            <a:endParaRPr lang="pt-BR"/>
          </a:p>
        </p:txBody>
      </p:sp>
      <p:sp>
        <p:nvSpPr>
          <p:cNvPr id="6" name="Espaço Reservado para Número de Slide 5">
            <a:extLst>
              <a:ext uri="{FF2B5EF4-FFF2-40B4-BE49-F238E27FC236}">
                <a16:creationId xmlns:a16="http://schemas.microsoft.com/office/drawing/2014/main" id="{673AB967-5168-CA49-6CF1-B4D5AD43CF24}"/>
              </a:ext>
            </a:extLst>
          </p:cNvPr>
          <p:cNvSpPr>
            <a:spLocks noGrp="1"/>
          </p:cNvSpPr>
          <p:nvPr>
            <p:ph type="sldNum" sz="quarter" idx="12"/>
          </p:nvPr>
        </p:nvSpPr>
        <p:spPr/>
        <p:txBody>
          <a:bodyPr/>
          <a:lstStyle/>
          <a:p>
            <a:fld id="{4898AEC0-503E-4FA4-859C-D0F72D6E3F79}" type="slidenum">
              <a:rPr lang="en-US" noProof="1" smtClean="0"/>
              <a:pPr/>
              <a:t>26</a:t>
            </a:fld>
            <a:endParaRPr lang="en-US" noProof="1"/>
          </a:p>
        </p:txBody>
      </p:sp>
      <p:pic>
        <p:nvPicPr>
          <p:cNvPr id="9" name="Imagem 8">
            <a:extLst>
              <a:ext uri="{FF2B5EF4-FFF2-40B4-BE49-F238E27FC236}">
                <a16:creationId xmlns:a16="http://schemas.microsoft.com/office/drawing/2014/main" id="{0861164F-F567-FD27-8B71-54D0B05FE7CE}"/>
              </a:ext>
            </a:extLst>
          </p:cNvPr>
          <p:cNvPicPr>
            <a:picLocks noChangeAspect="1"/>
          </p:cNvPicPr>
          <p:nvPr/>
        </p:nvPicPr>
        <p:blipFill>
          <a:blip r:embed="rId2"/>
          <a:stretch>
            <a:fillRect/>
          </a:stretch>
        </p:blipFill>
        <p:spPr>
          <a:xfrm>
            <a:off x="256025" y="1906674"/>
            <a:ext cx="5995234" cy="2792693"/>
          </a:xfrm>
          <a:prstGeom prst="rect">
            <a:avLst/>
          </a:prstGeom>
        </p:spPr>
      </p:pic>
      <p:pic>
        <p:nvPicPr>
          <p:cNvPr id="11" name="Imagem 10">
            <a:extLst>
              <a:ext uri="{FF2B5EF4-FFF2-40B4-BE49-F238E27FC236}">
                <a16:creationId xmlns:a16="http://schemas.microsoft.com/office/drawing/2014/main" id="{86BE35FA-837A-97D5-CAEF-1CC768003E8F}"/>
              </a:ext>
            </a:extLst>
          </p:cNvPr>
          <p:cNvPicPr>
            <a:picLocks noChangeAspect="1"/>
          </p:cNvPicPr>
          <p:nvPr/>
        </p:nvPicPr>
        <p:blipFill>
          <a:blip r:embed="rId3"/>
          <a:stretch>
            <a:fillRect/>
          </a:stretch>
        </p:blipFill>
        <p:spPr>
          <a:xfrm>
            <a:off x="7555115" y="1295999"/>
            <a:ext cx="3154885" cy="886418"/>
          </a:xfrm>
          <a:prstGeom prst="rect">
            <a:avLst/>
          </a:prstGeom>
        </p:spPr>
      </p:pic>
    </p:spTree>
    <p:extLst>
      <p:ext uri="{BB962C8B-B14F-4D97-AF65-F5344CB8AC3E}">
        <p14:creationId xmlns:p14="http://schemas.microsoft.com/office/powerpoint/2010/main" val="3058973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15F4221A-A318-0F2C-63EB-957736C0372B}"/>
              </a:ext>
            </a:extLst>
          </p:cNvPr>
          <p:cNvSpPr>
            <a:spLocks noGrp="1"/>
          </p:cNvSpPr>
          <p:nvPr>
            <p:ph type="title"/>
          </p:nvPr>
        </p:nvSpPr>
        <p:spPr/>
        <p:txBody>
          <a:bodyPr/>
          <a:lstStyle/>
          <a:p>
            <a:r>
              <a:rPr lang="pt-BR" dirty="0"/>
              <a:t>Microsoft Access</a:t>
            </a:r>
          </a:p>
        </p:txBody>
      </p:sp>
      <p:sp>
        <p:nvSpPr>
          <p:cNvPr id="2" name="Espaço Reservado para Texto 1">
            <a:extLst>
              <a:ext uri="{FF2B5EF4-FFF2-40B4-BE49-F238E27FC236}">
                <a16:creationId xmlns:a16="http://schemas.microsoft.com/office/drawing/2014/main" id="{9FF81025-6B4B-E21B-B699-3B1A2363567A}"/>
              </a:ext>
            </a:extLst>
          </p:cNvPr>
          <p:cNvSpPr>
            <a:spLocks noGrp="1"/>
          </p:cNvSpPr>
          <p:nvPr>
            <p:ph type="body" sz="quarter" idx="15"/>
          </p:nvPr>
        </p:nvSpPr>
        <p:spPr/>
        <p:txBody>
          <a:bodyPr/>
          <a:lstStyle/>
          <a:p>
            <a:r>
              <a:rPr lang="pt-BR"/>
              <a:t>Desenvolvimento de Banco de Dados</a:t>
            </a:r>
          </a:p>
        </p:txBody>
      </p:sp>
      <p:sp>
        <p:nvSpPr>
          <p:cNvPr id="6" name="Espaço Reservado para Número de Slide 5">
            <a:extLst>
              <a:ext uri="{FF2B5EF4-FFF2-40B4-BE49-F238E27FC236}">
                <a16:creationId xmlns:a16="http://schemas.microsoft.com/office/drawing/2014/main" id="{673AB967-5168-CA49-6CF1-B4D5AD43CF24}"/>
              </a:ext>
            </a:extLst>
          </p:cNvPr>
          <p:cNvSpPr>
            <a:spLocks noGrp="1"/>
          </p:cNvSpPr>
          <p:nvPr>
            <p:ph type="sldNum" sz="quarter" idx="12"/>
          </p:nvPr>
        </p:nvSpPr>
        <p:spPr/>
        <p:txBody>
          <a:bodyPr/>
          <a:lstStyle/>
          <a:p>
            <a:fld id="{4898AEC0-503E-4FA4-859C-D0F72D6E3F79}" type="slidenum">
              <a:rPr lang="en-US" noProof="1" smtClean="0"/>
              <a:pPr/>
              <a:t>27</a:t>
            </a:fld>
            <a:endParaRPr lang="en-US" noProof="1"/>
          </a:p>
        </p:txBody>
      </p:sp>
      <p:sp>
        <p:nvSpPr>
          <p:cNvPr id="4" name="Espaço Reservado para Conteúdo 3">
            <a:extLst>
              <a:ext uri="{FF2B5EF4-FFF2-40B4-BE49-F238E27FC236}">
                <a16:creationId xmlns:a16="http://schemas.microsoft.com/office/drawing/2014/main" id="{F26CF74B-3CD5-CA59-A3E5-5B463C38D09F}"/>
              </a:ext>
            </a:extLst>
          </p:cNvPr>
          <p:cNvSpPr>
            <a:spLocks noGrp="1"/>
          </p:cNvSpPr>
          <p:nvPr>
            <p:ph sz="quarter" idx="1"/>
          </p:nvPr>
        </p:nvSpPr>
        <p:spPr/>
        <p:txBody>
          <a:bodyPr/>
          <a:lstStyle/>
          <a:p>
            <a:pPr>
              <a:buFont typeface="Arial" panose="020B0604020202020204" pitchFamily="34" charset="0"/>
              <a:buChar char="•"/>
            </a:pPr>
            <a:r>
              <a:rPr lang="pt-BR" dirty="0"/>
              <a:t>Como exercício passarem o Banco de Dados da </a:t>
            </a:r>
            <a:r>
              <a:rPr lang="pt-BR" dirty="0" err="1"/>
              <a:t>Padoc</a:t>
            </a:r>
            <a:r>
              <a:rPr lang="pt-BR" dirty="0"/>
              <a:t> para o Access</a:t>
            </a:r>
          </a:p>
          <a:p>
            <a:pPr>
              <a:buFont typeface="Arial" panose="020B0604020202020204" pitchFamily="34" charset="0"/>
              <a:buChar char="•"/>
            </a:pPr>
            <a:endParaRPr lang="pt-BR" dirty="0"/>
          </a:p>
        </p:txBody>
      </p:sp>
      <p:pic>
        <p:nvPicPr>
          <p:cNvPr id="8" name="Imagem 7">
            <a:extLst>
              <a:ext uri="{FF2B5EF4-FFF2-40B4-BE49-F238E27FC236}">
                <a16:creationId xmlns:a16="http://schemas.microsoft.com/office/drawing/2014/main" id="{29C9C486-DF56-1C9D-DEB5-5675A3134600}"/>
              </a:ext>
            </a:extLst>
          </p:cNvPr>
          <p:cNvPicPr>
            <a:picLocks noChangeAspect="1"/>
          </p:cNvPicPr>
          <p:nvPr/>
        </p:nvPicPr>
        <p:blipFill>
          <a:blip r:embed="rId2"/>
          <a:stretch>
            <a:fillRect/>
          </a:stretch>
        </p:blipFill>
        <p:spPr>
          <a:xfrm>
            <a:off x="258762" y="1702778"/>
            <a:ext cx="3860207" cy="838761"/>
          </a:xfrm>
          <a:prstGeom prst="rect">
            <a:avLst/>
          </a:prstGeom>
        </p:spPr>
      </p:pic>
      <p:pic>
        <p:nvPicPr>
          <p:cNvPr id="12" name="Imagem 11">
            <a:extLst>
              <a:ext uri="{FF2B5EF4-FFF2-40B4-BE49-F238E27FC236}">
                <a16:creationId xmlns:a16="http://schemas.microsoft.com/office/drawing/2014/main" id="{CA75D206-2040-48D9-71F8-5065D54A2BA0}"/>
              </a:ext>
            </a:extLst>
          </p:cNvPr>
          <p:cNvPicPr>
            <a:picLocks noChangeAspect="1"/>
          </p:cNvPicPr>
          <p:nvPr/>
        </p:nvPicPr>
        <p:blipFill>
          <a:blip r:embed="rId3"/>
          <a:stretch>
            <a:fillRect/>
          </a:stretch>
        </p:blipFill>
        <p:spPr>
          <a:xfrm>
            <a:off x="554990" y="2560468"/>
            <a:ext cx="7863384" cy="1258141"/>
          </a:xfrm>
          <a:prstGeom prst="rect">
            <a:avLst/>
          </a:prstGeom>
        </p:spPr>
      </p:pic>
      <p:pic>
        <p:nvPicPr>
          <p:cNvPr id="14" name="Imagem 13">
            <a:extLst>
              <a:ext uri="{FF2B5EF4-FFF2-40B4-BE49-F238E27FC236}">
                <a16:creationId xmlns:a16="http://schemas.microsoft.com/office/drawing/2014/main" id="{44C47616-864B-D7BD-4102-E380516B09A6}"/>
              </a:ext>
            </a:extLst>
          </p:cNvPr>
          <p:cNvPicPr>
            <a:picLocks noChangeAspect="1"/>
          </p:cNvPicPr>
          <p:nvPr/>
        </p:nvPicPr>
        <p:blipFill>
          <a:blip r:embed="rId4"/>
          <a:stretch>
            <a:fillRect/>
          </a:stretch>
        </p:blipFill>
        <p:spPr>
          <a:xfrm>
            <a:off x="258762" y="4416632"/>
            <a:ext cx="6938840" cy="1038920"/>
          </a:xfrm>
          <a:prstGeom prst="rect">
            <a:avLst/>
          </a:prstGeom>
        </p:spPr>
      </p:pic>
      <p:pic>
        <p:nvPicPr>
          <p:cNvPr id="16" name="Imagem 15">
            <a:extLst>
              <a:ext uri="{FF2B5EF4-FFF2-40B4-BE49-F238E27FC236}">
                <a16:creationId xmlns:a16="http://schemas.microsoft.com/office/drawing/2014/main" id="{6CBD14D9-D6A0-2793-DC1A-D69C51B404AD}"/>
              </a:ext>
            </a:extLst>
          </p:cNvPr>
          <p:cNvPicPr>
            <a:picLocks noChangeAspect="1"/>
          </p:cNvPicPr>
          <p:nvPr/>
        </p:nvPicPr>
        <p:blipFill>
          <a:blip r:embed="rId5"/>
          <a:stretch>
            <a:fillRect/>
          </a:stretch>
        </p:blipFill>
        <p:spPr>
          <a:xfrm>
            <a:off x="331347" y="3629293"/>
            <a:ext cx="7015091" cy="1038920"/>
          </a:xfrm>
          <a:prstGeom prst="rect">
            <a:avLst/>
          </a:prstGeom>
        </p:spPr>
      </p:pic>
      <p:pic>
        <p:nvPicPr>
          <p:cNvPr id="18" name="Imagem 17">
            <a:extLst>
              <a:ext uri="{FF2B5EF4-FFF2-40B4-BE49-F238E27FC236}">
                <a16:creationId xmlns:a16="http://schemas.microsoft.com/office/drawing/2014/main" id="{A6CB1450-FC2D-917D-061F-A84D97356597}"/>
              </a:ext>
            </a:extLst>
          </p:cNvPr>
          <p:cNvPicPr>
            <a:picLocks noChangeAspect="1"/>
          </p:cNvPicPr>
          <p:nvPr/>
        </p:nvPicPr>
        <p:blipFill>
          <a:blip r:embed="rId6"/>
          <a:stretch>
            <a:fillRect/>
          </a:stretch>
        </p:blipFill>
        <p:spPr>
          <a:xfrm>
            <a:off x="6251060" y="3567915"/>
            <a:ext cx="4184273" cy="1267673"/>
          </a:xfrm>
          <a:prstGeom prst="rect">
            <a:avLst/>
          </a:prstGeom>
        </p:spPr>
      </p:pic>
      <p:pic>
        <p:nvPicPr>
          <p:cNvPr id="20" name="Imagem 19">
            <a:extLst>
              <a:ext uri="{FF2B5EF4-FFF2-40B4-BE49-F238E27FC236}">
                <a16:creationId xmlns:a16="http://schemas.microsoft.com/office/drawing/2014/main" id="{B771026B-49BB-B47A-E98B-5931E7E1DBE2}"/>
              </a:ext>
            </a:extLst>
          </p:cNvPr>
          <p:cNvPicPr>
            <a:picLocks noChangeAspect="1"/>
          </p:cNvPicPr>
          <p:nvPr/>
        </p:nvPicPr>
        <p:blipFill>
          <a:blip r:embed="rId7"/>
          <a:stretch>
            <a:fillRect/>
          </a:stretch>
        </p:blipFill>
        <p:spPr>
          <a:xfrm>
            <a:off x="5541246" y="1611398"/>
            <a:ext cx="5261319" cy="1810961"/>
          </a:xfrm>
          <a:prstGeom prst="rect">
            <a:avLst/>
          </a:prstGeom>
        </p:spPr>
      </p:pic>
    </p:spTree>
    <p:extLst>
      <p:ext uri="{BB962C8B-B14F-4D97-AF65-F5344CB8AC3E}">
        <p14:creationId xmlns:p14="http://schemas.microsoft.com/office/powerpoint/2010/main" val="293182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UML - Diagramas de classe</a:t>
            </a:r>
          </a:p>
        </p:txBody>
      </p:sp>
      <p:sp>
        <p:nvSpPr>
          <p:cNvPr id="4" name="Espaço Reservado para Conteúdo 3"/>
          <p:cNvSpPr>
            <a:spLocks noGrp="1"/>
          </p:cNvSpPr>
          <p:nvPr>
            <p:ph sz="half" idx="1"/>
          </p:nvPr>
        </p:nvSpPr>
        <p:spPr/>
        <p:txBody>
          <a:bodyPr/>
          <a:lstStyle/>
          <a:p>
            <a:pPr algn="just">
              <a:buFont typeface="Arial" panose="020B0604020202020204" pitchFamily="34" charset="0"/>
              <a:buChar char="•"/>
            </a:pPr>
            <a:r>
              <a:rPr lang="pt-BR" dirty="0"/>
              <a:t>Uma classe é um descritor para um conjunto de objetos que compartilham alguns atributos e/ou operações. Conceituamos as classes de objetos de nossa vida diária;</a:t>
            </a:r>
          </a:p>
          <a:p>
            <a:pPr algn="just">
              <a:buFont typeface="Arial" panose="020B0604020202020204" pitchFamily="34" charset="0"/>
              <a:buChar char="•"/>
            </a:pPr>
            <a:r>
              <a:rPr lang="pt-BR" dirty="0"/>
              <a:t>Por exemplo, um carro possui </a:t>
            </a:r>
            <a:r>
              <a:rPr lang="pt-BR" b="1" dirty="0"/>
              <a:t>atributos</a:t>
            </a:r>
            <a:r>
              <a:rPr lang="pt-BR" dirty="0"/>
              <a:t>, como </a:t>
            </a:r>
            <a:r>
              <a:rPr lang="pt-BR" u="sng" dirty="0"/>
              <a:t>número de identificação de veículo </a:t>
            </a:r>
            <a:r>
              <a:rPr lang="pt-BR" dirty="0"/>
              <a:t>(chassis) e </a:t>
            </a:r>
            <a:r>
              <a:rPr lang="pt-BR" u="sng" dirty="0"/>
              <a:t>quilometragem</a:t>
            </a:r>
            <a:r>
              <a:rPr lang="pt-BR" dirty="0"/>
              <a:t>, também tem </a:t>
            </a:r>
            <a:r>
              <a:rPr lang="pt-BR" b="1" dirty="0"/>
              <a:t>operações</a:t>
            </a:r>
            <a:r>
              <a:rPr lang="pt-BR" dirty="0"/>
              <a:t>, como </a:t>
            </a:r>
            <a:r>
              <a:rPr lang="pt-BR" u="sng" dirty="0"/>
              <a:t>acelerar</a:t>
            </a:r>
            <a:r>
              <a:rPr lang="pt-BR" dirty="0"/>
              <a:t> e </a:t>
            </a:r>
            <a:r>
              <a:rPr lang="pt-BR" u="sng" dirty="0"/>
              <a:t>frear</a:t>
            </a:r>
            <a:r>
              <a:rPr lang="pt-BR" dirty="0"/>
              <a:t>. </a:t>
            </a:r>
          </a:p>
          <a:p>
            <a:pPr algn="just">
              <a:buFont typeface="Arial" panose="020B0604020202020204" pitchFamily="34" charset="0"/>
              <a:buChar char="•"/>
            </a:pPr>
            <a:r>
              <a:rPr lang="pt-BR" dirty="0"/>
              <a:t>Carros individuais diferem nos detalhes, como seus próprios valores de chassis e quilometragem. Carros individuais são objetos que são instâncias da classe “carro”.</a:t>
            </a:r>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3</a:t>
            </a:fld>
            <a:endParaRPr lang="en-US" noProof="1"/>
          </a:p>
        </p:txBody>
      </p:sp>
      <p:sp>
        <p:nvSpPr>
          <p:cNvPr id="5" name="Espaço Reservado para Conteúdo 4"/>
          <p:cNvSpPr>
            <a:spLocks noGrp="1"/>
          </p:cNvSpPr>
          <p:nvPr>
            <p:ph sz="half" idx="2"/>
          </p:nvPr>
        </p:nvSpPr>
        <p:spPr/>
        <p:txBody>
          <a:bodyPr vert="horz" lIns="0" tIns="0" rIns="0" bIns="0" rtlCol="0">
            <a:noAutofit/>
          </a:bodyPr>
          <a:lstStyle/>
          <a:p>
            <a:pPr algn="just">
              <a:buFont typeface="Arial" panose="020B0604020202020204" pitchFamily="34" charset="0"/>
              <a:buChar char="•"/>
            </a:pPr>
            <a:r>
              <a:rPr lang="pt-BR" dirty="0"/>
              <a:t>Há uma correspondência muito próxima entre os diagramas de classe da UML e os diagramas ER. </a:t>
            </a:r>
          </a:p>
          <a:p>
            <a:pPr algn="just">
              <a:buFont typeface="Arial" panose="020B0604020202020204" pitchFamily="34" charset="0"/>
              <a:buChar char="•"/>
            </a:pPr>
            <a:r>
              <a:rPr lang="pt-BR" dirty="0"/>
              <a:t>É possível conceituar uma tabela de banco de dados como uma classe.</a:t>
            </a:r>
          </a:p>
          <a:p>
            <a:pPr algn="just">
              <a:buFont typeface="Arial" panose="020B0604020202020204" pitchFamily="34" charset="0"/>
              <a:buChar char="•"/>
            </a:pPr>
            <a:r>
              <a:rPr lang="pt-BR" dirty="0"/>
              <a:t>As colunas na tabela são os atributos, e as linhas são objetos dessa classe.</a:t>
            </a:r>
          </a:p>
          <a:p>
            <a:pPr algn="just">
              <a:buFont typeface="Arial" panose="020B0604020202020204" pitchFamily="34" charset="0"/>
              <a:buChar char="•"/>
            </a:pPr>
            <a:r>
              <a:rPr lang="pt-BR" dirty="0"/>
              <a:t>Por exemplo, ter uma tabela chamada “Carro” com as colunas chamadas “chassi” e “quilometragem”. </a:t>
            </a:r>
          </a:p>
          <a:p>
            <a:pPr lvl="1" algn="just">
              <a:buFont typeface="Arial" panose="020B0604020202020204" pitchFamily="34" charset="0"/>
              <a:buChar char="•"/>
            </a:pPr>
            <a:r>
              <a:rPr lang="pt-BR" dirty="0"/>
              <a:t>Determinado carro poderia ser representado :</a:t>
            </a:r>
          </a:p>
          <a:p>
            <a:pPr lvl="2" algn="just">
              <a:buFont typeface="Arial" panose="020B0604020202020204" pitchFamily="34" charset="0"/>
              <a:buChar char="•"/>
            </a:pPr>
            <a:r>
              <a:rPr lang="pt-BR" dirty="0"/>
              <a:t>Uma linha com o valor “INXBR32ES3Z12” na coluna chassi e 22.137 na coluna quilometragem.</a:t>
            </a:r>
          </a:p>
        </p:txBody>
      </p:sp>
    </p:spTree>
    <p:extLst>
      <p:ext uri="{BB962C8B-B14F-4D97-AF65-F5344CB8AC3E}">
        <p14:creationId xmlns:p14="http://schemas.microsoft.com/office/powerpoint/2010/main" val="2497685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UML - Diagramas de classe</a:t>
            </a:r>
          </a:p>
        </p:txBody>
      </p:sp>
      <p:sp>
        <p:nvSpPr>
          <p:cNvPr id="4" name="Espaço Reservado para Conteúdo 3"/>
          <p:cNvSpPr>
            <a:spLocks noGrp="1"/>
          </p:cNvSpPr>
          <p:nvPr>
            <p:ph sz="half" idx="1"/>
          </p:nvPr>
        </p:nvSpPr>
        <p:spPr/>
        <p:txBody>
          <a:bodyPr/>
          <a:lstStyle/>
          <a:p>
            <a:pPr algn="just">
              <a:buFont typeface="Arial" panose="020B0604020202020204" pitchFamily="34" charset="0"/>
              <a:buChar char="•"/>
            </a:pPr>
            <a:r>
              <a:rPr lang="pt-BR" dirty="0"/>
              <a:t>A principal diferença entre </a:t>
            </a:r>
            <a:r>
              <a:rPr lang="pt-BR" b="1" dirty="0"/>
              <a:t>classes</a:t>
            </a:r>
            <a:r>
              <a:rPr lang="pt-BR" dirty="0"/>
              <a:t> e </a:t>
            </a:r>
            <a:r>
              <a:rPr lang="pt-BR" b="1" dirty="0"/>
              <a:t>entidades</a:t>
            </a:r>
            <a:r>
              <a:rPr lang="pt-BR" dirty="0"/>
              <a:t> é a falta de </a:t>
            </a:r>
            <a:r>
              <a:rPr lang="pt-BR" b="1" dirty="0"/>
              <a:t>operações</a:t>
            </a:r>
            <a:r>
              <a:rPr lang="pt-BR" dirty="0"/>
              <a:t> nas entidades. O termo operação é usado com o sentido definido pela UML. </a:t>
            </a:r>
          </a:p>
          <a:p>
            <a:pPr algn="just">
              <a:buFont typeface="Arial" panose="020B0604020202020204" pitchFamily="34" charset="0"/>
              <a:buChar char="•"/>
            </a:pPr>
            <a:r>
              <a:rPr lang="pt-BR" dirty="0"/>
              <a:t>Os </a:t>
            </a:r>
            <a:r>
              <a:rPr lang="pt-BR" b="1" dirty="0"/>
              <a:t>procedimentos</a:t>
            </a:r>
            <a:r>
              <a:rPr lang="pt-BR" dirty="0"/>
              <a:t> </a:t>
            </a:r>
            <a:r>
              <a:rPr lang="pt-BR" b="1" dirty="0"/>
              <a:t>armazenados</a:t>
            </a:r>
            <a:r>
              <a:rPr lang="pt-BR" dirty="0"/>
              <a:t> (</a:t>
            </a:r>
            <a:r>
              <a:rPr lang="pt-BR" dirty="0" err="1"/>
              <a:t>stored</a:t>
            </a:r>
            <a:r>
              <a:rPr lang="pt-BR" dirty="0"/>
              <a:t> procedures), funções, triggers e restrições (</a:t>
            </a:r>
            <a:r>
              <a:rPr lang="pt-BR" dirty="0" err="1"/>
              <a:t>constraints</a:t>
            </a:r>
            <a:r>
              <a:rPr lang="pt-BR" dirty="0"/>
              <a:t>) são formas de comportamento nomeado que podem ser definidas nos bancos de dados; porém, estas não estão associadas ao comportamento das linhas individuais. </a:t>
            </a:r>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4</a:t>
            </a:fld>
            <a:endParaRPr lang="en-US" noProof="1"/>
          </a:p>
        </p:txBody>
      </p:sp>
      <p:sp>
        <p:nvSpPr>
          <p:cNvPr id="5" name="Espaço Reservado para Conteúdo 4"/>
          <p:cNvSpPr>
            <a:spLocks noGrp="1"/>
          </p:cNvSpPr>
          <p:nvPr>
            <p:ph sz="half" idx="2"/>
          </p:nvPr>
        </p:nvSpPr>
        <p:spPr/>
        <p:txBody>
          <a:bodyPr vert="horz" lIns="0" tIns="0" rIns="0" bIns="0" rtlCol="0">
            <a:noAutofit/>
          </a:bodyPr>
          <a:lstStyle/>
          <a:p>
            <a:pPr algn="just">
              <a:buFont typeface="Arial" panose="020B0604020202020204" pitchFamily="34" charset="0"/>
              <a:buChar char="•"/>
            </a:pPr>
            <a:r>
              <a:rPr lang="pt-BR" dirty="0"/>
              <a:t>O termo </a:t>
            </a:r>
            <a:r>
              <a:rPr lang="pt-BR" b="1" dirty="0"/>
              <a:t>operações</a:t>
            </a:r>
            <a:r>
              <a:rPr lang="pt-BR" dirty="0"/>
              <a:t> da UML refere-se aos </a:t>
            </a:r>
            <a:r>
              <a:rPr lang="pt-BR" b="1" dirty="0"/>
              <a:t>métodos intrínsecos das classes de objetos</a:t>
            </a:r>
            <a:r>
              <a:rPr lang="pt-BR" dirty="0"/>
              <a:t>. </a:t>
            </a:r>
          </a:p>
          <a:p>
            <a:pPr algn="just">
              <a:buFont typeface="Arial" panose="020B0604020202020204" pitchFamily="34" charset="0"/>
              <a:buChar char="•"/>
            </a:pPr>
            <a:r>
              <a:rPr lang="pt-BR" dirty="0"/>
              <a:t>Esses comportamentos não são armazenados na definição de linhas dentro do banco de dados. </a:t>
            </a:r>
          </a:p>
          <a:p>
            <a:pPr algn="just">
              <a:buFont typeface="Arial" panose="020B0604020202020204" pitchFamily="34" charset="0"/>
              <a:buChar char="•"/>
            </a:pPr>
            <a:r>
              <a:rPr lang="pt-BR" dirty="0"/>
              <a:t>Não existem </a:t>
            </a:r>
            <a:r>
              <a:rPr lang="pt-BR" b="1" dirty="0"/>
              <a:t>operações</a:t>
            </a:r>
            <a:r>
              <a:rPr lang="pt-BR" dirty="0"/>
              <a:t> chamadas “acelerar” ou “frear” associadas às linhas em nossa tabela “Carro”. </a:t>
            </a:r>
          </a:p>
          <a:p>
            <a:pPr algn="just">
              <a:buFont typeface="Arial" panose="020B0604020202020204" pitchFamily="34" charset="0"/>
              <a:buChar char="•"/>
            </a:pPr>
            <a:r>
              <a:rPr lang="pt-BR" dirty="0"/>
              <a:t>As classes podem ser exibidas com seus </a:t>
            </a:r>
            <a:r>
              <a:rPr lang="pt-BR" b="1" dirty="0"/>
              <a:t>atributos</a:t>
            </a:r>
            <a:r>
              <a:rPr lang="pt-BR" dirty="0"/>
              <a:t> e sem as </a:t>
            </a:r>
            <a:r>
              <a:rPr lang="pt-BR" b="1" dirty="0"/>
              <a:t>operações</a:t>
            </a:r>
            <a:r>
              <a:rPr lang="pt-BR" dirty="0"/>
              <a:t> da UML, que é o uso típico para os esquemas de banco de dados.</a:t>
            </a:r>
          </a:p>
          <a:p>
            <a:pPr algn="just">
              <a:buFont typeface="Arial" panose="020B0604020202020204" pitchFamily="34" charset="0"/>
              <a:buChar char="•"/>
            </a:pPr>
            <a:endParaRPr lang="pt-BR" dirty="0"/>
          </a:p>
        </p:txBody>
      </p:sp>
    </p:spTree>
    <p:extLst>
      <p:ext uri="{BB962C8B-B14F-4D97-AF65-F5344CB8AC3E}">
        <p14:creationId xmlns:p14="http://schemas.microsoft.com/office/powerpoint/2010/main" val="283483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ço Reservado para Conteúdo 17"/>
          <p:cNvSpPr>
            <a:spLocks noGrp="1"/>
          </p:cNvSpPr>
          <p:nvPr>
            <p:ph sz="quarter" idx="1"/>
          </p:nvPr>
        </p:nvSpPr>
        <p:spPr>
          <a:xfrm>
            <a:off x="258762" y="1296000"/>
            <a:ext cx="10450800" cy="4168800"/>
          </a:xfrm>
        </p:spPr>
        <p:txBody>
          <a:bodyPr/>
          <a:lstStyle/>
          <a:p>
            <a:pPr algn="just"/>
            <a:endParaRPr lang="en-US" dirty="0"/>
          </a:p>
        </p:txBody>
      </p:sp>
      <p:sp>
        <p:nvSpPr>
          <p:cNvPr id="2" name="Título 1"/>
          <p:cNvSpPr>
            <a:spLocks noGrp="1"/>
          </p:cNvSpPr>
          <p:nvPr>
            <p:ph type="title"/>
          </p:nvPr>
        </p:nvSpPr>
        <p:spPr/>
        <p:txBody>
          <a:bodyPr/>
          <a:lstStyle/>
          <a:p>
            <a:r>
              <a:rPr lang="pt-BR" dirty="0"/>
              <a:t>Ícone UML de classe</a:t>
            </a:r>
            <a:endParaRPr lang="en-US" dirty="0"/>
          </a:p>
        </p:txBody>
      </p:sp>
      <p:sp>
        <p:nvSpPr>
          <p:cNvPr id="3" name="Espaço Reservado para Texto 2"/>
          <p:cNvSpPr>
            <a:spLocks noGrp="1"/>
          </p:cNvSpPr>
          <p:nvPr>
            <p:ph type="body" sz="quarter" idx="15"/>
          </p:nvPr>
        </p:nvSpPr>
        <p:spPr/>
        <p:txBody>
          <a:bodyPr/>
          <a:lstStyle/>
          <a:p>
            <a:r>
              <a:rPr lang="pt-BR"/>
              <a:t>Desenvolvimento de Banco de Dados</a:t>
            </a:r>
            <a:endParaRPr lang="en-US"/>
          </a:p>
        </p:txBody>
      </p:sp>
      <p:sp>
        <p:nvSpPr>
          <p:cNvPr id="4" name="Espaço Reservado para Número de Slide 3"/>
          <p:cNvSpPr>
            <a:spLocks noGrp="1"/>
          </p:cNvSpPr>
          <p:nvPr>
            <p:ph type="sldNum" sz="quarter" idx="12"/>
          </p:nvPr>
        </p:nvSpPr>
        <p:spPr/>
        <p:txBody>
          <a:bodyPr/>
          <a:lstStyle/>
          <a:p>
            <a:fld id="{4898AEC0-503E-4FA4-859C-D0F72D6E3F79}" type="slidenum">
              <a:rPr lang="en-US" noProof="1" smtClean="0"/>
              <a:pPr/>
              <a:t>5</a:t>
            </a:fld>
            <a:endParaRPr lang="en-US" noProof="1"/>
          </a:p>
        </p:txBody>
      </p:sp>
      <p:sp>
        <p:nvSpPr>
          <p:cNvPr id="11" name="Texto Explicativo Retangular com Cantos Arredondados 10"/>
          <p:cNvSpPr/>
          <p:nvPr/>
        </p:nvSpPr>
        <p:spPr>
          <a:xfrm>
            <a:off x="1746913" y="1692322"/>
            <a:ext cx="1419368" cy="600502"/>
          </a:xfrm>
          <a:prstGeom prst="wedgeRoundRectCallout">
            <a:avLst/>
          </a:prstGeom>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14" name="Retângulo 13"/>
          <p:cNvSpPr/>
          <p:nvPr/>
        </p:nvSpPr>
        <p:spPr>
          <a:xfrm>
            <a:off x="256376" y="1281748"/>
            <a:ext cx="10453186" cy="364901"/>
          </a:xfrm>
          <a:prstGeom prst="rect">
            <a:avLst/>
          </a:prstGeom>
          <a:ln>
            <a:solidFill>
              <a:schemeClr val="tx1"/>
            </a:solidFill>
          </a:ln>
        </p:spPr>
        <p:style>
          <a:lnRef idx="0">
            <a:schemeClr val="dk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txBody>
          <a:bodyPr spcFirstLastPara="0" vert="horz" wrap="square" lIns="36000" tIns="36000" rIns="36000" bIns="36000" numCol="1" spcCol="1270" anchor="t" anchorCtr="0">
            <a:noAutofit/>
          </a:bodyPr>
          <a:lstStyle/>
          <a:p>
            <a:pPr marL="285750" lvl="0" indent="-285750" defTabSz="755650">
              <a:lnSpc>
                <a:spcPct val="90000"/>
              </a:lnSpc>
              <a:spcAft>
                <a:spcPct val="35000"/>
              </a:spcAft>
              <a:buFont typeface="Arial" panose="020B0604020202020204" pitchFamily="34" charset="0"/>
              <a:buChar char="•"/>
            </a:pPr>
            <a:r>
              <a:rPr lang="pt-BR" sz="1700" dirty="0"/>
              <a:t>Retângulo, subdividido em três compartimentos horizontais;</a:t>
            </a:r>
          </a:p>
          <a:p>
            <a:pPr marL="285750" lvl="0" indent="-285750" defTabSz="755650">
              <a:lnSpc>
                <a:spcPct val="90000"/>
              </a:lnSpc>
              <a:spcAft>
                <a:spcPct val="35000"/>
              </a:spcAft>
              <a:buFont typeface="Arial" panose="020B0604020202020204" pitchFamily="34" charset="0"/>
              <a:buChar char="•"/>
            </a:pPr>
            <a:endParaRPr lang="pt-BR" sz="1700" kern="1200" dirty="0"/>
          </a:p>
        </p:txBody>
      </p:sp>
      <p:pic>
        <p:nvPicPr>
          <p:cNvPr id="28" name="Imagem 27"/>
          <p:cNvPicPr>
            <a:picLocks noChangeAspect="1"/>
          </p:cNvPicPr>
          <p:nvPr/>
        </p:nvPicPr>
        <p:blipFill>
          <a:blip r:embed="rId3"/>
          <a:stretch>
            <a:fillRect/>
          </a:stretch>
        </p:blipFill>
        <p:spPr>
          <a:xfrm>
            <a:off x="3912286" y="2115939"/>
            <a:ext cx="3598914" cy="3061763"/>
          </a:xfrm>
          <a:prstGeom prst="rect">
            <a:avLst/>
          </a:prstGeom>
        </p:spPr>
      </p:pic>
      <p:sp>
        <p:nvSpPr>
          <p:cNvPr id="16" name="Texto Explicativo Retangular com Cantos Arredondados 15"/>
          <p:cNvSpPr/>
          <p:nvPr/>
        </p:nvSpPr>
        <p:spPr>
          <a:xfrm>
            <a:off x="7644719" y="1810489"/>
            <a:ext cx="3130410" cy="3222268"/>
          </a:xfrm>
          <a:prstGeom prst="wedgeRoundRectCallout">
            <a:avLst>
              <a:gd name="adj1" fmla="val -58072"/>
              <a:gd name="adj2" fmla="val 27997"/>
              <a:gd name="adj3" fmla="val 16667"/>
            </a:avLst>
          </a:prstGeom>
          <a:ln>
            <a:solidFill>
              <a:schemeClr val="tx1"/>
            </a:solidFill>
          </a:ln>
        </p:spPr>
        <p:style>
          <a:lnRef idx="2">
            <a:schemeClr val="lt1">
              <a:hueOff val="0"/>
              <a:satOff val="0"/>
              <a:lumOff val="0"/>
              <a:alphaOff val="0"/>
            </a:schemeClr>
          </a:lnRef>
          <a:fillRef idx="1">
            <a:schemeClr val="accent3">
              <a:hueOff val="-435277"/>
              <a:satOff val="12299"/>
              <a:lumOff val="-40196"/>
              <a:alphaOff val="0"/>
            </a:schemeClr>
          </a:fillRef>
          <a:effectRef idx="0">
            <a:schemeClr val="accent3">
              <a:hueOff val="-435277"/>
              <a:satOff val="12299"/>
              <a:lumOff val="-40196"/>
              <a:alphaOff val="0"/>
            </a:schemeClr>
          </a:effectRef>
          <a:fontRef idx="minor">
            <a:schemeClr val="lt1"/>
          </a:fontRef>
        </p:style>
        <p:txBody>
          <a:bodyPr spcFirstLastPara="0" vert="horz" wrap="square" lIns="36000" tIns="36000" rIns="36000" bIns="36000" numCol="1" spcCol="1270" anchor="t" anchorCtr="0">
            <a:noAutofit/>
          </a:bodyPr>
          <a:lstStyle/>
          <a:p>
            <a:pPr marL="285750" lvl="0" indent="-285750" algn="just" defTabSz="755650">
              <a:lnSpc>
                <a:spcPct val="90000"/>
              </a:lnSpc>
              <a:spcAft>
                <a:spcPct val="35000"/>
              </a:spcAft>
              <a:buFont typeface="Arial" panose="020B0604020202020204" pitchFamily="34" charset="0"/>
              <a:buChar char="•"/>
            </a:pPr>
            <a:r>
              <a:rPr lang="pt-BR" sz="1700" dirty="0"/>
              <a:t>Compartimento com nomes de operações;</a:t>
            </a:r>
          </a:p>
          <a:p>
            <a:pPr marL="285750" lvl="0" indent="-285750" algn="just" defTabSz="755650">
              <a:lnSpc>
                <a:spcPct val="90000"/>
              </a:lnSpc>
              <a:spcAft>
                <a:spcPct val="35000"/>
              </a:spcAft>
              <a:buFont typeface="Arial" panose="020B0604020202020204" pitchFamily="34" charset="0"/>
              <a:buChar char="•"/>
            </a:pPr>
            <a:r>
              <a:rPr lang="pt-BR" sz="1700" dirty="0"/>
              <a:t>Alinhados à esquerda em texto normal;</a:t>
            </a:r>
          </a:p>
          <a:p>
            <a:pPr marL="285750" lvl="0" indent="-285750" algn="just" defTabSz="755650">
              <a:lnSpc>
                <a:spcPct val="90000"/>
              </a:lnSpc>
              <a:spcAft>
                <a:spcPct val="35000"/>
              </a:spcAft>
              <a:buFont typeface="Arial" panose="020B0604020202020204" pitchFamily="34" charset="0"/>
              <a:buChar char="•"/>
            </a:pPr>
            <a:r>
              <a:rPr lang="pt-BR" sz="1700" dirty="0"/>
              <a:t>Inicia com uma letra </a:t>
            </a:r>
            <a:r>
              <a:rPr lang="pt-BR" sz="1700" dirty="0" err="1"/>
              <a:t>mi-núscula</a:t>
            </a:r>
            <a:r>
              <a:rPr lang="pt-BR" sz="1700" dirty="0"/>
              <a:t>;</a:t>
            </a:r>
          </a:p>
          <a:p>
            <a:pPr marL="285750" lvl="0" indent="-285750" algn="just" defTabSz="755650">
              <a:lnSpc>
                <a:spcPct val="90000"/>
              </a:lnSpc>
              <a:spcAft>
                <a:spcPct val="35000"/>
              </a:spcAft>
              <a:buFont typeface="Arial" panose="020B0604020202020204" pitchFamily="34" charset="0"/>
              <a:buChar char="•"/>
            </a:pPr>
            <a:r>
              <a:rPr lang="pt-BR" sz="1700" dirty="0"/>
              <a:t>Terminando com </a:t>
            </a:r>
            <a:r>
              <a:rPr lang="pt-BR" sz="1700" dirty="0" err="1"/>
              <a:t>parente-ses</a:t>
            </a:r>
            <a:r>
              <a:rPr lang="pt-BR" sz="1700" dirty="0"/>
              <a:t>;</a:t>
            </a:r>
          </a:p>
          <a:p>
            <a:pPr marL="285750" lvl="0" indent="-285750" algn="just" defTabSz="755650">
              <a:lnSpc>
                <a:spcPct val="90000"/>
              </a:lnSpc>
              <a:spcAft>
                <a:spcPct val="35000"/>
              </a:spcAft>
              <a:buFont typeface="Arial" panose="020B0604020202020204" pitchFamily="34" charset="0"/>
              <a:buChar char="•"/>
            </a:pPr>
            <a:r>
              <a:rPr lang="pt-BR" sz="1700" dirty="0"/>
              <a:t>Os parênteses podem conter argumentos da operação.</a:t>
            </a:r>
            <a:endParaRPr lang="pt-BR" sz="1700" kern="1200" dirty="0"/>
          </a:p>
        </p:txBody>
      </p:sp>
      <p:sp>
        <p:nvSpPr>
          <p:cNvPr id="17" name="Texto Explicativo Retangular com Cantos Arredondados 16"/>
          <p:cNvSpPr/>
          <p:nvPr/>
        </p:nvSpPr>
        <p:spPr>
          <a:xfrm>
            <a:off x="256376" y="1810489"/>
            <a:ext cx="3522391" cy="1942645"/>
          </a:xfrm>
          <a:prstGeom prst="wedgeRoundRectCallout">
            <a:avLst>
              <a:gd name="adj1" fmla="val 55529"/>
              <a:gd name="adj2" fmla="val -23310"/>
              <a:gd name="adj3" fmla="val 16667"/>
            </a:avLst>
          </a:prstGeom>
          <a:ln>
            <a:solidFill>
              <a:schemeClr val="tx1"/>
            </a:solidFill>
          </a:ln>
        </p:spPr>
        <p:style>
          <a:lnRef idx="0">
            <a:schemeClr val="dk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txBody>
          <a:bodyPr spcFirstLastPara="0" vert="horz" wrap="square" lIns="36000" tIns="36000" rIns="36000" bIns="36000" numCol="1" spcCol="1270" anchor="t" anchorCtr="0">
            <a:noAutofit/>
          </a:bodyPr>
          <a:lstStyle/>
          <a:p>
            <a:pPr marL="285750" lvl="0" indent="-285750" algn="just" defTabSz="755650">
              <a:lnSpc>
                <a:spcPct val="90000"/>
              </a:lnSpc>
              <a:spcAft>
                <a:spcPct val="35000"/>
              </a:spcAft>
              <a:buFont typeface="Arial" panose="020B0604020202020204" pitchFamily="34" charset="0"/>
              <a:buChar char="•"/>
            </a:pPr>
            <a:r>
              <a:rPr lang="pt-BR" sz="1700" dirty="0"/>
              <a:t>Compartimento com </a:t>
            </a:r>
            <a:r>
              <a:rPr lang="pt-BR" sz="1700" b="1" dirty="0"/>
              <a:t>nome</a:t>
            </a:r>
            <a:r>
              <a:rPr lang="pt-BR" sz="1700" dirty="0"/>
              <a:t> </a:t>
            </a:r>
            <a:r>
              <a:rPr lang="pt-BR" sz="1700" b="1" dirty="0"/>
              <a:t>da classe</a:t>
            </a:r>
            <a:r>
              <a:rPr lang="pt-BR" sz="1700" dirty="0"/>
              <a:t>;</a:t>
            </a:r>
          </a:p>
          <a:p>
            <a:pPr marL="285750" lvl="0" indent="-285750" algn="just" defTabSz="755650">
              <a:lnSpc>
                <a:spcPct val="90000"/>
              </a:lnSpc>
              <a:spcAft>
                <a:spcPct val="35000"/>
              </a:spcAft>
              <a:buFont typeface="Arial" panose="020B0604020202020204" pitchFamily="34" charset="0"/>
              <a:buChar char="•"/>
            </a:pPr>
            <a:r>
              <a:rPr lang="pt-BR" sz="1700" dirty="0"/>
              <a:t>Centralizado em negrito, </a:t>
            </a:r>
            <a:r>
              <a:rPr lang="pt-BR" sz="1700" dirty="0" err="1"/>
              <a:t>co-meçando</a:t>
            </a:r>
            <a:r>
              <a:rPr lang="pt-BR" sz="1700" dirty="0"/>
              <a:t> com uma letra maiúscula;</a:t>
            </a:r>
          </a:p>
          <a:p>
            <a:pPr marL="285750" lvl="0" indent="-285750" algn="just" defTabSz="755650">
              <a:lnSpc>
                <a:spcPct val="90000"/>
              </a:lnSpc>
              <a:spcAft>
                <a:spcPct val="35000"/>
              </a:spcAft>
              <a:buFont typeface="Arial" panose="020B0604020202020204" pitchFamily="34" charset="0"/>
              <a:buChar char="•"/>
            </a:pPr>
            <a:r>
              <a:rPr lang="pt-BR" sz="1700" dirty="0"/>
              <a:t>Normalmente, nomes de classe são substantivos.</a:t>
            </a:r>
          </a:p>
          <a:p>
            <a:pPr marL="285750" lvl="0" indent="-285750" algn="just" defTabSz="755650">
              <a:lnSpc>
                <a:spcPct val="90000"/>
              </a:lnSpc>
              <a:spcAft>
                <a:spcPct val="35000"/>
              </a:spcAft>
              <a:buFont typeface="Arial" panose="020B0604020202020204" pitchFamily="34" charset="0"/>
              <a:buChar char="•"/>
            </a:pPr>
            <a:endParaRPr lang="pt-BR" sz="1700" kern="1200" dirty="0"/>
          </a:p>
        </p:txBody>
      </p:sp>
      <p:sp>
        <p:nvSpPr>
          <p:cNvPr id="15" name="Texto Explicativo Retangular com Cantos Arredondados 14"/>
          <p:cNvSpPr/>
          <p:nvPr/>
        </p:nvSpPr>
        <p:spPr>
          <a:xfrm>
            <a:off x="256375" y="3753135"/>
            <a:ext cx="3522391" cy="1711666"/>
          </a:xfrm>
          <a:prstGeom prst="wedgeRoundRectCallout">
            <a:avLst>
              <a:gd name="adj1" fmla="val 55090"/>
              <a:gd name="adj2" fmla="val -52573"/>
              <a:gd name="adj3" fmla="val 16667"/>
            </a:avLst>
          </a:prstGeom>
          <a:ln>
            <a:solidFill>
              <a:schemeClr val="tx1"/>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36000" tIns="36000" rIns="36000" bIns="36000" numCol="1" spcCol="1270" anchor="t" anchorCtr="0">
            <a:noAutofit/>
          </a:bodyPr>
          <a:lstStyle/>
          <a:p>
            <a:pPr marL="285750" lvl="0" indent="-285750" algn="just" defTabSz="755650">
              <a:lnSpc>
                <a:spcPct val="90000"/>
              </a:lnSpc>
              <a:spcAft>
                <a:spcPct val="35000"/>
              </a:spcAft>
              <a:buFont typeface="Arial" panose="020B0604020202020204" pitchFamily="34" charset="0"/>
              <a:buChar char="•"/>
            </a:pPr>
            <a:r>
              <a:rPr lang="pt-BR" sz="1700" dirty="0">
                <a:solidFill>
                  <a:schemeClr val="tx1"/>
                </a:solidFill>
              </a:rPr>
              <a:t>Compartimento com nomes de atributos;</a:t>
            </a:r>
          </a:p>
          <a:p>
            <a:pPr marL="285750" lvl="0" indent="-285750" algn="just" defTabSz="755650">
              <a:lnSpc>
                <a:spcPct val="90000"/>
              </a:lnSpc>
              <a:spcAft>
                <a:spcPct val="35000"/>
              </a:spcAft>
              <a:buFont typeface="Arial" panose="020B0604020202020204" pitchFamily="34" charset="0"/>
              <a:buChar char="•"/>
            </a:pPr>
            <a:r>
              <a:rPr lang="pt-BR" sz="1700" dirty="0">
                <a:solidFill>
                  <a:schemeClr val="tx1"/>
                </a:solidFill>
              </a:rPr>
              <a:t>Alinhados à esquerda em texto normal;</a:t>
            </a:r>
          </a:p>
          <a:p>
            <a:pPr marL="285750" lvl="0" indent="-285750" algn="just" defTabSz="755650">
              <a:lnSpc>
                <a:spcPct val="90000"/>
              </a:lnSpc>
              <a:spcAft>
                <a:spcPct val="35000"/>
              </a:spcAft>
              <a:buFont typeface="Arial" panose="020B0604020202020204" pitchFamily="34" charset="0"/>
              <a:buChar char="•"/>
            </a:pPr>
            <a:r>
              <a:rPr lang="pt-BR" sz="1700" dirty="0">
                <a:solidFill>
                  <a:schemeClr val="tx1"/>
                </a:solidFill>
              </a:rPr>
              <a:t>Começando com uma letra minúscula.</a:t>
            </a:r>
            <a:endParaRPr lang="pt-BR" sz="1700" kern="1200" dirty="0">
              <a:solidFill>
                <a:schemeClr val="tx1"/>
              </a:solidFill>
            </a:endParaRPr>
          </a:p>
        </p:txBody>
      </p:sp>
    </p:spTree>
    <p:extLst>
      <p:ext uri="{BB962C8B-B14F-4D97-AF65-F5344CB8AC3E}">
        <p14:creationId xmlns:p14="http://schemas.microsoft.com/office/powerpoint/2010/main" val="100615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spaço Reservado para Conteúdo 28"/>
          <p:cNvSpPr>
            <a:spLocks noGrp="1"/>
          </p:cNvSpPr>
          <p:nvPr>
            <p:ph sz="half" idx="1"/>
          </p:nvPr>
        </p:nvSpPr>
        <p:spPr>
          <a:xfrm>
            <a:off x="259200" y="1296000"/>
            <a:ext cx="3128400" cy="4168800"/>
          </a:xfrm>
        </p:spPr>
        <p:txBody>
          <a:bodyPr/>
          <a:lstStyle/>
          <a:p>
            <a:pPr>
              <a:buFont typeface="Arial" panose="020B0604020202020204" pitchFamily="34" charset="0"/>
              <a:buChar char="•"/>
            </a:pPr>
            <a:r>
              <a:rPr lang="pt-BR" dirty="0"/>
              <a:t>Notação de Classe:</a:t>
            </a:r>
          </a:p>
          <a:p>
            <a:pPr>
              <a:buFont typeface="Arial" panose="020B0604020202020204" pitchFamily="34" charset="0"/>
              <a:buChar char="•"/>
            </a:pPr>
            <a:endParaRPr lang="pt-BR" dirty="0"/>
          </a:p>
          <a:p>
            <a:pPr>
              <a:buFont typeface="Arial" panose="020B0604020202020204" pitchFamily="34" charset="0"/>
              <a:buChar char="•"/>
            </a:pPr>
            <a:endParaRPr lang="pt-BR" dirty="0"/>
          </a:p>
          <a:p>
            <a:pPr>
              <a:buFont typeface="Arial" panose="020B0604020202020204" pitchFamily="34" charset="0"/>
              <a:buChar char="•"/>
            </a:pPr>
            <a:endParaRPr lang="pt-BR" dirty="0"/>
          </a:p>
          <a:p>
            <a:pPr>
              <a:buFont typeface="Arial" panose="020B0604020202020204" pitchFamily="34" charset="0"/>
              <a:buChar char="•"/>
            </a:pPr>
            <a:endParaRPr lang="pt-BR" dirty="0"/>
          </a:p>
          <a:p>
            <a:pPr>
              <a:buFont typeface="Arial" panose="020B0604020202020204" pitchFamily="34" charset="0"/>
              <a:buChar char="•"/>
            </a:pPr>
            <a:endParaRPr lang="pt-BR" dirty="0"/>
          </a:p>
          <a:p>
            <a:pPr>
              <a:buFont typeface="Arial" panose="020B0604020202020204" pitchFamily="34" charset="0"/>
              <a:buChar char="•"/>
            </a:pPr>
            <a:r>
              <a:rPr lang="pt-BR" dirty="0"/>
              <a:t>Exemplo</a:t>
            </a:r>
          </a:p>
        </p:txBody>
      </p:sp>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UML - Notação básica do diagrama de classe</a:t>
            </a:r>
          </a:p>
        </p:txBody>
      </p:sp>
      <p:sp>
        <p:nvSpPr>
          <p:cNvPr id="28" name="Espaço Reservado para Conteúdo 27"/>
          <p:cNvSpPr>
            <a:spLocks noGrp="1"/>
          </p:cNvSpPr>
          <p:nvPr>
            <p:ph sz="half" idx="3"/>
          </p:nvPr>
        </p:nvSpPr>
        <p:spPr/>
        <p:txBody>
          <a:bodyPr/>
          <a:lstStyle/>
          <a:p>
            <a:pPr algn="just">
              <a:buFont typeface="Arial" panose="020B0604020202020204" pitchFamily="34" charset="0"/>
              <a:buChar char="•"/>
            </a:pPr>
            <a:r>
              <a:rPr lang="pt-BR" dirty="0"/>
              <a:t>Enfatizando a Classe:</a:t>
            </a:r>
          </a:p>
          <a:p>
            <a:pPr algn="just">
              <a:buFont typeface="Arial" panose="020B0604020202020204" pitchFamily="34" charset="0"/>
              <a:buChar char="•"/>
            </a:pPr>
            <a:endParaRPr lang="pt-BR" dirty="0"/>
          </a:p>
          <a:p>
            <a:pPr algn="just">
              <a:buFont typeface="Arial" panose="020B0604020202020204" pitchFamily="34" charset="0"/>
              <a:buChar char="•"/>
            </a:pPr>
            <a:endParaRPr lang="pt-BR" dirty="0"/>
          </a:p>
          <a:p>
            <a:pPr algn="just">
              <a:buFont typeface="Arial" panose="020B0604020202020204" pitchFamily="34" charset="0"/>
              <a:buChar char="•"/>
            </a:pPr>
            <a:r>
              <a:rPr lang="pt-BR" dirty="0"/>
              <a:t>A notação de classe tem algumas variações de acordo com a ênfase. As classes podem ser escritas sem o compartimento de atributo e/ou o </a:t>
            </a:r>
            <a:r>
              <a:rPr lang="pt-BR" dirty="0" err="1"/>
              <a:t>compar-timento</a:t>
            </a:r>
            <a:r>
              <a:rPr lang="pt-BR" dirty="0"/>
              <a:t> de operações. As operações são importantes no software</a:t>
            </a:r>
          </a:p>
          <a:p>
            <a:pPr algn="just">
              <a:buFont typeface="Arial" panose="020B0604020202020204" pitchFamily="34" charset="0"/>
              <a:buChar char="•"/>
            </a:pPr>
            <a:endParaRPr lang="pt-BR" dirty="0"/>
          </a:p>
          <a:p>
            <a:pPr algn="just">
              <a:buFont typeface="Arial" panose="020B0604020202020204" pitchFamily="34" charset="0"/>
              <a:buChar char="•"/>
            </a:pPr>
            <a:endParaRPr lang="pt-BR" dirty="0"/>
          </a:p>
          <a:p>
            <a:pPr algn="just">
              <a:buFont typeface="Arial" panose="020B0604020202020204" pitchFamily="34" charset="0"/>
              <a:buChar char="•"/>
            </a:pPr>
            <a:endParaRPr lang="pt-BR" dirty="0"/>
          </a:p>
          <a:p>
            <a:pPr algn="just">
              <a:buFont typeface="Arial" panose="020B0604020202020204" pitchFamily="34" charset="0"/>
              <a:buChar char="•"/>
            </a:pPr>
            <a:endParaRPr lang="pt-BR" dirty="0"/>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6</a:t>
            </a:fld>
            <a:endParaRPr lang="en-US" noProof="1"/>
          </a:p>
        </p:txBody>
      </p:sp>
      <p:sp>
        <p:nvSpPr>
          <p:cNvPr id="27" name="Espaço Reservado para Conteúdo 26"/>
          <p:cNvSpPr>
            <a:spLocks noGrp="1"/>
          </p:cNvSpPr>
          <p:nvPr>
            <p:ph sz="half" idx="2"/>
          </p:nvPr>
        </p:nvSpPr>
        <p:spPr>
          <a:xfrm>
            <a:off x="3909600" y="1296000"/>
            <a:ext cx="3128400" cy="4168800"/>
          </a:xfrm>
        </p:spPr>
        <p:txBody>
          <a:bodyPr/>
          <a:lstStyle/>
          <a:p>
            <a:pPr>
              <a:buFont typeface="Arial" panose="020B0604020202020204" pitchFamily="34" charset="0"/>
              <a:buChar char="•"/>
            </a:pPr>
            <a:r>
              <a:rPr lang="pt-BR" dirty="0"/>
              <a:t>Enfatizando Operações: Usado por projetista de software</a:t>
            </a:r>
          </a:p>
          <a:p>
            <a:pPr>
              <a:buFont typeface="Arial" panose="020B0604020202020204" pitchFamily="34" charset="0"/>
              <a:buChar char="•"/>
            </a:pPr>
            <a:endParaRPr lang="pt-BR" dirty="0"/>
          </a:p>
          <a:p>
            <a:pPr>
              <a:buFont typeface="Arial" panose="020B0604020202020204" pitchFamily="34" charset="0"/>
              <a:buChar char="•"/>
            </a:pPr>
            <a:endParaRPr lang="pt-BR" dirty="0"/>
          </a:p>
          <a:p>
            <a:pPr>
              <a:buFont typeface="Arial" panose="020B0604020202020204" pitchFamily="34" charset="0"/>
              <a:buChar char="•"/>
            </a:pPr>
            <a:endParaRPr lang="pt-BR" dirty="0"/>
          </a:p>
          <a:p>
            <a:pPr>
              <a:buFont typeface="Arial" panose="020B0604020202020204" pitchFamily="34" charset="0"/>
              <a:buChar char="•"/>
            </a:pPr>
            <a:r>
              <a:rPr lang="pt-BR" dirty="0"/>
              <a:t>Enfatizando Atributos: Usado por projetista de Banco de dados</a:t>
            </a:r>
          </a:p>
        </p:txBody>
      </p:sp>
      <p:grpSp>
        <p:nvGrpSpPr>
          <p:cNvPr id="34" name="Agrupar 33"/>
          <p:cNvGrpSpPr/>
          <p:nvPr/>
        </p:nvGrpSpPr>
        <p:grpSpPr>
          <a:xfrm>
            <a:off x="934136" y="1613488"/>
            <a:ext cx="1778529" cy="1645128"/>
            <a:chOff x="1180571" y="2660172"/>
            <a:chExt cx="1778529" cy="1645128"/>
          </a:xfrm>
        </p:grpSpPr>
        <p:sp>
          <p:nvSpPr>
            <p:cNvPr id="35" name="Retângulo 34"/>
            <p:cNvSpPr/>
            <p:nvPr/>
          </p:nvSpPr>
          <p:spPr>
            <a:xfrm>
              <a:off x="1180571" y="2660172"/>
              <a:ext cx="1778529" cy="1645128"/>
            </a:xfrm>
            <a:prstGeom prst="rect">
              <a:avLst/>
            </a:prstGeom>
            <a:ln>
              <a:solidFill>
                <a:schemeClr val="tx1"/>
              </a:solidFill>
            </a:ln>
          </p:spPr>
          <p:style>
            <a:lnRef idx="0">
              <a:schemeClr val="dk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txBody>
            <a:bodyPr spcFirstLastPara="0" vert="horz" wrap="square" lIns="64770" tIns="36000" rIns="64770" bIns="64800" numCol="1" spcCol="1270" anchor="t" anchorCtr="0">
              <a:noAutofit/>
            </a:bodyPr>
            <a:lstStyle/>
            <a:p>
              <a:pPr lvl="0" algn="ctr" defTabSz="755650">
                <a:lnSpc>
                  <a:spcPct val="90000"/>
                </a:lnSpc>
                <a:spcBef>
                  <a:spcPct val="0"/>
                </a:spcBef>
                <a:spcAft>
                  <a:spcPct val="35000"/>
                </a:spcAft>
              </a:pPr>
              <a:r>
                <a:rPr lang="pt-BR" sz="1700" b="1" kern="1200" dirty="0"/>
                <a:t>Casse</a:t>
              </a:r>
            </a:p>
          </p:txBody>
        </p:sp>
        <p:sp>
          <p:nvSpPr>
            <p:cNvPr id="36" name="Retângulo 35"/>
            <p:cNvSpPr/>
            <p:nvPr/>
          </p:nvSpPr>
          <p:spPr>
            <a:xfrm>
              <a:off x="1180571" y="2923147"/>
              <a:ext cx="1778529" cy="694933"/>
            </a:xfrm>
            <a:prstGeom prst="rect">
              <a:avLst/>
            </a:prstGeom>
            <a:ln>
              <a:solidFill>
                <a:schemeClr val="tx1"/>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4000" tIns="49829" rIns="60624" bIns="49829" numCol="1" spcCol="1270" anchor="t" anchorCtr="0">
              <a:noAutofit/>
            </a:bodyPr>
            <a:lstStyle/>
            <a:p>
              <a:pPr lvl="0" algn="l" defTabSz="755650">
                <a:lnSpc>
                  <a:spcPct val="90000"/>
                </a:lnSpc>
                <a:spcBef>
                  <a:spcPct val="0"/>
                </a:spcBef>
                <a:spcAft>
                  <a:spcPct val="35000"/>
                </a:spcAft>
              </a:pPr>
              <a:r>
                <a:rPr lang="pt-BR" sz="1700" kern="1200" dirty="0">
                  <a:solidFill>
                    <a:schemeClr val="tx1"/>
                  </a:solidFill>
                </a:rPr>
                <a:t>atributo1</a:t>
              </a:r>
            </a:p>
            <a:p>
              <a:pPr marL="0" lvl="1" algn="l" defTabSz="577850">
                <a:lnSpc>
                  <a:spcPct val="90000"/>
                </a:lnSpc>
                <a:spcBef>
                  <a:spcPct val="0"/>
                </a:spcBef>
                <a:spcAft>
                  <a:spcPct val="15000"/>
                </a:spcAft>
              </a:pPr>
              <a:r>
                <a:rPr lang="pt-BR" sz="1700" dirty="0">
                  <a:solidFill>
                    <a:schemeClr val="tx1"/>
                  </a:solidFill>
                </a:rPr>
                <a:t>atributo2</a:t>
              </a:r>
              <a:endParaRPr lang="pt-BR" sz="1700" kern="1200" dirty="0">
                <a:solidFill>
                  <a:schemeClr val="tx1"/>
                </a:solidFill>
              </a:endParaRPr>
            </a:p>
          </p:txBody>
        </p:sp>
        <p:sp>
          <p:nvSpPr>
            <p:cNvPr id="37" name="Retângulo 36"/>
            <p:cNvSpPr/>
            <p:nvPr/>
          </p:nvSpPr>
          <p:spPr>
            <a:xfrm>
              <a:off x="1180571" y="3610366"/>
              <a:ext cx="1778529" cy="694933"/>
            </a:xfrm>
            <a:prstGeom prst="rect">
              <a:avLst/>
            </a:prstGeom>
            <a:ln>
              <a:solidFill>
                <a:schemeClr val="tx1"/>
              </a:solidFill>
            </a:ln>
          </p:spPr>
          <p:style>
            <a:lnRef idx="2">
              <a:schemeClr val="lt1">
                <a:hueOff val="0"/>
                <a:satOff val="0"/>
                <a:lumOff val="0"/>
                <a:alphaOff val="0"/>
              </a:schemeClr>
            </a:lnRef>
            <a:fillRef idx="1">
              <a:schemeClr val="accent3">
                <a:hueOff val="-435277"/>
                <a:satOff val="12299"/>
                <a:lumOff val="-40196"/>
                <a:alphaOff val="0"/>
              </a:schemeClr>
            </a:fillRef>
            <a:effectRef idx="0">
              <a:schemeClr val="accent3">
                <a:hueOff val="-435277"/>
                <a:satOff val="12299"/>
                <a:lumOff val="-40196"/>
                <a:alphaOff val="0"/>
              </a:schemeClr>
            </a:effectRef>
            <a:fontRef idx="minor">
              <a:schemeClr val="lt1"/>
            </a:fontRef>
          </p:style>
          <p:txBody>
            <a:bodyPr spcFirstLastPara="0" vert="horz" wrap="square" lIns="144000" tIns="49829" rIns="60624" bIns="49829" numCol="1" spcCol="1270" anchor="t" anchorCtr="0">
              <a:noAutofit/>
            </a:bodyPr>
            <a:lstStyle/>
            <a:p>
              <a:pPr lvl="0" algn="l" defTabSz="755650">
                <a:lnSpc>
                  <a:spcPct val="90000"/>
                </a:lnSpc>
                <a:spcBef>
                  <a:spcPct val="0"/>
                </a:spcBef>
                <a:spcAft>
                  <a:spcPct val="35000"/>
                </a:spcAft>
              </a:pPr>
              <a:r>
                <a:rPr lang="pt-BR" sz="1700" kern="1200" dirty="0"/>
                <a:t>operação1(ag1)</a:t>
              </a:r>
            </a:p>
            <a:p>
              <a:pPr marL="0" lvl="1" defTabSz="577850">
                <a:lnSpc>
                  <a:spcPct val="90000"/>
                </a:lnSpc>
                <a:spcAft>
                  <a:spcPct val="15000"/>
                </a:spcAft>
              </a:pPr>
              <a:r>
                <a:rPr lang="pt-BR" sz="1700" dirty="0"/>
                <a:t>operação2</a:t>
              </a:r>
              <a:r>
                <a:rPr lang="pt-BR" sz="1700" kern="1200" dirty="0"/>
                <a:t>(ag2)</a:t>
              </a:r>
            </a:p>
          </p:txBody>
        </p:sp>
      </p:grpSp>
      <p:sp>
        <p:nvSpPr>
          <p:cNvPr id="47" name="Retângulo 46"/>
          <p:cNvSpPr/>
          <p:nvPr/>
        </p:nvSpPr>
        <p:spPr>
          <a:xfrm>
            <a:off x="8089736" y="1613486"/>
            <a:ext cx="1778529" cy="488269"/>
          </a:xfrm>
          <a:prstGeom prst="rect">
            <a:avLst/>
          </a:prstGeom>
          <a:ln>
            <a:solidFill>
              <a:schemeClr val="tx1"/>
            </a:solidFill>
          </a:ln>
        </p:spPr>
        <p:style>
          <a:lnRef idx="0">
            <a:schemeClr val="dk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txBody>
          <a:bodyPr spcFirstLastPara="0" vert="horz" wrap="square" lIns="64770" tIns="0" rIns="64770" bIns="0" numCol="1" spcCol="1270" anchor="ctr" anchorCtr="0">
            <a:noAutofit/>
          </a:bodyPr>
          <a:lstStyle/>
          <a:p>
            <a:pPr lvl="0" algn="ctr" defTabSz="755650">
              <a:lnSpc>
                <a:spcPct val="90000"/>
              </a:lnSpc>
              <a:spcBef>
                <a:spcPct val="0"/>
              </a:spcBef>
              <a:spcAft>
                <a:spcPct val="35000"/>
              </a:spcAft>
            </a:pPr>
            <a:r>
              <a:rPr lang="pt-BR" sz="1700" b="1" kern="1200" dirty="0"/>
              <a:t>Carro</a:t>
            </a:r>
          </a:p>
        </p:txBody>
      </p:sp>
      <p:grpSp>
        <p:nvGrpSpPr>
          <p:cNvPr id="25" name="Agrupar 24"/>
          <p:cNvGrpSpPr/>
          <p:nvPr/>
        </p:nvGrpSpPr>
        <p:grpSpPr>
          <a:xfrm>
            <a:off x="934136" y="3819673"/>
            <a:ext cx="1778529" cy="1645128"/>
            <a:chOff x="1180571" y="2660172"/>
            <a:chExt cx="1778529" cy="1645128"/>
          </a:xfrm>
        </p:grpSpPr>
        <p:sp>
          <p:nvSpPr>
            <p:cNvPr id="26" name="Retângulo 25"/>
            <p:cNvSpPr/>
            <p:nvPr/>
          </p:nvSpPr>
          <p:spPr>
            <a:xfrm>
              <a:off x="1180571" y="2660172"/>
              <a:ext cx="1778529" cy="1645128"/>
            </a:xfrm>
            <a:prstGeom prst="rect">
              <a:avLst/>
            </a:prstGeom>
            <a:ln>
              <a:solidFill>
                <a:schemeClr val="tx1"/>
              </a:solidFill>
            </a:ln>
          </p:spPr>
          <p:style>
            <a:lnRef idx="0">
              <a:schemeClr val="dk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txBody>
            <a:bodyPr spcFirstLastPara="0" vert="horz" wrap="square" lIns="64770" tIns="36000" rIns="64770" bIns="64800" numCol="1" spcCol="1270" anchor="t" anchorCtr="0">
              <a:noAutofit/>
            </a:bodyPr>
            <a:lstStyle/>
            <a:p>
              <a:pPr lvl="0" algn="ctr" defTabSz="755650">
                <a:lnSpc>
                  <a:spcPct val="90000"/>
                </a:lnSpc>
                <a:spcAft>
                  <a:spcPct val="35000"/>
                </a:spcAft>
              </a:pPr>
              <a:r>
                <a:rPr lang="pt-BR" sz="1700" b="1" dirty="0"/>
                <a:t>Carro</a:t>
              </a:r>
              <a:endParaRPr lang="pt-BR" sz="1700" b="1" kern="1200" dirty="0"/>
            </a:p>
          </p:txBody>
        </p:sp>
        <p:sp>
          <p:nvSpPr>
            <p:cNvPr id="30" name="Retângulo 29"/>
            <p:cNvSpPr/>
            <p:nvPr/>
          </p:nvSpPr>
          <p:spPr>
            <a:xfrm>
              <a:off x="1180571" y="2923147"/>
              <a:ext cx="1778529" cy="694933"/>
            </a:xfrm>
            <a:prstGeom prst="rect">
              <a:avLst/>
            </a:prstGeom>
            <a:ln>
              <a:solidFill>
                <a:schemeClr val="tx1"/>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4000" tIns="49829" rIns="60624" bIns="49829" numCol="1" spcCol="1270" anchor="t" anchorCtr="0">
              <a:noAutofit/>
            </a:bodyPr>
            <a:lstStyle/>
            <a:p>
              <a:pPr lvl="0" defTabSz="755650">
                <a:lnSpc>
                  <a:spcPct val="90000"/>
                </a:lnSpc>
                <a:spcAft>
                  <a:spcPct val="35000"/>
                </a:spcAft>
              </a:pPr>
              <a:r>
                <a:rPr lang="pt-BR" sz="1700" dirty="0">
                  <a:solidFill>
                    <a:schemeClr val="tx1"/>
                  </a:solidFill>
                </a:rPr>
                <a:t>chassi</a:t>
              </a:r>
              <a:endParaRPr lang="pt-BR" sz="1700" kern="1200" dirty="0">
                <a:solidFill>
                  <a:schemeClr val="tx1"/>
                </a:solidFill>
              </a:endParaRPr>
            </a:p>
            <a:p>
              <a:pPr marL="0" lvl="1" defTabSz="577850">
                <a:lnSpc>
                  <a:spcPct val="90000"/>
                </a:lnSpc>
                <a:spcAft>
                  <a:spcPct val="15000"/>
                </a:spcAft>
              </a:pPr>
              <a:r>
                <a:rPr lang="pt-BR" sz="1700" dirty="0">
                  <a:solidFill>
                    <a:schemeClr val="tx1"/>
                  </a:solidFill>
                </a:rPr>
                <a:t>km</a:t>
              </a:r>
              <a:endParaRPr lang="pt-BR" sz="1700" kern="1200" dirty="0">
                <a:solidFill>
                  <a:schemeClr val="tx1"/>
                </a:solidFill>
              </a:endParaRPr>
            </a:p>
          </p:txBody>
        </p:sp>
        <p:sp>
          <p:nvSpPr>
            <p:cNvPr id="31" name="Retângulo 30"/>
            <p:cNvSpPr/>
            <p:nvPr/>
          </p:nvSpPr>
          <p:spPr>
            <a:xfrm>
              <a:off x="1180571" y="3610366"/>
              <a:ext cx="1778529" cy="694933"/>
            </a:xfrm>
            <a:prstGeom prst="rect">
              <a:avLst/>
            </a:prstGeom>
            <a:ln>
              <a:solidFill>
                <a:schemeClr val="tx1"/>
              </a:solidFill>
            </a:ln>
          </p:spPr>
          <p:style>
            <a:lnRef idx="2">
              <a:schemeClr val="lt1">
                <a:hueOff val="0"/>
                <a:satOff val="0"/>
                <a:lumOff val="0"/>
                <a:alphaOff val="0"/>
              </a:schemeClr>
            </a:lnRef>
            <a:fillRef idx="1">
              <a:schemeClr val="accent3">
                <a:hueOff val="-435277"/>
                <a:satOff val="12299"/>
                <a:lumOff val="-40196"/>
                <a:alphaOff val="0"/>
              </a:schemeClr>
            </a:fillRef>
            <a:effectRef idx="0">
              <a:schemeClr val="accent3">
                <a:hueOff val="-435277"/>
                <a:satOff val="12299"/>
                <a:lumOff val="-40196"/>
                <a:alphaOff val="0"/>
              </a:schemeClr>
            </a:effectRef>
            <a:fontRef idx="minor">
              <a:schemeClr val="lt1"/>
            </a:fontRef>
          </p:style>
          <p:txBody>
            <a:bodyPr spcFirstLastPara="0" vert="horz" wrap="square" lIns="144000" tIns="49829" rIns="60624" bIns="49829" numCol="1" spcCol="1270" anchor="t" anchorCtr="0">
              <a:noAutofit/>
            </a:bodyPr>
            <a:lstStyle/>
            <a:p>
              <a:pPr lvl="0" defTabSz="755650">
                <a:lnSpc>
                  <a:spcPct val="90000"/>
                </a:lnSpc>
                <a:spcAft>
                  <a:spcPct val="35000"/>
                </a:spcAft>
              </a:pPr>
              <a:r>
                <a:rPr lang="pt-BR" sz="1700" dirty="0"/>
                <a:t>acelerar()</a:t>
              </a:r>
              <a:endParaRPr lang="pt-BR" sz="1700" kern="1200" dirty="0"/>
            </a:p>
            <a:p>
              <a:pPr marL="0" lvl="1" defTabSz="577850">
                <a:lnSpc>
                  <a:spcPct val="90000"/>
                </a:lnSpc>
                <a:spcAft>
                  <a:spcPct val="15000"/>
                </a:spcAft>
              </a:pPr>
              <a:r>
                <a:rPr lang="pt-BR" sz="1700" dirty="0"/>
                <a:t>frear</a:t>
              </a:r>
              <a:r>
                <a:rPr lang="pt-BR" sz="1700" kern="1200" dirty="0"/>
                <a:t>()</a:t>
              </a:r>
            </a:p>
          </p:txBody>
        </p:sp>
      </p:grpSp>
      <p:grpSp>
        <p:nvGrpSpPr>
          <p:cNvPr id="32" name="Agrupar 31"/>
          <p:cNvGrpSpPr/>
          <p:nvPr/>
        </p:nvGrpSpPr>
        <p:grpSpPr>
          <a:xfrm>
            <a:off x="4406681" y="2211773"/>
            <a:ext cx="1778530" cy="972218"/>
            <a:chOff x="1180570" y="2660172"/>
            <a:chExt cx="1778530" cy="972218"/>
          </a:xfrm>
        </p:grpSpPr>
        <p:sp>
          <p:nvSpPr>
            <p:cNvPr id="33" name="Retângulo 32"/>
            <p:cNvSpPr/>
            <p:nvPr/>
          </p:nvSpPr>
          <p:spPr>
            <a:xfrm>
              <a:off x="1180571" y="2660172"/>
              <a:ext cx="1778529" cy="969828"/>
            </a:xfrm>
            <a:prstGeom prst="rect">
              <a:avLst/>
            </a:prstGeom>
            <a:ln>
              <a:solidFill>
                <a:schemeClr val="tx1"/>
              </a:solidFill>
            </a:ln>
          </p:spPr>
          <p:style>
            <a:lnRef idx="0">
              <a:schemeClr val="dk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txBody>
            <a:bodyPr spcFirstLastPara="0" vert="horz" wrap="square" lIns="64770" tIns="36000" rIns="64770" bIns="64800" numCol="1" spcCol="1270" anchor="t" anchorCtr="0">
              <a:noAutofit/>
            </a:bodyPr>
            <a:lstStyle/>
            <a:p>
              <a:pPr lvl="0" algn="ctr" defTabSz="755650">
                <a:lnSpc>
                  <a:spcPct val="90000"/>
                </a:lnSpc>
                <a:spcAft>
                  <a:spcPct val="35000"/>
                </a:spcAft>
              </a:pPr>
              <a:r>
                <a:rPr lang="pt-BR" sz="1700" b="1" dirty="0"/>
                <a:t>Carro</a:t>
              </a:r>
              <a:endParaRPr lang="pt-BR" sz="1700" b="1" kern="1200" dirty="0"/>
            </a:p>
          </p:txBody>
        </p:sp>
        <p:sp>
          <p:nvSpPr>
            <p:cNvPr id="45" name="Retângulo 44"/>
            <p:cNvSpPr/>
            <p:nvPr/>
          </p:nvSpPr>
          <p:spPr>
            <a:xfrm>
              <a:off x="1180570" y="2937457"/>
              <a:ext cx="1778529" cy="694933"/>
            </a:xfrm>
            <a:prstGeom prst="rect">
              <a:avLst/>
            </a:prstGeom>
            <a:ln>
              <a:solidFill>
                <a:schemeClr val="tx1"/>
              </a:solidFill>
            </a:ln>
          </p:spPr>
          <p:style>
            <a:lnRef idx="2">
              <a:schemeClr val="lt1">
                <a:hueOff val="0"/>
                <a:satOff val="0"/>
                <a:lumOff val="0"/>
                <a:alphaOff val="0"/>
              </a:schemeClr>
            </a:lnRef>
            <a:fillRef idx="1">
              <a:schemeClr val="accent3">
                <a:hueOff val="-435277"/>
                <a:satOff val="12299"/>
                <a:lumOff val="-40196"/>
                <a:alphaOff val="0"/>
              </a:schemeClr>
            </a:fillRef>
            <a:effectRef idx="0">
              <a:schemeClr val="accent3">
                <a:hueOff val="-435277"/>
                <a:satOff val="12299"/>
                <a:lumOff val="-40196"/>
                <a:alphaOff val="0"/>
              </a:schemeClr>
            </a:effectRef>
            <a:fontRef idx="minor">
              <a:schemeClr val="lt1"/>
            </a:fontRef>
          </p:style>
          <p:txBody>
            <a:bodyPr spcFirstLastPara="0" vert="horz" wrap="square" lIns="144000" tIns="49829" rIns="60624" bIns="49829" numCol="1" spcCol="1270" anchor="t" anchorCtr="0">
              <a:noAutofit/>
            </a:bodyPr>
            <a:lstStyle/>
            <a:p>
              <a:pPr lvl="0" defTabSz="755650">
                <a:lnSpc>
                  <a:spcPct val="90000"/>
                </a:lnSpc>
                <a:spcAft>
                  <a:spcPct val="35000"/>
                </a:spcAft>
              </a:pPr>
              <a:r>
                <a:rPr lang="pt-BR" sz="1700" dirty="0"/>
                <a:t>acelerar()</a:t>
              </a:r>
              <a:endParaRPr lang="pt-BR" sz="1700" kern="1200" dirty="0"/>
            </a:p>
            <a:p>
              <a:pPr marL="0" lvl="1" defTabSz="577850">
                <a:lnSpc>
                  <a:spcPct val="90000"/>
                </a:lnSpc>
                <a:spcAft>
                  <a:spcPct val="15000"/>
                </a:spcAft>
              </a:pPr>
              <a:r>
                <a:rPr lang="pt-BR" sz="1700" dirty="0"/>
                <a:t>frear</a:t>
              </a:r>
              <a:r>
                <a:rPr lang="pt-BR" sz="1700" kern="1200" dirty="0"/>
                <a:t>()</a:t>
              </a:r>
            </a:p>
          </p:txBody>
        </p:sp>
      </p:grpSp>
      <p:grpSp>
        <p:nvGrpSpPr>
          <p:cNvPr id="46" name="Agrupar 45"/>
          <p:cNvGrpSpPr/>
          <p:nvPr/>
        </p:nvGrpSpPr>
        <p:grpSpPr>
          <a:xfrm>
            <a:off x="4406680" y="4490292"/>
            <a:ext cx="1778529" cy="957908"/>
            <a:chOff x="1180571" y="2660172"/>
            <a:chExt cx="1778529" cy="957908"/>
          </a:xfrm>
        </p:grpSpPr>
        <p:sp>
          <p:nvSpPr>
            <p:cNvPr id="48" name="Retângulo 47"/>
            <p:cNvSpPr/>
            <p:nvPr/>
          </p:nvSpPr>
          <p:spPr>
            <a:xfrm>
              <a:off x="1180571" y="2660172"/>
              <a:ext cx="1778529" cy="957908"/>
            </a:xfrm>
            <a:prstGeom prst="rect">
              <a:avLst/>
            </a:prstGeom>
            <a:ln>
              <a:solidFill>
                <a:schemeClr val="tx1"/>
              </a:solidFill>
            </a:ln>
          </p:spPr>
          <p:style>
            <a:lnRef idx="0">
              <a:schemeClr val="dk1">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txBody>
            <a:bodyPr spcFirstLastPara="0" vert="horz" wrap="square" lIns="64770" tIns="36000" rIns="64770" bIns="64800" numCol="1" spcCol="1270" anchor="t" anchorCtr="0">
              <a:noAutofit/>
            </a:bodyPr>
            <a:lstStyle/>
            <a:p>
              <a:pPr lvl="0" algn="ctr" defTabSz="755650">
                <a:lnSpc>
                  <a:spcPct val="90000"/>
                </a:lnSpc>
                <a:spcAft>
                  <a:spcPct val="35000"/>
                </a:spcAft>
              </a:pPr>
              <a:r>
                <a:rPr lang="pt-BR" sz="1700" b="1" dirty="0"/>
                <a:t>Carro</a:t>
              </a:r>
              <a:endParaRPr lang="pt-BR" sz="1700" b="1" kern="1200" dirty="0"/>
            </a:p>
          </p:txBody>
        </p:sp>
        <p:sp>
          <p:nvSpPr>
            <p:cNvPr id="49" name="Retângulo 48"/>
            <p:cNvSpPr/>
            <p:nvPr/>
          </p:nvSpPr>
          <p:spPr>
            <a:xfrm>
              <a:off x="1180571" y="2923147"/>
              <a:ext cx="1778529" cy="694933"/>
            </a:xfrm>
            <a:prstGeom prst="rect">
              <a:avLst/>
            </a:prstGeom>
            <a:ln>
              <a:solidFill>
                <a:schemeClr val="tx1"/>
              </a:solid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4000" tIns="49829" rIns="60624" bIns="49829" numCol="1" spcCol="1270" anchor="t" anchorCtr="0">
              <a:noAutofit/>
            </a:bodyPr>
            <a:lstStyle/>
            <a:p>
              <a:pPr lvl="0" defTabSz="755650">
                <a:lnSpc>
                  <a:spcPct val="90000"/>
                </a:lnSpc>
                <a:spcAft>
                  <a:spcPct val="35000"/>
                </a:spcAft>
              </a:pPr>
              <a:r>
                <a:rPr lang="pt-BR" sz="1700" dirty="0">
                  <a:solidFill>
                    <a:schemeClr val="tx1"/>
                  </a:solidFill>
                </a:rPr>
                <a:t>chassi</a:t>
              </a:r>
              <a:endParaRPr lang="pt-BR" sz="1700" kern="1200" dirty="0">
                <a:solidFill>
                  <a:schemeClr val="tx1"/>
                </a:solidFill>
              </a:endParaRPr>
            </a:p>
            <a:p>
              <a:pPr marL="0" lvl="1" defTabSz="577850">
                <a:lnSpc>
                  <a:spcPct val="90000"/>
                </a:lnSpc>
                <a:spcAft>
                  <a:spcPct val="15000"/>
                </a:spcAft>
              </a:pPr>
              <a:r>
                <a:rPr lang="pt-BR" sz="1700" dirty="0">
                  <a:solidFill>
                    <a:schemeClr val="tx1"/>
                  </a:solidFill>
                </a:rPr>
                <a:t>km</a:t>
              </a:r>
              <a:endParaRPr lang="pt-BR" sz="1700" kern="1200" dirty="0">
                <a:solidFill>
                  <a:schemeClr val="tx1"/>
                </a:solidFill>
              </a:endParaRPr>
            </a:p>
          </p:txBody>
        </p:sp>
      </p:grpSp>
    </p:spTree>
    <p:extLst>
      <p:ext uri="{BB962C8B-B14F-4D97-AF65-F5344CB8AC3E}">
        <p14:creationId xmlns:p14="http://schemas.microsoft.com/office/powerpoint/2010/main" val="910790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a:t>UML - Notação básica do diagrama de classe</a:t>
            </a:r>
            <a:endParaRPr lang="pt-BR" dirty="0"/>
          </a:p>
        </p:txBody>
      </p:sp>
      <p:sp>
        <p:nvSpPr>
          <p:cNvPr id="2" name="Espaço Reservado para Texto 1"/>
          <p:cNvSpPr>
            <a:spLocks noGrp="1"/>
          </p:cNvSpPr>
          <p:nvPr>
            <p:ph type="body" sz="quarter" idx="15"/>
          </p:nvPr>
        </p:nvSpPr>
        <p:spPr/>
        <p:txBody>
          <a:bodyPr/>
          <a:lstStyle/>
          <a:p>
            <a:r>
              <a:rPr lang="pt-BR"/>
              <a:t>Desenvolvimento de Banco de Dados</a:t>
            </a:r>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7</a:t>
            </a:fld>
            <a:endParaRPr lang="en-US" noProof="1"/>
          </a:p>
        </p:txBody>
      </p:sp>
      <p:graphicFrame>
        <p:nvGraphicFramePr>
          <p:cNvPr id="5" name="Espaço Reservado para Conteúdo 4"/>
          <p:cNvGraphicFramePr>
            <a:graphicFrameLocks noGrp="1"/>
          </p:cNvGraphicFramePr>
          <p:nvPr>
            <p:ph sz="quarter" idx="1"/>
            <p:extLst>
              <p:ext uri="{D42A27DB-BD31-4B8C-83A1-F6EECF244321}">
                <p14:modId xmlns:p14="http://schemas.microsoft.com/office/powerpoint/2010/main" val="1810034701"/>
              </p:ext>
            </p:extLst>
          </p:nvPr>
        </p:nvGraphicFramePr>
        <p:xfrm>
          <a:off x="258763" y="1295400"/>
          <a:ext cx="10140831" cy="3915315"/>
        </p:xfrm>
        <a:graphic>
          <a:graphicData uri="http://schemas.openxmlformats.org/drawingml/2006/table">
            <a:tbl>
              <a:tblPr bandRow="1">
                <a:tableStyleId>{69C7853C-536D-4A76-A0AE-DD22124D55A5}</a:tableStyleId>
              </a:tblPr>
              <a:tblGrid>
                <a:gridCol w="1896014">
                  <a:extLst>
                    <a:ext uri="{9D8B030D-6E8A-4147-A177-3AD203B41FA5}">
                      <a16:colId xmlns:a16="http://schemas.microsoft.com/office/drawing/2014/main" val="3504321585"/>
                    </a:ext>
                  </a:extLst>
                </a:gridCol>
                <a:gridCol w="2362632">
                  <a:extLst>
                    <a:ext uri="{9D8B030D-6E8A-4147-A177-3AD203B41FA5}">
                      <a16:colId xmlns:a16="http://schemas.microsoft.com/office/drawing/2014/main" val="3923928562"/>
                    </a:ext>
                  </a:extLst>
                </a:gridCol>
                <a:gridCol w="1241946">
                  <a:extLst>
                    <a:ext uri="{9D8B030D-6E8A-4147-A177-3AD203B41FA5}">
                      <a16:colId xmlns:a16="http://schemas.microsoft.com/office/drawing/2014/main" val="230557273"/>
                    </a:ext>
                  </a:extLst>
                </a:gridCol>
                <a:gridCol w="2083464">
                  <a:extLst>
                    <a:ext uri="{9D8B030D-6E8A-4147-A177-3AD203B41FA5}">
                      <a16:colId xmlns:a16="http://schemas.microsoft.com/office/drawing/2014/main" val="2070223527"/>
                    </a:ext>
                  </a:extLst>
                </a:gridCol>
                <a:gridCol w="2556775">
                  <a:extLst>
                    <a:ext uri="{9D8B030D-6E8A-4147-A177-3AD203B41FA5}">
                      <a16:colId xmlns:a16="http://schemas.microsoft.com/office/drawing/2014/main" val="1616715753"/>
                    </a:ext>
                  </a:extLst>
                </a:gridCol>
              </a:tblGrid>
              <a:tr h="0">
                <a:tc gridSpan="5">
                  <a:txBody>
                    <a:bodyPr/>
                    <a:lstStyle/>
                    <a:p>
                      <a:pPr marL="0" marR="0" lvl="0" indent="0" algn="just" defTabSz="914333" rtl="0" eaLnBrk="1" fontAlgn="auto" latinLnBrk="0" hangingPunct="1">
                        <a:lnSpc>
                          <a:spcPct val="100000"/>
                        </a:lnSpc>
                        <a:spcBef>
                          <a:spcPts val="0"/>
                        </a:spcBef>
                        <a:spcAft>
                          <a:spcPts val="0"/>
                        </a:spcAft>
                        <a:buClrTx/>
                        <a:buSzTx/>
                        <a:buFontTx/>
                        <a:buNone/>
                        <a:tabLst/>
                        <a:defRPr/>
                      </a:pPr>
                      <a:r>
                        <a:rPr lang="pt-BR" dirty="0"/>
                        <a:t>Relacionamentos no UML - Nos diagramas de alto nível, normalmente se deseja ilustrar os relacionamentos das classes sem enchê-los com detalhes dos atributos e operações. As classes podem ser escritas apenas com o compartimento de nome de classe quando se deseja simplicidade.</a:t>
                      </a:r>
                      <a:endParaRPr lang="en-US"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endParaRPr lang="en-US"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lvl="0" indent="0" algn="just" defTabSz="914333" rtl="0" eaLnBrk="1" fontAlgn="auto" latinLnBrk="0" hangingPunct="1">
                        <a:lnSpc>
                          <a:spcPct val="100000"/>
                        </a:lnSpc>
                        <a:spcBef>
                          <a:spcPts val="0"/>
                        </a:spcBef>
                        <a:spcAft>
                          <a:spcPts val="0"/>
                        </a:spcAft>
                        <a:buClrTx/>
                        <a:buSzTx/>
                        <a:buFontTx/>
                        <a:buNone/>
                        <a:tabLst/>
                        <a:defRPr/>
                      </a:pPr>
                      <a:endParaRPr lang="en-US" b="1" dirty="0"/>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hMerge="1">
                  <a:txBody>
                    <a:bodyPr/>
                    <a:lstStyle/>
                    <a:p>
                      <a:pPr algn="ctr"/>
                      <a:endParaRPr lang="en-US"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nchor="ctr">
                    <a:lnL w="12700" cap="flat" cmpd="sng" algn="ctr">
                      <a:noFill/>
                      <a:prstDash val="solid"/>
                      <a:round/>
                      <a:headEnd type="none" w="med" len="med"/>
                      <a:tailEnd type="none" w="med" len="med"/>
                    </a:lnL>
                    <a:lnR w="6350" cap="flat" cmpd="sng" algn="ctr">
                      <a:noFill/>
                      <a:prstDash val="solid"/>
                      <a:miter lim="800000"/>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1033578"/>
                  </a:ext>
                </a:extLst>
              </a:tr>
              <a:tr h="0">
                <a:tc>
                  <a:txBody>
                    <a:bodyPr/>
                    <a:lstStyle/>
                    <a:p>
                      <a:pPr algn="ctr"/>
                      <a:endParaRPr lang="en-US"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pt-BR" b="1" dirty="0"/>
                        <a:t>Carro</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333" rtl="0" eaLnBrk="1" fontAlgn="auto" latinLnBrk="0" hangingPunct="1">
                        <a:lnSpc>
                          <a:spcPct val="100000"/>
                        </a:lnSpc>
                        <a:spcBef>
                          <a:spcPts val="0"/>
                        </a:spcBef>
                        <a:spcAft>
                          <a:spcPts val="0"/>
                        </a:spcAft>
                        <a:buClrTx/>
                        <a:buSzTx/>
                        <a:buFontTx/>
                        <a:buNone/>
                        <a:tabLst/>
                        <a:defRPr/>
                      </a:pPr>
                      <a:r>
                        <a:rPr lang="en-US" b="1" dirty="0"/>
                        <a:t>―――――</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pt-BR" b="1" dirty="0"/>
                        <a:t>Motorista</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nchor="ctr">
                    <a:lnL w="12700" cap="flat" cmpd="sng" algn="ctr">
                      <a:solidFill>
                        <a:schemeClr val="tx1"/>
                      </a:solidFill>
                      <a:prstDash val="solid"/>
                      <a:round/>
                      <a:headEnd type="none" w="med" len="med"/>
                      <a:tailEnd type="none" w="med" len="med"/>
                    </a:lnL>
                    <a:lnR w="6350" cap="flat" cmpd="sng" algn="ctr">
                      <a:noFill/>
                      <a:prstDash val="solid"/>
                      <a:miter lim="800000"/>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068844"/>
                  </a:ext>
                </a:extLst>
              </a:tr>
              <a:tr h="867315">
                <a:tc gridSpan="5">
                  <a:txBody>
                    <a:bodyPr/>
                    <a:lstStyle/>
                    <a:p>
                      <a:pPr algn="just"/>
                      <a:r>
                        <a:rPr lang="pt-BR" b="1" dirty="0"/>
                        <a:t>Associação</a:t>
                      </a:r>
                      <a:r>
                        <a:rPr lang="pt-BR" dirty="0"/>
                        <a:t> - A forma mais genérica de associação é desenhada com uma linha que conecta duas classes, há uma associação entre a classe “Carro” e a classe chamada “Motorista”.</a:t>
                      </a:r>
                      <a:endParaRPr lang="en-US" dirty="0"/>
                    </a:p>
                  </a:txBody>
                  <a:tcPr anchor="ctr">
                    <a:lnL w="12700" cap="flat" cmpd="sng" algn="ctr">
                      <a:noFill/>
                      <a:prstDash val="solid"/>
                      <a:round/>
                      <a:headEnd type="none" w="med" len="med"/>
                      <a:tailEnd type="none" w="med" len="med"/>
                    </a:lnL>
                    <a:lnR w="6350" cap="flat" cmpd="sng" algn="ctr">
                      <a:noFill/>
                      <a:prstDash val="solid"/>
                      <a:miter lim="800000"/>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95838373"/>
                  </a:ext>
                </a:extLst>
              </a:tr>
              <a:tr h="0">
                <a:tc gridSpan="5">
                  <a:txBody>
                    <a:bodyPr/>
                    <a:lstStyle/>
                    <a:p>
                      <a:pPr algn="ctr"/>
                      <a:endParaRPr lang="en-US" sz="800" b="1" dirty="0"/>
                    </a:p>
                  </a:txBody>
                  <a:tcPr anchor="ctr">
                    <a:lnL w="6350" cap="flat" cmpd="sng" algn="ctr">
                      <a:noFill/>
                      <a:prstDash val="solid"/>
                      <a:miter lim="800000"/>
                    </a:lnL>
                    <a:lnR w="6350" cap="flat" cmpd="sng" algn="ctr">
                      <a:noFill/>
                      <a:prstDash val="solid"/>
                      <a:miter lim="800000"/>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81917677"/>
                  </a:ext>
                </a:extLst>
              </a:tr>
              <a:tr h="0">
                <a:tc>
                  <a:txBody>
                    <a:bodyPr/>
                    <a:lstStyle/>
                    <a:p>
                      <a:pPr algn="ctr"/>
                      <a:endParaRPr lang="en-US"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b="1" dirty="0"/>
                        <a:t>Sedan</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333" rtl="0" eaLnBrk="1" fontAlgn="auto" latinLnBrk="0" hangingPunct="1">
                        <a:lnSpc>
                          <a:spcPct val="100000"/>
                        </a:lnSpc>
                        <a:spcBef>
                          <a:spcPts val="0"/>
                        </a:spcBef>
                        <a:spcAft>
                          <a:spcPts val="0"/>
                        </a:spcAft>
                        <a:buClrTx/>
                        <a:buSzTx/>
                        <a:buFontTx/>
                        <a:buNone/>
                        <a:tabLst/>
                        <a:defRPr/>
                      </a:pPr>
                      <a:r>
                        <a:rPr lang="en-US" b="1" dirty="0"/>
                        <a:t>――――▷</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pt-BR" b="1" dirty="0"/>
                        <a:t>Carro</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nchor="ctr">
                    <a:lnL w="12700" cap="flat" cmpd="sng" algn="ctr">
                      <a:solidFill>
                        <a:schemeClr val="tx1"/>
                      </a:solidFill>
                      <a:prstDash val="solid"/>
                      <a:round/>
                      <a:headEnd type="none" w="med" len="med"/>
                      <a:tailEnd type="none" w="med" len="med"/>
                    </a:lnL>
                    <a:lnT w="6350" cap="flat" cmpd="sng" algn="ctr">
                      <a:noFill/>
                      <a:prstDash val="solid"/>
                      <a:miter lim="800000"/>
                    </a:lnT>
                    <a:lnB w="6350" cap="flat" cmpd="sng" algn="ctr">
                      <a:noFill/>
                      <a:prstDash val="solid"/>
                      <a:miter lim="800000"/>
                    </a:lnB>
                  </a:tcPr>
                </a:tc>
                <a:extLst>
                  <a:ext uri="{0D108BD9-81ED-4DB2-BD59-A6C34878D82A}">
                    <a16:rowId xmlns:a16="http://schemas.microsoft.com/office/drawing/2014/main" val="2489867438"/>
                  </a:ext>
                </a:extLst>
              </a:tr>
              <a:tr h="370840">
                <a:tc gridSpan="5">
                  <a:txBody>
                    <a:bodyPr/>
                    <a:lstStyle/>
                    <a:p>
                      <a:pPr algn="just"/>
                      <a:r>
                        <a:rPr lang="pt-BR" b="1" dirty="0"/>
                        <a:t>Generalização</a:t>
                      </a:r>
                      <a:r>
                        <a:rPr lang="pt-BR" dirty="0"/>
                        <a:t> -</a:t>
                      </a:r>
                      <a:r>
                        <a:rPr lang="pt-BR" baseline="0" dirty="0"/>
                        <a:t> Sendo o Sedan um tipo de carro, a classe “Carro” é mais genérica do que a classe “Sedan”. Portanto há a generalização da classe Sedan para a classe Carro. A seta vazia aponta para a classe mais geral. </a:t>
                      </a:r>
                      <a:endParaRPr lang="en-US" dirty="0"/>
                    </a:p>
                  </a:txBody>
                  <a:tcPr anchor="ctr">
                    <a:lnL w="12700" cap="flat" cmpd="sng" algn="ctr">
                      <a:noFill/>
                      <a:prstDash val="solid"/>
                      <a:round/>
                      <a:headEnd type="none" w="med" len="med"/>
                      <a:tailEnd type="none" w="med" len="med"/>
                    </a:lnL>
                    <a:lnR w="6350" cap="flat" cmpd="sng" algn="ctr">
                      <a:noFill/>
                      <a:prstDash val="solid"/>
                      <a:miter lim="800000"/>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09506382"/>
                  </a:ext>
                </a:extLst>
              </a:tr>
            </a:tbl>
          </a:graphicData>
        </a:graphic>
      </p:graphicFrame>
    </p:spTree>
    <p:extLst>
      <p:ext uri="{BB962C8B-B14F-4D97-AF65-F5344CB8AC3E}">
        <p14:creationId xmlns:p14="http://schemas.microsoft.com/office/powerpoint/2010/main" val="96217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p:txBody>
          <a:bodyPr/>
          <a:lstStyle/>
          <a:p>
            <a:r>
              <a:rPr lang="pt-BR"/>
              <a:t>UML - Notação básica do diagrama de classe</a:t>
            </a:r>
            <a:endParaRPr lang="pt-BR" dirty="0"/>
          </a:p>
        </p:txBody>
      </p:sp>
      <p:sp>
        <p:nvSpPr>
          <p:cNvPr id="2" name="Espaço Reservado para Texto 1"/>
          <p:cNvSpPr>
            <a:spLocks noGrp="1"/>
          </p:cNvSpPr>
          <p:nvPr>
            <p:ph type="body" sz="quarter" idx="15"/>
          </p:nvPr>
        </p:nvSpPr>
        <p:spPr/>
        <p:txBody>
          <a:bodyPr/>
          <a:lstStyle/>
          <a:p>
            <a:r>
              <a:rPr lang="pt-BR"/>
              <a:t>Desenvolvimento de Banco de Dados</a:t>
            </a:r>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8</a:t>
            </a:fld>
            <a:endParaRPr lang="en-US" noProof="1"/>
          </a:p>
        </p:txBody>
      </p:sp>
      <p:graphicFrame>
        <p:nvGraphicFramePr>
          <p:cNvPr id="5" name="Espaço Reservado para Conteúdo 4"/>
          <p:cNvGraphicFramePr>
            <a:graphicFrameLocks noGrp="1"/>
          </p:cNvGraphicFramePr>
          <p:nvPr>
            <p:ph sz="quarter" idx="1"/>
            <p:extLst>
              <p:ext uri="{D42A27DB-BD31-4B8C-83A1-F6EECF244321}">
                <p14:modId xmlns:p14="http://schemas.microsoft.com/office/powerpoint/2010/main" val="2421392550"/>
              </p:ext>
            </p:extLst>
          </p:nvPr>
        </p:nvGraphicFramePr>
        <p:xfrm>
          <a:off x="258763" y="1295400"/>
          <a:ext cx="10140831" cy="3322320"/>
        </p:xfrm>
        <a:graphic>
          <a:graphicData uri="http://schemas.openxmlformats.org/drawingml/2006/table">
            <a:tbl>
              <a:tblPr bandRow="1">
                <a:tableStyleId>{69C7853C-536D-4A76-A0AE-DD22124D55A5}</a:tableStyleId>
              </a:tblPr>
              <a:tblGrid>
                <a:gridCol w="1896014">
                  <a:extLst>
                    <a:ext uri="{9D8B030D-6E8A-4147-A177-3AD203B41FA5}">
                      <a16:colId xmlns:a16="http://schemas.microsoft.com/office/drawing/2014/main" val="3504321585"/>
                    </a:ext>
                  </a:extLst>
                </a:gridCol>
                <a:gridCol w="2362632">
                  <a:extLst>
                    <a:ext uri="{9D8B030D-6E8A-4147-A177-3AD203B41FA5}">
                      <a16:colId xmlns:a16="http://schemas.microsoft.com/office/drawing/2014/main" val="3923928562"/>
                    </a:ext>
                  </a:extLst>
                </a:gridCol>
                <a:gridCol w="1241946">
                  <a:extLst>
                    <a:ext uri="{9D8B030D-6E8A-4147-A177-3AD203B41FA5}">
                      <a16:colId xmlns:a16="http://schemas.microsoft.com/office/drawing/2014/main" val="230557273"/>
                    </a:ext>
                  </a:extLst>
                </a:gridCol>
                <a:gridCol w="2083464">
                  <a:extLst>
                    <a:ext uri="{9D8B030D-6E8A-4147-A177-3AD203B41FA5}">
                      <a16:colId xmlns:a16="http://schemas.microsoft.com/office/drawing/2014/main" val="2070223527"/>
                    </a:ext>
                  </a:extLst>
                </a:gridCol>
                <a:gridCol w="2556775">
                  <a:extLst>
                    <a:ext uri="{9D8B030D-6E8A-4147-A177-3AD203B41FA5}">
                      <a16:colId xmlns:a16="http://schemas.microsoft.com/office/drawing/2014/main" val="1616715753"/>
                    </a:ext>
                  </a:extLst>
                </a:gridCol>
              </a:tblGrid>
              <a:tr h="0">
                <a:tc>
                  <a:txBody>
                    <a:bodyPr/>
                    <a:lstStyle/>
                    <a:p>
                      <a:pPr algn="ctr"/>
                      <a:endParaRPr lang="en-US"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333" rtl="0" eaLnBrk="1" fontAlgn="auto" latinLnBrk="0" hangingPunct="1">
                        <a:lnSpc>
                          <a:spcPct val="100000"/>
                        </a:lnSpc>
                        <a:spcBef>
                          <a:spcPts val="0"/>
                        </a:spcBef>
                        <a:spcAft>
                          <a:spcPts val="0"/>
                        </a:spcAft>
                        <a:buClrTx/>
                        <a:buSzTx/>
                        <a:buFontTx/>
                        <a:buNone/>
                        <a:tabLst/>
                        <a:defRPr/>
                      </a:pPr>
                      <a:r>
                        <a:rPr lang="pt-BR" b="1" dirty="0"/>
                        <a:t>Grupo de carros</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333" rtl="0" eaLnBrk="1" fontAlgn="auto" latinLnBrk="0" hangingPunct="1">
                        <a:lnSpc>
                          <a:spcPct val="100000"/>
                        </a:lnSpc>
                        <a:spcBef>
                          <a:spcPts val="0"/>
                        </a:spcBef>
                        <a:spcAft>
                          <a:spcPts val="0"/>
                        </a:spcAft>
                        <a:buClrTx/>
                        <a:buSzTx/>
                        <a:buFontTx/>
                        <a:buNone/>
                        <a:tabLst/>
                        <a:defRPr/>
                      </a:pPr>
                      <a:r>
                        <a:rPr lang="en-US" b="1" dirty="0"/>
                        <a:t>◇――――</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pt-BR" b="1" dirty="0"/>
                        <a:t>Carro</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nchor="ctr">
                    <a:lnL w="12700" cap="flat" cmpd="sng" algn="ctr">
                      <a:solidFill>
                        <a:schemeClr val="tx1"/>
                      </a:solidFill>
                      <a:prstDash val="solid"/>
                      <a:round/>
                      <a:headEnd type="none" w="med" len="med"/>
                      <a:tailEnd type="none" w="med" len="med"/>
                    </a:lnL>
                    <a:lnR w="6350" cap="flat" cmpd="sng" algn="ctr">
                      <a:noFill/>
                      <a:prstDash val="solid"/>
                      <a:miter lim="800000"/>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068844"/>
                  </a:ext>
                </a:extLst>
              </a:tr>
              <a:tr h="867315">
                <a:tc gridSpan="5">
                  <a:txBody>
                    <a:bodyPr/>
                    <a:lstStyle/>
                    <a:p>
                      <a:pPr marL="0" marR="0" lvl="0" indent="0" algn="just" defTabSz="914333" rtl="0" eaLnBrk="1" fontAlgn="auto" latinLnBrk="0" hangingPunct="1">
                        <a:lnSpc>
                          <a:spcPct val="100000"/>
                        </a:lnSpc>
                        <a:spcBef>
                          <a:spcPts val="0"/>
                        </a:spcBef>
                        <a:spcAft>
                          <a:spcPts val="0"/>
                        </a:spcAft>
                        <a:buClrTx/>
                        <a:buSzTx/>
                        <a:buFontTx/>
                        <a:buNone/>
                        <a:tabLst/>
                        <a:defRPr/>
                      </a:pPr>
                      <a:r>
                        <a:rPr lang="pt-BR" sz="1800" b="1" kern="1200" dirty="0">
                          <a:solidFill>
                            <a:schemeClr val="dk1"/>
                          </a:solidFill>
                          <a:latin typeface="+mn-lt"/>
                          <a:ea typeface="+mn-ea"/>
                          <a:cs typeface="+mn-cs"/>
                        </a:rPr>
                        <a:t>Agregação</a:t>
                      </a:r>
                      <a:r>
                        <a:rPr lang="pt-BR" sz="1800" b="0" kern="1200" dirty="0">
                          <a:solidFill>
                            <a:schemeClr val="dk1"/>
                          </a:solidFill>
                          <a:latin typeface="+mn-lt"/>
                          <a:ea typeface="+mn-ea"/>
                          <a:cs typeface="+mn-cs"/>
                        </a:rPr>
                        <a:t> indica associações “parte de” em que as partes têm uma existência independente, um Carro pode fazer parte de um Grupo de Carros, mas também existe por conta própria. Agregação permite que a parte pode ser compartilhada entre vários objetos, um Carro pode pertencer a mais de um Grupo de Carros. O losango vazio é conectado à classe que mantém as partes;</a:t>
                      </a:r>
                      <a:endParaRPr lang="en-US" sz="1800" b="0" kern="1200" dirty="0">
                        <a:solidFill>
                          <a:schemeClr val="dk1"/>
                        </a:solidFill>
                        <a:latin typeface="+mn-lt"/>
                        <a:ea typeface="+mn-ea"/>
                        <a:cs typeface="+mn-cs"/>
                      </a:endParaRPr>
                    </a:p>
                  </a:txBody>
                  <a:tcPr anchor="ctr">
                    <a:lnL w="12700" cap="flat" cmpd="sng" algn="ctr">
                      <a:noFill/>
                      <a:prstDash val="solid"/>
                      <a:round/>
                      <a:headEnd type="none" w="med" len="med"/>
                      <a:tailEnd type="none" w="med" len="med"/>
                    </a:lnL>
                    <a:lnR w="6350" cap="flat" cmpd="sng" algn="ctr">
                      <a:noFill/>
                      <a:prstDash val="solid"/>
                      <a:miter lim="800000"/>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95838373"/>
                  </a:ext>
                </a:extLst>
              </a:tr>
              <a:tr h="0">
                <a:tc gridSpan="5">
                  <a:txBody>
                    <a:bodyPr/>
                    <a:lstStyle/>
                    <a:p>
                      <a:pPr algn="ctr"/>
                      <a:endParaRPr lang="en-US" sz="800" b="1" dirty="0"/>
                    </a:p>
                  </a:txBody>
                  <a:tcPr anchor="ctr">
                    <a:lnL w="6350" cap="flat" cmpd="sng" algn="ctr">
                      <a:noFill/>
                      <a:prstDash val="solid"/>
                      <a:miter lim="800000"/>
                    </a:lnL>
                    <a:lnR w="6350" cap="flat" cmpd="sng" algn="ctr">
                      <a:noFill/>
                      <a:prstDash val="solid"/>
                      <a:miter lim="800000"/>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81917677"/>
                  </a:ext>
                </a:extLst>
              </a:tr>
              <a:tr h="0">
                <a:tc>
                  <a:txBody>
                    <a:bodyPr/>
                    <a:lstStyle/>
                    <a:p>
                      <a:pPr algn="ctr"/>
                      <a:endParaRPr lang="en-US"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pt-BR" b="1" dirty="0"/>
                        <a:t>Carro</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14333" rtl="0" eaLnBrk="1" fontAlgn="auto" latinLnBrk="0" hangingPunct="1">
                        <a:lnSpc>
                          <a:spcPct val="100000"/>
                        </a:lnSpc>
                        <a:spcBef>
                          <a:spcPts val="0"/>
                        </a:spcBef>
                        <a:spcAft>
                          <a:spcPts val="0"/>
                        </a:spcAft>
                        <a:buClrTx/>
                        <a:buSzTx/>
                        <a:buFontTx/>
                        <a:buNone/>
                        <a:tabLst/>
                        <a:defRPr/>
                      </a:pPr>
                      <a:r>
                        <a:rPr lang="en-US" b="1" dirty="0"/>
                        <a:t>◆――――</a:t>
                      </a:r>
                    </a:p>
                  </a:txBody>
                  <a:tcPr marL="0" marR="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pt-BR" b="1" dirty="0"/>
                        <a:t>Carroceria</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nchor="ctr">
                    <a:lnL w="12700" cap="flat" cmpd="sng" algn="ctr">
                      <a:solidFill>
                        <a:schemeClr val="tx1"/>
                      </a:solidFill>
                      <a:prstDash val="solid"/>
                      <a:round/>
                      <a:headEnd type="none" w="med" len="med"/>
                      <a:tailEnd type="none" w="med" len="med"/>
                    </a:lnL>
                    <a:lnT w="6350" cap="flat" cmpd="sng" algn="ctr">
                      <a:noFill/>
                      <a:prstDash val="solid"/>
                      <a:miter lim="800000"/>
                    </a:lnT>
                    <a:lnB w="6350" cap="flat" cmpd="sng" algn="ctr">
                      <a:noFill/>
                      <a:prstDash val="solid"/>
                      <a:miter lim="800000"/>
                    </a:lnB>
                  </a:tcPr>
                </a:tc>
                <a:extLst>
                  <a:ext uri="{0D108BD9-81ED-4DB2-BD59-A6C34878D82A}">
                    <a16:rowId xmlns:a16="http://schemas.microsoft.com/office/drawing/2014/main" val="2489867438"/>
                  </a:ext>
                </a:extLst>
              </a:tr>
              <a:tr h="370840">
                <a:tc gridSpan="5">
                  <a:txBody>
                    <a:bodyPr/>
                    <a:lstStyle/>
                    <a:p>
                      <a:pPr marL="0" marR="0" lvl="0" indent="0" algn="just" defTabSz="914333" rtl="0" eaLnBrk="1" fontAlgn="auto" latinLnBrk="0" hangingPunct="1">
                        <a:lnSpc>
                          <a:spcPct val="100000"/>
                        </a:lnSpc>
                        <a:spcBef>
                          <a:spcPts val="0"/>
                        </a:spcBef>
                        <a:spcAft>
                          <a:spcPts val="0"/>
                        </a:spcAft>
                        <a:buClrTx/>
                        <a:buSzTx/>
                        <a:buFontTx/>
                        <a:buNone/>
                        <a:tabLst/>
                        <a:defRPr/>
                      </a:pPr>
                      <a:r>
                        <a:rPr lang="pt-BR" b="1" dirty="0"/>
                        <a:t>Composição</a:t>
                      </a:r>
                      <a:r>
                        <a:rPr lang="pt-BR" dirty="0"/>
                        <a:t> é outra associação “parte de” em que as partes são estritamente possuídas, e não compartilhadas, uma Carroceria é parte de um único Carro, faz parte da composição de um carro. O losango preto sólido é conectado à classe que possui as partes.</a:t>
                      </a:r>
                      <a:endParaRPr lang="en-US" dirty="0"/>
                    </a:p>
                  </a:txBody>
                  <a:tcPr anchor="ctr">
                    <a:lnL w="12700" cap="flat" cmpd="sng" algn="ctr">
                      <a:noFill/>
                      <a:prstDash val="solid"/>
                      <a:round/>
                      <a:headEnd type="none" w="med" len="med"/>
                      <a:tailEnd type="none" w="med" len="med"/>
                    </a:lnL>
                    <a:lnR w="6350" cap="flat" cmpd="sng" algn="ctr">
                      <a:noFill/>
                      <a:prstDash val="solid"/>
                      <a:miter lim="800000"/>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09506382"/>
                  </a:ext>
                </a:extLst>
              </a:tr>
            </a:tbl>
          </a:graphicData>
        </a:graphic>
      </p:graphicFrame>
    </p:spTree>
    <p:extLst>
      <p:ext uri="{BB962C8B-B14F-4D97-AF65-F5344CB8AC3E}">
        <p14:creationId xmlns:p14="http://schemas.microsoft.com/office/powerpoint/2010/main" val="871541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5"/>
          </p:nvPr>
        </p:nvSpPr>
        <p:spPr/>
        <p:txBody>
          <a:bodyPr/>
          <a:lstStyle/>
          <a:p>
            <a:r>
              <a:rPr lang="pt-BR"/>
              <a:t>Desenvolvimento de Banco de Dados</a:t>
            </a:r>
          </a:p>
        </p:txBody>
      </p:sp>
      <p:sp>
        <p:nvSpPr>
          <p:cNvPr id="3" name="Título 2"/>
          <p:cNvSpPr>
            <a:spLocks noGrp="1"/>
          </p:cNvSpPr>
          <p:nvPr>
            <p:ph type="title"/>
          </p:nvPr>
        </p:nvSpPr>
        <p:spPr/>
        <p:txBody>
          <a:bodyPr/>
          <a:lstStyle/>
          <a:p>
            <a:r>
              <a:rPr lang="pt-BR" dirty="0"/>
              <a:t>Associações entre Classes – Graus das Associações</a:t>
            </a:r>
          </a:p>
        </p:txBody>
      </p:sp>
      <p:sp>
        <p:nvSpPr>
          <p:cNvPr id="4" name="Espaço Reservado para Conteúdo 3"/>
          <p:cNvSpPr>
            <a:spLocks noGrp="1"/>
          </p:cNvSpPr>
          <p:nvPr>
            <p:ph sz="half" idx="1"/>
          </p:nvPr>
        </p:nvSpPr>
        <p:spPr/>
        <p:txBody>
          <a:bodyPr/>
          <a:lstStyle/>
          <a:p>
            <a:pPr algn="just">
              <a:buFont typeface="Arial" panose="020B0604020202020204" pitchFamily="34" charset="0"/>
              <a:buChar char="•"/>
            </a:pPr>
            <a:r>
              <a:rPr lang="pt-BR" dirty="0"/>
              <a:t>As associações entre classes podem ser </a:t>
            </a:r>
            <a:r>
              <a:rPr lang="pt-BR" b="1" dirty="0"/>
              <a:t>reflexivas</a:t>
            </a:r>
            <a:r>
              <a:rPr lang="pt-BR" dirty="0"/>
              <a:t>, </a:t>
            </a:r>
            <a:r>
              <a:rPr lang="pt-BR" b="1" dirty="0"/>
              <a:t>binárias</a:t>
            </a:r>
            <a:r>
              <a:rPr lang="pt-BR" dirty="0"/>
              <a:t> ou </a:t>
            </a:r>
            <a:r>
              <a:rPr lang="pt-BR" b="1" dirty="0" err="1"/>
              <a:t>n-árias</a:t>
            </a:r>
            <a:r>
              <a:rPr lang="pt-BR" dirty="0"/>
              <a:t>. </a:t>
            </a:r>
          </a:p>
          <a:p>
            <a:pPr algn="just">
              <a:buFont typeface="Arial" panose="020B0604020202020204" pitchFamily="34" charset="0"/>
              <a:buChar char="•"/>
            </a:pPr>
            <a:r>
              <a:rPr lang="pt-BR" dirty="0"/>
              <a:t>A </a:t>
            </a:r>
            <a:r>
              <a:rPr lang="pt-BR" b="1" dirty="0"/>
              <a:t>associação reflexiva </a:t>
            </a:r>
            <a:r>
              <a:rPr lang="pt-BR" dirty="0"/>
              <a:t>(ou </a:t>
            </a:r>
            <a:r>
              <a:rPr lang="pt-BR" b="1" dirty="0"/>
              <a:t>recursiva</a:t>
            </a:r>
            <a:r>
              <a:rPr lang="pt-BR" dirty="0"/>
              <a:t>), termo emprestado da modelagem ER, relaciona uma classe com ela mesma. </a:t>
            </a:r>
          </a:p>
          <a:p>
            <a:pPr lvl="1" algn="just">
              <a:buFont typeface="Arial" panose="020B0604020202020204" pitchFamily="34" charset="0"/>
              <a:buChar char="•"/>
            </a:pPr>
            <a:r>
              <a:rPr lang="pt-BR" dirty="0"/>
              <a:t>Os papéis das classes em um relacionamento e número de objetos envolvidos no relacionamento, conhecido como multiplicidade, podem ser indicados nas extremidades do relacionamento. </a:t>
            </a:r>
          </a:p>
          <a:p>
            <a:pPr lvl="1" algn="just">
              <a:buFont typeface="Arial" panose="020B0604020202020204" pitchFamily="34" charset="0"/>
              <a:buChar char="•"/>
            </a:pPr>
            <a:r>
              <a:rPr lang="pt-BR" dirty="0"/>
              <a:t>Um asterisco indica que muitos objetos fazem parte da associação na extremidade do relacionamento.</a:t>
            </a:r>
          </a:p>
        </p:txBody>
      </p:sp>
      <p:sp>
        <p:nvSpPr>
          <p:cNvPr id="6" name="Espaço Reservado para Número de Slide 5"/>
          <p:cNvSpPr>
            <a:spLocks noGrp="1"/>
          </p:cNvSpPr>
          <p:nvPr>
            <p:ph type="sldNum" sz="quarter" idx="12"/>
          </p:nvPr>
        </p:nvSpPr>
        <p:spPr/>
        <p:txBody>
          <a:bodyPr/>
          <a:lstStyle/>
          <a:p>
            <a:fld id="{4898AEC0-503E-4FA4-859C-D0F72D6E3F79}" type="slidenum">
              <a:rPr lang="en-US" noProof="1" smtClean="0"/>
              <a:pPr/>
              <a:t>9</a:t>
            </a:fld>
            <a:endParaRPr lang="en-US" noProof="1"/>
          </a:p>
        </p:txBody>
      </p:sp>
      <p:sp>
        <p:nvSpPr>
          <p:cNvPr id="5" name="Espaço Reservado para Conteúdo 4"/>
          <p:cNvSpPr>
            <a:spLocks noGrp="1"/>
          </p:cNvSpPr>
          <p:nvPr>
            <p:ph sz="half" idx="2"/>
          </p:nvPr>
        </p:nvSpPr>
        <p:spPr/>
        <p:txBody>
          <a:bodyPr vert="horz" lIns="0" tIns="0" rIns="0" bIns="0" rtlCol="0">
            <a:noAutofit/>
          </a:bodyPr>
          <a:lstStyle/>
          <a:p>
            <a:pPr lvl="1" algn="just">
              <a:buFont typeface="Arial" panose="020B0604020202020204" pitchFamily="34" charset="0"/>
              <a:buChar char="•"/>
            </a:pPr>
            <a:r>
              <a:rPr lang="pt-BR" dirty="0"/>
              <a:t>As multiplicidades do exemplo de associação reflexiva da Figura 3.2 indicam que  e que um gerente está associado a muitos Funcionários gerenciados.</a:t>
            </a:r>
          </a:p>
          <a:p>
            <a:pPr lvl="1" algn="just">
              <a:buFont typeface="Arial" panose="020B0604020202020204" pitchFamily="34" charset="0"/>
              <a:buChar char="•"/>
            </a:pPr>
            <a:r>
              <a:rPr lang="pt-BR" dirty="0"/>
              <a:t>No exemplo um Funcionário no papel de gerente está associado a muitos (*) Funcionários gerenciados e um Funcionário está associado a um (1) Funcionário no papel de gerente.</a:t>
            </a:r>
          </a:p>
          <a:p>
            <a:pPr algn="just">
              <a:buFont typeface="Arial" panose="020B0604020202020204" pitchFamily="34" charset="0"/>
              <a:buChar char="•"/>
            </a:pPr>
            <a:endParaRPr lang="pt-BR" dirty="0"/>
          </a:p>
        </p:txBody>
      </p:sp>
      <p:grpSp>
        <p:nvGrpSpPr>
          <p:cNvPr id="40" name="Agrupar 39"/>
          <p:cNvGrpSpPr/>
          <p:nvPr/>
        </p:nvGrpSpPr>
        <p:grpSpPr>
          <a:xfrm>
            <a:off x="7380632" y="4157370"/>
            <a:ext cx="1805935" cy="1099317"/>
            <a:chOff x="259200" y="4365483"/>
            <a:chExt cx="1805935" cy="1099317"/>
          </a:xfrm>
        </p:grpSpPr>
        <p:sp>
          <p:nvSpPr>
            <p:cNvPr id="8" name="Retângulo 7"/>
            <p:cNvSpPr/>
            <p:nvPr/>
          </p:nvSpPr>
          <p:spPr>
            <a:xfrm>
              <a:off x="259200" y="4996265"/>
              <a:ext cx="1395845" cy="468535"/>
            </a:xfrm>
            <a:prstGeom prst="rect">
              <a:avLst/>
            </a:prstGeom>
            <a:ln/>
          </p:spPr>
          <p:style>
            <a:lnRef idx="1">
              <a:schemeClr val="dk1"/>
            </a:lnRef>
            <a:fillRef idx="2">
              <a:schemeClr val="dk1"/>
            </a:fillRef>
            <a:effectRef idx="1">
              <a:schemeClr val="dk1"/>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pt-BR" sz="1400" kern="0" dirty="0">
                  <a:solidFill>
                    <a:schemeClr val="bg1"/>
                  </a:solidFill>
                  <a:latin typeface="Bosch Office Sans"/>
                </a:rPr>
                <a:t>Funcionário</a:t>
              </a:r>
              <a:endParaRPr kumimoji="0" lang="pt-BR" sz="1400" b="0" i="0" u="none" strike="noStrike" kern="0" cap="none" spc="0" normalizeH="0" baseline="0" noProof="0" dirty="0">
                <a:ln>
                  <a:noFill/>
                </a:ln>
                <a:solidFill>
                  <a:schemeClr val="bg1"/>
                </a:solidFill>
                <a:effectLst/>
                <a:uLnTx/>
                <a:uFillTx/>
                <a:latin typeface="Bosch Office Sans"/>
                <a:ea typeface="+mn-ea"/>
                <a:cs typeface="+mn-cs"/>
              </a:endParaRPr>
            </a:p>
          </p:txBody>
        </p:sp>
        <p:cxnSp>
          <p:nvCxnSpPr>
            <p:cNvPr id="11" name="Conector reto 10"/>
            <p:cNvCxnSpPr>
              <a:stCxn id="8" idx="3"/>
            </p:cNvCxnSpPr>
            <p:nvPr/>
          </p:nvCxnSpPr>
          <p:spPr>
            <a:xfrm flipV="1">
              <a:off x="1655045" y="5230531"/>
              <a:ext cx="332483" cy="2"/>
            </a:xfrm>
            <a:prstGeom prst="line">
              <a:avLst/>
            </a:prstGeom>
          </p:spPr>
          <p:style>
            <a:lnRef idx="3">
              <a:schemeClr val="dk1"/>
            </a:lnRef>
            <a:fillRef idx="0">
              <a:schemeClr val="dk1"/>
            </a:fillRef>
            <a:effectRef idx="2">
              <a:schemeClr val="dk1"/>
            </a:effectRef>
            <a:fontRef idx="minor">
              <a:schemeClr val="tx1"/>
            </a:fontRef>
          </p:style>
        </p:cxnSp>
        <p:sp>
          <p:nvSpPr>
            <p:cNvPr id="13" name="CaixaDeTexto 12"/>
            <p:cNvSpPr txBox="1"/>
            <p:nvPr/>
          </p:nvSpPr>
          <p:spPr>
            <a:xfrm>
              <a:off x="1681594" y="4996263"/>
              <a:ext cx="324984" cy="234268"/>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a:t>
              </a:r>
            </a:p>
          </p:txBody>
        </p:sp>
        <p:cxnSp>
          <p:nvCxnSpPr>
            <p:cNvPr id="27" name="Conector reto 26"/>
            <p:cNvCxnSpPr/>
            <p:nvPr/>
          </p:nvCxnSpPr>
          <p:spPr>
            <a:xfrm flipV="1">
              <a:off x="1987528" y="4662435"/>
              <a:ext cx="0" cy="568096"/>
            </a:xfrm>
            <a:prstGeom prst="line">
              <a:avLst/>
            </a:prstGeom>
          </p:spPr>
          <p:style>
            <a:lnRef idx="3">
              <a:schemeClr val="dk1"/>
            </a:lnRef>
            <a:fillRef idx="0">
              <a:schemeClr val="dk1"/>
            </a:fillRef>
            <a:effectRef idx="2">
              <a:schemeClr val="dk1"/>
            </a:effectRef>
            <a:fontRef idx="minor">
              <a:schemeClr val="tx1"/>
            </a:fontRef>
          </p:style>
        </p:cxnSp>
        <p:cxnSp>
          <p:nvCxnSpPr>
            <p:cNvPr id="30" name="Conector reto 29"/>
            <p:cNvCxnSpPr/>
            <p:nvPr/>
          </p:nvCxnSpPr>
          <p:spPr>
            <a:xfrm flipV="1">
              <a:off x="957122" y="4662433"/>
              <a:ext cx="1030406" cy="2"/>
            </a:xfrm>
            <a:prstGeom prst="line">
              <a:avLst/>
            </a:prstGeom>
          </p:spPr>
          <p:style>
            <a:lnRef idx="3">
              <a:schemeClr val="dk1"/>
            </a:lnRef>
            <a:fillRef idx="0">
              <a:schemeClr val="dk1"/>
            </a:fillRef>
            <a:effectRef idx="2">
              <a:schemeClr val="dk1"/>
            </a:effectRef>
            <a:fontRef idx="minor">
              <a:schemeClr val="tx1"/>
            </a:fontRef>
          </p:style>
        </p:cxnSp>
        <p:cxnSp>
          <p:nvCxnSpPr>
            <p:cNvPr id="33" name="Conector reto 32"/>
            <p:cNvCxnSpPr>
              <a:stCxn id="8" idx="0"/>
            </p:cNvCxnSpPr>
            <p:nvPr/>
          </p:nvCxnSpPr>
          <p:spPr>
            <a:xfrm flipV="1">
              <a:off x="957123" y="4662431"/>
              <a:ext cx="0" cy="333834"/>
            </a:xfrm>
            <a:prstGeom prst="line">
              <a:avLst/>
            </a:prstGeom>
          </p:spPr>
          <p:style>
            <a:lnRef idx="3">
              <a:schemeClr val="dk1"/>
            </a:lnRef>
            <a:fillRef idx="0">
              <a:schemeClr val="dk1"/>
            </a:fillRef>
            <a:effectRef idx="2">
              <a:schemeClr val="dk1"/>
            </a:effectRef>
            <a:fontRef idx="minor">
              <a:schemeClr val="tx1"/>
            </a:fontRef>
          </p:style>
        </p:cxnSp>
        <p:sp>
          <p:nvSpPr>
            <p:cNvPr id="37" name="CaixaDeTexto 36"/>
            <p:cNvSpPr txBox="1"/>
            <p:nvPr/>
          </p:nvSpPr>
          <p:spPr>
            <a:xfrm>
              <a:off x="984850" y="4749531"/>
              <a:ext cx="324984" cy="234268"/>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1</a:t>
              </a:r>
            </a:p>
          </p:txBody>
        </p:sp>
        <p:sp>
          <p:nvSpPr>
            <p:cNvPr id="38" name="CaixaDeTexto 37"/>
            <p:cNvSpPr txBox="1"/>
            <p:nvPr/>
          </p:nvSpPr>
          <p:spPr>
            <a:xfrm>
              <a:off x="984850" y="4365483"/>
              <a:ext cx="324984" cy="234268"/>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gerente</a:t>
              </a:r>
            </a:p>
          </p:txBody>
        </p:sp>
        <p:sp>
          <p:nvSpPr>
            <p:cNvPr id="39" name="CaixaDeTexto 38"/>
            <p:cNvSpPr txBox="1"/>
            <p:nvPr/>
          </p:nvSpPr>
          <p:spPr>
            <a:xfrm>
              <a:off x="1740151" y="5156213"/>
              <a:ext cx="324984" cy="234268"/>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pt-BR" sz="1400" b="0" i="0" u="none" strike="noStrike" kern="0" cap="none" spc="0" normalizeH="0" baseline="0" noProof="0" dirty="0">
                  <a:ln>
                    <a:noFill/>
                  </a:ln>
                  <a:effectLst/>
                  <a:uLnTx/>
                  <a:uFillTx/>
                </a:rPr>
                <a:t>gerenciado</a:t>
              </a:r>
            </a:p>
          </p:txBody>
        </p:sp>
      </p:grpSp>
    </p:spTree>
    <p:extLst>
      <p:ext uri="{BB962C8B-B14F-4D97-AF65-F5344CB8AC3E}">
        <p14:creationId xmlns:p14="http://schemas.microsoft.com/office/powerpoint/2010/main" val="20347984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
  <p:tag name="SAXMLCOMPANYNAME" val="bosch"/>
  <p:tag name="SAXMLCOMPANYNAME_PREVIOUS" val="bosch"/>
  <p:tag name="MLTEMPLATEVERSION_PREVIOUS" val="1.0"/>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F7EF9966-F53A-44CC-A756-EF9E132AF5E6}" vid="{BE1FDABE-663E-4397-8AF3-7005A7B11CB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saxML>
  <saxMLTemplate>presentation_169</saxMLTemplate>
  <Variablen>
    <Variable>
      <Name>attachmentremark</Name>
      <OrgInhalt/>
      <Wert/>
      <Platzhalter>False</Platzhalter>
      <DocDatenDialog>True</DocDatenDialog>
      <Label>Nota sobre anexos</Label>
      <FrageVar>False</FrageVar>
      <Prefix/>
      <Suffix/>
      <WegfallVar/>
      <MussFeld>False</MussFeld>
      <InDokument>True</InDokument>
      <Sektion>Rectangle7</Sektion>
      <Reihenfolge>0</Reihenfolge>
    </Variable>
    <Variable>
      <Name>departmentshort</Name>
      <OrgInhalt>CaP/ETS
</OrgInhalt>
      <Wert>CaP/ETS
</Wert>
      <Platzhalter>False</Platzhalter>
      <DocDatenDialog>True</DocDatenDialog>
      <Label>Nota sobre direitos autorais</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Interno</OrgInhalt>
      <Wert>Interno</Wert>
      <Platzhalter>False</Platzhalter>
      <DocDatenDialog>True</DocDatenDialog>
      <Label>Nota de confidencialidade</Label>
      <FrageVar>False</FrageVar>
      <Prefix/>
      <Suffix/>
      <WegfallVar/>
      <ComboBox>
        <Option>Interno</Option>
        <Option>Confidencial</Option>
        <Option>Estritamente confidencial</Option>
        <Option/>
      </ComboBox>
      <MussFeld>False</MussFeld>
      <InDokument>True</InDokument>
      <Sektion>Bosch_footer_1</Sektion>
      <Reihenfolge>0</Reihenfolge>
    </Variable>
    <Variable>
      <Name>copyright</Name>
      <OrgInhalt>Todos os direitos reservados, também no que diz respeito a qualquer disposição, utilização, reprodução, processamento, transmissão, bem como no caso de pedidos de patentes.</OrgInhalt>
      <Wert>Todos os direitos reservados, também no que diz respeito a qualquer disposição, utilização, reprodução, processamento, transmissão, bem como no caso de pedidos de patentes.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2021-04-16</OrgInhalt>
      <Wert>2021-04-16</Wert>
      <Platzhalter>False</Platzhalter>
      <DocDatenDialog>True</DocDatenDialog>
      <Label>Data</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Nota sobre ficheiro</Label>
      <FrageVar>False</FrageVar>
      <Prefix/>
      <Suffix/>
      <WegfallVar/>
      <MussFeld>False</MussFeld>
      <InDokument>True</InDokument>
      <Sektion>Bosch_footer_2</Sektion>
      <Reihenfolge>0</Reihenfolge>
    </Variable>
  </Variablen>
</saxML>
</file>

<file path=customXml/item2.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3.xml><?xml version="1.0" encoding="utf-8"?>
<ct:contentTypeSchema xmlns:ct="http://schemas.microsoft.com/office/2006/metadata/contentType" xmlns:ma="http://schemas.microsoft.com/office/2006/metadata/properties/metaAttributes" ct:_="" ma:_="" ma:contentTypeName="Documento" ma:contentTypeID="0x010100E14A3F63ED8F124CA2C83CFC8E21618C" ma:contentTypeVersion="11" ma:contentTypeDescription="Crie um novo documento." ma:contentTypeScope="" ma:versionID="670e9fbf17eac849a2ffa01e679a200e">
  <xsd:schema xmlns:xsd="http://www.w3.org/2001/XMLSchema" xmlns:xs="http://www.w3.org/2001/XMLSchema" xmlns:p="http://schemas.microsoft.com/office/2006/metadata/properties" xmlns:ns2="40bc84b2-b2ec-4b66-b490-0db2fdfd67f0" xmlns:ns3="38e30f6d-d7d6-4a0d-9393-fb8254d9c28a" targetNamespace="http://schemas.microsoft.com/office/2006/metadata/properties" ma:root="true" ma:fieldsID="273701f2fbc13319343bb1ff842723c7" ns2:_="" ns3:_="">
    <xsd:import namespace="40bc84b2-b2ec-4b66-b490-0db2fdfd67f0"/>
    <xsd:import namespace="38e30f6d-d7d6-4a0d-9393-fb8254d9c28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bc84b2-b2ec-4b66-b490-0db2fdfd67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Marcações de imagem" ma:readOnly="false" ma:fieldId="{5cf76f15-5ced-4ddc-b409-7134ff3c332f}" ma:taxonomyMulti="true" ma:sspId="ce50c28b-242c-4b51-be91-908d422433a4"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8e30f6d-d7d6-4a0d-9393-fb8254d9c28a" elementFormDefault="qualified">
    <xsd:import namespace="http://schemas.microsoft.com/office/2006/documentManagement/types"/>
    <xsd:import namespace="http://schemas.microsoft.com/office/infopath/2007/PartnerControls"/>
    <xsd:element name="SharedWithUsers" ma:index="17"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lcf76f155ced4ddcb4097134ff3c332f xmlns="40bc84b2-b2ec-4b66-b490-0db2fdfd67f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304CF217-3C90-4AA0-B541-CE45F9BD305E}">
  <ds:schemaRefs/>
</ds:datastoreItem>
</file>

<file path=customXml/itemProps3.xml><?xml version="1.0" encoding="utf-8"?>
<ds:datastoreItem xmlns:ds="http://schemas.openxmlformats.org/officeDocument/2006/customXml" ds:itemID="{ED113A38-A084-43AC-BE1F-02B869AB1CA6}"/>
</file>

<file path=customXml/itemProps4.xml><?xml version="1.0" encoding="utf-8"?>
<ds:datastoreItem xmlns:ds="http://schemas.openxmlformats.org/officeDocument/2006/customXml" ds:itemID="{D06B688D-7DC6-454F-BDDA-ECF10F69549E}"/>
</file>

<file path=customXml/itemProps5.xml><?xml version="1.0" encoding="utf-8"?>
<ds:datastoreItem xmlns:ds="http://schemas.openxmlformats.org/officeDocument/2006/customXml" ds:itemID="{89000ACC-734B-47EF-A88B-06010A63F60D}"/>
</file>

<file path=docProps/app.xml><?xml version="1.0" encoding="utf-8"?>
<Properties xmlns="http://schemas.openxmlformats.org/officeDocument/2006/extended-properties" xmlns:vt="http://schemas.openxmlformats.org/officeDocument/2006/docPropsVTypes">
  <Template>presentation_169_1</Template>
  <TotalTime>13687</TotalTime>
  <Words>2769</Words>
  <Application>Microsoft Office PowerPoint</Application>
  <PresentationFormat>Personalizar</PresentationFormat>
  <Paragraphs>352</Paragraphs>
  <Slides>27</Slides>
  <Notes>22</Notes>
  <HiddenSlides>0</HiddenSlides>
  <MMClips>0</MMClips>
  <ScaleCrop>false</ScaleCrop>
  <HeadingPairs>
    <vt:vector size="8" baseType="variant">
      <vt:variant>
        <vt:lpstr>Fontes usadas</vt:lpstr>
      </vt:variant>
      <vt:variant>
        <vt:i4>4</vt:i4>
      </vt:variant>
      <vt:variant>
        <vt:lpstr>Tema</vt:lpstr>
      </vt:variant>
      <vt:variant>
        <vt:i4>1</vt:i4>
      </vt:variant>
      <vt:variant>
        <vt:lpstr>Títulos de slides</vt:lpstr>
      </vt:variant>
      <vt:variant>
        <vt:i4>27</vt:i4>
      </vt:variant>
      <vt:variant>
        <vt:lpstr>Apresentações personalizadas</vt:lpstr>
      </vt:variant>
      <vt:variant>
        <vt:i4>1</vt:i4>
      </vt:variant>
    </vt:vector>
  </HeadingPairs>
  <TitlesOfParts>
    <vt:vector size="33" baseType="lpstr">
      <vt:lpstr>Arial</vt:lpstr>
      <vt:lpstr>Bosch Office Sans</vt:lpstr>
      <vt:lpstr>Calibri</vt:lpstr>
      <vt:lpstr>Wingdings 3</vt:lpstr>
      <vt:lpstr>Bosch NG</vt:lpstr>
      <vt:lpstr>Desenvolvimento de banco de dados</vt:lpstr>
      <vt:lpstr>UML (Unified Modeling Language)</vt:lpstr>
      <vt:lpstr>UML - Diagramas de classe</vt:lpstr>
      <vt:lpstr>UML - Diagramas de classe</vt:lpstr>
      <vt:lpstr>Ícone UML de classe</vt:lpstr>
      <vt:lpstr>UML - Notação básica do diagrama de classe</vt:lpstr>
      <vt:lpstr>UML - Notação básica do diagrama de classe</vt:lpstr>
      <vt:lpstr>UML - Notação básica do diagrama de classe</vt:lpstr>
      <vt:lpstr>Associações entre Classes – Graus das Associações</vt:lpstr>
      <vt:lpstr>Associações entre Classes – Graus das Associações</vt:lpstr>
      <vt:lpstr>Associações entre Classes – Multiplicidades das Associações</vt:lpstr>
      <vt:lpstr>Associações entre Classes – Multiplicidades das Associações</vt:lpstr>
      <vt:lpstr>Associações entre Classes – Generalização / Especialização</vt:lpstr>
      <vt:lpstr>Associações entre Classes – Generalização / Especialização</vt:lpstr>
      <vt:lpstr>Associações entre Classes – Nota</vt:lpstr>
      <vt:lpstr>Associações entre Classes – Composição</vt:lpstr>
      <vt:lpstr>Associações entre Classes – Composição</vt:lpstr>
      <vt:lpstr>Associações entre Classes – Chave Primária</vt:lpstr>
      <vt:lpstr>Associações entre Classes – Chave Primária</vt:lpstr>
      <vt:lpstr>Associações entre Classes – Pacotes</vt:lpstr>
      <vt:lpstr>Associações entre Classes – Exemplo</vt:lpstr>
      <vt:lpstr>Associações entre Classes – Exemplo</vt:lpstr>
      <vt:lpstr>Associações entre Classes – Exemplo</vt:lpstr>
      <vt:lpstr>Microsoft Access</vt:lpstr>
      <vt:lpstr>Microsoft Access</vt:lpstr>
      <vt:lpstr>Microsoft Access</vt:lpstr>
      <vt:lpstr>Microsoft Access</vt:lpstr>
      <vt:lpstr>Definição</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Desenvolvimento de banco de dados</dc:title>
  <dc:creator>Franquini Francis (CaP/ETS)</dc:creator>
  <cp:lastModifiedBy>Franquini Francis (CaP/ETS)</cp:lastModifiedBy>
  <cp:revision>317</cp:revision>
  <dcterms:created xsi:type="dcterms:W3CDTF">2021-04-16T17:30:57Z</dcterms:created>
  <dcterms:modified xsi:type="dcterms:W3CDTF">2024-02-14T18:22:06Z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y fmtid="{D5CDD505-2E9C-101B-9397-08002B2CF9AE}" pid="8" name="ContentTypeId">
    <vt:lpwstr>0x010100E14A3F63ED8F124CA2C83CFC8E21618C</vt:lpwstr>
  </property>
</Properties>
</file>