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6"/>
  </p:sldMasterIdLst>
  <p:notesMasterIdLst>
    <p:notesMasterId r:id="rId18"/>
  </p:notesMasterIdLst>
  <p:sldIdLst>
    <p:sldId id="256" r:id="rId7"/>
    <p:sldId id="361" r:id="rId8"/>
    <p:sldId id="362" r:id="rId9"/>
    <p:sldId id="363" r:id="rId10"/>
    <p:sldId id="379" r:id="rId11"/>
    <p:sldId id="380" r:id="rId12"/>
    <p:sldId id="368" r:id="rId13"/>
    <p:sldId id="381" r:id="rId14"/>
    <p:sldId id="378" r:id="rId15"/>
    <p:sldId id="366" r:id="rId16"/>
    <p:sldId id="367" r:id="rId17"/>
  </p:sldIdLst>
  <p:sldSz cx="10969625" cy="6170613"/>
  <p:notesSz cx="6858000" cy="9144000"/>
  <p:custShowLst>
    <p:custShow name="Definição" id="0">
      <p:sldLst/>
    </p:custShow>
  </p:custShowLst>
  <p:custDataLst>
    <p:tags r:id="rId19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EFCC75BB-C94E-4D1D-8999-B24C794DDCCA}">
          <p14:sldIdLst>
            <p14:sldId id="256"/>
          </p14:sldIdLst>
        </p14:section>
        <p14:section name="SQL" id="{B3729D84-A44E-4A8F-B8AD-8B2B79BF19A1}">
          <p14:sldIdLst>
            <p14:sldId id="361"/>
            <p14:sldId id="362"/>
            <p14:sldId id="363"/>
            <p14:sldId id="379"/>
            <p14:sldId id="380"/>
            <p14:sldId id="368"/>
            <p14:sldId id="381"/>
            <p14:sldId id="378"/>
            <p14:sldId id="366"/>
            <p14:sldId id="3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FA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505E3EF-67EA-436B-97B2-0124C06EBD24}" styleName="Estilo Médio 4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628" autoAdjust="0"/>
  </p:normalViewPr>
  <p:slideViewPr>
    <p:cSldViewPr snapToGrid="0">
      <p:cViewPr varScale="1">
        <p:scale>
          <a:sx n="121" d="100"/>
          <a:sy n="121" d="100"/>
        </p:scale>
        <p:origin x="654" y="96"/>
      </p:cViewPr>
      <p:guideLst/>
    </p:cSldViewPr>
  </p:slideViewPr>
  <p:outlineViewPr>
    <p:cViewPr>
      <p:scale>
        <a:sx n="33" d="100"/>
        <a:sy n="33" d="100"/>
      </p:scale>
      <p:origin x="0" y="-5485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tags" Target="tags/tag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15.03.2024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Diapositivo do títu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ackground 1" descr="bg1_d2_169.png">
            <a:extLst>
              <a:ext uri="{FF2B5EF4-FFF2-40B4-BE49-F238E27FC236}">
                <a16:creationId xmlns:a16="http://schemas.microsoft.com/office/drawing/2014/main" id="{896CC0FD-4256-4167-AE25-A738EE088951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" y="2"/>
            <a:ext cx="10969509" cy="617092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6" name="Grafik 4" descr="logo1_d2.png">
            <a:extLst>
              <a:ext uri="{FF2B5EF4-FFF2-40B4-BE49-F238E27FC236}">
                <a16:creationId xmlns:a16="http://schemas.microsoft.com/office/drawing/2014/main" id="{173BBCFB-9404-4FBA-9EEC-E8008B6044A2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Adicionar título da apresentação</a:t>
            </a:r>
          </a:p>
        </p:txBody>
      </p:sp>
      <p:pic>
        <p:nvPicPr>
          <p:cNvPr id="10" name="Grafik 3" descr="right_d2.png">
            <a:extLst>
              <a:ext uri="{FF2B5EF4-FFF2-40B4-BE49-F238E27FC236}">
                <a16:creationId xmlns:a16="http://schemas.microsoft.com/office/drawing/2014/main" id="{649683E7-5D3C-46E0-92A4-661F3C29C858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48600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8600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‹nº›</a:t>
            </a:fld>
            <a:endParaRPr lang="en-US" noProof="1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:a16="http://schemas.microsoft.com/office/drawing/2014/main" id="{2646ABA5-1E42-496E-B88F-BEBEC4B2C7B6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:a16="http://schemas.microsoft.com/office/drawing/2014/main" id="{BA9AAC15-C2E5-4D68-B499-7D3FC8760D94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:a16="http://schemas.microsoft.com/office/drawing/2014/main" id="{AD1AA2B6-6C2F-4A14-9E4C-FB86A10EF6B2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3225" userDrawn="1">
          <p15:clr>
            <a:srgbClr val="FBAE40"/>
          </p15:clr>
        </p15:guide>
        <p15:guide id="9" pos="368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:a16="http://schemas.microsoft.com/office/drawing/2014/main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31284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60000" y="1295999"/>
            <a:ext cx="31284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‹nº›</a:t>
            </a:fld>
            <a:endParaRPr lang="en-US" noProof="1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:a16="http://schemas.microsoft.com/office/drawing/2014/main" id="{2646ABA5-1E42-496E-B88F-BEBEC4B2C7B6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:a16="http://schemas.microsoft.com/office/drawing/2014/main" id="{BA9AAC15-C2E5-4D68-B499-7D3FC8760D94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9600" y="1296000"/>
            <a:ext cx="31284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Rectangle7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6" name="Grafik 4" descr="logo1_d2.png">
            <a:extLst>
              <a:ext uri="{FF2B5EF4-FFF2-40B4-BE49-F238E27FC236}">
                <a16:creationId xmlns:a16="http://schemas.microsoft.com/office/drawing/2014/main" id="{853C9362-E049-4C5A-93EB-CA7DB346BCAC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2135" userDrawn="1">
          <p15:clr>
            <a:srgbClr val="FBAE40"/>
          </p15:clr>
        </p15:guide>
        <p15:guide id="9" pos="2462" userDrawn="1">
          <p15:clr>
            <a:srgbClr val="FBAE40"/>
          </p15:clr>
        </p15:guide>
        <p15:guide id="10" pos="4434" userDrawn="1">
          <p15:clr>
            <a:srgbClr val="FBAE40"/>
          </p15:clr>
        </p15:guide>
        <p15:guide id="11" pos="4761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080" y="1295399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49900" y="1295399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904490" y="1295400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4" hasCustomPrompt="1"/>
          </p:nvPr>
        </p:nvSpPr>
        <p:spPr>
          <a:xfrm>
            <a:off x="8195310" y="1295400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‹nº›</a:t>
            </a:fld>
            <a:endParaRPr lang="en-US" noProof="1"/>
          </a:p>
        </p:txBody>
      </p:sp>
      <p:pic>
        <p:nvPicPr>
          <p:cNvPr id="31" name="Grafik 3" descr="bottom_d2_169.png">
            <a:extLst>
              <a:ext uri="{FF2B5EF4-FFF2-40B4-BE49-F238E27FC236}">
                <a16:creationId xmlns:a16="http://schemas.microsoft.com/office/drawing/2014/main" id="{A3C6D0D9-04AD-43FA-8B6F-53255648BE83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2" name="Grafik 31" descr="logo2_d2.png">
            <a:extLst>
              <a:ext uri="{FF2B5EF4-FFF2-40B4-BE49-F238E27FC236}">
                <a16:creationId xmlns:a16="http://schemas.microsoft.com/office/drawing/2014/main" id="{A5FC486E-34C4-4DFC-9640-0742E0B83B94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4" name="Rectangle7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7" name="Grafik 4" descr="logo1_d2.png">
            <a:extLst>
              <a:ext uri="{FF2B5EF4-FFF2-40B4-BE49-F238E27FC236}">
                <a16:creationId xmlns:a16="http://schemas.microsoft.com/office/drawing/2014/main" id="{2F5D5F7F-9AC3-4C8C-9378-5DCB41FEB94B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63114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1749" userDrawn="1">
          <p15:clr>
            <a:srgbClr val="FBAE40"/>
          </p15:clr>
        </p15:guide>
        <p15:guide id="9" pos="1829" userDrawn="1">
          <p15:clr>
            <a:srgbClr val="FBAE40"/>
          </p15:clr>
        </p15:guide>
        <p15:guide id="10" pos="3416" userDrawn="1">
          <p15:clr>
            <a:srgbClr val="FBAE40"/>
          </p15:clr>
        </p15:guide>
        <p15:guide id="11" pos="3495" userDrawn="1">
          <p15:clr>
            <a:srgbClr val="FBAE40"/>
          </p15:clr>
        </p15:guide>
        <p15:guide id="12" pos="5082" userDrawn="1">
          <p15:clr>
            <a:srgbClr val="FBAE40"/>
          </p15:clr>
        </p15:guide>
        <p15:guide id="13" pos="516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s na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104508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104508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‹nº›</a:t>
            </a:fld>
            <a:endParaRPr lang="en-US" noProof="1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:a16="http://schemas.microsoft.com/office/drawing/2014/main" id="{E1C644A7-78AF-407E-A25C-6F76F012AC1D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:a16="http://schemas.microsoft.com/office/drawing/2014/main" id="{BF432EB7-B56F-491D-9D42-9FA89D925A5A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:a16="http://schemas.microsoft.com/office/drawing/2014/main" id="{F944409F-1D53-436E-A382-254727DA7F5F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orient="horz" pos="2090" userDrawn="1">
          <p15:clr>
            <a:srgbClr val="FBAE40"/>
          </p15:clr>
        </p15:guide>
        <p15:guide id="9" orient="horz" pos="2169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x2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853600" y="1295999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5853600" y="3445201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‹nº›</a:t>
            </a:fld>
            <a:endParaRPr lang="en-US" noProof="1"/>
          </a:p>
        </p:txBody>
      </p:sp>
      <p:pic>
        <p:nvPicPr>
          <p:cNvPr id="31" name="Grafik 3" descr="bottom_d2_169.png">
            <a:extLst>
              <a:ext uri="{FF2B5EF4-FFF2-40B4-BE49-F238E27FC236}">
                <a16:creationId xmlns:a16="http://schemas.microsoft.com/office/drawing/2014/main" id="{14946AFE-2563-4C40-963E-DFE36F6D3171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2" name="Grafik 31" descr="logo2_d2.png">
            <a:extLst>
              <a:ext uri="{FF2B5EF4-FFF2-40B4-BE49-F238E27FC236}">
                <a16:creationId xmlns:a16="http://schemas.microsoft.com/office/drawing/2014/main" id="{8A247A46-B0BA-49FE-BDE2-4F90A7348546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4" name="Rectangle7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6" name="Grafik 4" descr="logo1_d2.png">
            <a:extLst>
              <a:ext uri="{FF2B5EF4-FFF2-40B4-BE49-F238E27FC236}">
                <a16:creationId xmlns:a16="http://schemas.microsoft.com/office/drawing/2014/main" id="{17992435-2281-4D69-8E9C-A9BD8CD4504F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orient="horz" pos="2090" userDrawn="1">
          <p15:clr>
            <a:srgbClr val="FBAE40"/>
          </p15:clr>
        </p15:guide>
        <p15:guide id="9" orient="horz" pos="2169" userDrawn="1">
          <p15:clr>
            <a:srgbClr val="FBAE40"/>
          </p15:clr>
        </p15:guide>
        <p15:guide id="10" pos="3225" userDrawn="1">
          <p15:clr>
            <a:srgbClr val="FBAE40"/>
          </p15:clr>
        </p15:guide>
        <p15:guide id="11" pos="368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x2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:a16="http://schemas.microsoft.com/office/drawing/2014/main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3909600" y="1295999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60000" y="1295999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3909600" y="3445201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6" hasCustomPrompt="1"/>
          </p:nvPr>
        </p:nvSpPr>
        <p:spPr>
          <a:xfrm>
            <a:off x="7560000" y="3445201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‹nº›</a:t>
            </a:fld>
            <a:endParaRPr lang="en-US" noProof="1"/>
          </a:p>
        </p:txBody>
      </p:sp>
      <p:pic>
        <p:nvPicPr>
          <p:cNvPr id="33" name="Grafik 3" descr="bottom_d2_169.png">
            <a:extLst>
              <a:ext uri="{FF2B5EF4-FFF2-40B4-BE49-F238E27FC236}">
                <a16:creationId xmlns:a16="http://schemas.microsoft.com/office/drawing/2014/main" id="{D68326DC-5F3B-4205-8352-8D213F6B12F1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4" name="Grafik 33" descr="logo2_d2.png">
            <a:extLst>
              <a:ext uri="{FF2B5EF4-FFF2-40B4-BE49-F238E27FC236}">
                <a16:creationId xmlns:a16="http://schemas.microsoft.com/office/drawing/2014/main" id="{6306B871-7048-4385-84D6-368540647FAF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6" name="Rectangle7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8" name="Grafik 4" descr="logo1_d2.png">
            <a:extLst>
              <a:ext uri="{FF2B5EF4-FFF2-40B4-BE49-F238E27FC236}">
                <a16:creationId xmlns:a16="http://schemas.microsoft.com/office/drawing/2014/main" id="{058025F0-4E5A-4419-90FC-FD31DB24C306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2140" userDrawn="1">
          <p15:clr>
            <a:srgbClr val="FBAE40"/>
          </p15:clr>
        </p15:guide>
        <p15:guide id="9" pos="2457" userDrawn="1">
          <p15:clr>
            <a:srgbClr val="FBAE40"/>
          </p15:clr>
        </p15:guide>
        <p15:guide id="10" pos="4434" userDrawn="1">
          <p15:clr>
            <a:srgbClr val="FBAE40"/>
          </p15:clr>
        </p15:guide>
        <p15:guide id="11" pos="4761" userDrawn="1">
          <p15:clr>
            <a:srgbClr val="FBAE40"/>
          </p15:clr>
        </p15:guide>
        <p15:guide id="12" orient="horz" pos="2090" userDrawn="1">
          <p15:clr>
            <a:srgbClr val="FBAE40"/>
          </p15:clr>
        </p15:guide>
        <p15:guide id="13" orient="horz" pos="2169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x2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:a16="http://schemas.microsoft.com/office/drawing/2014/main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2905200" y="1295999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7" hasCustomPrompt="1"/>
          </p:nvPr>
        </p:nvSpPr>
        <p:spPr>
          <a:xfrm>
            <a:off x="8197200" y="1295999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2905200" y="3445201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8" hasCustomPrompt="1"/>
          </p:nvPr>
        </p:nvSpPr>
        <p:spPr>
          <a:xfrm>
            <a:off x="8197200" y="3445201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‹nº›</a:t>
            </a:fld>
            <a:endParaRPr lang="en-US" noProof="1"/>
          </a:p>
        </p:txBody>
      </p:sp>
      <p:pic>
        <p:nvPicPr>
          <p:cNvPr id="33" name="Grafik 3" descr="bottom_d2_169.png">
            <a:extLst>
              <a:ext uri="{FF2B5EF4-FFF2-40B4-BE49-F238E27FC236}">
                <a16:creationId xmlns:a16="http://schemas.microsoft.com/office/drawing/2014/main" id="{D68326DC-5F3B-4205-8352-8D213F6B12F1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4" name="Grafik 33" descr="logo2_d2.png">
            <a:extLst>
              <a:ext uri="{FF2B5EF4-FFF2-40B4-BE49-F238E27FC236}">
                <a16:creationId xmlns:a16="http://schemas.microsoft.com/office/drawing/2014/main" id="{6306B871-7048-4385-84D6-368540647FAF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1200" y="1296000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1200" y="3445200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Rectangle7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22" name="Grafik 4" descr="logo1_d2.png">
            <a:extLst>
              <a:ext uri="{FF2B5EF4-FFF2-40B4-BE49-F238E27FC236}">
                <a16:creationId xmlns:a16="http://schemas.microsoft.com/office/drawing/2014/main" id="{F7F706B3-07D4-410C-B7A6-C9E5735A9928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orient="horz" pos="2090" userDrawn="1">
          <p15:clr>
            <a:srgbClr val="FBAE40"/>
          </p15:clr>
        </p15:guide>
        <p15:guide id="9" orient="horz" pos="2169" userDrawn="1">
          <p15:clr>
            <a:srgbClr val="FBAE40"/>
          </p15:clr>
        </p15:guide>
        <p15:guide id="10" pos="1749" userDrawn="1">
          <p15:clr>
            <a:srgbClr val="FBAE40"/>
          </p15:clr>
        </p15:guide>
        <p15:guide id="11" pos="1830" userDrawn="1">
          <p15:clr>
            <a:srgbClr val="FBAE40"/>
          </p15:clr>
        </p15:guide>
        <p15:guide id="12" pos="3416" userDrawn="1">
          <p15:clr>
            <a:srgbClr val="FBAE40"/>
          </p15:clr>
        </p15:guide>
        <p15:guide id="13" pos="3497" userDrawn="1">
          <p15:clr>
            <a:srgbClr val="FBAE40"/>
          </p15:clr>
        </p15:guide>
        <p15:guide id="14" pos="5082" userDrawn="1">
          <p15:clr>
            <a:srgbClr val="FBAE40"/>
          </p15:clr>
        </p15:guide>
        <p15:guide id="15" pos="5163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iapositivo vaz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‹nº›</a:t>
            </a:fld>
            <a:endParaRPr lang="en-US" noProof="1"/>
          </a:p>
        </p:txBody>
      </p:sp>
      <p:pic>
        <p:nvPicPr>
          <p:cNvPr id="9" name="Grafik 3" descr="bottom_d2_169.png">
            <a:extLst>
              <a:ext uri="{FF2B5EF4-FFF2-40B4-BE49-F238E27FC236}">
                <a16:creationId xmlns:a16="http://schemas.microsoft.com/office/drawing/2014/main" id="{EF316F00-ABDB-4F1C-8223-8689636D6D52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0" name="Grafik 9" descr="logo2_d2.png">
            <a:extLst>
              <a:ext uri="{FF2B5EF4-FFF2-40B4-BE49-F238E27FC236}">
                <a16:creationId xmlns:a16="http://schemas.microsoft.com/office/drawing/2014/main" id="{30CBBFCD-8992-45AF-92BD-7EBF3A86E1C1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8" name="Rectangle7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0B4DD8A5-C16C-443A-8C22-A52B612231A5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iapositivo com imagem inteir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logo1_d2.png">
            <a:extLst>
              <a:ext uri="{FF2B5EF4-FFF2-40B4-BE49-F238E27FC236}">
                <a16:creationId xmlns:a16="http://schemas.microsoft.com/office/drawing/2014/main" id="{F35DC742-BC8F-47B5-88E2-93616D59A618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6" name="Grafik 3" descr="right_d2.png">
            <a:extLst>
              <a:ext uri="{FF2B5EF4-FFF2-40B4-BE49-F238E27FC236}">
                <a16:creationId xmlns:a16="http://schemas.microsoft.com/office/drawing/2014/main" id="{2E1D2BC1-44DB-403E-B4D8-3E1DC5D199E5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273178664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Diapositivo de conclus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5" descr="bg3_d2_169.png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" y="2"/>
            <a:ext cx="10969509" cy="617092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60E046F-66D0-431E-9C49-8E6C18C3F3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/>
          <a:lstStyle>
            <a:lvl1pPr algn="l">
              <a:lnSpc>
                <a:spcPct val="90000"/>
              </a:lnSpc>
              <a:defRPr sz="8000" kern="12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Adicionar palavras de conclusão</a:t>
            </a:r>
          </a:p>
        </p:txBody>
      </p:sp>
      <p:pic>
        <p:nvPicPr>
          <p:cNvPr id="6" name="Grafik 4" descr="logo1_d2.png">
            <a:extLst>
              <a:ext uri="{FF2B5EF4-FFF2-40B4-BE49-F238E27FC236}">
                <a16:creationId xmlns:a16="http://schemas.microsoft.com/office/drawing/2014/main" id="{AD329951-67FC-4FE1-85D1-D4AEA8479C0D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:a16="http://schemas.microsoft.com/office/drawing/2014/main" id="{7AD5F0A5-2B17-4D20-B0E6-B4F0FA977516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7379696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Diapositivo do títu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 2" descr="bg2_d2_169.p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" y="2"/>
            <a:ext cx="10969509" cy="617092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Adicionar título da apresentação</a:t>
            </a:r>
          </a:p>
        </p:txBody>
      </p:sp>
      <p:pic>
        <p:nvPicPr>
          <p:cNvPr id="7" name="Grafik 4" descr="logo1_d2.png">
            <a:extLst>
              <a:ext uri="{FF2B5EF4-FFF2-40B4-BE49-F238E27FC236}">
                <a16:creationId xmlns:a16="http://schemas.microsoft.com/office/drawing/2014/main" id="{7868D6E5-0EC1-4883-8CF9-7E8712A5DE97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:a16="http://schemas.microsoft.com/office/drawing/2014/main" id="{24DBB17F-A4BD-455D-A654-0625D135562B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81453195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Diapositivo de título definido pelo utilizado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Adicionar título da apresentação</a:t>
            </a:r>
          </a:p>
        </p:txBody>
      </p:sp>
      <p:pic>
        <p:nvPicPr>
          <p:cNvPr id="7" name="Grafik 4" descr="logo1_d2.png">
            <a:extLst>
              <a:ext uri="{FF2B5EF4-FFF2-40B4-BE49-F238E27FC236}">
                <a16:creationId xmlns:a16="http://schemas.microsoft.com/office/drawing/2014/main" id="{EFF0EBDE-7B9D-4454-9B44-8763A24EC960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:a16="http://schemas.microsoft.com/office/drawing/2014/main" id="{24DBB17F-A4BD-455D-A654-0625D135562B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76259289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Diapositivo do cap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/>
          <a:lstStyle>
            <a:lvl1pPr algn="l">
              <a:lnSpc>
                <a:spcPct val="90000"/>
              </a:lnSpc>
              <a:defRPr sz="65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Adicionar título do capítulo</a:t>
            </a:r>
          </a:p>
        </p:txBody>
      </p:sp>
      <p:pic>
        <p:nvPicPr>
          <p:cNvPr id="5" name="Grafik 4" descr="logo1_d2.png">
            <a:extLst>
              <a:ext uri="{FF2B5EF4-FFF2-40B4-BE49-F238E27FC236}">
                <a16:creationId xmlns:a16="http://schemas.microsoft.com/office/drawing/2014/main" id="{FC6E8050-6AB1-433E-A876-5E84688D10B0}"/>
              </a:ext>
            </a:extLst>
          </p:cNvPr>
          <p:cNvPicPr>
            <a:picLocks noSel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7" name="Grafik 3" descr="right_d2.png">
            <a:extLst>
              <a:ext uri="{FF2B5EF4-FFF2-40B4-BE49-F238E27FC236}">
                <a16:creationId xmlns:a16="http://schemas.microsoft.com/office/drawing/2014/main" id="{50EF21B3-288B-44C8-B2D9-3FFE25CF4E6C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o de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200" y="259199"/>
            <a:ext cx="9874800" cy="5205600"/>
          </a:xfrm>
        </p:spPr>
        <p:txBody>
          <a:bodyPr anchor="ctr" anchorCtr="0"/>
          <a:lstStyle>
            <a:lvl1pPr>
              <a:lnSpc>
                <a:spcPct val="90000"/>
              </a:lnSpc>
              <a:defRPr sz="4000" i="1"/>
            </a:lvl1pPr>
          </a:lstStyle>
          <a:p>
            <a:r>
              <a:rPr lang="en-US" noProof="1"/>
              <a:t>Adicionar citação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‹nº›</a:t>
            </a:fld>
            <a:endParaRPr lang="en-US" noProof="1"/>
          </a:p>
        </p:txBody>
      </p:sp>
      <p:pic>
        <p:nvPicPr>
          <p:cNvPr id="7" name="Grafik 3" descr="bottom_d2_169.png"/>
          <p:cNvPicPr>
            <a:picLocks noSel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1" name="Grafik 10" descr="logo2_d2.png">
            <a:extLst>
              <a:ext uri="{FF2B5EF4-FFF2-40B4-BE49-F238E27FC236}">
                <a16:creationId xmlns:a16="http://schemas.microsoft.com/office/drawing/2014/main" id="{77D5F5E1-4827-426B-99FE-8CE2E1270E26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:a16="http://schemas.microsoft.com/office/drawing/2014/main" id="{855EB1A0-FDAA-4D62-99AE-E08E3E26E93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5" name="Grafik 4" descr="logo1_d2.png">
            <a:extLst>
              <a:ext uri="{FF2B5EF4-FFF2-40B4-BE49-F238E27FC236}">
                <a16:creationId xmlns:a16="http://schemas.microsoft.com/office/drawing/2014/main" id="{6E018BBC-5CA8-4135-B38C-8681A1586972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0417785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o de conclus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200" y="259199"/>
            <a:ext cx="9874800" cy="5205600"/>
          </a:xfrm>
        </p:spPr>
        <p:txBody>
          <a:bodyPr anchor="ctr" anchorCtr="0"/>
          <a:lstStyle>
            <a:lvl1pPr>
              <a:lnSpc>
                <a:spcPct val="90000"/>
              </a:lnSpc>
              <a:defRPr sz="4000" i="0"/>
            </a:lvl1pPr>
          </a:lstStyle>
          <a:p>
            <a:r>
              <a:rPr lang="en-US" noProof="1"/>
              <a:t>Adicionar conclusão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‹nº›</a:t>
            </a:fld>
            <a:endParaRPr lang="en-US" noProof="1"/>
          </a:p>
        </p:txBody>
      </p:sp>
      <p:pic>
        <p:nvPicPr>
          <p:cNvPr id="7" name="Grafik 3" descr="bottom_d2_169.png"/>
          <p:cNvPicPr>
            <a:picLocks noSel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1" name="Grafik 10" descr="logo2_d2.png">
            <a:extLst>
              <a:ext uri="{FF2B5EF4-FFF2-40B4-BE49-F238E27FC236}">
                <a16:creationId xmlns:a16="http://schemas.microsoft.com/office/drawing/2014/main" id="{77D5F5E1-4827-426B-99FE-8CE2E1270E26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72390B9F-3EB3-4FEE-B4B2-61FC8089007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:a16="http://schemas.microsoft.com/office/drawing/2014/main" id="{30F7B7DF-6F0E-4921-B877-3E2AD7D8C29A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32355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o da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‹nº›</a:t>
            </a:fld>
            <a:endParaRPr lang="en-US" noProof="1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" hasCustomPrompt="1"/>
          </p:nvPr>
        </p:nvSpPr>
        <p:spPr>
          <a:xfrm>
            <a:off x="259200" y="1296000"/>
            <a:ext cx="10450800" cy="4168800"/>
          </a:xfrm>
        </p:spPr>
        <p:txBody>
          <a:bodyPr/>
          <a:lstStyle>
            <a:lvl1pPr marL="251982" indent="-251982">
              <a:lnSpc>
                <a:spcPct val="107000"/>
              </a:lnSpc>
              <a:buFont typeface="+mj-lt"/>
              <a:buAutoNum type="arabicPeriod"/>
              <a:defRPr/>
            </a:lvl1pPr>
            <a:lvl2pPr marL="507563" indent="-273580">
              <a:lnSpc>
                <a:spcPct val="103000"/>
              </a:lnSpc>
              <a:buFont typeface="+mj-lt"/>
              <a:buAutoNum type="arabicPeriod"/>
              <a:defRPr/>
            </a:lvl2pPr>
            <a:lvl3pPr marL="730746" indent="-205185">
              <a:lnSpc>
                <a:spcPct val="102000"/>
              </a:lnSpc>
              <a:buFont typeface="+mj-lt"/>
              <a:buAutoNum type="arabicPeriod"/>
              <a:defRPr/>
            </a:lvl3pPr>
            <a:lvl4pPr marL="932331" indent="-183586">
              <a:lnSpc>
                <a:spcPct val="107000"/>
              </a:lnSpc>
              <a:buFont typeface="+mj-lt"/>
              <a:buAutoNum type="arabicPeriod"/>
              <a:defRPr/>
            </a:lvl4pPr>
            <a:lvl5pPr marL="932331" indent="-183586">
              <a:lnSpc>
                <a:spcPct val="103000"/>
              </a:lnSpc>
              <a:buFont typeface="+mj-lt"/>
              <a:buAutoNum type="arabicPeriod"/>
              <a:defRPr/>
            </a:lvl5pPr>
          </a:lstStyle>
          <a:p>
            <a:pPr lvl="0"/>
            <a:r>
              <a:rPr lang="en-US" noProof="1"/>
              <a:t>Adicionar texto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Rectangle7" hidden="1"/>
          <p:cNvSpPr>
            <a:spLocks/>
          </p:cNvSpPr>
          <p:nvPr/>
        </p:nvSpPr>
        <p:spPr>
          <a:xfrm>
            <a:off x="9223200" y="259078"/>
            <a:ext cx="1692000" cy="777721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25" name="Grafik 3" descr="bottom_d2_169.png">
            <a:extLst>
              <a:ext uri="{FF2B5EF4-FFF2-40B4-BE49-F238E27FC236}">
                <a16:creationId xmlns:a16="http://schemas.microsoft.com/office/drawing/2014/main" id="{5924583E-7B93-41AC-AC5B-430C0AD45AC7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3" name="Grafik 32" descr="logo2_d2.png">
            <a:extLst>
              <a:ext uri="{FF2B5EF4-FFF2-40B4-BE49-F238E27FC236}">
                <a16:creationId xmlns:a16="http://schemas.microsoft.com/office/drawing/2014/main" id="{48E231CC-E3B9-4D96-AA06-B1CFFA847D96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EC746CB-10AC-40C9-8647-79D1DEB9F93D}"/>
              </a:ext>
            </a:extLst>
          </p:cNvPr>
          <p:cNvSpPr txBox="1"/>
          <p:nvPr userDrawn="1"/>
        </p:nvSpPr>
        <p:spPr>
          <a:xfrm>
            <a:off x="259200" y="259200"/>
            <a:ext cx="10450800" cy="777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Agenda</a:t>
            </a:r>
          </a:p>
        </p:txBody>
      </p:sp>
      <p:sp>
        <p:nvSpPr>
          <p:cNvPr id="12" name="Rectangle7">
            <a:extLst>
              <a:ext uri="{FF2B5EF4-FFF2-40B4-BE49-F238E27FC236}">
                <a16:creationId xmlns:a16="http://schemas.microsoft.com/office/drawing/2014/main" id="{F0D59F04-5C89-4857-A44C-3D9D9D3D938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3" name="Grafik 4" descr="logo1_d2.png">
            <a:extLst>
              <a:ext uri="{FF2B5EF4-FFF2-40B4-BE49-F238E27FC236}">
                <a16:creationId xmlns:a16="http://schemas.microsoft.com/office/drawing/2014/main" id="{39A24C14-69FA-48C5-9BFC-E264F89C2E76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9403102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penas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‹nº›</a:t>
            </a:fld>
            <a:endParaRPr lang="en-US" noProof="1"/>
          </a:p>
        </p:txBody>
      </p:sp>
      <p:pic>
        <p:nvPicPr>
          <p:cNvPr id="28" name="Grafik 3" descr="bottom_d2_169.png">
            <a:extLst>
              <a:ext uri="{FF2B5EF4-FFF2-40B4-BE49-F238E27FC236}">
                <a16:creationId xmlns:a16="http://schemas.microsoft.com/office/drawing/2014/main" id="{EE92306B-89C4-4A4D-81C1-DE629B5A33A0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5" name="Grafik 34" descr="logo2_d2.png">
            <a:extLst>
              <a:ext uri="{FF2B5EF4-FFF2-40B4-BE49-F238E27FC236}">
                <a16:creationId xmlns:a16="http://schemas.microsoft.com/office/drawing/2014/main" id="{4A0BB653-08E0-42FB-832C-B4ECC24A4E72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EA45B0BA-5E3B-4D0F-8BE3-B1AAA7A49623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‹nº›</a:t>
            </a:fld>
            <a:endParaRPr lang="en-US" noProof="1"/>
          </a:p>
        </p:txBody>
      </p:sp>
      <p:pic>
        <p:nvPicPr>
          <p:cNvPr id="28" name="Grafik 3" descr="bottom_d2_169.png">
            <a:extLst>
              <a:ext uri="{FF2B5EF4-FFF2-40B4-BE49-F238E27FC236}">
                <a16:creationId xmlns:a16="http://schemas.microsoft.com/office/drawing/2014/main" id="{EE92306B-89C4-4A4D-81C1-DE629B5A33A0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5" name="Grafik 34" descr="logo2_d2.png">
            <a:extLst>
              <a:ext uri="{FF2B5EF4-FFF2-40B4-BE49-F238E27FC236}">
                <a16:creationId xmlns:a16="http://schemas.microsoft.com/office/drawing/2014/main" id="{4A0BB653-08E0-42FB-832C-B4ECC24A4E72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EA45B0BA-5E3B-4D0F-8BE3-B1AAA7A49623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58762" y="1296000"/>
            <a:ext cx="104508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00" y="648000"/>
            <a:ext cx="10450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Mastertitelformat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200" y="1296000"/>
            <a:ext cx="10450800" cy="416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  <a:p>
            <a:pPr lvl="5"/>
            <a:r>
              <a:rPr lang="en-US" noProof="1"/>
              <a:t>Sixth level</a:t>
            </a:r>
          </a:p>
          <a:p>
            <a:pPr lvl="6"/>
            <a:r>
              <a:rPr lang="en-US" noProof="1"/>
              <a:t>Seventh level</a:t>
            </a:r>
          </a:p>
          <a:p>
            <a:pPr lvl="7"/>
            <a:r>
              <a:rPr lang="en-US" noProof="1"/>
              <a:t>Eighth level</a:t>
            </a:r>
          </a:p>
          <a:p>
            <a:pPr lvl="8"/>
            <a:r>
              <a:rPr lang="en-US" noProof="1"/>
              <a:t>Ninth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‹nº›</a:t>
            </a:fld>
            <a:endParaRPr lang="en-US" noProof="1"/>
          </a:p>
        </p:txBody>
      </p:sp>
      <p:sp>
        <p:nvSpPr>
          <p:cNvPr id="5" name="Bosch_footer_1">
            <a:extLst>
              <a:ext uri="{FF2B5EF4-FFF2-40B4-BE49-F238E27FC236}">
                <a16:creationId xmlns:a16="http://schemas.microsoft.com/office/drawing/2014/main" id="{C4A0DCBC-1EFB-43C4-AF00-AB85781F48E7}"/>
              </a:ext>
            </a:extLst>
          </p:cNvPr>
          <p:cNvSpPr txBox="1"/>
          <p:nvPr userDrawn="1"/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  <a:latin typeface="+mn-lt"/>
              </a:rPr>
              <a:t>Interno</a:t>
            </a:r>
            <a:r>
              <a:rPr lang="en-US" sz="600" kern="0" baseline="0" noProof="1">
                <a:solidFill>
                  <a:schemeClr val="tx1"/>
                </a:solidFill>
                <a:latin typeface="+mn-lt"/>
              </a:rPr>
              <a:t> | CaP/ETS | 2021-04-16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rgbClr val="B2B3B5"/>
                </a:solidFill>
                <a:latin typeface="+mn-lt"/>
              </a:rPr>
              <a:t>Todos os direitos reservados, também no que diz respeito a qualquer disposição, utilização, reprodução, processamento, transmissão, bem como no caso de pedidos de patentes.</a:t>
            </a: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10" name="Bosch_footer_1" hidden="1">
            <a:extLst>
              <a:ext uri="{FF2B5EF4-FFF2-40B4-BE49-F238E27FC236}">
                <a16:creationId xmlns:a16="http://schemas.microsoft.com/office/drawing/2014/main" id="{BB7EB8EC-2C22-471E-A5D4-B578263D307B}"/>
              </a:ext>
            </a:extLst>
          </p:cNvPr>
          <p:cNvSpPr txBox="1"/>
          <p:nvPr userDrawn="1"/>
        </p:nvSpPr>
        <p:spPr>
          <a:xfrm>
            <a:off x="594000" y="5644800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41" r:id="rId2"/>
    <p:sldLayoutId id="2147483742" r:id="rId3"/>
    <p:sldLayoutId id="2147483713" r:id="rId4"/>
    <p:sldLayoutId id="2147483743" r:id="rId5"/>
    <p:sldLayoutId id="2147483721" r:id="rId6"/>
    <p:sldLayoutId id="2147483747" r:id="rId7"/>
    <p:sldLayoutId id="2147483723" r:id="rId8"/>
    <p:sldLayoutId id="2147483746" r:id="rId9"/>
    <p:sldLayoutId id="2147483744" r:id="rId10"/>
    <p:sldLayoutId id="2147483724" r:id="rId11"/>
    <p:sldLayoutId id="2147483726" r:id="rId12"/>
    <p:sldLayoutId id="2147483727" r:id="rId13"/>
    <p:sldLayoutId id="2147483728" r:id="rId14"/>
    <p:sldLayoutId id="2147483729" r:id="rId15"/>
    <p:sldLayoutId id="2147483745" r:id="rId16"/>
    <p:sldLayoutId id="2147483734" r:id="rId17"/>
    <p:sldLayoutId id="2147483731" r:id="rId18"/>
    <p:sldLayoutId id="2147483712" r:id="rId19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51982" indent="-251982" algn="l" defTabSz="914333" rtl="0" eaLnBrk="1" latinLnBrk="0" hangingPunct="1">
        <a:lnSpc>
          <a:spcPct val="107000"/>
        </a:lnSpc>
        <a:spcBef>
          <a:spcPts val="500"/>
        </a:spcBef>
        <a:buFont typeface="Wingdings 3" panose="05040102010807070707" pitchFamily="18" charset="2"/>
        <a:buChar char="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7563" indent="-273580" algn="l" defTabSz="914333" rtl="0" eaLnBrk="1" latinLnBrk="0" hangingPunct="1">
        <a:lnSpc>
          <a:spcPct val="103000"/>
        </a:lnSpc>
        <a:spcBef>
          <a:spcPts val="500"/>
        </a:spcBef>
        <a:buFont typeface="Wingdings 3" panose="05040102010807070707" pitchFamily="18" charset="2"/>
        <a:buChar char="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0746" indent="-205185" algn="l" defTabSz="914333" rtl="0" eaLnBrk="1" latinLnBrk="0" hangingPunct="1">
        <a:lnSpc>
          <a:spcPct val="102000"/>
        </a:lnSpc>
        <a:spcBef>
          <a:spcPts val="500"/>
        </a:spcBef>
        <a:buFont typeface="Bosch Office Sans" pitchFamily="2" charset="0"/>
        <a:buChar char="‒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pt-br/sql/t-sql/statements/alter-table-transact-sql?view=sql-server-ver16" TargetMode="External"/><Relationship Id="rId2" Type="http://schemas.openxmlformats.org/officeDocument/2006/relationships/hyperlink" Target="https://learn.microsoft.com/pt-br/sql/t-sql/statements/create-table-transact-sql?view=sql-server-ver16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learn.microsoft.com/pt-br/sql/t-sql/statements/drop-table-transact-sql?view=sql-server-ver16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D82EB9-F888-4EF5-9BD3-4FB532D116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Desenvolvimento de banco de dados</a:t>
            </a:r>
          </a:p>
        </p:txBody>
      </p:sp>
    </p:spTree>
    <p:extLst>
      <p:ext uri="{BB962C8B-B14F-4D97-AF65-F5344CB8AC3E}">
        <p14:creationId xmlns:p14="http://schemas.microsoft.com/office/powerpoint/2010/main" val="2219787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5890F180-9714-4514-8442-F701269F4B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Desenvolvimento de Banco de Dados</a:t>
            </a: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CE37B090-1594-4E37-8FAB-4C8C736FB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 – SQL – Atividade: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A4E93ACD-73ED-47A0-B961-986D2FFA1E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pt-BR" dirty="0"/>
              <a:t>Crie as tabelas: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Aluno (</a:t>
            </a:r>
          </a:p>
          <a:p>
            <a:pPr marL="478764" lvl="2" indent="0">
              <a:buNone/>
            </a:pPr>
            <a:r>
              <a:rPr lang="en-US" sz="1600" noProof="1"/>
              <a:t>id_aluno INTEGER (PK), </a:t>
            </a:r>
          </a:p>
          <a:p>
            <a:pPr marL="478764" lvl="2" indent="0">
              <a:buNone/>
            </a:pPr>
            <a:r>
              <a:rPr lang="en-US" sz="1600" noProof="1"/>
              <a:t>nome VARCHAR(50), </a:t>
            </a:r>
          </a:p>
          <a:p>
            <a:pPr marL="478764" lvl="2" indent="0">
              <a:buNone/>
            </a:pPr>
            <a:r>
              <a:rPr lang="en-US" sz="1600" noProof="1"/>
              <a:t>matricula INTEGER, </a:t>
            </a:r>
          </a:p>
          <a:p>
            <a:pPr marL="478764" lvl="2" indent="0">
              <a:buNone/>
            </a:pPr>
            <a:r>
              <a:rPr lang="en-US" sz="1600" noProof="1"/>
              <a:t>id_curso INTEGER (FK)</a:t>
            </a:r>
          </a:p>
          <a:p>
            <a:pPr marL="255581" lvl="1" indent="0">
              <a:buNone/>
            </a:pPr>
            <a:r>
              <a:rPr lang="pt-BR" dirty="0"/>
              <a:t>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Curso (</a:t>
            </a:r>
          </a:p>
          <a:p>
            <a:pPr marL="478764" lvl="2" indent="0">
              <a:buNone/>
            </a:pPr>
            <a:r>
              <a:rPr lang="en-US" sz="1600" noProof="1"/>
              <a:t>id_curso INTEGER (PK), </a:t>
            </a:r>
          </a:p>
          <a:p>
            <a:pPr marL="478764" lvl="2" indent="0">
              <a:buNone/>
            </a:pPr>
            <a:r>
              <a:rPr lang="en-US" sz="1600" noProof="1"/>
              <a:t>nome VARCHAR(50), </a:t>
            </a:r>
          </a:p>
          <a:p>
            <a:pPr marL="478764" lvl="2" indent="0">
              <a:buNone/>
            </a:pPr>
            <a:r>
              <a:rPr lang="en-US" sz="1600" noProof="1"/>
              <a:t>turno VARCHAR(30)</a:t>
            </a:r>
          </a:p>
          <a:p>
            <a:pPr marL="255581" lvl="1" indent="0">
              <a:buNone/>
            </a:pPr>
            <a:r>
              <a:rPr lang="en-US" noProof="1"/>
              <a:t>);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F31853-4A42-41E6-9B34-8600178398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Disciplina (</a:t>
            </a:r>
          </a:p>
          <a:p>
            <a:pPr marL="478764" lvl="2" indent="0">
              <a:buNone/>
            </a:pPr>
            <a:r>
              <a:rPr lang="en-US" sz="1600" noProof="1"/>
              <a:t>id_disc INTEGER (PK), </a:t>
            </a:r>
          </a:p>
          <a:p>
            <a:pPr marL="478764" lvl="2" indent="0">
              <a:buNone/>
            </a:pPr>
            <a:r>
              <a:rPr lang="en-US" sz="1600" noProof="1"/>
              <a:t>nome VARCHAR(50), </a:t>
            </a:r>
          </a:p>
          <a:p>
            <a:pPr marL="478764" lvl="2" indent="0">
              <a:buNone/>
            </a:pPr>
            <a:r>
              <a:rPr lang="en-US" sz="1600" noProof="1"/>
              <a:t>carga_hora INTEGER, </a:t>
            </a:r>
          </a:p>
          <a:p>
            <a:pPr marL="478764" lvl="2" indent="0">
              <a:buNone/>
            </a:pPr>
            <a:r>
              <a:rPr lang="en-US" sz="1600" noProof="1"/>
              <a:t>id_curso INTEGER (FK)</a:t>
            </a:r>
          </a:p>
          <a:p>
            <a:pPr marL="255581" lvl="1" indent="0">
              <a:buNone/>
            </a:pPr>
            <a:r>
              <a:rPr lang="en-US" noProof="1"/>
              <a:t>);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0C8896-297B-4C63-BD4A-CE88CD306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10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625799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5890F180-9714-4514-8442-F701269F4B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Desenvolvimento de Banco de Dados</a:t>
            </a: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CE37B090-1594-4E37-8FAB-4C8C736FB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 – SQL – Atividade – Continuação: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A4E93ACD-73ED-47A0-B961-986D2FFA1E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2"/>
            </a:pPr>
            <a:r>
              <a:rPr lang="pt-BR" dirty="0"/>
              <a:t>Altere as tabelas:</a:t>
            </a:r>
          </a:p>
          <a:p>
            <a:pPr marL="541331" lvl="1" indent="-285750">
              <a:buFont typeface="Arial" panose="020B0604020202020204" pitchFamily="34" charset="0"/>
              <a:buChar char="•"/>
            </a:pPr>
            <a:r>
              <a:rPr lang="pt-BR" dirty="0"/>
              <a:t>Curso para inserir a coluna ‘ano’;</a:t>
            </a:r>
          </a:p>
          <a:p>
            <a:pPr marL="541331" lvl="1" indent="-285750">
              <a:buFont typeface="Arial" panose="020B0604020202020204" pitchFamily="34" charset="0"/>
              <a:buChar char="•"/>
            </a:pPr>
            <a:r>
              <a:rPr lang="pt-BR" dirty="0"/>
              <a:t>Disciplina para inserir a coluna ‘sala’;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pt-BR" dirty="0"/>
              <a:t>Insira:</a:t>
            </a:r>
          </a:p>
          <a:p>
            <a:pPr marL="541331" lvl="1" indent="-285750">
              <a:buFont typeface="Arial" panose="020B0604020202020204" pitchFamily="34" charset="0"/>
              <a:buChar char="•"/>
            </a:pPr>
            <a:r>
              <a:rPr lang="pt-BR" dirty="0"/>
              <a:t>3 cursos (‘</a:t>
            </a:r>
            <a:r>
              <a:rPr lang="en-US" noProof="1"/>
              <a:t>info</a:t>
            </a:r>
            <a:r>
              <a:rPr lang="pt-BR" dirty="0"/>
              <a:t>’, ‘eletro’ e ‘</a:t>
            </a:r>
            <a:r>
              <a:rPr lang="en-US" noProof="1"/>
              <a:t>mec</a:t>
            </a:r>
            <a:r>
              <a:rPr lang="pt-BR" dirty="0"/>
              <a:t>’;</a:t>
            </a:r>
          </a:p>
          <a:p>
            <a:pPr marL="541331" lvl="1" indent="-285750">
              <a:buFont typeface="Arial" panose="020B0604020202020204" pitchFamily="34" charset="0"/>
              <a:buChar char="•"/>
            </a:pPr>
            <a:r>
              <a:rPr lang="pt-BR" dirty="0"/>
              <a:t>2 disciplinas para cada um dos cursos (‘</a:t>
            </a:r>
            <a:r>
              <a:rPr lang="en-US" noProof="1"/>
              <a:t>info</a:t>
            </a:r>
            <a:r>
              <a:rPr lang="pt-BR" dirty="0"/>
              <a:t>’ – ‘</a:t>
            </a:r>
            <a:r>
              <a:rPr lang="en-US" noProof="1"/>
              <a:t>poo</a:t>
            </a:r>
            <a:r>
              <a:rPr lang="pt-BR" dirty="0"/>
              <a:t>’ e ‘</a:t>
            </a:r>
            <a:r>
              <a:rPr lang="en-US" noProof="1"/>
              <a:t>bd’;</a:t>
            </a:r>
            <a:r>
              <a:rPr lang="pt-BR" dirty="0"/>
              <a:t> ‘eletro’ – ‘digital’ e ‘analógica’; ‘</a:t>
            </a:r>
            <a:r>
              <a:rPr lang="en-US" noProof="1"/>
              <a:t>mec</a:t>
            </a:r>
            <a:r>
              <a:rPr lang="pt-BR" dirty="0"/>
              <a:t>’ – ‘</a:t>
            </a:r>
            <a:r>
              <a:rPr lang="en-US" noProof="1"/>
              <a:t>des_tec</a:t>
            </a:r>
            <a:r>
              <a:rPr lang="pt-BR" dirty="0"/>
              <a:t>’ e ‘usinagem’);</a:t>
            </a:r>
          </a:p>
          <a:p>
            <a:pPr marL="541331" lvl="1" indent="-285750">
              <a:buFont typeface="Arial" panose="020B0604020202020204" pitchFamily="34" charset="0"/>
              <a:buChar char="•"/>
            </a:pPr>
            <a:r>
              <a:rPr lang="pt-BR" dirty="0"/>
              <a:t>3 alunos;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pt-BR" dirty="0"/>
              <a:t>Altere todas as cargas horárias para 90h com um comando;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pt-BR" dirty="0"/>
              <a:t>Altere o turno de uma das disciplinas para noite;</a:t>
            </a:r>
          </a:p>
          <a:p>
            <a:pPr marL="342900" indent="-342900">
              <a:buFont typeface="+mj-lt"/>
              <a:buAutoNum type="arabicPeriod" startAt="4"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F31853-4A42-41E6-9B34-8600178398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6"/>
            </a:pPr>
            <a:r>
              <a:rPr lang="pt-BR" dirty="0"/>
              <a:t>Realize as seguintes consultas: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todos os nomes dos alunos do curso ‘</a:t>
            </a:r>
            <a:r>
              <a:rPr lang="en-US" noProof="1"/>
              <a:t>info</a:t>
            </a:r>
            <a:r>
              <a:rPr lang="pt-BR" dirty="0"/>
              <a:t>’;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todos os alunos que pagam a disciplina ‘</a:t>
            </a:r>
            <a:r>
              <a:rPr lang="en-US" noProof="1"/>
              <a:t>Programação Orientada a Objetos</a:t>
            </a:r>
            <a:r>
              <a:rPr lang="pt-BR" dirty="0"/>
              <a:t>’;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todos os cursos que possuem a disciplina ‘</a:t>
            </a:r>
            <a:r>
              <a:rPr lang="en-US" noProof="1"/>
              <a:t>bd</a:t>
            </a:r>
            <a:r>
              <a:rPr lang="pt-BR" dirty="0"/>
              <a:t>’;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todas as disciplinas que são do curso ‘</a:t>
            </a:r>
            <a:r>
              <a:rPr lang="en-US" noProof="1"/>
              <a:t>info</a:t>
            </a:r>
            <a:r>
              <a:rPr lang="pt-BR" dirty="0"/>
              <a:t>’ e os dados desse curso;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todos as matriculas dos alunos de ‘</a:t>
            </a:r>
            <a:r>
              <a:rPr lang="en-US" noProof="1"/>
              <a:t>info</a:t>
            </a:r>
            <a:r>
              <a:rPr lang="pt-BR" dirty="0"/>
              <a:t>’ e ‘eletro’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todos os nomes dos alunos e seus cursos;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todos os nomes de cursos com os nomes das suas disciplinas e CH;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os nomes dos alunos e os nomes das suas disciplinas em ordem alfabética.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0C8896-297B-4C63-BD4A-CE88CD306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11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613737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CE37B090-1594-4E37-8FAB-4C8C736FB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3 - SQL:</a:t>
            </a:r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5890F180-9714-4514-8442-F701269F4B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Desenvolvimento de Banco de Dados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0C8896-297B-4C63-BD4A-CE88CD306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</a:t>
            </a:fld>
            <a:endParaRPr lang="en-US" noProof="1"/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A4E93ACD-73ED-47A0-B961-986D2FFA1E0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Significa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Structured Query Language</a:t>
            </a: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É uma linguagem utilizada para manipulação de bancos de dados relacionais;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Os elementos do SQL são: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cláusulas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operadores lógicos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operadores relacionais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funções de agregação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expressões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predicados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Vejamos um exemplo de comando SQL com alguns dos elementos já citados: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UPDATE</a:t>
            </a:r>
            <a:r>
              <a:rPr lang="pt-BR" dirty="0"/>
              <a:t> 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aluno</a:t>
            </a:r>
            <a:r>
              <a:rPr lang="pt-BR" dirty="0"/>
              <a:t> 			</a:t>
            </a: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-- cláusula de atualização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pt-BR" dirty="0"/>
              <a:t> 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nota1 = 80+10 </a:t>
            </a:r>
            <a:r>
              <a:rPr lang="pt-BR" dirty="0"/>
              <a:t>		</a:t>
            </a: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-- cláusula set = expressão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pt-BR" dirty="0"/>
              <a:t> matricula = 2016001	</a:t>
            </a: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-- cláusula </a:t>
            </a:r>
            <a:r>
              <a:rPr lang="en-US" noProof="1">
                <a:solidFill>
                  <a:srgbClr val="008000"/>
                </a:solidFill>
                <a:latin typeface="Consolas" panose="020B0609020204030204" pitchFamily="49" charset="0"/>
              </a:rPr>
              <a:t>where</a:t>
            </a: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 = predicado</a:t>
            </a:r>
          </a:p>
        </p:txBody>
      </p:sp>
    </p:spTree>
    <p:extLst>
      <p:ext uri="{BB962C8B-B14F-4D97-AF65-F5344CB8AC3E}">
        <p14:creationId xmlns:p14="http://schemas.microsoft.com/office/powerpoint/2010/main" val="1289009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CE37B090-1594-4E37-8FAB-4C8C736FB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3 - SQL:</a:t>
            </a:r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5890F180-9714-4514-8442-F701269F4B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Desenvolvimento de Banco de Dados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0C8896-297B-4C63-BD4A-CE88CD306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</a:t>
            </a:fld>
            <a:endParaRPr lang="en-US" noProof="1"/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A4E93ACD-73ED-47A0-B961-986D2FFA1E0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8000"/>
                </a:solidFill>
              </a:rPr>
              <a:t>O SQL pode ser dividido em 3 partes: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pt-BR" dirty="0">
              <a:solidFill>
                <a:srgbClr val="008000"/>
              </a:solidFill>
            </a:endParaRP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pt-BR" dirty="0">
                <a:solidFill>
                  <a:srgbClr val="008000"/>
                </a:solidFill>
              </a:rPr>
              <a:t>DDL: </a:t>
            </a:r>
            <a:r>
              <a:rPr lang="en-US" i="1" dirty="0">
                <a:solidFill>
                  <a:srgbClr val="008000"/>
                </a:solidFill>
              </a:rPr>
              <a:t>Data Definition Language</a:t>
            </a:r>
            <a:r>
              <a:rPr lang="pt-BR" dirty="0">
                <a:solidFill>
                  <a:srgbClr val="008000"/>
                </a:solidFill>
              </a:rPr>
              <a:t>;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pt-BR" dirty="0">
                <a:solidFill>
                  <a:srgbClr val="008000"/>
                </a:solidFill>
              </a:rPr>
              <a:t>DML: </a:t>
            </a:r>
            <a:r>
              <a:rPr lang="en-US" i="1" dirty="0">
                <a:solidFill>
                  <a:srgbClr val="008000"/>
                </a:solidFill>
              </a:rPr>
              <a:t>Data Manipulation Language</a:t>
            </a:r>
            <a:r>
              <a:rPr lang="pt-BR" dirty="0">
                <a:solidFill>
                  <a:srgbClr val="008000"/>
                </a:solidFill>
              </a:rPr>
              <a:t>;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pt-BR" dirty="0">
                <a:solidFill>
                  <a:srgbClr val="008000"/>
                </a:solidFill>
              </a:rPr>
              <a:t>DCL: </a:t>
            </a:r>
            <a:r>
              <a:rPr lang="en-US" i="1" dirty="0">
                <a:solidFill>
                  <a:srgbClr val="008000"/>
                </a:solidFill>
              </a:rPr>
              <a:t>Data Control Language</a:t>
            </a:r>
            <a:r>
              <a:rPr lang="pt-BR" dirty="0">
                <a:solidFill>
                  <a:srgbClr val="008000"/>
                </a:solidFill>
              </a:rPr>
              <a:t>.</a:t>
            </a:r>
          </a:p>
          <a:p>
            <a:pPr lvl="1" algn="just">
              <a:buFont typeface="Courier New" panose="02070309020205020404" pitchFamily="49" charset="0"/>
              <a:buChar char="o"/>
            </a:pPr>
            <a:endParaRPr lang="pt-BR" dirty="0">
              <a:solidFill>
                <a:srgbClr val="008000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8000"/>
                </a:solidFill>
              </a:rPr>
              <a:t>A DDL é utilizada para a criação e alteração do esquema do banco de dados;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8000"/>
                </a:solidFill>
              </a:rPr>
              <a:t>A DML é utilizada para gerenciar os dados;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8000"/>
                </a:solidFill>
              </a:rPr>
              <a:t>A DCL é utilizada para administrar a parte de controle de acesso e licenças.</a:t>
            </a:r>
          </a:p>
        </p:txBody>
      </p:sp>
    </p:spTree>
    <p:extLst>
      <p:ext uri="{BB962C8B-B14F-4D97-AF65-F5344CB8AC3E}">
        <p14:creationId xmlns:p14="http://schemas.microsoft.com/office/powerpoint/2010/main" val="2529690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CE37B090-1594-4E37-8FAB-4C8C736FB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SQL – DDL (</a:t>
            </a:r>
            <a:r>
              <a:rPr lang="en-US" i="1" dirty="0"/>
              <a:t>Data Definition Language</a:t>
            </a:r>
            <a:r>
              <a:rPr lang="pt-BR" dirty="0"/>
              <a:t>):</a:t>
            </a:r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5890F180-9714-4514-8442-F701269F4B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Desenvolvimento de Banco de Dados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0C8896-297B-4C63-BD4A-CE88CD306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</a:t>
            </a:fld>
            <a:endParaRPr lang="en-US" noProof="1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01B147E-8B16-4771-2BE8-F16A5158CD7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Os principais comandos da DDL são: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CREATE</a:t>
            </a:r>
            <a:r>
              <a:rPr lang="en-US" noProof="1"/>
              <a:t>, sintaxe básica: </a:t>
            </a:r>
          </a:p>
          <a:p>
            <a:pPr lvl="2" algn="just">
              <a:buFont typeface="Courier New" panose="02070309020205020404" pitchFamily="49" charset="0"/>
              <a:buChar char="o"/>
            </a:pPr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noProof="1">
                <a:solidFill>
                  <a:srgbClr val="FF00FF"/>
                </a:solidFill>
                <a:latin typeface="Consolas" panose="020B0609020204030204" pitchFamily="49" charset="0"/>
              </a:rPr>
              <a:t>schema_name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.]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table_name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&gt;(&lt;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column_definition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[,...]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</a:p>
          <a:p>
            <a:pPr lvl="2" algn="just">
              <a:buFont typeface="Courier New" panose="02070309020205020404" pitchFamily="49" charset="0"/>
              <a:buChar char="o"/>
            </a:pPr>
            <a:endParaRPr lang="en-US" noProof="1"/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ALTER</a:t>
            </a:r>
            <a:r>
              <a:rPr lang="en-US" noProof="1"/>
              <a:t>, sintaxe básica:</a:t>
            </a:r>
          </a:p>
          <a:p>
            <a:pPr lvl="2" algn="just">
              <a:buFont typeface="Courier New" panose="02070309020205020404" pitchFamily="49" charset="0"/>
              <a:buChar char="o"/>
            </a:pPr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noProof="1">
                <a:solidFill>
                  <a:srgbClr val="FF00FF"/>
                </a:solidFill>
                <a:latin typeface="Consolas" panose="020B0609020204030204" pitchFamily="49" charset="0"/>
              </a:rPr>
              <a:t>schema_name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.]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table_name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&gt; </a:t>
            </a:r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</a:rPr>
              <a:t>COLUMN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column_name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noProof="1">
                <a:solidFill>
                  <a:srgbClr val="FF00FF"/>
                </a:solidFill>
                <a:latin typeface="Consolas" panose="020B0609020204030204" pitchFamily="49" charset="0"/>
              </a:rPr>
              <a:t>type_name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&gt;;</a:t>
            </a:r>
            <a:endParaRPr lang="en-US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 algn="just">
              <a:buFont typeface="Courier New" panose="02070309020205020404" pitchFamily="49" charset="0"/>
              <a:buChar char="o"/>
            </a:pPr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noProof="1">
                <a:solidFill>
                  <a:srgbClr val="FF00FF"/>
                </a:solidFill>
                <a:latin typeface="Consolas" panose="020B0609020204030204" pitchFamily="49" charset="0"/>
              </a:rPr>
              <a:t>schema_name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.]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table_name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&gt; </a:t>
            </a:r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column_name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noProof="1">
                <a:solidFill>
                  <a:srgbClr val="FF00FF"/>
                </a:solidFill>
                <a:latin typeface="Consolas" panose="020B0609020204030204" pitchFamily="49" charset="0"/>
              </a:rPr>
              <a:t>type_name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&gt;;</a:t>
            </a:r>
            <a:endParaRPr lang="en-US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 algn="just">
              <a:buFont typeface="Courier New" panose="02070309020205020404" pitchFamily="49" charset="0"/>
              <a:buChar char="o"/>
            </a:pPr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noProof="1">
                <a:solidFill>
                  <a:srgbClr val="FF00FF"/>
                </a:solidFill>
                <a:latin typeface="Consolas" panose="020B0609020204030204" pitchFamily="49" charset="0"/>
              </a:rPr>
              <a:t>schema_name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.]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table_name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&gt; </a:t>
            </a:r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</a:rPr>
              <a:t>DROP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</a:rPr>
              <a:t>COLUMN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column_name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&gt;;</a:t>
            </a:r>
          </a:p>
          <a:p>
            <a:pPr lvl="2" algn="just">
              <a:buFont typeface="Courier New" panose="02070309020205020404" pitchFamily="49" charset="0"/>
              <a:buChar char="o"/>
            </a:pPr>
            <a:endParaRPr lang="en-US" sz="1800" noProof="1"/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DROP</a:t>
            </a:r>
            <a:r>
              <a:rPr lang="en-US" noProof="1"/>
              <a:t>, sintaxe básica:</a:t>
            </a:r>
          </a:p>
          <a:p>
            <a:pPr lvl="2" algn="just">
              <a:buFont typeface="Courier New" panose="02070309020205020404" pitchFamily="49" charset="0"/>
              <a:buChar char="o"/>
            </a:pPr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</a:rPr>
              <a:t>DROP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EXISTS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] [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noProof="1">
                <a:solidFill>
                  <a:srgbClr val="FF00FF"/>
                </a:solidFill>
                <a:latin typeface="Consolas" panose="020B0609020204030204" pitchFamily="49" charset="0"/>
              </a:rPr>
              <a:t>schema_name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.]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table_name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[ ,...n ]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lvl="2" algn="just">
              <a:buFont typeface="Courier New" panose="02070309020205020404" pitchFamily="49" charset="0"/>
              <a:buChar char="o"/>
            </a:pPr>
            <a:endParaRPr lang="en-US" noProof="1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Esses comandos podem ser utilizados para: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Tabelas; Índices; Bancos de Dados; </a:t>
            </a:r>
            <a:r>
              <a:rPr lang="en-US" noProof="1">
                <a:solidFill>
                  <a:srgbClr val="008000"/>
                </a:solidFill>
                <a:latin typeface="Consolas" panose="020B0609020204030204" pitchFamily="49" charset="0"/>
              </a:rPr>
              <a:t>Schemas</a:t>
            </a: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7566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5890F180-9714-4514-8442-F701269F4B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Desenvolvimento de Banco de Dados</a:t>
            </a: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CE37B090-1594-4E37-8FAB-4C8C736FB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SQL – DDL (</a:t>
            </a:r>
            <a:r>
              <a:rPr lang="en-US" i="1" dirty="0"/>
              <a:t>Data Definition Language</a:t>
            </a:r>
            <a:r>
              <a:rPr lang="pt-BR" dirty="0"/>
              <a:t>):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A4E93ACD-73ED-47A0-B961-986D2FFA1E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Exemplo de código para criar uma tabela:</a:t>
            </a:r>
          </a:p>
          <a:p>
            <a:pPr marL="269875" indent="0" algn="just">
              <a:buNone/>
            </a:pPr>
            <a:r>
              <a:rPr lang="en-US" sz="1600" noProof="1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60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600" noProof="1">
                <a:solidFill>
                  <a:srgbClr val="000000"/>
                </a:solidFill>
                <a:latin typeface="Consolas" panose="020B0609020204030204" pitchFamily="49" charset="0"/>
              </a:rPr>
              <a:t> Aluno</a:t>
            </a:r>
            <a:r>
              <a:rPr lang="en-US" sz="1600" noProof="1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6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39750" indent="0" algn="just">
              <a:buNone/>
            </a:pPr>
            <a:r>
              <a:rPr lang="en-US" sz="1600" noProof="1">
                <a:solidFill>
                  <a:srgbClr val="000000"/>
                </a:solidFill>
                <a:latin typeface="Consolas" panose="020B0609020204030204" pitchFamily="49" charset="0"/>
              </a:rPr>
              <a:t>id_aluno </a:t>
            </a:r>
            <a:r>
              <a:rPr lang="en-US" sz="16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6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39750" indent="0" algn="just">
              <a:buNone/>
            </a:pPr>
            <a:r>
              <a:rPr lang="en-US" sz="1600" noProof="1">
                <a:solidFill>
                  <a:srgbClr val="000000"/>
                </a:solidFill>
                <a:latin typeface="Consolas" panose="020B0609020204030204" pitchFamily="49" charset="0"/>
              </a:rPr>
              <a:t>nome </a:t>
            </a:r>
            <a:r>
              <a:rPr lang="en-US" sz="1600" noProof="1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1600" noProof="1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noProof="1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en-US" sz="1600" noProof="1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60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6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39750" indent="0" algn="just">
              <a:buNone/>
            </a:pPr>
            <a:r>
              <a:rPr lang="en-US" sz="1600" noProof="1">
                <a:solidFill>
                  <a:srgbClr val="000000"/>
                </a:solidFill>
                <a:latin typeface="Consolas" panose="020B0609020204030204" pitchFamily="49" charset="0"/>
              </a:rPr>
              <a:t>matricula </a:t>
            </a:r>
            <a:r>
              <a:rPr lang="en-US" sz="1600" noProof="1">
                <a:solidFill>
                  <a:srgbClr val="0000FF"/>
                </a:solidFill>
                <a:latin typeface="Consolas" panose="020B0609020204030204" pitchFamily="49" charset="0"/>
              </a:rPr>
              <a:t>BIGINT</a:t>
            </a:r>
            <a:r>
              <a:rPr lang="en-US" sz="1600" noProof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6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39750" indent="0" algn="just">
              <a:buNone/>
            </a:pPr>
            <a:r>
              <a:rPr lang="en-US" sz="1600" noProof="1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en-US" sz="1600" noProof="1">
                <a:solidFill>
                  <a:srgbClr val="000000"/>
                </a:solidFill>
                <a:latin typeface="Consolas" panose="020B0609020204030204" pitchFamily="49" charset="0"/>
              </a:rPr>
              <a:t> pk_aluno </a:t>
            </a:r>
          </a:p>
          <a:p>
            <a:pPr marL="809625" indent="0" algn="just">
              <a:buNone/>
              <a:tabLst>
                <a:tab pos="809625" algn="l"/>
              </a:tabLst>
            </a:pPr>
            <a:r>
              <a:rPr lang="en-US" sz="1600" noProof="1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sz="160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sz="1600" noProof="1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noProof="1">
                <a:solidFill>
                  <a:srgbClr val="000000"/>
                </a:solidFill>
                <a:latin typeface="Consolas" panose="020B0609020204030204" pitchFamily="49" charset="0"/>
              </a:rPr>
              <a:t>id_aluno</a:t>
            </a:r>
            <a:r>
              <a:rPr lang="en-US" sz="1600" noProof="1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sz="16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39750" indent="0" algn="just">
              <a:buNone/>
            </a:pPr>
            <a:r>
              <a:rPr lang="en-US" sz="1600" noProof="1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en-US" sz="1600" noProof="1">
                <a:solidFill>
                  <a:srgbClr val="000000"/>
                </a:solidFill>
                <a:latin typeface="Consolas" panose="020B0609020204030204" pitchFamily="49" charset="0"/>
              </a:rPr>
              <a:t> fk_disciplina </a:t>
            </a:r>
          </a:p>
          <a:p>
            <a:pPr marL="809625" indent="0" algn="just">
              <a:buNone/>
            </a:pPr>
            <a:r>
              <a:rPr lang="en-US" sz="1600" noProof="1">
                <a:solidFill>
                  <a:srgbClr val="0000FF"/>
                </a:solidFill>
                <a:latin typeface="Consolas" panose="020B0609020204030204" pitchFamily="49" charset="0"/>
              </a:rPr>
              <a:t>FOREIGN</a:t>
            </a:r>
            <a:r>
              <a:rPr lang="en-US" sz="160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>
                <a:solidFill>
                  <a:srgbClr val="0000FF"/>
                </a:solidFill>
                <a:latin typeface="Consolas" panose="020B0609020204030204" pitchFamily="49" charset="0"/>
              </a:rPr>
              <a:t>KEY </a:t>
            </a:r>
            <a:r>
              <a:rPr lang="en-US" sz="1600" noProof="1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noProof="1">
                <a:solidFill>
                  <a:srgbClr val="000000"/>
                </a:solidFill>
                <a:latin typeface="Consolas" panose="020B0609020204030204" pitchFamily="49" charset="0"/>
              </a:rPr>
              <a:t>id_curso</a:t>
            </a:r>
            <a:r>
              <a:rPr lang="en-US" sz="1600" noProof="1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809625" indent="0" algn="just">
              <a:buNone/>
            </a:pPr>
            <a:r>
              <a:rPr lang="en-US" sz="1600" noProof="1">
                <a:solidFill>
                  <a:srgbClr val="0000FF"/>
                </a:solidFill>
                <a:latin typeface="Consolas" panose="020B0609020204030204" pitchFamily="49" charset="0"/>
              </a:rPr>
              <a:t>REFERENCES</a:t>
            </a:r>
            <a:r>
              <a:rPr lang="en-US" sz="1600" noProof="1">
                <a:solidFill>
                  <a:srgbClr val="000000"/>
                </a:solidFill>
                <a:latin typeface="Consolas" panose="020B0609020204030204" pitchFamily="49" charset="0"/>
              </a:rPr>
              <a:t> Curso</a:t>
            </a:r>
            <a:r>
              <a:rPr lang="en-US" sz="1600" noProof="1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noProof="1">
                <a:solidFill>
                  <a:srgbClr val="000000"/>
                </a:solidFill>
                <a:latin typeface="Consolas" panose="020B0609020204030204" pitchFamily="49" charset="0"/>
              </a:rPr>
              <a:t>id_curso</a:t>
            </a:r>
            <a:r>
              <a:rPr lang="en-US" sz="1600" noProof="1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6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69875" indent="0" algn="just">
              <a:buNone/>
            </a:pPr>
            <a:r>
              <a:rPr lang="en-US" sz="1600" noProof="1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</a:p>
          <a:p>
            <a:pPr marL="269875" indent="0" algn="just">
              <a:buNone/>
            </a:pP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sz="1600" noProof="1"/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CA748A-CCB5-45F8-B941-332506BCEED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No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DROP TABLE </a:t>
            </a: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existe a opção do parâmetro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pt-BR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EXISTS</a:t>
            </a: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Este parâmetro inserimos uma tratativa de erro, evitando a paralisação da execução do script, pois o comando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DROP TABLE </a:t>
            </a: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só será executado se a tabela especificada existir no BD.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Exemplos:</a:t>
            </a:r>
          </a:p>
          <a:p>
            <a:pPr marL="269875" indent="0" algn="just">
              <a:buNone/>
            </a:pPr>
            <a:r>
              <a:rPr lang="en-US" sz="1600" noProof="1">
                <a:solidFill>
                  <a:srgbClr val="0000FF"/>
                </a:solidFill>
                <a:latin typeface="Consolas" panose="020B0609020204030204" pitchFamily="49" charset="0"/>
              </a:rPr>
              <a:t>DROP</a:t>
            </a:r>
            <a:r>
              <a:rPr lang="en-US" sz="160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60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>
                <a:solidFill>
                  <a:srgbClr val="808080"/>
                </a:solidFill>
                <a:latin typeface="Consolas" panose="020B0609020204030204" pitchFamily="49" charset="0"/>
              </a:rPr>
              <a:t>EXISTS</a:t>
            </a:r>
            <a:r>
              <a:rPr lang="en-US" sz="1600" noProof="1">
                <a:solidFill>
                  <a:srgbClr val="000000"/>
                </a:solidFill>
                <a:latin typeface="Consolas" panose="020B0609020204030204" pitchFamily="49" charset="0"/>
              </a:rPr>
              <a:t> Aulas</a:t>
            </a:r>
            <a:r>
              <a:rPr lang="en-US" sz="1600" noProof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noProof="1">
                <a:solidFill>
                  <a:srgbClr val="000000"/>
                </a:solidFill>
                <a:latin typeface="Consolas" panose="020B0609020204030204" pitchFamily="49" charset="0"/>
              </a:rPr>
              <a:t>Saldo</a:t>
            </a:r>
            <a:r>
              <a:rPr lang="en-US" sz="1600" noProof="1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6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69875" indent="0" algn="just">
              <a:buNone/>
            </a:pPr>
            <a:r>
              <a:rPr lang="en-US" sz="1600" noProof="1">
                <a:solidFill>
                  <a:srgbClr val="0000FF"/>
                </a:solidFill>
                <a:latin typeface="Consolas" panose="020B0609020204030204" pitchFamily="49" charset="0"/>
              </a:rPr>
              <a:t>DROP</a:t>
            </a:r>
            <a:r>
              <a:rPr lang="en-US" sz="160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60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>
                <a:solidFill>
                  <a:srgbClr val="808080"/>
                </a:solidFill>
                <a:latin typeface="Consolas" panose="020B0609020204030204" pitchFamily="49" charset="0"/>
              </a:rPr>
              <a:t>EXISTS</a:t>
            </a:r>
            <a:r>
              <a:rPr lang="en-US" sz="1600" noProof="1">
                <a:solidFill>
                  <a:srgbClr val="000000"/>
                </a:solidFill>
                <a:latin typeface="Consolas" panose="020B0609020204030204" pitchFamily="49" charset="0"/>
              </a:rPr>
              <a:t> Aulas</a:t>
            </a:r>
            <a:r>
              <a:rPr lang="en-US" sz="1600" noProof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noProof="1">
                <a:solidFill>
                  <a:srgbClr val="000000"/>
                </a:solidFill>
                <a:latin typeface="Consolas" panose="020B0609020204030204" pitchFamily="49" charset="0"/>
              </a:rPr>
              <a:t>Pessoa</a:t>
            </a:r>
            <a:r>
              <a:rPr lang="en-US" sz="1600" noProof="1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60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69875" indent="0" algn="just">
              <a:buNone/>
            </a:pPr>
            <a:r>
              <a:rPr lang="en-US" sz="1600" noProof="1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pt-BR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noProof="1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0C8896-297B-4C63-BD4A-CE88CD306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5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980693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5890F180-9714-4514-8442-F701269F4B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Desenvolvimento de Banco de Dados</a:t>
            </a: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CE37B090-1594-4E37-8FAB-4C8C736FB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SQL – DDL (</a:t>
            </a:r>
            <a:r>
              <a:rPr lang="en-US" i="1" dirty="0"/>
              <a:t>Data Definition Language</a:t>
            </a:r>
            <a:r>
              <a:rPr lang="pt-BR" dirty="0"/>
              <a:t>):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A4E93ACD-73ED-47A0-B961-986D2FFA1E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A DML se concentra na manipulação dos dados;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As operações principais são: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pt-BR" dirty="0"/>
              <a:t>,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UPDATE</a:t>
            </a:r>
            <a:r>
              <a:rPr lang="pt-BR" dirty="0"/>
              <a:t>,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pt-BR" dirty="0"/>
              <a:t> e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pt-BR" dirty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0" indent="0" algn="just">
              <a:buNone/>
            </a:pPr>
            <a:r>
              <a:rPr lang="pt-BR" b="1" dirty="0"/>
              <a:t> </a:t>
            </a:r>
            <a:r>
              <a:rPr lang="pt-BR" u="sng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Há duas formas de se fazer o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pt-BR" dirty="0"/>
              <a:t>:</a:t>
            </a:r>
          </a:p>
          <a:p>
            <a:pPr marL="539750" indent="-342900" algn="just">
              <a:buFont typeface="+mj-lt"/>
              <a:buAutoNum type="arabicPeriod"/>
            </a:pP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Aluno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nome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matricula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809625" indent="0" algn="just">
              <a:buNone/>
            </a:pP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'Diego'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2016001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</a:p>
          <a:p>
            <a:pPr marL="539750" indent="0" algn="just">
              <a:buNone/>
            </a:pPr>
            <a:r>
              <a:rPr lang="pt-BR" sz="1600" dirty="0">
                <a:solidFill>
                  <a:srgbClr val="008000"/>
                </a:solidFill>
                <a:latin typeface="Consolas" panose="020B0609020204030204" pitchFamily="49" charset="0"/>
              </a:rPr>
              <a:t>Onde você define colunas e sua ordem específicas a inserir os dados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B433B63-07DD-4A33-B3C1-4ABD8C95801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76883" lvl="1" indent="-342900" algn="just">
              <a:buFont typeface="+mj-lt"/>
              <a:buAutoNum type="arabicPeriod" startAt="2"/>
            </a:pP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Aluno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'Diego'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2016001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</a:p>
          <a:p>
            <a:pPr marL="539750" lvl="1" indent="0" algn="just">
              <a:lnSpc>
                <a:spcPct val="107000"/>
              </a:lnSpc>
              <a:buNone/>
            </a:pP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Onde você obedece a ordem de criação das colunas da tabela</a:t>
            </a:r>
          </a:p>
          <a:p>
            <a:pPr marL="0" indent="0" algn="just">
              <a:buNone/>
            </a:pPr>
            <a:r>
              <a:rPr lang="pt-BR" b="1" dirty="0"/>
              <a:t> </a:t>
            </a:r>
          </a:p>
          <a:p>
            <a:pPr marL="0" indent="0" algn="just">
              <a:buNone/>
            </a:pPr>
            <a:r>
              <a:rPr lang="pt-BR" u="sng" dirty="0">
                <a:solidFill>
                  <a:srgbClr val="0000FF"/>
                </a:solidFill>
                <a:latin typeface="Consolas" panose="020B0609020204030204" pitchFamily="49" charset="0"/>
              </a:rPr>
              <a:t>UPDATE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É o comando utilizado para se atualizar os dados de uma tabela;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Exemplo de utilização:</a:t>
            </a:r>
          </a:p>
          <a:p>
            <a:pPr marL="269875" indent="0" algn="just">
              <a:buNone/>
            </a:pPr>
            <a:r>
              <a:rPr lang="en-US" sz="1600" noProof="1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US" sz="1600" noProof="1">
                <a:solidFill>
                  <a:srgbClr val="000000"/>
                </a:solidFill>
                <a:latin typeface="Consolas" panose="020B0609020204030204" pitchFamily="49" charset="0"/>
              </a:rPr>
              <a:t> Aluno</a:t>
            </a:r>
          </a:p>
          <a:p>
            <a:pPr marL="539750" indent="0" algn="just">
              <a:buNone/>
            </a:pPr>
            <a:r>
              <a:rPr lang="en-US" sz="1600" noProof="1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noProof="1">
                <a:solidFill>
                  <a:srgbClr val="000000"/>
                </a:solidFill>
                <a:latin typeface="Consolas" panose="020B0609020204030204" pitchFamily="49" charset="0"/>
              </a:rPr>
              <a:t> matricula </a:t>
            </a:r>
            <a:r>
              <a:rPr lang="en-US" sz="1600" noProof="1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noProof="1">
                <a:solidFill>
                  <a:srgbClr val="000000"/>
                </a:solidFill>
                <a:latin typeface="Consolas" panose="020B0609020204030204" pitchFamily="49" charset="0"/>
              </a:rPr>
              <a:t> 2015001</a:t>
            </a:r>
          </a:p>
          <a:p>
            <a:pPr marL="539750" indent="0" algn="just">
              <a:buNone/>
            </a:pPr>
            <a:r>
              <a:rPr lang="en-US" sz="1600" noProof="1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noProof="1">
                <a:solidFill>
                  <a:srgbClr val="000000"/>
                </a:solidFill>
                <a:latin typeface="Consolas" panose="020B0609020204030204" pitchFamily="49" charset="0"/>
              </a:rPr>
              <a:t> id_aluno </a:t>
            </a:r>
            <a:r>
              <a:rPr lang="en-US" sz="1600" noProof="1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noProof="1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en-US" sz="1600" noProof="1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600" noProof="1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0C8896-297B-4C63-BD4A-CE88CD306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6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41557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88E13F07-AED2-D8A8-658D-31181C2E101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Desenvolvimento de Banco de Dados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3D8EAB7-2F78-16A5-3C7B-A23EEE6E3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SQL – DML  (</a:t>
            </a:r>
            <a:r>
              <a:rPr lang="en-US" i="1" dirty="0"/>
              <a:t>Data Manipulation Language</a:t>
            </a:r>
            <a:r>
              <a:rPr lang="pt-BR" dirty="0"/>
              <a:t>)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94FA57-87A7-6953-607B-E0B1DFBF6F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A linguagem de manipulação dos dados permite ao usuário manipular os dados da seguinte forma: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pt-BR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008000"/>
                </a:solidFill>
                <a:latin typeface="Consolas" panose="020B0609020204030204" pitchFamily="49" charset="0"/>
              </a:rPr>
              <a:t>Procedural:</a:t>
            </a: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 o usuário informa qual dado deseja acessar e como obtê-lo.</a:t>
            </a:r>
          </a:p>
          <a:p>
            <a:pPr lvl="1" algn="just">
              <a:buFont typeface="Arial" panose="020B0604020202020204" pitchFamily="34" charset="0"/>
              <a:buChar char="•"/>
            </a:pPr>
            <a:endParaRPr lang="pt-BR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008000"/>
                </a:solidFill>
                <a:latin typeface="Consolas" panose="020B0609020204030204" pitchFamily="49" charset="0"/>
              </a:rPr>
              <a:t>Não-procedural (declarativa): </a:t>
            </a: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o usuário informa qual dado deseja acessar SEM especificar como obtê-lo. Exemplo: SQL (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Structured Query Language </a:t>
            </a: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Linguagem de Consulta Estruturada).</a:t>
            </a:r>
          </a:p>
        </p:txBody>
      </p:sp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5965898F-4BFC-27D5-77F4-529CE85E43E0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853113" y="1295400"/>
          <a:ext cx="4928098" cy="41648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498">
                  <a:extLst>
                    <a:ext uri="{9D8B030D-6E8A-4147-A177-3AD203B41FA5}">
                      <a16:colId xmlns:a16="http://schemas.microsoft.com/office/drawing/2014/main" val="2922882129"/>
                    </a:ext>
                  </a:extLst>
                </a:gridCol>
                <a:gridCol w="2299063">
                  <a:extLst>
                    <a:ext uri="{9D8B030D-6E8A-4147-A177-3AD203B41FA5}">
                      <a16:colId xmlns:a16="http://schemas.microsoft.com/office/drawing/2014/main" val="1496958745"/>
                    </a:ext>
                  </a:extLst>
                </a:gridCol>
                <a:gridCol w="1358537">
                  <a:extLst>
                    <a:ext uri="{9D8B030D-6E8A-4147-A177-3AD203B41FA5}">
                      <a16:colId xmlns:a16="http://schemas.microsoft.com/office/drawing/2014/main" val="2264786516"/>
                    </a:ext>
                  </a:extLst>
                </a:gridCol>
              </a:tblGrid>
              <a:tr h="280851">
                <a:tc>
                  <a:txBody>
                    <a:bodyPr/>
                    <a:lstStyle/>
                    <a:p>
                      <a:r>
                        <a:rPr lang="pt-BR" dirty="0"/>
                        <a:t>Tabela ‘T’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Consulta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097449"/>
                  </a:ext>
                </a:extLst>
              </a:tr>
              <a:tr h="1266371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SELECT * FROM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28605"/>
                  </a:ext>
                </a:extLst>
              </a:tr>
              <a:tr h="1266371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SELECT C1 </a:t>
                      </a:r>
                    </a:p>
                    <a:p>
                      <a:r>
                        <a:rPr lang="pt-BR" dirty="0"/>
                        <a:t>  FROM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622443"/>
                  </a:ext>
                </a:extLst>
              </a:tr>
              <a:tr h="1266371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SELECT * </a:t>
                      </a:r>
                    </a:p>
                    <a:p>
                      <a:r>
                        <a:rPr lang="pt-BR" dirty="0"/>
                        <a:t>  FROM T</a:t>
                      </a:r>
                    </a:p>
                    <a:p>
                      <a:r>
                        <a:rPr lang="pt-BR" dirty="0"/>
                        <a:t>  WHERE C1=1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736929"/>
                  </a:ext>
                </a:extLst>
              </a:tr>
            </a:tbl>
          </a:graphicData>
        </a:graphic>
      </p:graphicFrame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C3FF21-579E-2C0D-3748-0E69E86B2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7</a:t>
            </a:fld>
            <a:endParaRPr lang="en-US" noProof="1"/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2F656F2C-CB8D-1ED2-9AC3-E49F1B499D8A}"/>
              </a:ext>
            </a:extLst>
          </p:cNvPr>
          <p:cNvGraphicFramePr>
            <a:graphicFrameLocks noGrp="1"/>
          </p:cNvGraphicFramePr>
          <p:nvPr/>
        </p:nvGraphicFramePr>
        <p:xfrm>
          <a:off x="5956134" y="1696474"/>
          <a:ext cx="107696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38480">
                  <a:extLst>
                    <a:ext uri="{9D8B030D-6E8A-4147-A177-3AD203B41FA5}">
                      <a16:colId xmlns:a16="http://schemas.microsoft.com/office/drawing/2014/main" val="1485443440"/>
                    </a:ext>
                  </a:extLst>
                </a:gridCol>
                <a:gridCol w="538480">
                  <a:extLst>
                    <a:ext uri="{9D8B030D-6E8A-4147-A177-3AD203B41FA5}">
                      <a16:colId xmlns:a16="http://schemas.microsoft.com/office/drawing/2014/main" val="1242111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165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853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325131"/>
                  </a:ext>
                </a:extLst>
              </a:tr>
            </a:tbl>
          </a:graphicData>
        </a:graphic>
      </p:graphicFrame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1EC59BAA-6514-9D3C-1B27-EB7907478281}"/>
              </a:ext>
            </a:extLst>
          </p:cNvPr>
          <p:cNvGraphicFramePr>
            <a:graphicFrameLocks noGrp="1"/>
          </p:cNvGraphicFramePr>
          <p:nvPr/>
        </p:nvGraphicFramePr>
        <p:xfrm>
          <a:off x="5956134" y="3022113"/>
          <a:ext cx="107696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38480">
                  <a:extLst>
                    <a:ext uri="{9D8B030D-6E8A-4147-A177-3AD203B41FA5}">
                      <a16:colId xmlns:a16="http://schemas.microsoft.com/office/drawing/2014/main" val="1485443440"/>
                    </a:ext>
                  </a:extLst>
                </a:gridCol>
                <a:gridCol w="538480">
                  <a:extLst>
                    <a:ext uri="{9D8B030D-6E8A-4147-A177-3AD203B41FA5}">
                      <a16:colId xmlns:a16="http://schemas.microsoft.com/office/drawing/2014/main" val="1242111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165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853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325131"/>
                  </a:ext>
                </a:extLst>
              </a:tr>
            </a:tbl>
          </a:graphicData>
        </a:graphic>
      </p:graphicFrame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EAAF5625-6A2C-C0A7-7BDE-62602426EE8E}"/>
              </a:ext>
            </a:extLst>
          </p:cNvPr>
          <p:cNvGraphicFramePr>
            <a:graphicFrameLocks noGrp="1"/>
          </p:cNvGraphicFramePr>
          <p:nvPr/>
        </p:nvGraphicFramePr>
        <p:xfrm>
          <a:off x="5956134" y="4241193"/>
          <a:ext cx="107696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38480">
                  <a:extLst>
                    <a:ext uri="{9D8B030D-6E8A-4147-A177-3AD203B41FA5}">
                      <a16:colId xmlns:a16="http://schemas.microsoft.com/office/drawing/2014/main" val="1485443440"/>
                    </a:ext>
                  </a:extLst>
                </a:gridCol>
                <a:gridCol w="538480">
                  <a:extLst>
                    <a:ext uri="{9D8B030D-6E8A-4147-A177-3AD203B41FA5}">
                      <a16:colId xmlns:a16="http://schemas.microsoft.com/office/drawing/2014/main" val="1242111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165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853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325131"/>
                  </a:ext>
                </a:extLst>
              </a:tr>
            </a:tbl>
          </a:graphicData>
        </a:graphic>
      </p:graphicFrame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286DB3FC-FBAF-85B2-FA5A-2618D6E4536E}"/>
              </a:ext>
            </a:extLst>
          </p:cNvPr>
          <p:cNvGraphicFramePr>
            <a:graphicFrameLocks noGrp="1"/>
          </p:cNvGraphicFramePr>
          <p:nvPr/>
        </p:nvGraphicFramePr>
        <p:xfrm>
          <a:off x="9633040" y="1727424"/>
          <a:ext cx="107696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38480">
                  <a:extLst>
                    <a:ext uri="{9D8B030D-6E8A-4147-A177-3AD203B41FA5}">
                      <a16:colId xmlns:a16="http://schemas.microsoft.com/office/drawing/2014/main" val="1485443440"/>
                    </a:ext>
                  </a:extLst>
                </a:gridCol>
                <a:gridCol w="538480">
                  <a:extLst>
                    <a:ext uri="{9D8B030D-6E8A-4147-A177-3AD203B41FA5}">
                      <a16:colId xmlns:a16="http://schemas.microsoft.com/office/drawing/2014/main" val="1242111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165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853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325131"/>
                  </a:ext>
                </a:extLst>
              </a:tr>
            </a:tbl>
          </a:graphicData>
        </a:graphic>
      </p:graphicFrame>
      <p:graphicFrame>
        <p:nvGraphicFramePr>
          <p:cNvPr id="16" name="Tabela 15">
            <a:extLst>
              <a:ext uri="{FF2B5EF4-FFF2-40B4-BE49-F238E27FC236}">
                <a16:creationId xmlns:a16="http://schemas.microsoft.com/office/drawing/2014/main" id="{FBE5FF6E-8D50-F5BE-0FD8-CFB18F672CC8}"/>
              </a:ext>
            </a:extLst>
          </p:cNvPr>
          <p:cNvGraphicFramePr>
            <a:graphicFrameLocks noGrp="1"/>
          </p:cNvGraphicFramePr>
          <p:nvPr/>
        </p:nvGraphicFramePr>
        <p:xfrm>
          <a:off x="9902280" y="3022113"/>
          <a:ext cx="53848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38480">
                  <a:extLst>
                    <a:ext uri="{9D8B030D-6E8A-4147-A177-3AD203B41FA5}">
                      <a16:colId xmlns:a16="http://schemas.microsoft.com/office/drawing/2014/main" val="14854434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165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853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325131"/>
                  </a:ext>
                </a:extLst>
              </a:tr>
            </a:tbl>
          </a:graphicData>
        </a:graphic>
      </p:graphicFrame>
      <p:graphicFrame>
        <p:nvGraphicFramePr>
          <p:cNvPr id="17" name="Tabela 16">
            <a:extLst>
              <a:ext uri="{FF2B5EF4-FFF2-40B4-BE49-F238E27FC236}">
                <a16:creationId xmlns:a16="http://schemas.microsoft.com/office/drawing/2014/main" id="{8D5152CF-EEA6-BE21-A12E-83AD7FC7B446}"/>
              </a:ext>
            </a:extLst>
          </p:cNvPr>
          <p:cNvGraphicFramePr>
            <a:graphicFrameLocks noGrp="1"/>
          </p:cNvGraphicFramePr>
          <p:nvPr/>
        </p:nvGraphicFramePr>
        <p:xfrm>
          <a:off x="9633040" y="4438838"/>
          <a:ext cx="107696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38480">
                  <a:extLst>
                    <a:ext uri="{9D8B030D-6E8A-4147-A177-3AD203B41FA5}">
                      <a16:colId xmlns:a16="http://schemas.microsoft.com/office/drawing/2014/main" val="1485443440"/>
                    </a:ext>
                  </a:extLst>
                </a:gridCol>
                <a:gridCol w="538480">
                  <a:extLst>
                    <a:ext uri="{9D8B030D-6E8A-4147-A177-3AD203B41FA5}">
                      <a16:colId xmlns:a16="http://schemas.microsoft.com/office/drawing/2014/main" val="1242111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165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853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4490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5890F180-9714-4514-8442-F701269F4B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Desenvolvimento de Banco de Dados</a:t>
            </a: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CE37B090-1594-4E37-8FAB-4C8C736FB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SQL – DML  (</a:t>
            </a:r>
            <a:r>
              <a:rPr lang="en-US" i="1" dirty="0"/>
              <a:t>Data Manipulation Language</a:t>
            </a:r>
            <a:r>
              <a:rPr lang="pt-BR" dirty="0"/>
              <a:t>)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A4E93ACD-73ED-47A0-B961-986D2FFA1E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b="1" dirty="0"/>
              <a:t> </a:t>
            </a:r>
            <a:r>
              <a:rPr lang="pt-BR" u="sng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</a:p>
          <a:p>
            <a:pPr marL="0" indent="0" algn="just">
              <a:buNone/>
            </a:pPr>
            <a:endParaRPr lang="pt-BR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É utilizado para resgatar valores salvos nas tabelas do banco de dados;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Exemplos de utilização: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pt-BR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627063" indent="-342900" algn="just">
              <a:buFont typeface="+mj-lt"/>
              <a:buAutoNum type="arabicPeriod"/>
            </a:pPr>
            <a:r>
              <a:rPr lang="en-US" sz="1600" noProof="1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60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noProof="1">
                <a:solidFill>
                  <a:srgbClr val="000000"/>
                </a:solidFill>
                <a:latin typeface="Consolas" panose="020B0609020204030204" pitchFamily="49" charset="0"/>
              </a:rPr>
              <a:t> Aluno</a:t>
            </a:r>
            <a:r>
              <a:rPr lang="en-US" sz="1600" noProof="1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627063" indent="0" algn="just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-- </a:t>
            </a:r>
            <a:r>
              <a:rPr lang="en-US" sz="1600" noProof="1">
                <a:solidFill>
                  <a:srgbClr val="008000"/>
                </a:solidFill>
                <a:latin typeface="Consolas" panose="020B0609020204030204" pitchFamily="49" charset="0"/>
              </a:rPr>
              <a:t>Realiza busca da tabela Aluno, englobando todas as coluna.</a:t>
            </a:r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B433B63-07DD-4A33-B3C1-4ABD8C958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4600" y="1036800"/>
            <a:ext cx="4860000" cy="4168800"/>
          </a:xfrm>
        </p:spPr>
        <p:txBody>
          <a:bodyPr/>
          <a:lstStyle/>
          <a:p>
            <a:pPr marL="627063" indent="-342900" algn="just">
              <a:buFont typeface="+mj-lt"/>
              <a:buAutoNum type="arabicPeriod" startAt="2"/>
            </a:pPr>
            <a:endParaRPr lang="en-US" sz="1600" noProof="1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627063" indent="-342900" algn="just">
              <a:buFont typeface="+mj-lt"/>
              <a:buAutoNum type="arabicPeriod" startAt="2"/>
            </a:pPr>
            <a:r>
              <a:rPr lang="en-US" sz="1600" noProof="1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noProof="1">
                <a:solidFill>
                  <a:srgbClr val="000000"/>
                </a:solidFill>
                <a:latin typeface="Consolas" panose="020B0609020204030204" pitchFamily="49" charset="0"/>
              </a:rPr>
              <a:t> nome </a:t>
            </a:r>
            <a:r>
              <a:rPr lang="en-US" sz="1600" noProof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noProof="1">
                <a:solidFill>
                  <a:srgbClr val="000000"/>
                </a:solidFill>
                <a:latin typeface="Consolas" panose="020B0609020204030204" pitchFamily="49" charset="0"/>
              </a:rPr>
              <a:t> Aluno </a:t>
            </a:r>
          </a:p>
          <a:p>
            <a:pPr marL="984250" indent="0" algn="just">
              <a:buNone/>
            </a:pPr>
            <a:r>
              <a:rPr lang="en-US" sz="1600" noProof="1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noProof="1">
                <a:solidFill>
                  <a:srgbClr val="000000"/>
                </a:solidFill>
                <a:latin typeface="Consolas" panose="020B0609020204030204" pitchFamily="49" charset="0"/>
              </a:rPr>
              <a:t> id_aluno</a:t>
            </a:r>
            <a:r>
              <a:rPr lang="en-US" sz="1600" noProof="1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noProof="1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600" noProof="1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627063" indent="0" algn="just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-- </a:t>
            </a:r>
            <a:r>
              <a:rPr lang="en-US" sz="1600" noProof="1">
                <a:solidFill>
                  <a:srgbClr val="008000"/>
                </a:solidFill>
                <a:latin typeface="Consolas" panose="020B0609020204030204" pitchFamily="49" charset="0"/>
              </a:rPr>
              <a:t>Realiza busca na tabela Aluno, retornando somente os dados da coluna nome, restingindo ao que foi registrado como </a:t>
            </a:r>
            <a:r>
              <a:rPr lang="en-US" sz="1600" noProof="1">
                <a:solidFill>
                  <a:srgbClr val="000000"/>
                </a:solidFill>
                <a:latin typeface="Consolas" panose="020B0609020204030204" pitchFamily="49" charset="0"/>
              </a:rPr>
              <a:t>id_aluno = 1</a:t>
            </a:r>
          </a:p>
          <a:p>
            <a:pPr marL="627063" indent="-342900" algn="just">
              <a:buFont typeface="+mj-lt"/>
              <a:buAutoNum type="arabicPeriod" startAt="3"/>
            </a:pP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>
                <a:solidFill>
                  <a:srgbClr val="0000FF"/>
                </a:solidFill>
                <a:latin typeface="Consolas" panose="020B0609020204030204" pitchFamily="49" charset="0"/>
              </a:rPr>
              <a:t>SELECT </a:t>
            </a:r>
            <a:r>
              <a:rPr lang="en-US" sz="1600" noProof="1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600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noProof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noProof="1">
                <a:solidFill>
                  <a:srgbClr val="000000"/>
                </a:solidFill>
                <a:latin typeface="Consolas" panose="020B0609020204030204" pitchFamily="49" charset="0"/>
              </a:rPr>
              <a:t> aluno </a:t>
            </a:r>
          </a:p>
          <a:p>
            <a:pPr marL="984250" indent="0" algn="just">
              <a:buNone/>
            </a:pPr>
            <a:r>
              <a:rPr lang="en-US" sz="1600" noProof="1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noProof="1">
                <a:solidFill>
                  <a:srgbClr val="000000"/>
                </a:solidFill>
                <a:latin typeface="Consolas" panose="020B0609020204030204" pitchFamily="49" charset="0"/>
              </a:rPr>
              <a:t> id_aluno</a:t>
            </a:r>
            <a:r>
              <a:rPr lang="en-US" sz="1600" noProof="1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noProof="1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600" noProof="1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627063" indent="0" algn="just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-- </a:t>
            </a:r>
            <a:r>
              <a:rPr lang="en-US" sz="1600" noProof="1">
                <a:solidFill>
                  <a:srgbClr val="008000"/>
                </a:solidFill>
                <a:latin typeface="Consolas" panose="020B0609020204030204" pitchFamily="49" charset="0"/>
              </a:rPr>
              <a:t>Realiza mesma função da anterior, mas retornas todas as colunas da tabela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0C8896-297B-4C63-BD4A-CE88CD306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8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684744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5890F180-9714-4514-8442-F701269F4B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Desenvolvimento de Banco de Dados</a:t>
            </a: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CE37B090-1594-4E37-8FAB-4C8C736FB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SQL – DML  (</a:t>
            </a:r>
            <a:r>
              <a:rPr lang="en-US" i="1" dirty="0"/>
              <a:t>Data Manipulation Language</a:t>
            </a:r>
            <a:r>
              <a:rPr lang="pt-BR" dirty="0"/>
              <a:t>)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A4E93ACD-73ED-47A0-B961-986D2FFA1E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9200" y="1296000"/>
            <a:ext cx="9633662" cy="4168800"/>
          </a:xfrm>
        </p:spPr>
        <p:txBody>
          <a:bodyPr/>
          <a:lstStyle/>
          <a:p>
            <a:pPr marL="0" indent="0" algn="just">
              <a:buNone/>
            </a:pPr>
            <a:r>
              <a:rPr lang="pt-BR" u="sng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endParaRPr lang="pt-BR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Este comando é utilizado para remover dados das tabelas do banco de dados:</a:t>
            </a:r>
          </a:p>
          <a:p>
            <a:pPr marL="269875" lvl="1" indent="0" algn="just">
              <a:buNone/>
            </a:pPr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Aluno </a:t>
            </a:r>
            <a:r>
              <a:rPr lang="en-US" noProof="1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id_aluno 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noProof="1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en-US" noProof="1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noProof="1"/>
          </a:p>
          <a:p>
            <a:pPr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Atenção: O comando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, se não estiver acompanhado de uma condição (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...), será deletado todos os registros da tabela.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O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 deleta somente os registros, não a tabela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0C8896-297B-4C63-BD4A-CE88CD306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9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9773408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G1_D2_169.PNG" val="image1.png"/>
  <p:tag name="RIGHT_D2.PNG" val="image3.png"/>
  <p:tag name="BG2_D2_169.PNG" val="image4.png"/>
  <p:tag name="SWITCH_BG1_D2_169.JPG" val="image5.png"/>
  <p:tag name="BOTTOM_D2_169.PNG" val="image6.png"/>
  <p:tag name="LOGO2_D2.PNG" val="image7.png"/>
  <p:tag name="BG3_D2_169.PNG" val="image9.png"/>
  <p:tag name="SWITCH_BG2_D2_169.JPG" val="image8.png"/>
  <p:tag name="LOGO1_D2.PNG" val="image2.png"/>
  <p:tag name="MLTEMPLATEVERSION" val="1.0"/>
  <p:tag name="SAXMLTEMPLATE" val="presentation_169"/>
  <p:tag name="SAXMLCOMPANYNAME" val="bosch"/>
  <p:tag name="SAXMLCOMPANYNAME_PREVIOUS" val="bosch"/>
  <p:tag name="MLTEMPLATEVERSION_PREVIOUS" val="1.0"/>
</p:tagLst>
</file>

<file path=ppt/theme/theme1.xml><?xml version="1.0" encoding="utf-8"?>
<a:theme xmlns:a="http://schemas.openxmlformats.org/drawingml/2006/main" name="Bosch NG">
  <a:themeElements>
    <a:clrScheme name="Bosch_Fuchsia">
      <a:dk1>
        <a:srgbClr val="000000"/>
      </a:dk1>
      <a:lt1>
        <a:srgbClr val="FFFFFF"/>
      </a:lt1>
      <a:dk2>
        <a:srgbClr val="424C58"/>
      </a:dk2>
      <a:lt2>
        <a:srgbClr val="B2B3B5"/>
      </a:lt2>
      <a:accent1>
        <a:srgbClr val="A80163"/>
      </a:accent1>
      <a:accent2>
        <a:srgbClr val="D067AD"/>
      </a:accent2>
      <a:accent3>
        <a:srgbClr val="B2B3B5"/>
      </a:accent3>
      <a:accent4>
        <a:srgbClr val="424C58"/>
      </a:accent4>
      <a:accent5>
        <a:srgbClr val="3F136C"/>
      </a:accent5>
      <a:accent6>
        <a:srgbClr val="967CB1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defTabSz="914400" eaLnBrk="1" fontAlgn="auto" latinLnBrk="0" hangingPunct="1">
          <a:lnSpc>
            <a:spcPts val="23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1.potx" id="{F7EF9966-F53A-44CC-A756-EF9E132AF5E6}" vid="{BE1FDABE-663E-4397-8AF3-7005A7B11CB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14A3F63ED8F124CA2C83CFC8E21618C" ma:contentTypeVersion="12" ma:contentTypeDescription="Crie um novo documento." ma:contentTypeScope="" ma:versionID="a311c3ad9ebb5c918854bb8de3100560">
  <xsd:schema xmlns:xsd="http://www.w3.org/2001/XMLSchema" xmlns:xs="http://www.w3.org/2001/XMLSchema" xmlns:p="http://schemas.microsoft.com/office/2006/metadata/properties" xmlns:ns2="40bc84b2-b2ec-4b66-b490-0db2fdfd67f0" xmlns:ns3="38e30f6d-d7d6-4a0d-9393-fb8254d9c28a" targetNamespace="http://schemas.microsoft.com/office/2006/metadata/properties" ma:root="true" ma:fieldsID="191a9f28c8ff9c132a5f4091f3b14ad9" ns2:_="" ns3:_="">
    <xsd:import namespace="40bc84b2-b2ec-4b66-b490-0db2fdfd67f0"/>
    <xsd:import namespace="38e30f6d-d7d6-4a0d-9393-fb8254d9c28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bc84b2-b2ec-4b66-b490-0db2fdfd67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Marcações de imagem" ma:readOnly="false" ma:fieldId="{5cf76f15-5ced-4ddc-b409-7134ff3c332f}" ma:taxonomyMulti="true" ma:sspId="ce50c28b-242c-4b51-be91-908d422433a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e30f6d-d7d6-4a0d-9393-fb8254d9c28a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sax_ColorSelect>
  <Line>
    <Color val="D70012"/>
    <Color val="EA6876"/>
    <Color val="a80163"/>
    <Color val="D067AD"/>
    <Color val="3f136c"/>
    <Color val="967CB1"/>
    <Color val="08427e"/>
    <Color val="6D9ABC"/>
    <Color val="0e78c5"/>
    <Color val="6FB9E2"/>
    <Color val="1399a0"/>
    <Color val="6FC9CC"/>
    <Color val="67b419"/>
    <Color val="AEDB7D"/>
    <Color val="0a5139"/>
    <Color val="6EA293"/>
    <Color val="999FA6"/>
    <Color val="D7D7D7"/>
    <Color val="000000"/>
    <Color val="FFFFFF"/>
  </Line>
</sax_ColorSelect>
</file>

<file path=customXml/item3.xml><?xml version="1.0" encoding="utf-8"?>
<saxML>
  <saxMLTemplate>presentation_169</saxMLTemplate>
  <Variablen>
    <Variable>
      <Name>attachmentremark</Name>
      <OrgInhalt/>
      <Wert/>
      <Platzhalter>False</Platzhalter>
      <DocDatenDialog>True</DocDatenDialog>
      <Label>Nota sobre anexos</Label>
      <FrageVar>False</FrageVar>
      <Prefix/>
      <Suffix/>
      <WegfallVar/>
      <MussFeld>False</MussFeld>
      <InDokument>True</InDokument>
      <Sektion>Rectangle7</Sektion>
      <Reihenfolge>0</Reihenfolge>
    </Variable>
    <Variable>
      <Name>departmentshort</Name>
      <OrgInhalt>CaP/ETS
</OrgInhalt>
      <Wert>CaP/ETS
</Wert>
      <Platzhalter>False</Platzhalter>
      <DocDatenDialog>True</DocDatenDialog>
      <Label>Nota sobre direitos autorais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>Interno</OrgInhalt>
      <Wert>Interno</Wert>
      <Platzhalter>False</Platzhalter>
      <DocDatenDialog>True</DocDatenDialog>
      <Label>Nota de confidencialidade</Label>
      <FrageVar>False</FrageVar>
      <Prefix/>
      <Suffix/>
      <WegfallVar/>
      <ComboBox>
        <Option>Interno</Option>
        <Option>Confidencial</Option>
        <Option>Estritamente confidencial</Option>
        <Option/>
      </ComboBox>
      <MussFeld>False</MussFeld>
      <InDokument>True</InDokument>
      <Sektion>Bosch_footer_1</Sektion>
      <Reihenfolge>0</Reihenfolge>
    </Variable>
    <Variable>
      <Name>copyright</Name>
      <OrgInhalt>Todos os direitos reservados, também no que diz respeito a qualquer disposição, utilização, reprodução, processamento, transmissão, bem como no caso de pedidos de patentes.</OrgInhalt>
      <Wert>Todos os direitos reservados, também no que diz respeito a qualquer disposição, utilização, reprodução, processamento, transmissão, bem como no caso de pedidos de patentes.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2021-04-16</OrgInhalt>
      <Wert>2021-04-16</Wert>
      <Platzhalter>False</Platzhalter>
      <DocDatenDialog>True</DocDatenDialog>
      <Label>Data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/>
      <Wert/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Nota sobre ficheiro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0bc84b2-b2ec-4b66-b490-0db2fdfd67f0">
      <Terms xmlns="http://schemas.microsoft.com/office/infopath/2007/PartnerControls"/>
    </lcf76f155ced4ddcb4097134ff3c332f>
  </documentManagement>
</p:properties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AAD4E3F-3CC6-42F5-B7CB-9259CEE226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bc84b2-b2ec-4b66-b490-0db2fdfd67f0"/>
    <ds:schemaRef ds:uri="38e30f6d-d7d6-4a0d-9393-fb8254d9c2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4CF217-3C90-4AA0-B541-CE45F9BD305E}">
  <ds:schemaRefs/>
</ds:datastoreItem>
</file>

<file path=customXml/itemProps3.xml><?xml version="1.0" encoding="utf-8"?>
<ds:datastoreItem xmlns:ds="http://schemas.openxmlformats.org/officeDocument/2006/customXml" ds:itemID="{D0252559-44F8-474C-B66D-E357B88E32C2}">
  <ds:schemaRefs/>
</ds:datastoreItem>
</file>

<file path=customXml/itemProps4.xml><?xml version="1.0" encoding="utf-8"?>
<ds:datastoreItem xmlns:ds="http://schemas.openxmlformats.org/officeDocument/2006/customXml" ds:itemID="{F0F6E83B-D2FC-4804-AF5C-D257EAC983E2}">
  <ds:schemaRefs>
    <ds:schemaRef ds:uri="http://schemas.microsoft.com/office/2006/metadata/properties"/>
    <ds:schemaRef ds:uri="http://schemas.microsoft.com/office/infopath/2007/PartnerControls"/>
    <ds:schemaRef ds:uri="40bc84b2-b2ec-4b66-b490-0db2fdfd67f0"/>
  </ds:schemaRefs>
</ds:datastoreItem>
</file>

<file path=customXml/itemProps5.xml><?xml version="1.0" encoding="utf-8"?>
<ds:datastoreItem xmlns:ds="http://schemas.openxmlformats.org/officeDocument/2006/customXml" ds:itemID="{C28B2A3B-3E1B-4006-9F1F-A6D5011337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presentation_169_1</Template>
  <TotalTime>13710</TotalTime>
  <Words>1195</Words>
  <Application>Microsoft Office PowerPoint</Application>
  <PresentationFormat>Personalizar</PresentationFormat>
  <Paragraphs>202</Paragraphs>
  <Slides>11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  <vt:variant>
        <vt:lpstr>Apresentações personalizadas</vt:lpstr>
      </vt:variant>
      <vt:variant>
        <vt:i4>1</vt:i4>
      </vt:variant>
    </vt:vector>
  </HeadingPairs>
  <TitlesOfParts>
    <vt:vector size="19" baseType="lpstr">
      <vt:lpstr>Arial</vt:lpstr>
      <vt:lpstr>Bosch Office Sans</vt:lpstr>
      <vt:lpstr>Calibri</vt:lpstr>
      <vt:lpstr>Consolas</vt:lpstr>
      <vt:lpstr>Courier New</vt:lpstr>
      <vt:lpstr>Wingdings 3</vt:lpstr>
      <vt:lpstr>Bosch NG</vt:lpstr>
      <vt:lpstr>Desenvolvimento de banco de dados</vt:lpstr>
      <vt:lpstr>3 - SQL:</vt:lpstr>
      <vt:lpstr>3 - SQL:</vt:lpstr>
      <vt:lpstr>SQL – DDL (Data Definition Language):</vt:lpstr>
      <vt:lpstr>SQL – DDL (Data Definition Language):</vt:lpstr>
      <vt:lpstr>SQL – DDL (Data Definition Language):</vt:lpstr>
      <vt:lpstr>SQL – DML  (Data Manipulation Language)</vt:lpstr>
      <vt:lpstr>SQL – DML  (Data Manipulation Language)</vt:lpstr>
      <vt:lpstr>SQL – DML  (Data Manipulation Language)</vt:lpstr>
      <vt:lpstr>3 – SQL – Atividade:</vt:lpstr>
      <vt:lpstr>3 – SQL – Atividade – Continuação:</vt:lpstr>
      <vt:lpstr>Definição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de banco de dados</dc:title>
  <dc:creator>Franquini Francis (CaP/ETS)</dc:creator>
  <cp:lastModifiedBy>ETS-EngineeringTechnicalSchool BOT-ResearchDevelopment (CaP/ETS)</cp:lastModifiedBy>
  <cp:revision>320</cp:revision>
  <dcterms:created xsi:type="dcterms:W3CDTF">2021-04-16T17:30:57Z</dcterms:created>
  <dcterms:modified xsi:type="dcterms:W3CDTF">2024-03-15T18:58:12Z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  <property fmtid="{D5CDD505-2E9C-101B-9397-08002B2CF9AE}" pid="8" name="ContentTypeId">
    <vt:lpwstr>0x010100E14A3F63ED8F124CA2C83CFC8E21618C</vt:lpwstr>
  </property>
</Properties>
</file>