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2A2"/>
    <a:srgbClr val="BEBDBA"/>
    <a:srgbClr val="CEAAC2"/>
    <a:srgbClr val="FAB900"/>
    <a:srgbClr val="A50021"/>
    <a:srgbClr val="EC1CCE"/>
    <a:srgbClr val="A1A068"/>
    <a:srgbClr val="DBEF19"/>
    <a:srgbClr val="2AC9DE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25" d="100"/>
          <a:sy n="25" d="100"/>
        </p:scale>
        <p:origin x="8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13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76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7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037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526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09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28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928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26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14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12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85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EC153897-2905-4FCC-BFE3-D86A0F1A6A5E}"/>
              </a:ext>
            </a:extLst>
          </p:cNvPr>
          <p:cNvGrpSpPr/>
          <p:nvPr/>
        </p:nvGrpSpPr>
        <p:grpSpPr>
          <a:xfrm>
            <a:off x="13667952" y="7063839"/>
            <a:ext cx="4832869" cy="3842882"/>
            <a:chOff x="6180221" y="3672844"/>
            <a:chExt cx="4832869" cy="3842882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171C6C02-1807-4DD3-8006-106CF0573849}"/>
                </a:ext>
              </a:extLst>
            </p:cNvPr>
            <p:cNvGrpSpPr/>
            <p:nvPr/>
          </p:nvGrpSpPr>
          <p:grpSpPr>
            <a:xfrm>
              <a:off x="6180221" y="3672844"/>
              <a:ext cx="2141622" cy="3842882"/>
              <a:chOff x="7158789" y="5132676"/>
              <a:chExt cx="2141622" cy="3842882"/>
            </a:xfrm>
          </p:grpSpPr>
          <p:sp>
            <p:nvSpPr>
              <p:cNvPr id="16" name="Téglalap 15">
                <a:extLst>
                  <a:ext uri="{FF2B5EF4-FFF2-40B4-BE49-F238E27FC236}">
                    <a16:creationId xmlns:a16="http://schemas.microsoft.com/office/drawing/2014/main" id="{3B88E89C-918E-4290-9E78-85BA7301DCF9}"/>
                  </a:ext>
                </a:extLst>
              </p:cNvPr>
              <p:cNvSpPr/>
              <p:nvPr/>
            </p:nvSpPr>
            <p:spPr>
              <a:xfrm>
                <a:off x="7158789" y="5132676"/>
                <a:ext cx="2141622" cy="38428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3" name="Téglalap 12">
                <a:extLst>
                  <a:ext uri="{FF2B5EF4-FFF2-40B4-BE49-F238E27FC236}">
                    <a16:creationId xmlns:a16="http://schemas.microsoft.com/office/drawing/2014/main" id="{7F1BBCEB-A8EC-4B74-87A4-4AF7815162F8}"/>
                  </a:ext>
                </a:extLst>
              </p:cNvPr>
              <p:cNvSpPr/>
              <p:nvPr/>
            </p:nvSpPr>
            <p:spPr>
              <a:xfrm>
                <a:off x="7495673" y="7531190"/>
                <a:ext cx="1515979" cy="61361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u-HU" sz="1200" dirty="0"/>
                  <a:t>Bluetooth modul</a:t>
                </a:r>
              </a:p>
              <a:p>
                <a:pPr algn="ctr"/>
                <a:r>
                  <a:rPr lang="hu-HU" sz="1200" dirty="0"/>
                  <a:t>Microchip RN41-I/RM630</a:t>
                </a:r>
              </a:p>
            </p:txBody>
          </p:sp>
          <p:sp>
            <p:nvSpPr>
              <p:cNvPr id="14" name="Téglalap 13">
                <a:extLst>
                  <a:ext uri="{FF2B5EF4-FFF2-40B4-BE49-F238E27FC236}">
                    <a16:creationId xmlns:a16="http://schemas.microsoft.com/office/drawing/2014/main" id="{80A2C184-3661-44E0-85D4-1BF196571DFA}"/>
                  </a:ext>
                </a:extLst>
              </p:cNvPr>
              <p:cNvSpPr/>
              <p:nvPr/>
            </p:nvSpPr>
            <p:spPr>
              <a:xfrm>
                <a:off x="7495673" y="5821906"/>
                <a:ext cx="1515979" cy="61361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u-HU" sz="1200" dirty="0"/>
                  <a:t>Rádiós Vevő (Gyári)</a:t>
                </a:r>
              </a:p>
            </p:txBody>
          </p:sp>
          <p:sp>
            <p:nvSpPr>
              <p:cNvPr id="15" name="Téglalap 14">
                <a:extLst>
                  <a:ext uri="{FF2B5EF4-FFF2-40B4-BE49-F238E27FC236}">
                    <a16:creationId xmlns:a16="http://schemas.microsoft.com/office/drawing/2014/main" id="{004288C4-7E94-4506-B812-566887AA9C03}"/>
                  </a:ext>
                </a:extLst>
              </p:cNvPr>
              <p:cNvSpPr/>
              <p:nvPr/>
            </p:nvSpPr>
            <p:spPr>
              <a:xfrm>
                <a:off x="7495673" y="6676548"/>
                <a:ext cx="1515979" cy="61361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u-HU" sz="1200" dirty="0"/>
                  <a:t>Rádiós vevő (</a:t>
                </a:r>
                <a:r>
                  <a:rPr lang="hu-HU" sz="1200" dirty="0" err="1"/>
                  <a:t>Tunderboard</a:t>
                </a:r>
                <a:r>
                  <a:rPr lang="hu-HU" sz="1200" dirty="0"/>
                  <a:t> </a:t>
                </a:r>
                <a:r>
                  <a:rPr lang="hu-HU" sz="1200" dirty="0" err="1"/>
                  <a:t>Sense</a:t>
                </a:r>
                <a:r>
                  <a:rPr lang="hu-HU" sz="1200" dirty="0"/>
                  <a:t>)</a:t>
                </a:r>
              </a:p>
            </p:txBody>
          </p:sp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DD1F435E-B6C4-4D99-8034-F2FAF8ECD6EC}"/>
                  </a:ext>
                </a:extLst>
              </p:cNvPr>
              <p:cNvSpPr txBox="1"/>
              <p:nvPr/>
            </p:nvSpPr>
            <p:spPr>
              <a:xfrm>
                <a:off x="7279106" y="5298064"/>
                <a:ext cx="2021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/>
                  <a:t>Külső csatlakozás</a:t>
                </a:r>
              </a:p>
            </p:txBody>
          </p:sp>
        </p:grp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73DC2465-4D99-4465-A78C-614A82498C2F}"/>
                </a:ext>
              </a:extLst>
            </p:cNvPr>
            <p:cNvSpPr/>
            <p:nvPr/>
          </p:nvSpPr>
          <p:spPr>
            <a:xfrm>
              <a:off x="9497111" y="4362074"/>
              <a:ext cx="1515979" cy="6136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Távirányító</a:t>
              </a:r>
            </a:p>
          </p:txBody>
        </p:sp>
      </p:grpSp>
      <p:sp>
        <p:nvSpPr>
          <p:cNvPr id="25" name="Téglalap 24">
            <a:extLst>
              <a:ext uri="{FF2B5EF4-FFF2-40B4-BE49-F238E27FC236}">
                <a16:creationId xmlns:a16="http://schemas.microsoft.com/office/drawing/2014/main" id="{B990274E-3ADF-4BD3-B71E-95DFA8CBBD40}"/>
              </a:ext>
            </a:extLst>
          </p:cNvPr>
          <p:cNvSpPr/>
          <p:nvPr/>
        </p:nvSpPr>
        <p:spPr>
          <a:xfrm>
            <a:off x="6759272" y="7162479"/>
            <a:ext cx="2825302" cy="53401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Központi vezérlő</a:t>
            </a:r>
          </a:p>
          <a:p>
            <a:pPr algn="ctr"/>
            <a:r>
              <a:rPr lang="hu-HU" dirty="0">
                <a:solidFill>
                  <a:schemeClr val="tx1"/>
                </a:solidFill>
              </a:rPr>
              <a:t>NUCLEO-L552ZE-Q</a:t>
            </a:r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ECB6CA90-C162-48EE-BB58-3DEC37A9BC6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9584574" y="8029810"/>
            <a:ext cx="4420262" cy="30065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01916E45-0D30-4C40-86EB-5EC88EC2EEED}"/>
              </a:ext>
            </a:extLst>
          </p:cNvPr>
          <p:cNvSpPr txBox="1"/>
          <p:nvPr/>
        </p:nvSpPr>
        <p:spPr>
          <a:xfrm>
            <a:off x="11415329" y="7732842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2x RC PWM</a:t>
            </a:r>
          </a:p>
        </p:txBody>
      </p: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4238049D-FE60-47F3-924F-2998F0DC3CA4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9670829" y="8873674"/>
            <a:ext cx="4334007" cy="4084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AFFD52A1-343A-49DD-ABAD-995837E5C810}"/>
              </a:ext>
            </a:extLst>
          </p:cNvPr>
          <p:cNvSpPr txBox="1"/>
          <p:nvPr/>
        </p:nvSpPr>
        <p:spPr>
          <a:xfrm>
            <a:off x="11704895" y="860561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UART1</a:t>
            </a:r>
          </a:p>
        </p:txBody>
      </p: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5228CB97-38BC-4CD7-BF4D-1EDE631073A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9646817" y="9714956"/>
            <a:ext cx="4358019" cy="5420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A2FC34D8-CA46-4D6D-BB29-579AF0810034}"/>
              </a:ext>
            </a:extLst>
          </p:cNvPr>
          <p:cNvSpPr txBox="1"/>
          <p:nvPr/>
        </p:nvSpPr>
        <p:spPr>
          <a:xfrm>
            <a:off x="11733791" y="9469925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UART2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3421520C-1DAC-4EBB-97AB-801884465007}"/>
              </a:ext>
            </a:extLst>
          </p:cNvPr>
          <p:cNvSpPr txBox="1"/>
          <p:nvPr/>
        </p:nvSpPr>
        <p:spPr>
          <a:xfrm>
            <a:off x="10980306" y="2911289"/>
            <a:ext cx="714429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b="1" dirty="0"/>
              <a:t>Összességében, a fő mikrovezérlő használt perifériái: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14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5 PWM modul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3 UART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3 SPI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2 Digital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1" dirty="0"/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568D486C-2122-4E91-AFA2-BD3ABF2A23B0}"/>
              </a:ext>
            </a:extLst>
          </p:cNvPr>
          <p:cNvSpPr/>
          <p:nvPr/>
        </p:nvSpPr>
        <p:spPr>
          <a:xfrm>
            <a:off x="2917146" y="2911289"/>
            <a:ext cx="7549703" cy="3609531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E283B3BD-291F-4536-B595-D31B650C6B83}"/>
              </a:ext>
            </a:extLst>
          </p:cNvPr>
          <p:cNvSpPr txBox="1"/>
          <p:nvPr/>
        </p:nvSpPr>
        <p:spPr>
          <a:xfrm>
            <a:off x="5399584" y="3094668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Teljesítmény oldal</a:t>
            </a: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9FC36017-7B1C-43C4-8F7D-A9EDB5A07CF7}"/>
              </a:ext>
            </a:extLst>
          </p:cNvPr>
          <p:cNvSpPr/>
          <p:nvPr/>
        </p:nvSpPr>
        <p:spPr>
          <a:xfrm>
            <a:off x="3590744" y="3555718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dk1"/>
                </a:solidFill>
              </a:rPr>
              <a:t>Ni-MH Akkumulátor</a:t>
            </a:r>
          </a:p>
          <a:p>
            <a:pPr algn="ctr"/>
            <a:r>
              <a:rPr lang="hu-HU" sz="1200" dirty="0">
                <a:solidFill>
                  <a:schemeClr val="dk1"/>
                </a:solidFill>
              </a:rPr>
              <a:t>(</a:t>
            </a:r>
            <a:r>
              <a:rPr lang="hu-HU" sz="1200" dirty="0" err="1">
                <a:solidFill>
                  <a:schemeClr val="dk1"/>
                </a:solidFill>
              </a:rPr>
              <a:t>Főtáp</a:t>
            </a:r>
            <a:r>
              <a:rPr lang="hu-HU" sz="1200" dirty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1220E567-F534-4EEB-9095-E2DF2F1BA01B}"/>
              </a:ext>
            </a:extLst>
          </p:cNvPr>
          <p:cNvSpPr/>
          <p:nvPr/>
        </p:nvSpPr>
        <p:spPr>
          <a:xfrm>
            <a:off x="6101935" y="4745503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dk1"/>
                </a:solidFill>
              </a:rPr>
              <a:t>DC-DC Fő Konverter</a:t>
            </a:r>
          </a:p>
          <a:p>
            <a:pPr algn="ctr"/>
            <a:r>
              <a:rPr lang="hu-HU" sz="1200" dirty="0"/>
              <a:t>300w 20a </a:t>
            </a:r>
            <a:r>
              <a:rPr lang="hu-HU" sz="1200" dirty="0" err="1"/>
              <a:t>Dc</a:t>
            </a:r>
            <a:r>
              <a:rPr lang="hu-HU" sz="1200" dirty="0"/>
              <a:t>-DC állítható átalakító modul állandó áramú</a:t>
            </a:r>
            <a:endParaRPr lang="hu-HU" sz="1200" dirty="0">
              <a:solidFill>
                <a:schemeClr val="dk1"/>
              </a:solidFill>
            </a:endParaRPr>
          </a:p>
        </p:txBody>
      </p: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1CFF8FF6-DD1F-42C6-8736-73BA5C862E58}"/>
              </a:ext>
            </a:extLst>
          </p:cNvPr>
          <p:cNvCxnSpPr>
            <a:cxnSpLocks/>
          </p:cNvCxnSpPr>
          <p:nvPr/>
        </p:nvCxnSpPr>
        <p:spPr>
          <a:xfrm>
            <a:off x="8827901" y="5526069"/>
            <a:ext cx="0" cy="162862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3F04762A-A3B7-45F3-B278-F36869A758A8}"/>
              </a:ext>
            </a:extLst>
          </p:cNvPr>
          <p:cNvSpPr txBox="1"/>
          <p:nvPr/>
        </p:nvSpPr>
        <p:spPr>
          <a:xfrm>
            <a:off x="8820849" y="549816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5V</a:t>
            </a: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453A8C84-D704-4154-9A44-6729B1A9F7FE}"/>
              </a:ext>
            </a:extLst>
          </p:cNvPr>
          <p:cNvCxnSpPr>
            <a:cxnSpLocks/>
          </p:cNvCxnSpPr>
          <p:nvPr/>
        </p:nvCxnSpPr>
        <p:spPr>
          <a:xfrm flipH="1">
            <a:off x="7797891" y="4267434"/>
            <a:ext cx="1" cy="45400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71E3B9C8-B8B1-455E-9349-BF043D15DE39}"/>
              </a:ext>
            </a:extLst>
          </p:cNvPr>
          <p:cNvSpPr txBox="1"/>
          <p:nvPr/>
        </p:nvSpPr>
        <p:spPr>
          <a:xfrm>
            <a:off x="8078115" y="304158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11,1 V</a:t>
            </a:r>
          </a:p>
        </p:txBody>
      </p:sp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21E92839-8EC1-4735-A157-9C4CC800F257}"/>
              </a:ext>
            </a:extLst>
          </p:cNvPr>
          <p:cNvCxnSpPr>
            <a:cxnSpLocks/>
          </p:cNvCxnSpPr>
          <p:nvPr/>
        </p:nvCxnSpPr>
        <p:spPr>
          <a:xfrm flipH="1">
            <a:off x="4530142" y="4255663"/>
            <a:ext cx="39806" cy="2927422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0C8C67F3-166A-495F-8C5D-8C40FE30212E}"/>
              </a:ext>
            </a:extLst>
          </p:cNvPr>
          <p:cNvSpPr txBox="1"/>
          <p:nvPr/>
        </p:nvSpPr>
        <p:spPr>
          <a:xfrm>
            <a:off x="4596080" y="64946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7,2V</a:t>
            </a: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4F513585-122B-4F62-9915-EAF4E6999154}"/>
              </a:ext>
            </a:extLst>
          </p:cNvPr>
          <p:cNvSpPr/>
          <p:nvPr/>
        </p:nvSpPr>
        <p:spPr>
          <a:xfrm>
            <a:off x="2943146" y="7177626"/>
            <a:ext cx="2141622" cy="3842882"/>
          </a:xfrm>
          <a:prstGeom prst="rect">
            <a:avLst/>
          </a:prstGeom>
          <a:solidFill>
            <a:srgbClr val="CCCC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C716BD1A-B5F5-4942-9928-253F2EC8974F}"/>
              </a:ext>
            </a:extLst>
          </p:cNvPr>
          <p:cNvSpPr txBox="1"/>
          <p:nvPr/>
        </p:nvSpPr>
        <p:spPr>
          <a:xfrm>
            <a:off x="2917147" y="7291495"/>
            <a:ext cx="23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Lineális</a:t>
            </a:r>
            <a:r>
              <a:rPr lang="hu-HU" dirty="0"/>
              <a:t> hajtásvezérlés</a:t>
            </a:r>
          </a:p>
        </p:txBody>
      </p:sp>
      <p:sp>
        <p:nvSpPr>
          <p:cNvPr id="57" name="Téglalap 56">
            <a:extLst>
              <a:ext uri="{FF2B5EF4-FFF2-40B4-BE49-F238E27FC236}">
                <a16:creationId xmlns:a16="http://schemas.microsoft.com/office/drawing/2014/main" id="{086B8A63-2549-472B-B9E6-1DB73A582217}"/>
              </a:ext>
            </a:extLst>
          </p:cNvPr>
          <p:cNvSpPr/>
          <p:nvPr/>
        </p:nvSpPr>
        <p:spPr>
          <a:xfrm>
            <a:off x="3046419" y="7742770"/>
            <a:ext cx="1941126" cy="1124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dk1"/>
                </a:solidFill>
              </a:rPr>
              <a:t>Motorvezérlő (AUT)</a:t>
            </a:r>
          </a:p>
        </p:txBody>
      </p:sp>
      <p:sp>
        <p:nvSpPr>
          <p:cNvPr id="58" name="Téglalap 57">
            <a:extLst>
              <a:ext uri="{FF2B5EF4-FFF2-40B4-BE49-F238E27FC236}">
                <a16:creationId xmlns:a16="http://schemas.microsoft.com/office/drawing/2014/main" id="{90EC3514-260B-4772-A76E-2AFBC4304E21}"/>
              </a:ext>
            </a:extLst>
          </p:cNvPr>
          <p:cNvSpPr/>
          <p:nvPr/>
        </p:nvSpPr>
        <p:spPr>
          <a:xfrm>
            <a:off x="3043394" y="9445099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dk1"/>
                </a:solidFill>
              </a:rPr>
              <a:t>DC motor (Gyári)</a:t>
            </a:r>
          </a:p>
        </p:txBody>
      </p:sp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7DE797C1-5B48-4B44-81B4-2942A8A8C103}"/>
              </a:ext>
            </a:extLst>
          </p:cNvPr>
          <p:cNvCxnSpPr>
            <a:cxnSpLocks/>
          </p:cNvCxnSpPr>
          <p:nvPr/>
        </p:nvCxnSpPr>
        <p:spPr>
          <a:xfrm>
            <a:off x="3505221" y="8882569"/>
            <a:ext cx="0" cy="5156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Egyenes összekötő nyíllal 60">
            <a:extLst>
              <a:ext uri="{FF2B5EF4-FFF2-40B4-BE49-F238E27FC236}">
                <a16:creationId xmlns:a16="http://schemas.microsoft.com/office/drawing/2014/main" id="{80D6541B-5BAC-4773-8263-31B683179AD2}"/>
              </a:ext>
            </a:extLst>
          </p:cNvPr>
          <p:cNvCxnSpPr>
            <a:cxnSpLocks/>
          </p:cNvCxnSpPr>
          <p:nvPr/>
        </p:nvCxnSpPr>
        <p:spPr>
          <a:xfrm>
            <a:off x="4514147" y="8882569"/>
            <a:ext cx="0" cy="5156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0624E677-EB47-4358-975A-A6F8E28026C7}"/>
              </a:ext>
            </a:extLst>
          </p:cNvPr>
          <p:cNvSpPr txBox="1"/>
          <p:nvPr/>
        </p:nvSpPr>
        <p:spPr>
          <a:xfrm>
            <a:off x="2941069" y="8928449"/>
            <a:ext cx="564252" cy="371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Left</a:t>
            </a:r>
            <a:endParaRPr lang="hu-HU" dirty="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10486FD3-DA27-45F3-A629-23E267BDF962}"/>
              </a:ext>
            </a:extLst>
          </p:cNvPr>
          <p:cNvSpPr txBox="1"/>
          <p:nvPr/>
        </p:nvSpPr>
        <p:spPr>
          <a:xfrm>
            <a:off x="4500558" y="8930209"/>
            <a:ext cx="73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Right</a:t>
            </a:r>
            <a:endParaRPr lang="hu-HU" dirty="0"/>
          </a:p>
        </p:txBody>
      </p:sp>
      <p:cxnSp>
        <p:nvCxnSpPr>
          <p:cNvPr id="65" name="Egyenes összekötő nyíllal 64">
            <a:extLst>
              <a:ext uri="{FF2B5EF4-FFF2-40B4-BE49-F238E27FC236}">
                <a16:creationId xmlns:a16="http://schemas.microsoft.com/office/drawing/2014/main" id="{2929D3F2-1F30-4258-BACA-712BD87F8988}"/>
              </a:ext>
            </a:extLst>
          </p:cNvPr>
          <p:cNvCxnSpPr>
            <a:cxnSpLocks/>
          </p:cNvCxnSpPr>
          <p:nvPr/>
        </p:nvCxnSpPr>
        <p:spPr>
          <a:xfrm flipH="1">
            <a:off x="4984520" y="7856193"/>
            <a:ext cx="1793274" cy="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72F94727-93BB-43B6-AB40-46B615591AE8}"/>
              </a:ext>
            </a:extLst>
          </p:cNvPr>
          <p:cNvSpPr txBox="1"/>
          <p:nvPr/>
        </p:nvSpPr>
        <p:spPr>
          <a:xfrm>
            <a:off x="5561005" y="757397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PWM1</a:t>
            </a:r>
          </a:p>
        </p:txBody>
      </p:sp>
      <p:cxnSp>
        <p:nvCxnSpPr>
          <p:cNvPr id="68" name="Egyenes összekötő nyíllal 67">
            <a:extLst>
              <a:ext uri="{FF2B5EF4-FFF2-40B4-BE49-F238E27FC236}">
                <a16:creationId xmlns:a16="http://schemas.microsoft.com/office/drawing/2014/main" id="{4F8A1DF9-5DC6-49B1-BC73-593A6D005857}"/>
              </a:ext>
            </a:extLst>
          </p:cNvPr>
          <p:cNvCxnSpPr>
            <a:cxnSpLocks/>
          </p:cNvCxnSpPr>
          <p:nvPr/>
        </p:nvCxnSpPr>
        <p:spPr>
          <a:xfrm flipH="1">
            <a:off x="4984520" y="8046480"/>
            <a:ext cx="1801325" cy="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23AC30D1-35FC-4F37-9797-92AA1DBF1219}"/>
              </a:ext>
            </a:extLst>
          </p:cNvPr>
          <p:cNvSpPr txBox="1"/>
          <p:nvPr/>
        </p:nvSpPr>
        <p:spPr>
          <a:xfrm>
            <a:off x="5561005" y="780183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PWM2</a:t>
            </a:r>
          </a:p>
        </p:txBody>
      </p:sp>
      <p:cxnSp>
        <p:nvCxnSpPr>
          <p:cNvPr id="70" name="Egyenes összekötő nyíllal 69">
            <a:extLst>
              <a:ext uri="{FF2B5EF4-FFF2-40B4-BE49-F238E27FC236}">
                <a16:creationId xmlns:a16="http://schemas.microsoft.com/office/drawing/2014/main" id="{C76954F5-D44E-43B1-9FAC-F89BA96497F4}"/>
              </a:ext>
            </a:extLst>
          </p:cNvPr>
          <p:cNvCxnSpPr>
            <a:cxnSpLocks/>
          </p:cNvCxnSpPr>
          <p:nvPr/>
        </p:nvCxnSpPr>
        <p:spPr>
          <a:xfrm>
            <a:off x="4984520" y="8288771"/>
            <a:ext cx="1831848" cy="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Egyenes összekötő nyíllal 70">
            <a:extLst>
              <a:ext uri="{FF2B5EF4-FFF2-40B4-BE49-F238E27FC236}">
                <a16:creationId xmlns:a16="http://schemas.microsoft.com/office/drawing/2014/main" id="{7D8F90FA-E832-4114-901F-338E742907DC}"/>
              </a:ext>
            </a:extLst>
          </p:cNvPr>
          <p:cNvCxnSpPr>
            <a:cxnSpLocks/>
          </p:cNvCxnSpPr>
          <p:nvPr/>
        </p:nvCxnSpPr>
        <p:spPr>
          <a:xfrm>
            <a:off x="4984520" y="8494417"/>
            <a:ext cx="1823797" cy="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gyenes összekötő nyíllal 71">
            <a:extLst>
              <a:ext uri="{FF2B5EF4-FFF2-40B4-BE49-F238E27FC236}">
                <a16:creationId xmlns:a16="http://schemas.microsoft.com/office/drawing/2014/main" id="{A9840385-3486-43B9-ADC6-A579C6EF624D}"/>
              </a:ext>
            </a:extLst>
          </p:cNvPr>
          <p:cNvCxnSpPr>
            <a:cxnSpLocks/>
          </p:cNvCxnSpPr>
          <p:nvPr/>
        </p:nvCxnSpPr>
        <p:spPr>
          <a:xfrm>
            <a:off x="4984520" y="8700063"/>
            <a:ext cx="1831847" cy="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A1833579-67BE-4A7A-9549-88E5E8D99A8F}"/>
              </a:ext>
            </a:extLst>
          </p:cNvPr>
          <p:cNvSpPr txBox="1"/>
          <p:nvPr/>
        </p:nvSpPr>
        <p:spPr>
          <a:xfrm>
            <a:off x="5165562" y="8015410"/>
            <a:ext cx="1409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Áll </a:t>
            </a:r>
            <a:r>
              <a:rPr lang="hu-HU" sz="1400" b="1" dirty="0" err="1"/>
              <a:t>vissz</a:t>
            </a:r>
            <a:r>
              <a:rPr lang="hu-HU" sz="1400" b="1" dirty="0"/>
              <a:t>   (ADC0)</a:t>
            </a:r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85D096B1-411A-4627-9BB1-F093848C9752}"/>
              </a:ext>
            </a:extLst>
          </p:cNvPr>
          <p:cNvSpPr txBox="1"/>
          <p:nvPr/>
        </p:nvSpPr>
        <p:spPr>
          <a:xfrm>
            <a:off x="5039362" y="8235445"/>
            <a:ext cx="1552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/>
              <a:t>Mot</a:t>
            </a:r>
            <a:r>
              <a:rPr lang="hu-HU" sz="1400" b="1" dirty="0"/>
              <a:t>. Áram (ADC1)</a:t>
            </a:r>
          </a:p>
        </p:txBody>
      </p:sp>
      <p:sp>
        <p:nvSpPr>
          <p:cNvPr id="87" name="Szövegdoboz 86">
            <a:extLst>
              <a:ext uri="{FF2B5EF4-FFF2-40B4-BE49-F238E27FC236}">
                <a16:creationId xmlns:a16="http://schemas.microsoft.com/office/drawing/2014/main" id="{2C6674F7-0DD8-45A0-9F76-4F33D755CCC3}"/>
              </a:ext>
            </a:extLst>
          </p:cNvPr>
          <p:cNvSpPr txBox="1"/>
          <p:nvPr/>
        </p:nvSpPr>
        <p:spPr>
          <a:xfrm>
            <a:off x="5051867" y="8441090"/>
            <a:ext cx="1555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/>
              <a:t>Aku</a:t>
            </a:r>
            <a:r>
              <a:rPr lang="hu-HU" sz="1400" b="1" dirty="0"/>
              <a:t>. Fesz    (ADC2)</a:t>
            </a:r>
          </a:p>
        </p:txBody>
      </p:sp>
      <p:sp>
        <p:nvSpPr>
          <p:cNvPr id="92" name="Téglalap 91">
            <a:extLst>
              <a:ext uri="{FF2B5EF4-FFF2-40B4-BE49-F238E27FC236}">
                <a16:creationId xmlns:a16="http://schemas.microsoft.com/office/drawing/2014/main" id="{3DDD642C-9510-4F18-9539-5AC8637B0877}"/>
              </a:ext>
            </a:extLst>
          </p:cNvPr>
          <p:cNvSpPr/>
          <p:nvPr/>
        </p:nvSpPr>
        <p:spPr>
          <a:xfrm>
            <a:off x="13667952" y="11431777"/>
            <a:ext cx="2141622" cy="6010195"/>
          </a:xfrm>
          <a:prstGeom prst="rect">
            <a:avLst/>
          </a:prstGeom>
          <a:solidFill>
            <a:srgbClr val="CEAAC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3" name="Téglalap 92">
            <a:extLst>
              <a:ext uri="{FF2B5EF4-FFF2-40B4-BE49-F238E27FC236}">
                <a16:creationId xmlns:a16="http://schemas.microsoft.com/office/drawing/2014/main" id="{D606FFF6-FA5F-4A40-8887-48ED6D80E763}"/>
              </a:ext>
            </a:extLst>
          </p:cNvPr>
          <p:cNvSpPr/>
          <p:nvPr/>
        </p:nvSpPr>
        <p:spPr>
          <a:xfrm>
            <a:off x="13999755" y="15509162"/>
            <a:ext cx="1515979" cy="613611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Elsődleges vonalkövető szenzor</a:t>
            </a: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(BME AUT)</a:t>
            </a:r>
          </a:p>
        </p:txBody>
      </p:sp>
      <p:sp>
        <p:nvSpPr>
          <p:cNvPr id="94" name="Téglalap 93">
            <a:extLst>
              <a:ext uri="{FF2B5EF4-FFF2-40B4-BE49-F238E27FC236}">
                <a16:creationId xmlns:a16="http://schemas.microsoft.com/office/drawing/2014/main" id="{8D4D1C6D-5E04-4891-B526-63CA00E2E649}"/>
              </a:ext>
            </a:extLst>
          </p:cNvPr>
          <p:cNvSpPr/>
          <p:nvPr/>
        </p:nvSpPr>
        <p:spPr>
          <a:xfrm>
            <a:off x="13999755" y="11991186"/>
            <a:ext cx="1515979" cy="613611"/>
          </a:xfrm>
          <a:prstGeom prst="rect">
            <a:avLst/>
          </a:prstGeom>
          <a:solidFill>
            <a:srgbClr val="6600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2X Távolság  szenzor</a:t>
            </a: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20–150 cm</a:t>
            </a: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(GP2Y0A02YK0F)</a:t>
            </a:r>
          </a:p>
        </p:txBody>
      </p:sp>
      <p:sp>
        <p:nvSpPr>
          <p:cNvPr id="95" name="Téglalap 94">
            <a:extLst>
              <a:ext uri="{FF2B5EF4-FFF2-40B4-BE49-F238E27FC236}">
                <a16:creationId xmlns:a16="http://schemas.microsoft.com/office/drawing/2014/main" id="{64577CFF-A45C-471F-9642-151D41F71BDB}"/>
              </a:ext>
            </a:extLst>
          </p:cNvPr>
          <p:cNvSpPr/>
          <p:nvPr/>
        </p:nvSpPr>
        <p:spPr>
          <a:xfrm>
            <a:off x="13999755" y="12785381"/>
            <a:ext cx="1515979" cy="61361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2X Távolság  szenzor</a:t>
            </a: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4–30 cm</a:t>
            </a: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(GP2Y0A02YK0F)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1DB23DA9-D8B1-4535-847B-6DA96BF149B7}"/>
              </a:ext>
            </a:extLst>
          </p:cNvPr>
          <p:cNvSpPr txBox="1"/>
          <p:nvPr/>
        </p:nvSpPr>
        <p:spPr>
          <a:xfrm>
            <a:off x="13788269" y="11581411"/>
            <a:ext cx="189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Szenzorika</a:t>
            </a:r>
            <a:endParaRPr lang="hu-HU" dirty="0"/>
          </a:p>
        </p:txBody>
      </p:sp>
      <p:sp>
        <p:nvSpPr>
          <p:cNvPr id="104" name="Téglalap 103">
            <a:extLst>
              <a:ext uri="{FF2B5EF4-FFF2-40B4-BE49-F238E27FC236}">
                <a16:creationId xmlns:a16="http://schemas.microsoft.com/office/drawing/2014/main" id="{006219A5-1B61-4AE6-9670-29C7739FA4EA}"/>
              </a:ext>
            </a:extLst>
          </p:cNvPr>
          <p:cNvSpPr/>
          <p:nvPr/>
        </p:nvSpPr>
        <p:spPr>
          <a:xfrm>
            <a:off x="13999754" y="16303358"/>
            <a:ext cx="1515979" cy="853090"/>
          </a:xfrm>
          <a:prstGeom prst="rect">
            <a:avLst/>
          </a:prstGeom>
          <a:solidFill>
            <a:srgbClr val="009999"/>
          </a:solidFill>
          <a:ln>
            <a:solidFill>
              <a:srgbClr val="FAB9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Másodlagos vonalkövető szenzor</a:t>
            </a: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(</a:t>
            </a:r>
            <a:r>
              <a:rPr lang="hu-HU" sz="1200" b="1" dirty="0">
                <a:solidFill>
                  <a:srgbClr val="A50021"/>
                </a:solidFill>
              </a:rPr>
              <a:t>QTR A8 </a:t>
            </a:r>
            <a:r>
              <a:rPr lang="hu-HU" sz="1200" b="1" dirty="0">
                <a:solidFill>
                  <a:schemeClr val="bg1"/>
                </a:solidFill>
              </a:rPr>
              <a:t>/  </a:t>
            </a:r>
            <a:r>
              <a:rPr lang="hu-HU" sz="1200" b="1" dirty="0">
                <a:solidFill>
                  <a:srgbClr val="FAB900"/>
                </a:solidFill>
              </a:rPr>
              <a:t>BME AUT</a:t>
            </a:r>
            <a:r>
              <a:rPr lang="hu-HU" sz="12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3" name="Téglalap: lekerekített 112">
            <a:extLst>
              <a:ext uri="{FF2B5EF4-FFF2-40B4-BE49-F238E27FC236}">
                <a16:creationId xmlns:a16="http://schemas.microsoft.com/office/drawing/2014/main" id="{EF6C936D-3A4A-424D-9986-E83F3129217C}"/>
              </a:ext>
            </a:extLst>
          </p:cNvPr>
          <p:cNvSpPr/>
          <p:nvPr/>
        </p:nvSpPr>
        <p:spPr>
          <a:xfrm>
            <a:off x="13975758" y="13579577"/>
            <a:ext cx="1515979" cy="895910"/>
          </a:xfrm>
          <a:prstGeom prst="roundRect">
            <a:avLst/>
          </a:prstGeom>
          <a:solidFill>
            <a:srgbClr val="2AC9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Mágneses </a:t>
            </a:r>
            <a:r>
              <a:rPr lang="hu-HU" sz="1200" dirty="0" err="1"/>
              <a:t>Encoder</a:t>
            </a:r>
            <a:endParaRPr lang="hu-HU" sz="1200" dirty="0"/>
          </a:p>
          <a:p>
            <a:pPr algn="ctr"/>
            <a:r>
              <a:rPr lang="hu-HU" sz="1200" dirty="0"/>
              <a:t>A1333LLETR-T</a:t>
            </a:r>
          </a:p>
        </p:txBody>
      </p:sp>
      <p:sp>
        <p:nvSpPr>
          <p:cNvPr id="116" name="Téglalap: felső két sarkán levágva 115">
            <a:extLst>
              <a:ext uri="{FF2B5EF4-FFF2-40B4-BE49-F238E27FC236}">
                <a16:creationId xmlns:a16="http://schemas.microsoft.com/office/drawing/2014/main" id="{267255EF-B5A3-4C0E-B8CB-773B201311FE}"/>
              </a:ext>
            </a:extLst>
          </p:cNvPr>
          <p:cNvSpPr/>
          <p:nvPr/>
        </p:nvSpPr>
        <p:spPr>
          <a:xfrm>
            <a:off x="13975757" y="14714967"/>
            <a:ext cx="1515979" cy="613611"/>
          </a:xfrm>
          <a:prstGeom prst="snip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err="1">
                <a:solidFill>
                  <a:schemeClr val="bg1"/>
                </a:solidFill>
              </a:rPr>
              <a:t>Inerciális</a:t>
            </a:r>
            <a:r>
              <a:rPr lang="hu-HU" sz="1200" b="1" dirty="0">
                <a:solidFill>
                  <a:schemeClr val="bg1"/>
                </a:solidFill>
              </a:rPr>
              <a:t> szenzor</a:t>
            </a: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STEVAL-MKI178V2</a:t>
            </a:r>
          </a:p>
        </p:txBody>
      </p:sp>
      <p:grpSp>
        <p:nvGrpSpPr>
          <p:cNvPr id="118" name="Csoportba foglalás 117">
            <a:extLst>
              <a:ext uri="{FF2B5EF4-FFF2-40B4-BE49-F238E27FC236}">
                <a16:creationId xmlns:a16="http://schemas.microsoft.com/office/drawing/2014/main" id="{9BC85584-438F-4C8E-98E0-43C7B5FAAF06}"/>
              </a:ext>
            </a:extLst>
          </p:cNvPr>
          <p:cNvGrpSpPr/>
          <p:nvPr/>
        </p:nvGrpSpPr>
        <p:grpSpPr>
          <a:xfrm>
            <a:off x="16907776" y="11388253"/>
            <a:ext cx="1935080" cy="5971036"/>
            <a:chOff x="17038720" y="10022772"/>
            <a:chExt cx="1443790" cy="4455073"/>
          </a:xfrm>
        </p:grpSpPr>
        <p:sp>
          <p:nvSpPr>
            <p:cNvPr id="111" name="Téglalap 110">
              <a:extLst>
                <a:ext uri="{FF2B5EF4-FFF2-40B4-BE49-F238E27FC236}">
                  <a16:creationId xmlns:a16="http://schemas.microsoft.com/office/drawing/2014/main" id="{CC9479E8-6110-4DA0-B5E9-AC959D3B8CED}"/>
                </a:ext>
              </a:extLst>
            </p:cNvPr>
            <p:cNvSpPr/>
            <p:nvPr/>
          </p:nvSpPr>
          <p:spPr>
            <a:xfrm>
              <a:off x="17038720" y="11096891"/>
              <a:ext cx="1418898" cy="172559"/>
            </a:xfrm>
            <a:prstGeom prst="rect">
              <a:avLst/>
            </a:prstGeom>
            <a:solidFill>
              <a:srgbClr val="0099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98" name="Kép 97">
              <a:extLst>
                <a:ext uri="{FF2B5EF4-FFF2-40B4-BE49-F238E27FC236}">
                  <a16:creationId xmlns:a16="http://schemas.microsoft.com/office/drawing/2014/main" id="{35D82580-2734-4C4D-A0BF-002DBE11F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659873" y="11547737"/>
              <a:ext cx="4201485" cy="1443788"/>
            </a:xfrm>
            <a:prstGeom prst="rect">
              <a:avLst/>
            </a:prstGeom>
          </p:spPr>
        </p:pic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32CD81C1-E0AF-42BD-A3D6-FD3752A0BBB9}"/>
                </a:ext>
              </a:extLst>
            </p:cNvPr>
            <p:cNvSpPr/>
            <p:nvPr/>
          </p:nvSpPr>
          <p:spPr>
            <a:xfrm>
              <a:off x="17511920" y="10022772"/>
              <a:ext cx="497390" cy="172559"/>
            </a:xfrm>
            <a:prstGeom prst="rect">
              <a:avLst/>
            </a:prstGeom>
            <a:solidFill>
              <a:srgbClr val="660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Téglalap 99">
              <a:extLst>
                <a:ext uri="{FF2B5EF4-FFF2-40B4-BE49-F238E27FC236}">
                  <a16:creationId xmlns:a16="http://schemas.microsoft.com/office/drawing/2014/main" id="{E46857E7-10A8-4700-9561-FD927EBCD942}"/>
                </a:ext>
              </a:extLst>
            </p:cNvPr>
            <p:cNvSpPr/>
            <p:nvPr/>
          </p:nvSpPr>
          <p:spPr>
            <a:xfrm>
              <a:off x="17511920" y="14305286"/>
              <a:ext cx="497390" cy="172559"/>
            </a:xfrm>
            <a:prstGeom prst="rect">
              <a:avLst/>
            </a:prstGeom>
            <a:solidFill>
              <a:srgbClr val="660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églalap 100">
              <a:extLst>
                <a:ext uri="{FF2B5EF4-FFF2-40B4-BE49-F238E27FC236}">
                  <a16:creationId xmlns:a16="http://schemas.microsoft.com/office/drawing/2014/main" id="{C58B5B4C-8601-4130-AFFB-C49830817B12}"/>
                </a:ext>
              </a:extLst>
            </p:cNvPr>
            <p:cNvSpPr/>
            <p:nvPr/>
          </p:nvSpPr>
          <p:spPr>
            <a:xfrm rot="5400000">
              <a:off x="16876305" y="12004051"/>
              <a:ext cx="497390" cy="172559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églalap 101">
              <a:extLst>
                <a:ext uri="{FF2B5EF4-FFF2-40B4-BE49-F238E27FC236}">
                  <a16:creationId xmlns:a16="http://schemas.microsoft.com/office/drawing/2014/main" id="{0102ACB5-2AC6-4404-9AA0-BECC60E254B1}"/>
                </a:ext>
              </a:extLst>
            </p:cNvPr>
            <p:cNvSpPr/>
            <p:nvPr/>
          </p:nvSpPr>
          <p:spPr>
            <a:xfrm rot="5400000">
              <a:off x="18142884" y="12005737"/>
              <a:ext cx="497390" cy="172559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5" name="Téglalap 104">
              <a:extLst>
                <a:ext uri="{FF2B5EF4-FFF2-40B4-BE49-F238E27FC236}">
                  <a16:creationId xmlns:a16="http://schemas.microsoft.com/office/drawing/2014/main" id="{7274FBC7-9C1D-4873-97E9-6B04D8424A3A}"/>
                </a:ext>
              </a:extLst>
            </p:cNvPr>
            <p:cNvSpPr/>
            <p:nvPr/>
          </p:nvSpPr>
          <p:spPr>
            <a:xfrm>
              <a:off x="17058961" y="10582574"/>
              <a:ext cx="1418898" cy="172559"/>
            </a:xfrm>
            <a:prstGeom prst="rect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Téglalap: lekerekített 105">
              <a:extLst>
                <a:ext uri="{FF2B5EF4-FFF2-40B4-BE49-F238E27FC236}">
                  <a16:creationId xmlns:a16="http://schemas.microsoft.com/office/drawing/2014/main" id="{3C999CEF-1107-4F65-B244-5C0AA91325E2}"/>
                </a:ext>
              </a:extLst>
            </p:cNvPr>
            <p:cNvSpPr/>
            <p:nvPr/>
          </p:nvSpPr>
          <p:spPr>
            <a:xfrm>
              <a:off x="17054310" y="10681399"/>
              <a:ext cx="224969" cy="5343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" name="Téglalap: lekerekített 106">
              <a:extLst>
                <a:ext uri="{FF2B5EF4-FFF2-40B4-BE49-F238E27FC236}">
                  <a16:creationId xmlns:a16="http://schemas.microsoft.com/office/drawing/2014/main" id="{346E4FEB-3560-4018-AD56-24AADAEA0D8D}"/>
                </a:ext>
              </a:extLst>
            </p:cNvPr>
            <p:cNvSpPr/>
            <p:nvPr/>
          </p:nvSpPr>
          <p:spPr>
            <a:xfrm>
              <a:off x="18225994" y="10681398"/>
              <a:ext cx="224969" cy="5343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4" name="Téglalap: lekerekített 113">
              <a:extLst>
                <a:ext uri="{FF2B5EF4-FFF2-40B4-BE49-F238E27FC236}">
                  <a16:creationId xmlns:a16="http://schemas.microsoft.com/office/drawing/2014/main" id="{2DFA360A-6D4F-4292-B559-19C34D4FE7EF}"/>
                </a:ext>
              </a:extLst>
            </p:cNvPr>
            <p:cNvSpPr/>
            <p:nvPr/>
          </p:nvSpPr>
          <p:spPr>
            <a:xfrm>
              <a:off x="17595301" y="13361605"/>
              <a:ext cx="305736" cy="276696"/>
            </a:xfrm>
            <a:prstGeom prst="roundRect">
              <a:avLst/>
            </a:prstGeom>
            <a:solidFill>
              <a:srgbClr val="2AC9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200" dirty="0"/>
            </a:p>
          </p:txBody>
        </p:sp>
        <p:sp>
          <p:nvSpPr>
            <p:cNvPr id="117" name="Téglalap: felső két sarkán levágva 116">
              <a:extLst>
                <a:ext uri="{FF2B5EF4-FFF2-40B4-BE49-F238E27FC236}">
                  <a16:creationId xmlns:a16="http://schemas.microsoft.com/office/drawing/2014/main" id="{4B2F1A20-F47C-4FCC-9960-45ABE3EFCBE2}"/>
                </a:ext>
              </a:extLst>
            </p:cNvPr>
            <p:cNvSpPr/>
            <p:nvPr/>
          </p:nvSpPr>
          <p:spPr>
            <a:xfrm>
              <a:off x="17661889" y="11724016"/>
              <a:ext cx="172560" cy="622154"/>
            </a:xfrm>
            <a:prstGeom prst="snip2SameRect">
              <a:avLst>
                <a:gd name="adj1" fmla="val 24538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0" name="Szövegdoboz 119">
            <a:extLst>
              <a:ext uri="{FF2B5EF4-FFF2-40B4-BE49-F238E27FC236}">
                <a16:creationId xmlns:a16="http://schemas.microsoft.com/office/drawing/2014/main" id="{36F4F828-6621-4907-B734-15968C7200C4}"/>
              </a:ext>
            </a:extLst>
          </p:cNvPr>
          <p:cNvSpPr txBox="1"/>
          <p:nvPr/>
        </p:nvSpPr>
        <p:spPr>
          <a:xfrm>
            <a:off x="6673017" y="7969617"/>
            <a:ext cx="285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}</a:t>
            </a:r>
          </a:p>
        </p:txBody>
      </p:sp>
      <p:sp>
        <p:nvSpPr>
          <p:cNvPr id="121" name="Szövegdoboz 120">
            <a:extLst>
              <a:ext uri="{FF2B5EF4-FFF2-40B4-BE49-F238E27FC236}">
                <a16:creationId xmlns:a16="http://schemas.microsoft.com/office/drawing/2014/main" id="{80B03DAC-F592-4BA2-918D-4C185B93C0D0}"/>
              </a:ext>
            </a:extLst>
          </p:cNvPr>
          <p:cNvSpPr txBox="1"/>
          <p:nvPr/>
        </p:nvSpPr>
        <p:spPr>
          <a:xfrm>
            <a:off x="6944241" y="834052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3.3V</a:t>
            </a:r>
          </a:p>
        </p:txBody>
      </p:sp>
      <p:grpSp>
        <p:nvGrpSpPr>
          <p:cNvPr id="132" name="Csoportba foglalás 131">
            <a:extLst>
              <a:ext uri="{FF2B5EF4-FFF2-40B4-BE49-F238E27FC236}">
                <a16:creationId xmlns:a16="http://schemas.microsoft.com/office/drawing/2014/main" id="{45A44917-E285-4E97-87A4-8CB8FCB2C653}"/>
              </a:ext>
            </a:extLst>
          </p:cNvPr>
          <p:cNvGrpSpPr/>
          <p:nvPr/>
        </p:nvGrpSpPr>
        <p:grpSpPr>
          <a:xfrm>
            <a:off x="9612697" y="10340523"/>
            <a:ext cx="4356827" cy="1904455"/>
            <a:chOff x="10888756" y="9046272"/>
            <a:chExt cx="4356827" cy="1904455"/>
          </a:xfrm>
        </p:grpSpPr>
        <p:cxnSp>
          <p:nvCxnSpPr>
            <p:cNvPr id="122" name="Egyenes összekötő nyíllal 121">
              <a:extLst>
                <a:ext uri="{FF2B5EF4-FFF2-40B4-BE49-F238E27FC236}">
                  <a16:creationId xmlns:a16="http://schemas.microsoft.com/office/drawing/2014/main" id="{C744E98F-34B3-4A08-973C-25FC4D58D9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8756" y="9046272"/>
              <a:ext cx="1708307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5" name="Egyenes összekötő nyíllal 124">
              <a:extLst>
                <a:ext uri="{FF2B5EF4-FFF2-40B4-BE49-F238E27FC236}">
                  <a16:creationId xmlns:a16="http://schemas.microsoft.com/office/drawing/2014/main" id="{22CA7483-ADDA-44A7-9057-7596B3227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97063" y="10920763"/>
              <a:ext cx="2648520" cy="2996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7" name="Egyenes összekötő nyíllal 126">
              <a:extLst>
                <a:ext uri="{FF2B5EF4-FFF2-40B4-BE49-F238E27FC236}">
                  <a16:creationId xmlns:a16="http://schemas.microsoft.com/office/drawing/2014/main" id="{BBF417B1-4B9A-4B49-925D-51497E300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85031" y="9046272"/>
              <a:ext cx="0" cy="18744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33" name="Csoportba foglalás 132">
            <a:extLst>
              <a:ext uri="{FF2B5EF4-FFF2-40B4-BE49-F238E27FC236}">
                <a16:creationId xmlns:a16="http://schemas.microsoft.com/office/drawing/2014/main" id="{6B70E648-3D7E-4338-8DCD-250E419A9E14}"/>
              </a:ext>
            </a:extLst>
          </p:cNvPr>
          <p:cNvGrpSpPr/>
          <p:nvPr/>
        </p:nvGrpSpPr>
        <p:grpSpPr>
          <a:xfrm>
            <a:off x="9595075" y="10572348"/>
            <a:ext cx="4404679" cy="1904455"/>
            <a:chOff x="10873828" y="9046272"/>
            <a:chExt cx="4404679" cy="1904455"/>
          </a:xfrm>
        </p:grpSpPr>
        <p:cxnSp>
          <p:nvCxnSpPr>
            <p:cNvPr id="134" name="Egyenes összekötő nyíllal 133">
              <a:extLst>
                <a:ext uri="{FF2B5EF4-FFF2-40B4-BE49-F238E27FC236}">
                  <a16:creationId xmlns:a16="http://schemas.microsoft.com/office/drawing/2014/main" id="{D945818B-49D3-4DB1-8428-A069711D6B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3828" y="9046272"/>
              <a:ext cx="1566521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Egyenes összekötő nyíllal 134">
              <a:extLst>
                <a:ext uri="{FF2B5EF4-FFF2-40B4-BE49-F238E27FC236}">
                  <a16:creationId xmlns:a16="http://schemas.microsoft.com/office/drawing/2014/main" id="{D8701256-9EE0-44D5-BFF9-9AE41EFEB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45181" y="10920763"/>
              <a:ext cx="2833326" cy="2996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6" name="Egyenes összekötő nyíllal 135">
              <a:extLst>
                <a:ext uri="{FF2B5EF4-FFF2-40B4-BE49-F238E27FC236}">
                  <a16:creationId xmlns:a16="http://schemas.microsoft.com/office/drawing/2014/main" id="{83506C30-5221-4669-9AC9-0C84BD641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36981" y="9046272"/>
              <a:ext cx="0" cy="18744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39" name="Szövegdoboz 138">
            <a:extLst>
              <a:ext uri="{FF2B5EF4-FFF2-40B4-BE49-F238E27FC236}">
                <a16:creationId xmlns:a16="http://schemas.microsoft.com/office/drawing/2014/main" id="{EAA4D61E-A873-4F9A-AA65-8F6C6A0BC188}"/>
              </a:ext>
            </a:extLst>
          </p:cNvPr>
          <p:cNvSpPr txBox="1"/>
          <p:nvPr/>
        </p:nvSpPr>
        <p:spPr>
          <a:xfrm>
            <a:off x="11312801" y="11956954"/>
            <a:ext cx="2156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Hossz. Táv. </a:t>
            </a:r>
            <a:r>
              <a:rPr lang="hu-HU" sz="1400" b="1" dirty="0" err="1"/>
              <a:t>szenz</a:t>
            </a:r>
            <a:r>
              <a:rPr lang="hu-HU" sz="1400" b="1" dirty="0"/>
              <a:t>. 1 (ADC3)</a:t>
            </a:r>
          </a:p>
        </p:txBody>
      </p:sp>
      <p:sp>
        <p:nvSpPr>
          <p:cNvPr id="146" name="Szövegdoboz 145">
            <a:extLst>
              <a:ext uri="{FF2B5EF4-FFF2-40B4-BE49-F238E27FC236}">
                <a16:creationId xmlns:a16="http://schemas.microsoft.com/office/drawing/2014/main" id="{1EBFF412-8C76-4D15-807A-748FFB3BF6A7}"/>
              </a:ext>
            </a:extLst>
          </p:cNvPr>
          <p:cNvSpPr txBox="1"/>
          <p:nvPr/>
        </p:nvSpPr>
        <p:spPr>
          <a:xfrm>
            <a:off x="11312801" y="12218915"/>
            <a:ext cx="2156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Hossz. Táv. </a:t>
            </a:r>
            <a:r>
              <a:rPr lang="hu-HU" sz="1400" b="1" dirty="0" err="1"/>
              <a:t>szenz</a:t>
            </a:r>
            <a:r>
              <a:rPr lang="hu-HU" sz="1400" b="1" dirty="0"/>
              <a:t>. 2 (ADC4)</a:t>
            </a:r>
          </a:p>
        </p:txBody>
      </p:sp>
      <p:grpSp>
        <p:nvGrpSpPr>
          <p:cNvPr id="147" name="Csoportba foglalás 146">
            <a:extLst>
              <a:ext uri="{FF2B5EF4-FFF2-40B4-BE49-F238E27FC236}">
                <a16:creationId xmlns:a16="http://schemas.microsoft.com/office/drawing/2014/main" id="{11096610-2B08-499C-9E10-D8E37B7BF6A5}"/>
              </a:ext>
            </a:extLst>
          </p:cNvPr>
          <p:cNvGrpSpPr/>
          <p:nvPr/>
        </p:nvGrpSpPr>
        <p:grpSpPr>
          <a:xfrm>
            <a:off x="9612697" y="10866402"/>
            <a:ext cx="4372893" cy="2192746"/>
            <a:chOff x="10880583" y="9041503"/>
            <a:chExt cx="4372893" cy="2192746"/>
          </a:xfrm>
        </p:grpSpPr>
        <p:cxnSp>
          <p:nvCxnSpPr>
            <p:cNvPr id="148" name="Egyenes összekötő nyíllal 147">
              <a:extLst>
                <a:ext uri="{FF2B5EF4-FFF2-40B4-BE49-F238E27FC236}">
                  <a16:creationId xmlns:a16="http://schemas.microsoft.com/office/drawing/2014/main" id="{9A28393C-8F04-45DB-8403-DE223910EB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80583" y="9041503"/>
              <a:ext cx="1349044" cy="4769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Egyenes összekötő nyíllal 148">
              <a:extLst>
                <a:ext uri="{FF2B5EF4-FFF2-40B4-BE49-F238E27FC236}">
                  <a16:creationId xmlns:a16="http://schemas.microsoft.com/office/drawing/2014/main" id="{DDC442AA-4EE1-4011-B0C4-039F366E70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23897" y="11197889"/>
              <a:ext cx="3029579" cy="10899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Egyenes összekötő nyíllal 149">
              <a:extLst>
                <a:ext uri="{FF2B5EF4-FFF2-40B4-BE49-F238E27FC236}">
                  <a16:creationId xmlns:a16="http://schemas.microsoft.com/office/drawing/2014/main" id="{A64B8974-EECB-48BB-A105-5B6C778D3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9626" y="9046273"/>
              <a:ext cx="0" cy="2187976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3" name="Szövegdoboz 152">
            <a:extLst>
              <a:ext uri="{FF2B5EF4-FFF2-40B4-BE49-F238E27FC236}">
                <a16:creationId xmlns:a16="http://schemas.microsoft.com/office/drawing/2014/main" id="{9874D14A-63CF-425C-95AA-DD164642C9F1}"/>
              </a:ext>
            </a:extLst>
          </p:cNvPr>
          <p:cNvSpPr txBox="1"/>
          <p:nvPr/>
        </p:nvSpPr>
        <p:spPr>
          <a:xfrm>
            <a:off x="11440032" y="12745661"/>
            <a:ext cx="1997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/>
              <a:t>Röv</a:t>
            </a:r>
            <a:r>
              <a:rPr lang="hu-HU" sz="1400" b="1" dirty="0"/>
              <a:t>. Táv. </a:t>
            </a:r>
            <a:r>
              <a:rPr lang="hu-HU" sz="1400" b="1" dirty="0" err="1"/>
              <a:t>szenz</a:t>
            </a:r>
            <a:r>
              <a:rPr lang="hu-HU" sz="1400" b="1" dirty="0"/>
              <a:t>. 1 (ADC5)</a:t>
            </a:r>
          </a:p>
        </p:txBody>
      </p:sp>
      <p:grpSp>
        <p:nvGrpSpPr>
          <p:cNvPr id="155" name="Csoportba foglalás 154">
            <a:extLst>
              <a:ext uri="{FF2B5EF4-FFF2-40B4-BE49-F238E27FC236}">
                <a16:creationId xmlns:a16="http://schemas.microsoft.com/office/drawing/2014/main" id="{A769003E-5800-45DD-B157-11814F19747E}"/>
              </a:ext>
            </a:extLst>
          </p:cNvPr>
          <p:cNvGrpSpPr/>
          <p:nvPr/>
        </p:nvGrpSpPr>
        <p:grpSpPr>
          <a:xfrm>
            <a:off x="9595075" y="11156230"/>
            <a:ext cx="4374449" cy="2134538"/>
            <a:chOff x="10857824" y="9034011"/>
            <a:chExt cx="4374449" cy="2134538"/>
          </a:xfrm>
        </p:grpSpPr>
        <p:cxnSp>
          <p:nvCxnSpPr>
            <p:cNvPr id="158" name="Egyenes összekötő nyíllal 157">
              <a:extLst>
                <a:ext uri="{FF2B5EF4-FFF2-40B4-BE49-F238E27FC236}">
                  <a16:creationId xmlns:a16="http://schemas.microsoft.com/office/drawing/2014/main" id="{8C396490-09A4-4B58-A94F-47885610E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62132" y="9046272"/>
              <a:ext cx="0" cy="2122277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6" name="Egyenes összekötő nyíllal 155">
              <a:extLst>
                <a:ext uri="{FF2B5EF4-FFF2-40B4-BE49-F238E27FC236}">
                  <a16:creationId xmlns:a16="http://schemas.microsoft.com/office/drawing/2014/main" id="{11D7293C-036A-41AE-83F6-4C1D53EA4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57824" y="9034011"/>
              <a:ext cx="1231314" cy="1226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7" name="Egyenes összekötő nyíllal 156">
              <a:extLst>
                <a:ext uri="{FF2B5EF4-FFF2-40B4-BE49-F238E27FC236}">
                  <a16:creationId xmlns:a16="http://schemas.microsoft.com/office/drawing/2014/main" id="{ED1538E5-3340-4446-854F-20D2403A6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89138" y="11156443"/>
              <a:ext cx="3143135" cy="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3" name="Szövegdoboz 162">
            <a:extLst>
              <a:ext uri="{FF2B5EF4-FFF2-40B4-BE49-F238E27FC236}">
                <a16:creationId xmlns:a16="http://schemas.microsoft.com/office/drawing/2014/main" id="{F154C46E-F226-4A2A-8B1C-A266A65312B5}"/>
              </a:ext>
            </a:extLst>
          </p:cNvPr>
          <p:cNvSpPr txBox="1"/>
          <p:nvPr/>
        </p:nvSpPr>
        <p:spPr>
          <a:xfrm>
            <a:off x="11434627" y="13015623"/>
            <a:ext cx="1997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/>
              <a:t>Röv</a:t>
            </a:r>
            <a:r>
              <a:rPr lang="hu-HU" sz="1400" b="1" dirty="0"/>
              <a:t>. Táv. </a:t>
            </a:r>
            <a:r>
              <a:rPr lang="hu-HU" sz="1400" b="1" dirty="0" err="1"/>
              <a:t>szenz</a:t>
            </a:r>
            <a:r>
              <a:rPr lang="hu-HU" sz="1400" b="1" dirty="0"/>
              <a:t>. 2 (ADC6)</a:t>
            </a:r>
          </a:p>
        </p:txBody>
      </p:sp>
      <p:sp>
        <p:nvSpPr>
          <p:cNvPr id="164" name="Téglalap 163">
            <a:extLst>
              <a:ext uri="{FF2B5EF4-FFF2-40B4-BE49-F238E27FC236}">
                <a16:creationId xmlns:a16="http://schemas.microsoft.com/office/drawing/2014/main" id="{D08D8650-F3B2-474B-A6B5-4055F71ED7A5}"/>
              </a:ext>
            </a:extLst>
          </p:cNvPr>
          <p:cNvSpPr/>
          <p:nvPr/>
        </p:nvSpPr>
        <p:spPr>
          <a:xfrm>
            <a:off x="6759272" y="15360366"/>
            <a:ext cx="2825301" cy="19234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17A52CD-EDDE-4D99-A276-5AEE5F9C90DE}"/>
              </a:ext>
            </a:extLst>
          </p:cNvPr>
          <p:cNvGrpSpPr/>
          <p:nvPr/>
        </p:nvGrpSpPr>
        <p:grpSpPr>
          <a:xfrm>
            <a:off x="9624406" y="11684430"/>
            <a:ext cx="4480556" cy="1920446"/>
            <a:chOff x="10614519" y="8773314"/>
            <a:chExt cx="4480556" cy="1920446"/>
          </a:xfrm>
        </p:grpSpPr>
        <p:cxnSp>
          <p:nvCxnSpPr>
            <p:cNvPr id="181" name="Egyenes összekötő nyíllal 180">
              <a:extLst>
                <a:ext uri="{FF2B5EF4-FFF2-40B4-BE49-F238E27FC236}">
                  <a16:creationId xmlns:a16="http://schemas.microsoft.com/office/drawing/2014/main" id="{AD7E53DC-69B9-43E4-AF76-D81E23D5F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4519" y="8773314"/>
              <a:ext cx="842444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2" name="Egyenes összekötő nyíllal 181">
              <a:extLst>
                <a:ext uri="{FF2B5EF4-FFF2-40B4-BE49-F238E27FC236}">
                  <a16:creationId xmlns:a16="http://schemas.microsoft.com/office/drawing/2014/main" id="{973796B5-8BFD-43F3-9F5A-71F6A75FF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01127" y="10680361"/>
              <a:ext cx="3593948" cy="13399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3" name="Egyenes összekötő nyíllal 182">
              <a:extLst>
                <a:ext uri="{FF2B5EF4-FFF2-40B4-BE49-F238E27FC236}">
                  <a16:creationId xmlns:a16="http://schemas.microsoft.com/office/drawing/2014/main" id="{1883AEB7-7020-44CC-A08B-DF25F079B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126" y="8773314"/>
              <a:ext cx="0" cy="1895146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87" name="Csoportba foglalás 186">
            <a:extLst>
              <a:ext uri="{FF2B5EF4-FFF2-40B4-BE49-F238E27FC236}">
                <a16:creationId xmlns:a16="http://schemas.microsoft.com/office/drawing/2014/main" id="{7E8514C1-3210-4C6F-BE10-CE77C778092F}"/>
              </a:ext>
            </a:extLst>
          </p:cNvPr>
          <p:cNvGrpSpPr/>
          <p:nvPr/>
        </p:nvGrpSpPr>
        <p:grpSpPr>
          <a:xfrm>
            <a:off x="9638760" y="11965162"/>
            <a:ext cx="4360994" cy="1860874"/>
            <a:chOff x="10614519" y="8993169"/>
            <a:chExt cx="4360994" cy="1860874"/>
          </a:xfrm>
        </p:grpSpPr>
        <p:cxnSp>
          <p:nvCxnSpPr>
            <p:cNvPr id="188" name="Egyenes összekötő nyíllal 187">
              <a:extLst>
                <a:ext uri="{FF2B5EF4-FFF2-40B4-BE49-F238E27FC236}">
                  <a16:creationId xmlns:a16="http://schemas.microsoft.com/office/drawing/2014/main" id="{936A0A61-80EA-40B2-AD2F-2DB8F50C2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4519" y="9046272"/>
              <a:ext cx="571972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9" name="Egyenes összekötő nyíllal 188">
              <a:extLst>
                <a:ext uri="{FF2B5EF4-FFF2-40B4-BE49-F238E27FC236}">
                  <a16:creationId xmlns:a16="http://schemas.microsoft.com/office/drawing/2014/main" id="{694347F2-FD2D-46DA-BB40-F22A26FD5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86492" y="10843514"/>
              <a:ext cx="3789021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0" name="Egyenes összekötő nyíllal 189">
              <a:extLst>
                <a:ext uri="{FF2B5EF4-FFF2-40B4-BE49-F238E27FC236}">
                  <a16:creationId xmlns:a16="http://schemas.microsoft.com/office/drawing/2014/main" id="{61AC7ADD-BE47-4FA0-94D7-5173E9517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86491" y="8993169"/>
              <a:ext cx="0" cy="186087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47F9797F-D064-4A32-B84D-F65AA498A918}"/>
              </a:ext>
            </a:extLst>
          </p:cNvPr>
          <p:cNvGrpSpPr/>
          <p:nvPr/>
        </p:nvGrpSpPr>
        <p:grpSpPr>
          <a:xfrm>
            <a:off x="9611701" y="12329944"/>
            <a:ext cx="4357823" cy="1709790"/>
            <a:chOff x="10614519" y="9027485"/>
            <a:chExt cx="4357823" cy="1709790"/>
          </a:xfrm>
        </p:grpSpPr>
        <p:cxnSp>
          <p:nvCxnSpPr>
            <p:cNvPr id="198" name="Egyenes összekötő nyíllal 197">
              <a:extLst>
                <a:ext uri="{FF2B5EF4-FFF2-40B4-BE49-F238E27FC236}">
                  <a16:creationId xmlns:a16="http://schemas.microsoft.com/office/drawing/2014/main" id="{CF1E41F7-6F4B-4B87-BE99-41B6E9016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4519" y="9046272"/>
              <a:ext cx="313045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9" name="Egyenes összekötő nyíllal 198">
              <a:extLst>
                <a:ext uri="{FF2B5EF4-FFF2-40B4-BE49-F238E27FC236}">
                  <a16:creationId xmlns:a16="http://schemas.microsoft.com/office/drawing/2014/main" id="{5F2AB927-2108-4B70-9174-60B80FD815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27565" y="10719212"/>
              <a:ext cx="4044777" cy="1806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Egyenes összekötő nyíllal 199">
              <a:extLst>
                <a:ext uri="{FF2B5EF4-FFF2-40B4-BE49-F238E27FC236}">
                  <a16:creationId xmlns:a16="http://schemas.microsoft.com/office/drawing/2014/main" id="{8F680BA4-BCB8-4E02-8860-128AF9884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7564" y="9027485"/>
              <a:ext cx="0" cy="1691727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05" name="Csoportba foglalás 204">
            <a:extLst>
              <a:ext uri="{FF2B5EF4-FFF2-40B4-BE49-F238E27FC236}">
                <a16:creationId xmlns:a16="http://schemas.microsoft.com/office/drawing/2014/main" id="{77260C7F-DB94-4BB0-B59B-5BF3D7416C4C}"/>
              </a:ext>
            </a:extLst>
          </p:cNvPr>
          <p:cNvGrpSpPr/>
          <p:nvPr/>
        </p:nvGrpSpPr>
        <p:grpSpPr>
          <a:xfrm>
            <a:off x="9340561" y="12506769"/>
            <a:ext cx="4588296" cy="1705639"/>
            <a:chOff x="10327063" y="9027486"/>
            <a:chExt cx="4588296" cy="1705639"/>
          </a:xfrm>
        </p:grpSpPr>
        <p:cxnSp>
          <p:nvCxnSpPr>
            <p:cNvPr id="207" name="Egyenes összekötő nyíllal 206">
              <a:extLst>
                <a:ext uri="{FF2B5EF4-FFF2-40B4-BE49-F238E27FC236}">
                  <a16:creationId xmlns:a16="http://schemas.microsoft.com/office/drawing/2014/main" id="{FA2957D0-72E0-473F-B928-A2C12B5EE9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27063" y="10725432"/>
              <a:ext cx="4588296" cy="769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8" name="Egyenes összekötő nyíllal 207">
              <a:extLst>
                <a:ext uri="{FF2B5EF4-FFF2-40B4-BE49-F238E27FC236}">
                  <a16:creationId xmlns:a16="http://schemas.microsoft.com/office/drawing/2014/main" id="{73C4EA22-9A27-42E8-909A-C2E8C1068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7063" y="9027486"/>
              <a:ext cx="0" cy="1652587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4" name="Szövegdoboz 223">
            <a:extLst>
              <a:ext uri="{FF2B5EF4-FFF2-40B4-BE49-F238E27FC236}">
                <a16:creationId xmlns:a16="http://schemas.microsoft.com/office/drawing/2014/main" id="{6A147846-FD2A-49D4-9B31-187D0CD656AA}"/>
              </a:ext>
            </a:extLst>
          </p:cNvPr>
          <p:cNvSpPr txBox="1"/>
          <p:nvPr/>
        </p:nvSpPr>
        <p:spPr>
          <a:xfrm>
            <a:off x="10467987" y="13357855"/>
            <a:ext cx="338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/>
              <a:t>Quadratura</a:t>
            </a:r>
            <a:r>
              <a:rPr lang="hu-HU" sz="1400" b="1" dirty="0"/>
              <a:t> A / U (</a:t>
            </a:r>
            <a:r>
              <a:rPr lang="hu-HU" sz="1400" b="1" dirty="0" err="1"/>
              <a:t>phase</a:t>
            </a:r>
            <a:r>
              <a:rPr lang="hu-HU" sz="1400" b="1" dirty="0"/>
              <a:t> 1) output (ADC7?)</a:t>
            </a:r>
          </a:p>
        </p:txBody>
      </p:sp>
      <p:sp>
        <p:nvSpPr>
          <p:cNvPr id="225" name="Szövegdoboz 224">
            <a:extLst>
              <a:ext uri="{FF2B5EF4-FFF2-40B4-BE49-F238E27FC236}">
                <a16:creationId xmlns:a16="http://schemas.microsoft.com/office/drawing/2014/main" id="{3E65BD05-F4EF-41C5-9E0B-4A404C87C4B7}"/>
              </a:ext>
            </a:extLst>
          </p:cNvPr>
          <p:cNvSpPr txBox="1"/>
          <p:nvPr/>
        </p:nvSpPr>
        <p:spPr>
          <a:xfrm>
            <a:off x="10479846" y="13577829"/>
            <a:ext cx="338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 err="1"/>
              <a:t>Quadratura</a:t>
            </a:r>
            <a:r>
              <a:rPr lang="hu-HU" sz="1400" b="1" dirty="0"/>
              <a:t> B / V (</a:t>
            </a:r>
            <a:r>
              <a:rPr lang="hu-HU" sz="1400" b="1" dirty="0" err="1"/>
              <a:t>phase</a:t>
            </a:r>
            <a:r>
              <a:rPr lang="hu-HU" sz="1400" b="1" dirty="0"/>
              <a:t> 2) output (ADC8?)</a:t>
            </a:r>
          </a:p>
        </p:txBody>
      </p:sp>
      <p:sp>
        <p:nvSpPr>
          <p:cNvPr id="226" name="Szövegdoboz 225">
            <a:extLst>
              <a:ext uri="{FF2B5EF4-FFF2-40B4-BE49-F238E27FC236}">
                <a16:creationId xmlns:a16="http://schemas.microsoft.com/office/drawing/2014/main" id="{AB7F0853-2E8F-4CED-9E88-4D0E9D15C669}"/>
              </a:ext>
            </a:extLst>
          </p:cNvPr>
          <p:cNvSpPr txBox="1"/>
          <p:nvPr/>
        </p:nvSpPr>
        <p:spPr>
          <a:xfrm>
            <a:off x="9865372" y="13787129"/>
            <a:ext cx="3969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/>
              <a:t>Quadratura</a:t>
            </a:r>
            <a:r>
              <a:rPr lang="hu-HU" sz="1400" b="1" dirty="0"/>
              <a:t> I (index)  / W (</a:t>
            </a:r>
            <a:r>
              <a:rPr lang="hu-HU" sz="1400" b="1" dirty="0" err="1"/>
              <a:t>phase</a:t>
            </a:r>
            <a:r>
              <a:rPr lang="hu-HU" sz="1400" b="1" dirty="0"/>
              <a:t> 3) output (ADC9?)</a:t>
            </a:r>
          </a:p>
        </p:txBody>
      </p:sp>
      <p:sp>
        <p:nvSpPr>
          <p:cNvPr id="235" name="Szövegdoboz 234">
            <a:extLst>
              <a:ext uri="{FF2B5EF4-FFF2-40B4-BE49-F238E27FC236}">
                <a16:creationId xmlns:a16="http://schemas.microsoft.com/office/drawing/2014/main" id="{CC42CC50-A410-47F7-BFBF-5CF900B64F9A}"/>
              </a:ext>
            </a:extLst>
          </p:cNvPr>
          <p:cNvSpPr txBox="1"/>
          <p:nvPr/>
        </p:nvSpPr>
        <p:spPr>
          <a:xfrm rot="5400000">
            <a:off x="9226132" y="12988344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SPI1</a:t>
            </a:r>
          </a:p>
        </p:txBody>
      </p:sp>
      <p:grpSp>
        <p:nvGrpSpPr>
          <p:cNvPr id="236" name="Csoportba foglalás 235">
            <a:extLst>
              <a:ext uri="{FF2B5EF4-FFF2-40B4-BE49-F238E27FC236}">
                <a16:creationId xmlns:a16="http://schemas.microsoft.com/office/drawing/2014/main" id="{E6413258-107F-49D3-BC51-7ECFFF720559}"/>
              </a:ext>
            </a:extLst>
          </p:cNvPr>
          <p:cNvGrpSpPr/>
          <p:nvPr/>
        </p:nvGrpSpPr>
        <p:grpSpPr>
          <a:xfrm>
            <a:off x="9074974" y="12502629"/>
            <a:ext cx="4869568" cy="1902609"/>
            <a:chOff x="10327063" y="8830516"/>
            <a:chExt cx="4588296" cy="1902609"/>
          </a:xfrm>
        </p:grpSpPr>
        <p:cxnSp>
          <p:nvCxnSpPr>
            <p:cNvPr id="237" name="Egyenes összekötő nyíllal 236">
              <a:extLst>
                <a:ext uri="{FF2B5EF4-FFF2-40B4-BE49-F238E27FC236}">
                  <a16:creationId xmlns:a16="http://schemas.microsoft.com/office/drawing/2014/main" id="{1143D67F-6ED3-4143-B80B-5986CBDA5F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27063" y="10725432"/>
              <a:ext cx="4588296" cy="769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8" name="Egyenes összekötő nyíllal 237">
              <a:extLst>
                <a:ext uri="{FF2B5EF4-FFF2-40B4-BE49-F238E27FC236}">
                  <a16:creationId xmlns:a16="http://schemas.microsoft.com/office/drawing/2014/main" id="{00771F45-85C0-4ABA-B7E7-5530D852A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7063" y="8830516"/>
              <a:ext cx="0" cy="1894916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1" name="Szövegdoboz 240">
            <a:extLst>
              <a:ext uri="{FF2B5EF4-FFF2-40B4-BE49-F238E27FC236}">
                <a16:creationId xmlns:a16="http://schemas.microsoft.com/office/drawing/2014/main" id="{BBE4242C-4164-481C-A8B8-B92E05FFA3C8}"/>
              </a:ext>
            </a:extLst>
          </p:cNvPr>
          <p:cNvSpPr txBox="1"/>
          <p:nvPr/>
        </p:nvSpPr>
        <p:spPr>
          <a:xfrm rot="5400000">
            <a:off x="8818563" y="12988344"/>
            <a:ext cx="724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CS/SA0</a:t>
            </a:r>
          </a:p>
        </p:txBody>
      </p:sp>
      <p:sp>
        <p:nvSpPr>
          <p:cNvPr id="242" name="Szövegdoboz 241">
            <a:extLst>
              <a:ext uri="{FF2B5EF4-FFF2-40B4-BE49-F238E27FC236}">
                <a16:creationId xmlns:a16="http://schemas.microsoft.com/office/drawing/2014/main" id="{07B2EF8F-3586-496E-8DE3-3E5BC0C63D57}"/>
              </a:ext>
            </a:extLst>
          </p:cNvPr>
          <p:cNvSpPr txBox="1"/>
          <p:nvPr/>
        </p:nvSpPr>
        <p:spPr>
          <a:xfrm>
            <a:off x="7276115" y="15922156"/>
            <a:ext cx="189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Előfeldolgozás</a:t>
            </a:r>
          </a:p>
          <a:p>
            <a:pPr algn="ctr"/>
            <a:r>
              <a:rPr lang="hu-HU" dirty="0"/>
              <a:t>STM32 BLUE </a:t>
            </a:r>
            <a:r>
              <a:rPr lang="hu-HU" dirty="0" err="1"/>
              <a:t>Pill</a:t>
            </a:r>
            <a:endParaRPr lang="hu-HU" dirty="0"/>
          </a:p>
        </p:txBody>
      </p:sp>
      <p:cxnSp>
        <p:nvCxnSpPr>
          <p:cNvPr id="243" name="Egyenes összekötő nyíllal 242">
            <a:extLst>
              <a:ext uri="{FF2B5EF4-FFF2-40B4-BE49-F238E27FC236}">
                <a16:creationId xmlns:a16="http://schemas.microsoft.com/office/drawing/2014/main" id="{08731D02-1D48-48DB-A962-A54F3F87A82D}"/>
              </a:ext>
            </a:extLst>
          </p:cNvPr>
          <p:cNvCxnSpPr>
            <a:cxnSpLocks/>
          </p:cNvCxnSpPr>
          <p:nvPr/>
        </p:nvCxnSpPr>
        <p:spPr>
          <a:xfrm flipH="1" flipV="1">
            <a:off x="9632654" y="15565526"/>
            <a:ext cx="4352936" cy="12585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lgDashDot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5" name="Szövegdoboz 244">
            <a:extLst>
              <a:ext uri="{FF2B5EF4-FFF2-40B4-BE49-F238E27FC236}">
                <a16:creationId xmlns:a16="http://schemas.microsoft.com/office/drawing/2014/main" id="{6CD2BCFC-D78A-4811-A81F-6E8EEA9802D4}"/>
              </a:ext>
            </a:extLst>
          </p:cNvPr>
          <p:cNvSpPr txBox="1"/>
          <p:nvPr/>
        </p:nvSpPr>
        <p:spPr>
          <a:xfrm>
            <a:off x="10986534" y="15285601"/>
            <a:ext cx="107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Micro2 SPI1</a:t>
            </a:r>
          </a:p>
        </p:txBody>
      </p:sp>
      <p:sp>
        <p:nvSpPr>
          <p:cNvPr id="246" name="Szövegdoboz 245">
            <a:extLst>
              <a:ext uri="{FF2B5EF4-FFF2-40B4-BE49-F238E27FC236}">
                <a16:creationId xmlns:a16="http://schemas.microsoft.com/office/drawing/2014/main" id="{5892B626-986F-4690-B21D-B1D1FE259CB9}"/>
              </a:ext>
            </a:extLst>
          </p:cNvPr>
          <p:cNvSpPr txBox="1"/>
          <p:nvPr/>
        </p:nvSpPr>
        <p:spPr>
          <a:xfrm>
            <a:off x="10980306" y="15550259"/>
            <a:ext cx="107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Micro2 SPI2</a:t>
            </a:r>
          </a:p>
        </p:txBody>
      </p:sp>
      <p:cxnSp>
        <p:nvCxnSpPr>
          <p:cNvPr id="247" name="Egyenes összekötő nyíllal 246">
            <a:extLst>
              <a:ext uri="{FF2B5EF4-FFF2-40B4-BE49-F238E27FC236}">
                <a16:creationId xmlns:a16="http://schemas.microsoft.com/office/drawing/2014/main" id="{D0855F02-6A41-426C-8A13-8BD72D7A6AF2}"/>
              </a:ext>
            </a:extLst>
          </p:cNvPr>
          <p:cNvCxnSpPr>
            <a:cxnSpLocks/>
          </p:cNvCxnSpPr>
          <p:nvPr/>
        </p:nvCxnSpPr>
        <p:spPr>
          <a:xfrm flipH="1" flipV="1">
            <a:off x="9639737" y="15813460"/>
            <a:ext cx="4352936" cy="12585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lgDashDot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8" name="Egyenes összekötő nyíllal 247">
            <a:extLst>
              <a:ext uri="{FF2B5EF4-FFF2-40B4-BE49-F238E27FC236}">
                <a16:creationId xmlns:a16="http://schemas.microsoft.com/office/drawing/2014/main" id="{27B34C80-1741-4115-927C-A5FC7EC3D62D}"/>
              </a:ext>
            </a:extLst>
          </p:cNvPr>
          <p:cNvCxnSpPr>
            <a:cxnSpLocks/>
          </p:cNvCxnSpPr>
          <p:nvPr/>
        </p:nvCxnSpPr>
        <p:spPr>
          <a:xfrm flipH="1" flipV="1">
            <a:off x="9639737" y="16018357"/>
            <a:ext cx="4345854" cy="10832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2" name="Szövegdoboz 251">
            <a:extLst>
              <a:ext uri="{FF2B5EF4-FFF2-40B4-BE49-F238E27FC236}">
                <a16:creationId xmlns:a16="http://schemas.microsoft.com/office/drawing/2014/main" id="{512B5AE6-17BC-4BEA-89B5-6A0DBFB099F3}"/>
              </a:ext>
            </a:extLst>
          </p:cNvPr>
          <p:cNvSpPr txBox="1"/>
          <p:nvPr/>
        </p:nvSpPr>
        <p:spPr>
          <a:xfrm>
            <a:off x="10980306" y="15764743"/>
            <a:ext cx="116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8x Digital I/O</a:t>
            </a:r>
          </a:p>
        </p:txBody>
      </p:sp>
      <p:cxnSp>
        <p:nvCxnSpPr>
          <p:cNvPr id="253" name="Egyenes összekötő nyíllal 252">
            <a:extLst>
              <a:ext uri="{FF2B5EF4-FFF2-40B4-BE49-F238E27FC236}">
                <a16:creationId xmlns:a16="http://schemas.microsoft.com/office/drawing/2014/main" id="{036F538A-7836-4336-9C74-A4CE79714AE7}"/>
              </a:ext>
            </a:extLst>
          </p:cNvPr>
          <p:cNvCxnSpPr>
            <a:cxnSpLocks/>
          </p:cNvCxnSpPr>
          <p:nvPr/>
        </p:nvCxnSpPr>
        <p:spPr>
          <a:xfrm flipH="1" flipV="1">
            <a:off x="9616159" y="16362686"/>
            <a:ext cx="4345854" cy="10832"/>
          </a:xfrm>
          <a:prstGeom prst="straightConnector1">
            <a:avLst/>
          </a:prstGeom>
          <a:ln w="38100" cap="flat" cmpd="thickThin" algn="ctr">
            <a:solidFill>
              <a:srgbClr val="A5002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4" name="Szövegdoboz 253">
            <a:extLst>
              <a:ext uri="{FF2B5EF4-FFF2-40B4-BE49-F238E27FC236}">
                <a16:creationId xmlns:a16="http://schemas.microsoft.com/office/drawing/2014/main" id="{B8627B1B-85A8-4497-9A80-913DF14F2AC7}"/>
              </a:ext>
            </a:extLst>
          </p:cNvPr>
          <p:cNvSpPr txBox="1"/>
          <p:nvPr/>
        </p:nvSpPr>
        <p:spPr>
          <a:xfrm>
            <a:off x="10972684" y="16099670"/>
            <a:ext cx="116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8x Digital I/O</a:t>
            </a:r>
          </a:p>
        </p:txBody>
      </p:sp>
      <p:cxnSp>
        <p:nvCxnSpPr>
          <p:cNvPr id="255" name="Egyenes összekötő nyíllal 254">
            <a:extLst>
              <a:ext uri="{FF2B5EF4-FFF2-40B4-BE49-F238E27FC236}">
                <a16:creationId xmlns:a16="http://schemas.microsoft.com/office/drawing/2014/main" id="{2AE10621-3599-4E77-9B55-A1DD9CE18AAA}"/>
              </a:ext>
            </a:extLst>
          </p:cNvPr>
          <p:cNvCxnSpPr>
            <a:cxnSpLocks/>
          </p:cNvCxnSpPr>
          <p:nvPr/>
        </p:nvCxnSpPr>
        <p:spPr>
          <a:xfrm flipH="1" flipV="1">
            <a:off x="9639734" y="16606295"/>
            <a:ext cx="4352936" cy="12585"/>
          </a:xfrm>
          <a:prstGeom prst="straightConnector1">
            <a:avLst/>
          </a:prstGeom>
          <a:ln w="38100" cap="flat" cmpd="thickThin" algn="ctr">
            <a:solidFill>
              <a:srgbClr val="FAB900"/>
            </a:solidFill>
            <a:prstDash val="lgDashDot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6" name="Szövegdoboz 255">
            <a:extLst>
              <a:ext uri="{FF2B5EF4-FFF2-40B4-BE49-F238E27FC236}">
                <a16:creationId xmlns:a16="http://schemas.microsoft.com/office/drawing/2014/main" id="{3FB0F5AA-174E-46A6-A2F0-ACB2158A919A}"/>
              </a:ext>
            </a:extLst>
          </p:cNvPr>
          <p:cNvSpPr txBox="1"/>
          <p:nvPr/>
        </p:nvSpPr>
        <p:spPr>
          <a:xfrm>
            <a:off x="10993614" y="16326370"/>
            <a:ext cx="107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AB900"/>
                </a:solidFill>
              </a:rPr>
              <a:t>Micro2 SPI1</a:t>
            </a:r>
          </a:p>
        </p:txBody>
      </p:sp>
      <p:sp>
        <p:nvSpPr>
          <p:cNvPr id="257" name="Szövegdoboz 256">
            <a:extLst>
              <a:ext uri="{FF2B5EF4-FFF2-40B4-BE49-F238E27FC236}">
                <a16:creationId xmlns:a16="http://schemas.microsoft.com/office/drawing/2014/main" id="{F8E3C20D-1A20-4833-BD79-C4A8B554529F}"/>
              </a:ext>
            </a:extLst>
          </p:cNvPr>
          <p:cNvSpPr txBox="1"/>
          <p:nvPr/>
        </p:nvSpPr>
        <p:spPr>
          <a:xfrm>
            <a:off x="10987386" y="16591028"/>
            <a:ext cx="107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AB900"/>
                </a:solidFill>
              </a:rPr>
              <a:t>Micro2 SPI2</a:t>
            </a:r>
          </a:p>
        </p:txBody>
      </p:sp>
      <p:cxnSp>
        <p:nvCxnSpPr>
          <p:cNvPr id="258" name="Egyenes összekötő nyíllal 257">
            <a:extLst>
              <a:ext uri="{FF2B5EF4-FFF2-40B4-BE49-F238E27FC236}">
                <a16:creationId xmlns:a16="http://schemas.microsoft.com/office/drawing/2014/main" id="{CEA3EE96-229C-4C67-8356-5991CBF228C8}"/>
              </a:ext>
            </a:extLst>
          </p:cNvPr>
          <p:cNvCxnSpPr>
            <a:cxnSpLocks/>
          </p:cNvCxnSpPr>
          <p:nvPr/>
        </p:nvCxnSpPr>
        <p:spPr>
          <a:xfrm flipH="1" flipV="1">
            <a:off x="9646817" y="16854229"/>
            <a:ext cx="4352936" cy="12585"/>
          </a:xfrm>
          <a:prstGeom prst="straightConnector1">
            <a:avLst/>
          </a:prstGeom>
          <a:ln w="38100" cap="flat" cmpd="thickThin" algn="ctr">
            <a:solidFill>
              <a:srgbClr val="FAB900"/>
            </a:solidFill>
            <a:prstDash val="lgDashDot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Egyenes összekötő nyíllal 258">
            <a:extLst>
              <a:ext uri="{FF2B5EF4-FFF2-40B4-BE49-F238E27FC236}">
                <a16:creationId xmlns:a16="http://schemas.microsoft.com/office/drawing/2014/main" id="{DE6E4CDE-68C7-40A1-8DFF-A99BF0A0FCD1}"/>
              </a:ext>
            </a:extLst>
          </p:cNvPr>
          <p:cNvCxnSpPr>
            <a:cxnSpLocks/>
          </p:cNvCxnSpPr>
          <p:nvPr/>
        </p:nvCxnSpPr>
        <p:spPr>
          <a:xfrm flipH="1" flipV="1">
            <a:off x="9646817" y="17059126"/>
            <a:ext cx="4345854" cy="10832"/>
          </a:xfrm>
          <a:prstGeom prst="straightConnector1">
            <a:avLst/>
          </a:prstGeom>
          <a:ln w="38100" cap="flat" cmpd="thickThin" algn="ctr">
            <a:solidFill>
              <a:srgbClr val="FAB9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0" name="Szövegdoboz 259">
            <a:extLst>
              <a:ext uri="{FF2B5EF4-FFF2-40B4-BE49-F238E27FC236}">
                <a16:creationId xmlns:a16="http://schemas.microsoft.com/office/drawing/2014/main" id="{1062C85A-F91F-4915-A025-5FF870921E37}"/>
              </a:ext>
            </a:extLst>
          </p:cNvPr>
          <p:cNvSpPr txBox="1"/>
          <p:nvPr/>
        </p:nvSpPr>
        <p:spPr>
          <a:xfrm>
            <a:off x="10987386" y="16805512"/>
            <a:ext cx="116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AB900"/>
                </a:solidFill>
              </a:rPr>
              <a:t>8x Digital I/O</a:t>
            </a:r>
          </a:p>
        </p:txBody>
      </p:sp>
      <p:grpSp>
        <p:nvGrpSpPr>
          <p:cNvPr id="261" name="Csoportba foglalás 260">
            <a:extLst>
              <a:ext uri="{FF2B5EF4-FFF2-40B4-BE49-F238E27FC236}">
                <a16:creationId xmlns:a16="http://schemas.microsoft.com/office/drawing/2014/main" id="{04FA5FA3-9082-4B83-8301-21EB37562E4E}"/>
              </a:ext>
            </a:extLst>
          </p:cNvPr>
          <p:cNvGrpSpPr/>
          <p:nvPr/>
        </p:nvGrpSpPr>
        <p:grpSpPr>
          <a:xfrm>
            <a:off x="8686085" y="12526692"/>
            <a:ext cx="5231410" cy="2434876"/>
            <a:chOff x="9729654" y="8317334"/>
            <a:chExt cx="5231410" cy="2434876"/>
          </a:xfrm>
        </p:grpSpPr>
        <p:cxnSp>
          <p:nvCxnSpPr>
            <p:cNvPr id="262" name="Egyenes összekötő nyíllal 261">
              <a:extLst>
                <a:ext uri="{FF2B5EF4-FFF2-40B4-BE49-F238E27FC236}">
                  <a16:creationId xmlns:a16="http://schemas.microsoft.com/office/drawing/2014/main" id="{BB461F22-8838-4D7C-9873-7A72185D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9655" y="10720936"/>
              <a:ext cx="5231409" cy="3127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3" name="Egyenes összekötő nyíllal 262">
              <a:extLst>
                <a:ext uri="{FF2B5EF4-FFF2-40B4-BE49-F238E27FC236}">
                  <a16:creationId xmlns:a16="http://schemas.microsoft.com/office/drawing/2014/main" id="{3B8B8C13-2806-4A5B-A1E6-EF1534DA34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9654" y="8317334"/>
              <a:ext cx="3135" cy="238492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67" name="Szövegdoboz 266">
            <a:extLst>
              <a:ext uri="{FF2B5EF4-FFF2-40B4-BE49-F238E27FC236}">
                <a16:creationId xmlns:a16="http://schemas.microsoft.com/office/drawing/2014/main" id="{7CDAF7CC-CFC9-42F0-9799-2A5FC085F39D}"/>
              </a:ext>
            </a:extLst>
          </p:cNvPr>
          <p:cNvSpPr txBox="1"/>
          <p:nvPr/>
        </p:nvSpPr>
        <p:spPr>
          <a:xfrm rot="5400000">
            <a:off x="8561265" y="13018418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SPI2</a:t>
            </a:r>
          </a:p>
        </p:txBody>
      </p:sp>
      <p:grpSp>
        <p:nvGrpSpPr>
          <p:cNvPr id="268" name="Csoportba foglalás 267">
            <a:extLst>
              <a:ext uri="{FF2B5EF4-FFF2-40B4-BE49-F238E27FC236}">
                <a16:creationId xmlns:a16="http://schemas.microsoft.com/office/drawing/2014/main" id="{D8084F50-E1B6-4E11-9EFD-9450759657C0}"/>
              </a:ext>
            </a:extLst>
          </p:cNvPr>
          <p:cNvGrpSpPr/>
          <p:nvPr/>
        </p:nvGrpSpPr>
        <p:grpSpPr>
          <a:xfrm>
            <a:off x="8297197" y="12523999"/>
            <a:ext cx="5644329" cy="2682471"/>
            <a:chOff x="9316738" y="8114558"/>
            <a:chExt cx="5644329" cy="2682471"/>
          </a:xfrm>
        </p:grpSpPr>
        <p:cxnSp>
          <p:nvCxnSpPr>
            <p:cNvPr id="269" name="Egyenes összekötő nyíllal 268">
              <a:extLst>
                <a:ext uri="{FF2B5EF4-FFF2-40B4-BE49-F238E27FC236}">
                  <a16:creationId xmlns:a16="http://schemas.microsoft.com/office/drawing/2014/main" id="{BF6B3316-70CF-4BAE-9B3F-B90B36DCB6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6738" y="10752211"/>
              <a:ext cx="5644329" cy="44818"/>
            </a:xfrm>
            <a:prstGeom prst="straightConnector1">
              <a:avLst/>
            </a:prstGeom>
            <a:ln w="76200" cap="flat" cmpd="dbl" algn="ctr">
              <a:solidFill>
                <a:schemeClr val="tx1"/>
              </a:solidFill>
              <a:prstDash val="sysDash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0" name="Egyenes összekötő nyíllal 269">
              <a:extLst>
                <a:ext uri="{FF2B5EF4-FFF2-40B4-BE49-F238E27FC236}">
                  <a16:creationId xmlns:a16="http://schemas.microsoft.com/office/drawing/2014/main" id="{212A7B90-EC2D-4B31-BBBD-6D15703B7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6426" y="8114558"/>
              <a:ext cx="25362" cy="2644055"/>
            </a:xfrm>
            <a:prstGeom prst="straightConnector1">
              <a:avLst/>
            </a:prstGeom>
            <a:ln w="76200" cap="flat" cmpd="dbl" algn="ctr">
              <a:solidFill>
                <a:schemeClr val="tx1"/>
              </a:solidFill>
              <a:prstDash val="sysDash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76" name="Szövegdoboz 275">
            <a:extLst>
              <a:ext uri="{FF2B5EF4-FFF2-40B4-BE49-F238E27FC236}">
                <a16:creationId xmlns:a16="http://schemas.microsoft.com/office/drawing/2014/main" id="{D664726B-C6E2-4D04-85CC-C505FE5777FE}"/>
              </a:ext>
            </a:extLst>
          </p:cNvPr>
          <p:cNvSpPr txBox="1"/>
          <p:nvPr/>
        </p:nvSpPr>
        <p:spPr>
          <a:xfrm rot="5400000">
            <a:off x="8261574" y="13008427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I2C1</a:t>
            </a:r>
          </a:p>
        </p:txBody>
      </p:sp>
      <p:cxnSp>
        <p:nvCxnSpPr>
          <p:cNvPr id="277" name="Egyenes összekötő nyíllal 276">
            <a:extLst>
              <a:ext uri="{FF2B5EF4-FFF2-40B4-BE49-F238E27FC236}">
                <a16:creationId xmlns:a16="http://schemas.microsoft.com/office/drawing/2014/main" id="{671736BF-0CC1-4E54-A213-F670660F8C0E}"/>
              </a:ext>
            </a:extLst>
          </p:cNvPr>
          <p:cNvCxnSpPr>
            <a:cxnSpLocks/>
          </p:cNvCxnSpPr>
          <p:nvPr/>
        </p:nvCxnSpPr>
        <p:spPr>
          <a:xfrm flipH="1" flipV="1">
            <a:off x="7752720" y="12526693"/>
            <a:ext cx="18745" cy="280188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1" name="Szövegdoboz 280">
            <a:extLst>
              <a:ext uri="{FF2B5EF4-FFF2-40B4-BE49-F238E27FC236}">
                <a16:creationId xmlns:a16="http://schemas.microsoft.com/office/drawing/2014/main" id="{494CFF98-F055-47CD-B162-4123D70F8B8F}"/>
              </a:ext>
            </a:extLst>
          </p:cNvPr>
          <p:cNvSpPr txBox="1"/>
          <p:nvPr/>
        </p:nvSpPr>
        <p:spPr>
          <a:xfrm rot="5400000">
            <a:off x="7487376" y="12996058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UART3</a:t>
            </a:r>
          </a:p>
        </p:txBody>
      </p:sp>
      <p:sp>
        <p:nvSpPr>
          <p:cNvPr id="285" name="Téglalap 284">
            <a:extLst>
              <a:ext uri="{FF2B5EF4-FFF2-40B4-BE49-F238E27FC236}">
                <a16:creationId xmlns:a16="http://schemas.microsoft.com/office/drawing/2014/main" id="{3F4D3E05-6C89-4E82-BD45-987095C5928E}"/>
              </a:ext>
            </a:extLst>
          </p:cNvPr>
          <p:cNvSpPr/>
          <p:nvPr/>
        </p:nvSpPr>
        <p:spPr>
          <a:xfrm>
            <a:off x="2829185" y="15360366"/>
            <a:ext cx="2825301" cy="1923413"/>
          </a:xfrm>
          <a:prstGeom prst="rect">
            <a:avLst/>
          </a:prstGeom>
          <a:solidFill>
            <a:srgbClr val="BEBDBA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6" name="Szövegdoboz 285">
            <a:extLst>
              <a:ext uri="{FF2B5EF4-FFF2-40B4-BE49-F238E27FC236}">
                <a16:creationId xmlns:a16="http://schemas.microsoft.com/office/drawing/2014/main" id="{1746ECFC-5537-40B6-95EB-C080F724B832}"/>
              </a:ext>
            </a:extLst>
          </p:cNvPr>
          <p:cNvSpPr txBox="1"/>
          <p:nvPr/>
        </p:nvSpPr>
        <p:spPr>
          <a:xfrm>
            <a:off x="3312980" y="15963454"/>
            <a:ext cx="189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Szervo</a:t>
            </a:r>
          </a:p>
        </p:txBody>
      </p:sp>
      <p:cxnSp>
        <p:nvCxnSpPr>
          <p:cNvPr id="288" name="Egyenes összekötő nyíllal 287">
            <a:extLst>
              <a:ext uri="{FF2B5EF4-FFF2-40B4-BE49-F238E27FC236}">
                <a16:creationId xmlns:a16="http://schemas.microsoft.com/office/drawing/2014/main" id="{D1A51C1E-101A-46E0-BCA5-B31E6369DCF2}"/>
              </a:ext>
            </a:extLst>
          </p:cNvPr>
          <p:cNvCxnSpPr>
            <a:cxnSpLocks/>
            <a:stCxn id="285" idx="3"/>
          </p:cNvCxnSpPr>
          <p:nvPr/>
        </p:nvCxnSpPr>
        <p:spPr>
          <a:xfrm>
            <a:off x="5654486" y="16322073"/>
            <a:ext cx="563300" cy="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Egyenes összekötő nyíllal 290">
            <a:extLst>
              <a:ext uri="{FF2B5EF4-FFF2-40B4-BE49-F238E27FC236}">
                <a16:creationId xmlns:a16="http://schemas.microsoft.com/office/drawing/2014/main" id="{00AEC3C5-DC66-4F43-A2D1-B30629AFD294}"/>
              </a:ext>
            </a:extLst>
          </p:cNvPr>
          <p:cNvCxnSpPr>
            <a:cxnSpLocks/>
          </p:cNvCxnSpPr>
          <p:nvPr/>
        </p:nvCxnSpPr>
        <p:spPr>
          <a:xfrm>
            <a:off x="6217786" y="14212408"/>
            <a:ext cx="0" cy="2150278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3" name="Egyenes összekötő nyíllal 292">
            <a:extLst>
              <a:ext uri="{FF2B5EF4-FFF2-40B4-BE49-F238E27FC236}">
                <a16:creationId xmlns:a16="http://schemas.microsoft.com/office/drawing/2014/main" id="{5059E2BA-6AB1-4B49-A748-FEBDB5FC8288}"/>
              </a:ext>
            </a:extLst>
          </p:cNvPr>
          <p:cNvCxnSpPr>
            <a:cxnSpLocks/>
          </p:cNvCxnSpPr>
          <p:nvPr/>
        </p:nvCxnSpPr>
        <p:spPr>
          <a:xfrm>
            <a:off x="6253823" y="14212408"/>
            <a:ext cx="1182312" cy="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7" name="Egyenes összekötő nyíllal 296">
            <a:extLst>
              <a:ext uri="{FF2B5EF4-FFF2-40B4-BE49-F238E27FC236}">
                <a16:creationId xmlns:a16="http://schemas.microsoft.com/office/drawing/2014/main" id="{69858E48-2FC4-41BD-8AEB-3E9FBAAC93DF}"/>
              </a:ext>
            </a:extLst>
          </p:cNvPr>
          <p:cNvCxnSpPr>
            <a:cxnSpLocks/>
          </p:cNvCxnSpPr>
          <p:nvPr/>
        </p:nvCxnSpPr>
        <p:spPr>
          <a:xfrm>
            <a:off x="7388080" y="12502628"/>
            <a:ext cx="32809" cy="1702087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3" name="Szövegdoboz 302">
            <a:extLst>
              <a:ext uri="{FF2B5EF4-FFF2-40B4-BE49-F238E27FC236}">
                <a16:creationId xmlns:a16="http://schemas.microsoft.com/office/drawing/2014/main" id="{2706E87E-6B88-444F-AF95-83D3C8052374}"/>
              </a:ext>
            </a:extLst>
          </p:cNvPr>
          <p:cNvSpPr txBox="1"/>
          <p:nvPr/>
        </p:nvSpPr>
        <p:spPr>
          <a:xfrm>
            <a:off x="6554000" y="1392763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PWM 3</a:t>
            </a:r>
          </a:p>
        </p:txBody>
      </p:sp>
      <p:sp>
        <p:nvSpPr>
          <p:cNvPr id="304" name="Téglalap 303">
            <a:extLst>
              <a:ext uri="{FF2B5EF4-FFF2-40B4-BE49-F238E27FC236}">
                <a16:creationId xmlns:a16="http://schemas.microsoft.com/office/drawing/2014/main" id="{460BB0E1-F979-48E6-9234-B952B9074C28}"/>
              </a:ext>
            </a:extLst>
          </p:cNvPr>
          <p:cNvSpPr/>
          <p:nvPr/>
        </p:nvSpPr>
        <p:spPr>
          <a:xfrm>
            <a:off x="2829185" y="11099345"/>
            <a:ext cx="2825301" cy="3913107"/>
          </a:xfrm>
          <a:prstGeom prst="rect">
            <a:avLst/>
          </a:prstGeom>
          <a:solidFill>
            <a:srgbClr val="86F2A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5" name="Szövegdoboz 304">
            <a:extLst>
              <a:ext uri="{FF2B5EF4-FFF2-40B4-BE49-F238E27FC236}">
                <a16:creationId xmlns:a16="http://schemas.microsoft.com/office/drawing/2014/main" id="{13D52C5B-2E4C-47C8-822D-C6A91F101241}"/>
              </a:ext>
            </a:extLst>
          </p:cNvPr>
          <p:cNvSpPr txBox="1"/>
          <p:nvPr/>
        </p:nvSpPr>
        <p:spPr>
          <a:xfrm>
            <a:off x="2825358" y="11182328"/>
            <a:ext cx="273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Általános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</p:txBody>
      </p:sp>
      <p:sp>
        <p:nvSpPr>
          <p:cNvPr id="306" name="Téglalap 305">
            <a:extLst>
              <a:ext uri="{FF2B5EF4-FFF2-40B4-BE49-F238E27FC236}">
                <a16:creationId xmlns:a16="http://schemas.microsoft.com/office/drawing/2014/main" id="{456A942F-A1BB-4CE2-AD4B-B043A0632060}"/>
              </a:ext>
            </a:extLst>
          </p:cNvPr>
          <p:cNvSpPr/>
          <p:nvPr/>
        </p:nvSpPr>
        <p:spPr>
          <a:xfrm>
            <a:off x="3173742" y="11574574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dk1"/>
                </a:solidFill>
              </a:rPr>
              <a:t>Gombokkal ellátott LCD kijelző</a:t>
            </a:r>
          </a:p>
          <a:p>
            <a:pPr algn="ctr"/>
            <a:r>
              <a:rPr lang="hu-HU" sz="1200" b="1" dirty="0"/>
              <a:t>ARSHIELD-LCD1602-BTN</a:t>
            </a:r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C216BAEC-D694-4BF6-A2B9-EDB89635433A}"/>
              </a:ext>
            </a:extLst>
          </p:cNvPr>
          <p:cNvGrpSpPr/>
          <p:nvPr/>
        </p:nvGrpSpPr>
        <p:grpSpPr>
          <a:xfrm>
            <a:off x="5114868" y="9412189"/>
            <a:ext cx="1618332" cy="2300945"/>
            <a:chOff x="7400867" y="10686269"/>
            <a:chExt cx="1618332" cy="550774"/>
          </a:xfrm>
        </p:grpSpPr>
        <p:cxnSp>
          <p:nvCxnSpPr>
            <p:cNvPr id="152" name="Egyenes összekötő nyíllal 151">
              <a:extLst>
                <a:ext uri="{FF2B5EF4-FFF2-40B4-BE49-F238E27FC236}">
                  <a16:creationId xmlns:a16="http://schemas.microsoft.com/office/drawing/2014/main" id="{55AAE860-EAB4-43AA-AF7B-B391007E78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93413" y="10686269"/>
              <a:ext cx="2522" cy="55077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4" name="Egyenes összekötő nyíllal 153">
              <a:extLst>
                <a:ext uri="{FF2B5EF4-FFF2-40B4-BE49-F238E27FC236}">
                  <a16:creationId xmlns:a16="http://schemas.microsoft.com/office/drawing/2014/main" id="{BC21CFE0-307F-4A90-9D37-A43EBC5CD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5935" y="10694147"/>
              <a:ext cx="823264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9" name="Egyenes összekötő nyíllal 158">
              <a:extLst>
                <a:ext uri="{FF2B5EF4-FFF2-40B4-BE49-F238E27FC236}">
                  <a16:creationId xmlns:a16="http://schemas.microsoft.com/office/drawing/2014/main" id="{499679F8-31AB-4A9E-8932-718386C97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0867" y="11228509"/>
              <a:ext cx="803106" cy="124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0" name="Szövegdoboz 159">
            <a:extLst>
              <a:ext uri="{FF2B5EF4-FFF2-40B4-BE49-F238E27FC236}">
                <a16:creationId xmlns:a16="http://schemas.microsoft.com/office/drawing/2014/main" id="{A76FCD0A-AEF6-4D89-B805-9A494D093C05}"/>
              </a:ext>
            </a:extLst>
          </p:cNvPr>
          <p:cNvSpPr txBox="1"/>
          <p:nvPr/>
        </p:nvSpPr>
        <p:spPr>
          <a:xfrm>
            <a:off x="5949906" y="918406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SPI3</a:t>
            </a:r>
          </a:p>
        </p:txBody>
      </p: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E4BFD217-3F45-412A-8B2A-3D2E74B9B1E1}"/>
              </a:ext>
            </a:extLst>
          </p:cNvPr>
          <p:cNvGrpSpPr/>
          <p:nvPr/>
        </p:nvGrpSpPr>
        <p:grpSpPr>
          <a:xfrm>
            <a:off x="5122968" y="9637719"/>
            <a:ext cx="1610232" cy="2304857"/>
            <a:chOff x="7408967" y="10959930"/>
            <a:chExt cx="1610232" cy="506555"/>
          </a:xfrm>
        </p:grpSpPr>
        <p:cxnSp>
          <p:nvCxnSpPr>
            <p:cNvPr id="166" name="Egyenes összekötő nyíllal 165">
              <a:extLst>
                <a:ext uri="{FF2B5EF4-FFF2-40B4-BE49-F238E27FC236}">
                  <a16:creationId xmlns:a16="http://schemas.microsoft.com/office/drawing/2014/main" id="{E684C9B9-D7D7-4512-91EA-DB648BBF64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0685" y="10996736"/>
              <a:ext cx="8854" cy="455826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Egyenes összekötő nyíllal 166">
              <a:extLst>
                <a:ext uri="{FF2B5EF4-FFF2-40B4-BE49-F238E27FC236}">
                  <a16:creationId xmlns:a16="http://schemas.microsoft.com/office/drawing/2014/main" id="{5F23DD39-3D30-47A8-959D-51955E051BA5}"/>
                </a:ext>
              </a:extLst>
            </p:cNvPr>
            <p:cNvCxnSpPr>
              <a:cxnSpLocks/>
            </p:cNvCxnSpPr>
            <p:nvPr/>
          </p:nvCxnSpPr>
          <p:spPr>
            <a:xfrm>
              <a:off x="8365993" y="10959930"/>
              <a:ext cx="653206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8" name="Egyenes összekötő nyíllal 167">
              <a:extLst>
                <a:ext uri="{FF2B5EF4-FFF2-40B4-BE49-F238E27FC236}">
                  <a16:creationId xmlns:a16="http://schemas.microsoft.com/office/drawing/2014/main" id="{57052622-428F-4FCA-8E1C-A9233CCAB4D7}"/>
                </a:ext>
              </a:extLst>
            </p:cNvPr>
            <p:cNvCxnSpPr>
              <a:cxnSpLocks/>
            </p:cNvCxnSpPr>
            <p:nvPr/>
          </p:nvCxnSpPr>
          <p:spPr>
            <a:xfrm>
              <a:off x="7408967" y="11466485"/>
              <a:ext cx="966518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75" name="Szövegdoboz 174">
            <a:extLst>
              <a:ext uri="{FF2B5EF4-FFF2-40B4-BE49-F238E27FC236}">
                <a16:creationId xmlns:a16="http://schemas.microsoft.com/office/drawing/2014/main" id="{E025BA1E-C4EF-4D83-A5A8-8D27161ACA62}"/>
              </a:ext>
            </a:extLst>
          </p:cNvPr>
          <p:cNvSpPr txBox="1"/>
          <p:nvPr/>
        </p:nvSpPr>
        <p:spPr>
          <a:xfrm>
            <a:off x="6079994" y="9667267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ADC 10</a:t>
            </a:r>
          </a:p>
        </p:txBody>
      </p:sp>
      <p:sp>
        <p:nvSpPr>
          <p:cNvPr id="176" name="Téglalap 175">
            <a:extLst>
              <a:ext uri="{FF2B5EF4-FFF2-40B4-BE49-F238E27FC236}">
                <a16:creationId xmlns:a16="http://schemas.microsoft.com/office/drawing/2014/main" id="{B0D2D021-BE14-4F5B-A6FB-820C307FEF23}"/>
              </a:ext>
            </a:extLst>
          </p:cNvPr>
          <p:cNvSpPr/>
          <p:nvPr/>
        </p:nvSpPr>
        <p:spPr>
          <a:xfrm>
            <a:off x="3171181" y="12471572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dk1"/>
                </a:solidFill>
              </a:rPr>
              <a:t>RGB </a:t>
            </a:r>
            <a:r>
              <a:rPr lang="hu-HU" sz="1200" b="1" dirty="0" err="1">
                <a:solidFill>
                  <a:schemeClr val="dk1"/>
                </a:solidFill>
              </a:rPr>
              <a:t>Ledsor</a:t>
            </a:r>
            <a:endParaRPr lang="hu-HU" sz="1200" b="1" dirty="0">
              <a:solidFill>
                <a:schemeClr val="dk1"/>
              </a:solidFill>
            </a:endParaRPr>
          </a:p>
          <a:p>
            <a:pPr algn="ctr"/>
            <a:r>
              <a:rPr lang="hu-HU" sz="1200" b="1" dirty="0"/>
              <a:t>WS2812B-LS-60-IP65-WH</a:t>
            </a:r>
          </a:p>
        </p:txBody>
      </p:sp>
      <p:grpSp>
        <p:nvGrpSpPr>
          <p:cNvPr id="177" name="Csoportba foglalás 176">
            <a:extLst>
              <a:ext uri="{FF2B5EF4-FFF2-40B4-BE49-F238E27FC236}">
                <a16:creationId xmlns:a16="http://schemas.microsoft.com/office/drawing/2014/main" id="{AC4AA286-547E-4937-9047-0A2E38F805C1}"/>
              </a:ext>
            </a:extLst>
          </p:cNvPr>
          <p:cNvGrpSpPr/>
          <p:nvPr/>
        </p:nvGrpSpPr>
        <p:grpSpPr>
          <a:xfrm>
            <a:off x="5166134" y="10105970"/>
            <a:ext cx="1587848" cy="2474569"/>
            <a:chOff x="7408967" y="10796288"/>
            <a:chExt cx="1587848" cy="670197"/>
          </a:xfrm>
        </p:grpSpPr>
        <p:cxnSp>
          <p:nvCxnSpPr>
            <p:cNvPr id="178" name="Egyenes összekötő nyíllal 177">
              <a:extLst>
                <a:ext uri="{FF2B5EF4-FFF2-40B4-BE49-F238E27FC236}">
                  <a16:creationId xmlns:a16="http://schemas.microsoft.com/office/drawing/2014/main" id="{369026A1-614F-42D3-A2D6-655BE5FE0F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6883" y="10796288"/>
              <a:ext cx="26443" cy="663289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9" name="Egyenes összekötő nyíllal 178">
              <a:extLst>
                <a:ext uri="{FF2B5EF4-FFF2-40B4-BE49-F238E27FC236}">
                  <a16:creationId xmlns:a16="http://schemas.microsoft.com/office/drawing/2014/main" id="{EF7D62ED-16F0-4915-93B0-7890FB0D5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1212" y="10801463"/>
              <a:ext cx="455603" cy="2992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4" name="Egyenes összekötő nyíllal 183">
              <a:extLst>
                <a:ext uri="{FF2B5EF4-FFF2-40B4-BE49-F238E27FC236}">
                  <a16:creationId xmlns:a16="http://schemas.microsoft.com/office/drawing/2014/main" id="{0C6F87A8-11EF-4169-AB80-DBFE629D4DAB}"/>
                </a:ext>
              </a:extLst>
            </p:cNvPr>
            <p:cNvCxnSpPr>
              <a:cxnSpLocks/>
            </p:cNvCxnSpPr>
            <p:nvPr/>
          </p:nvCxnSpPr>
          <p:spPr>
            <a:xfrm>
              <a:off x="7408967" y="11466485"/>
              <a:ext cx="1132245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93" name="Szövegdoboz 192">
            <a:extLst>
              <a:ext uri="{FF2B5EF4-FFF2-40B4-BE49-F238E27FC236}">
                <a16:creationId xmlns:a16="http://schemas.microsoft.com/office/drawing/2014/main" id="{EA35AFB1-6415-4C0F-92DB-6A52D94F05DB}"/>
              </a:ext>
            </a:extLst>
          </p:cNvPr>
          <p:cNvSpPr txBox="1"/>
          <p:nvPr/>
        </p:nvSpPr>
        <p:spPr>
          <a:xfrm>
            <a:off x="5594394" y="12319519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 x ADC</a:t>
            </a:r>
          </a:p>
        </p:txBody>
      </p:sp>
      <p:sp>
        <p:nvSpPr>
          <p:cNvPr id="201" name="Téglalap 200">
            <a:extLst>
              <a:ext uri="{FF2B5EF4-FFF2-40B4-BE49-F238E27FC236}">
                <a16:creationId xmlns:a16="http://schemas.microsoft.com/office/drawing/2014/main" id="{FCBAF4B0-EFE2-40C8-96EF-5509C2A08BDB}"/>
              </a:ext>
            </a:extLst>
          </p:cNvPr>
          <p:cNvSpPr/>
          <p:nvPr/>
        </p:nvSpPr>
        <p:spPr>
          <a:xfrm>
            <a:off x="3192554" y="13394246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 err="1">
                <a:solidFill>
                  <a:schemeClr val="dk1"/>
                </a:solidFill>
              </a:rPr>
              <a:t>Speaker</a:t>
            </a:r>
            <a:endParaRPr lang="hu-HU" sz="1200" b="1" dirty="0">
              <a:solidFill>
                <a:schemeClr val="dk1"/>
              </a:solidFill>
            </a:endParaRPr>
          </a:p>
          <a:p>
            <a:pPr algn="ctr"/>
            <a:r>
              <a:rPr lang="hu-HU" sz="1200" b="1" dirty="0"/>
              <a:t>LM386 </a:t>
            </a:r>
            <a:r>
              <a:rPr lang="hu-HU" sz="1200" b="1" dirty="0" err="1"/>
              <a:t>Amplifier</a:t>
            </a:r>
            <a:r>
              <a:rPr lang="hu-HU" sz="1200" b="1" dirty="0"/>
              <a:t> </a:t>
            </a:r>
            <a:r>
              <a:rPr lang="hu-HU" sz="1200" b="1" dirty="0" err="1"/>
              <a:t>Module</a:t>
            </a:r>
            <a:endParaRPr lang="hu-HU" sz="1200" b="1" dirty="0"/>
          </a:p>
        </p:txBody>
      </p:sp>
      <p:grpSp>
        <p:nvGrpSpPr>
          <p:cNvPr id="202" name="Csoportba foglalás 201">
            <a:extLst>
              <a:ext uri="{FF2B5EF4-FFF2-40B4-BE49-F238E27FC236}">
                <a16:creationId xmlns:a16="http://schemas.microsoft.com/office/drawing/2014/main" id="{7ADFE0A6-5F61-4120-AFC1-02341D78EDE4}"/>
              </a:ext>
            </a:extLst>
          </p:cNvPr>
          <p:cNvGrpSpPr/>
          <p:nvPr/>
        </p:nvGrpSpPr>
        <p:grpSpPr>
          <a:xfrm>
            <a:off x="5173512" y="10393646"/>
            <a:ext cx="1563433" cy="3167089"/>
            <a:chOff x="7408967" y="10611750"/>
            <a:chExt cx="1563433" cy="857755"/>
          </a:xfrm>
        </p:grpSpPr>
        <p:cxnSp>
          <p:nvCxnSpPr>
            <p:cNvPr id="203" name="Egyenes összekötő nyíllal 202">
              <a:extLst>
                <a:ext uri="{FF2B5EF4-FFF2-40B4-BE49-F238E27FC236}">
                  <a16:creationId xmlns:a16="http://schemas.microsoft.com/office/drawing/2014/main" id="{ABF843DC-3F45-4616-BB0B-8A32629F77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1811" y="10614401"/>
              <a:ext cx="41399" cy="85510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4" name="Egyenes összekötő nyíllal 203">
              <a:extLst>
                <a:ext uri="{FF2B5EF4-FFF2-40B4-BE49-F238E27FC236}">
                  <a16:creationId xmlns:a16="http://schemas.microsoft.com/office/drawing/2014/main" id="{365D073E-A6A2-4D26-9B7D-50989AA35567}"/>
                </a:ext>
              </a:extLst>
            </p:cNvPr>
            <p:cNvCxnSpPr>
              <a:cxnSpLocks/>
            </p:cNvCxnSpPr>
            <p:nvPr/>
          </p:nvCxnSpPr>
          <p:spPr>
            <a:xfrm>
              <a:off x="8737466" y="10611750"/>
              <a:ext cx="234934" cy="568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6" name="Egyenes összekötő nyíllal 205">
              <a:extLst>
                <a:ext uri="{FF2B5EF4-FFF2-40B4-BE49-F238E27FC236}">
                  <a16:creationId xmlns:a16="http://schemas.microsoft.com/office/drawing/2014/main" id="{C0433902-70AF-4721-A7D8-CB1F87B8AF6F}"/>
                </a:ext>
              </a:extLst>
            </p:cNvPr>
            <p:cNvCxnSpPr>
              <a:cxnSpLocks/>
            </p:cNvCxnSpPr>
            <p:nvPr/>
          </p:nvCxnSpPr>
          <p:spPr>
            <a:xfrm>
              <a:off x="7408967" y="11466485"/>
              <a:ext cx="1374242" cy="302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09" name="Szövegdoboz 208">
            <a:extLst>
              <a:ext uri="{FF2B5EF4-FFF2-40B4-BE49-F238E27FC236}">
                <a16:creationId xmlns:a16="http://schemas.microsoft.com/office/drawing/2014/main" id="{C4D1347A-6C66-4799-B777-BE5E4C66A4A5}"/>
              </a:ext>
            </a:extLst>
          </p:cNvPr>
          <p:cNvSpPr txBox="1"/>
          <p:nvPr/>
        </p:nvSpPr>
        <p:spPr>
          <a:xfrm>
            <a:off x="5481010" y="13253023"/>
            <a:ext cx="114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 DAC/ADC 14</a:t>
            </a:r>
          </a:p>
        </p:txBody>
      </p:sp>
      <p:sp>
        <p:nvSpPr>
          <p:cNvPr id="211" name="Téglalap 210">
            <a:extLst>
              <a:ext uri="{FF2B5EF4-FFF2-40B4-BE49-F238E27FC236}">
                <a16:creationId xmlns:a16="http://schemas.microsoft.com/office/drawing/2014/main" id="{90176054-516B-42DA-B58E-9BAE60D98BCB}"/>
              </a:ext>
            </a:extLst>
          </p:cNvPr>
          <p:cNvSpPr/>
          <p:nvPr/>
        </p:nvSpPr>
        <p:spPr>
          <a:xfrm>
            <a:off x="3191555" y="14360677"/>
            <a:ext cx="729742" cy="465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 err="1"/>
              <a:t>Servo</a:t>
            </a:r>
            <a:r>
              <a:rPr lang="hu-HU" sz="1200" b="1" dirty="0"/>
              <a:t> ENABLE</a:t>
            </a:r>
          </a:p>
        </p:txBody>
      </p:sp>
      <p:sp>
        <p:nvSpPr>
          <p:cNvPr id="213" name="Téglalap 212">
            <a:extLst>
              <a:ext uri="{FF2B5EF4-FFF2-40B4-BE49-F238E27FC236}">
                <a16:creationId xmlns:a16="http://schemas.microsoft.com/office/drawing/2014/main" id="{91BEF2FD-B9A1-4E37-BBE6-DCAA2159D187}"/>
              </a:ext>
            </a:extLst>
          </p:cNvPr>
          <p:cNvSpPr/>
          <p:nvPr/>
        </p:nvSpPr>
        <p:spPr>
          <a:xfrm>
            <a:off x="4403938" y="14360677"/>
            <a:ext cx="729742" cy="465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System ENABLE</a:t>
            </a:r>
          </a:p>
        </p:txBody>
      </p:sp>
      <p:cxnSp>
        <p:nvCxnSpPr>
          <p:cNvPr id="214" name="Egyenes összekötő nyíllal 213">
            <a:extLst>
              <a:ext uri="{FF2B5EF4-FFF2-40B4-BE49-F238E27FC236}">
                <a16:creationId xmlns:a16="http://schemas.microsoft.com/office/drawing/2014/main" id="{CEF71DE1-DF5C-49D4-B644-9B5E53B1D0E8}"/>
              </a:ext>
            </a:extLst>
          </p:cNvPr>
          <p:cNvCxnSpPr>
            <a:cxnSpLocks/>
          </p:cNvCxnSpPr>
          <p:nvPr/>
        </p:nvCxnSpPr>
        <p:spPr>
          <a:xfrm flipV="1">
            <a:off x="3531515" y="14834987"/>
            <a:ext cx="0" cy="525379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5" name="Szövegdoboz 214">
            <a:extLst>
              <a:ext uri="{FF2B5EF4-FFF2-40B4-BE49-F238E27FC236}">
                <a16:creationId xmlns:a16="http://schemas.microsoft.com/office/drawing/2014/main" id="{FC3BFD0C-BDFE-43E4-A303-BE70BD7E0F07}"/>
              </a:ext>
            </a:extLst>
          </p:cNvPr>
          <p:cNvSpPr txBox="1"/>
          <p:nvPr/>
        </p:nvSpPr>
        <p:spPr>
          <a:xfrm>
            <a:off x="3565747" y="15006012"/>
            <a:ext cx="953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Digital I/O</a:t>
            </a:r>
          </a:p>
        </p:txBody>
      </p:sp>
      <p:grpSp>
        <p:nvGrpSpPr>
          <p:cNvPr id="216" name="Csoportba foglalás 215">
            <a:extLst>
              <a:ext uri="{FF2B5EF4-FFF2-40B4-BE49-F238E27FC236}">
                <a16:creationId xmlns:a16="http://schemas.microsoft.com/office/drawing/2014/main" id="{9DB4D6C1-EE67-443A-B5EB-D3A675D907CE}"/>
              </a:ext>
            </a:extLst>
          </p:cNvPr>
          <p:cNvGrpSpPr/>
          <p:nvPr/>
        </p:nvGrpSpPr>
        <p:grpSpPr>
          <a:xfrm>
            <a:off x="5881157" y="12555037"/>
            <a:ext cx="1160368" cy="1364194"/>
            <a:chOff x="8132910" y="11100229"/>
            <a:chExt cx="1160368" cy="369470"/>
          </a:xfrm>
        </p:grpSpPr>
        <p:cxnSp>
          <p:nvCxnSpPr>
            <p:cNvPr id="217" name="Egyenes összekötő nyíllal 216">
              <a:extLst>
                <a:ext uri="{FF2B5EF4-FFF2-40B4-BE49-F238E27FC236}">
                  <a16:creationId xmlns:a16="http://schemas.microsoft.com/office/drawing/2014/main" id="{6DABA98F-1446-4AC8-9D54-C5D89F88B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6907" y="11100229"/>
              <a:ext cx="0" cy="36947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9" name="Egyenes összekötő nyíllal 218">
              <a:extLst>
                <a:ext uri="{FF2B5EF4-FFF2-40B4-BE49-F238E27FC236}">
                  <a16:creationId xmlns:a16="http://schemas.microsoft.com/office/drawing/2014/main" id="{991905C1-119F-401E-AAD9-46E2AE727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2910" y="11461826"/>
              <a:ext cx="1160368" cy="787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22" name="Egyenes összekötő nyíllal 221">
            <a:extLst>
              <a:ext uri="{FF2B5EF4-FFF2-40B4-BE49-F238E27FC236}">
                <a16:creationId xmlns:a16="http://schemas.microsoft.com/office/drawing/2014/main" id="{8578D614-BC4E-45BD-8C97-BD1F24E278B9}"/>
              </a:ext>
            </a:extLst>
          </p:cNvPr>
          <p:cNvCxnSpPr>
            <a:cxnSpLocks/>
          </p:cNvCxnSpPr>
          <p:nvPr/>
        </p:nvCxnSpPr>
        <p:spPr>
          <a:xfrm>
            <a:off x="5154110" y="14600528"/>
            <a:ext cx="746333" cy="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Egyenes összekötő nyíllal 226">
            <a:extLst>
              <a:ext uri="{FF2B5EF4-FFF2-40B4-BE49-F238E27FC236}">
                <a16:creationId xmlns:a16="http://schemas.microsoft.com/office/drawing/2014/main" id="{0529D962-A482-492E-8095-8931961F39BA}"/>
              </a:ext>
            </a:extLst>
          </p:cNvPr>
          <p:cNvCxnSpPr>
            <a:cxnSpLocks/>
          </p:cNvCxnSpPr>
          <p:nvPr/>
        </p:nvCxnSpPr>
        <p:spPr>
          <a:xfrm>
            <a:off x="5871231" y="13936917"/>
            <a:ext cx="0" cy="663611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9" name="Szövegdoboz 228">
            <a:extLst>
              <a:ext uri="{FF2B5EF4-FFF2-40B4-BE49-F238E27FC236}">
                <a16:creationId xmlns:a16="http://schemas.microsoft.com/office/drawing/2014/main" id="{4D14D80A-B6C1-46F9-AD45-6375651F3A6B}"/>
              </a:ext>
            </a:extLst>
          </p:cNvPr>
          <p:cNvSpPr txBox="1"/>
          <p:nvPr/>
        </p:nvSpPr>
        <p:spPr>
          <a:xfrm>
            <a:off x="5968107" y="13618933"/>
            <a:ext cx="953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Digital I/O</a:t>
            </a:r>
          </a:p>
        </p:txBody>
      </p:sp>
      <p:pic>
        <p:nvPicPr>
          <p:cNvPr id="112" name="Kép 111">
            <a:extLst>
              <a:ext uri="{FF2B5EF4-FFF2-40B4-BE49-F238E27FC236}">
                <a16:creationId xmlns:a16="http://schemas.microsoft.com/office/drawing/2014/main" id="{A7C1AB08-6961-4C03-8BAB-79F50AFC7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809243" y="7565256"/>
            <a:ext cx="1109143" cy="1109143"/>
          </a:xfrm>
          <a:prstGeom prst="rect">
            <a:avLst/>
          </a:prstGeom>
        </p:spPr>
      </p:pic>
      <p:sp>
        <p:nvSpPr>
          <p:cNvPr id="234" name="Szövegdoboz 233">
            <a:extLst>
              <a:ext uri="{FF2B5EF4-FFF2-40B4-BE49-F238E27FC236}">
                <a16:creationId xmlns:a16="http://schemas.microsoft.com/office/drawing/2014/main" id="{F9A89696-4AFC-42C9-A2EA-54C9A2AD6942}"/>
              </a:ext>
            </a:extLst>
          </p:cNvPr>
          <p:cNvSpPr txBox="1"/>
          <p:nvPr/>
        </p:nvSpPr>
        <p:spPr>
          <a:xfrm>
            <a:off x="10977928" y="5254899"/>
            <a:ext cx="7144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b="1" dirty="0"/>
              <a:t>Jelmagyarázat:</a:t>
            </a:r>
          </a:p>
        </p:txBody>
      </p:sp>
      <p:cxnSp>
        <p:nvCxnSpPr>
          <p:cNvPr id="239" name="Egyenes összekötő nyíllal 238">
            <a:extLst>
              <a:ext uri="{FF2B5EF4-FFF2-40B4-BE49-F238E27FC236}">
                <a16:creationId xmlns:a16="http://schemas.microsoft.com/office/drawing/2014/main" id="{8BFD1516-F69A-4442-A126-BF11FAAB3014}"/>
              </a:ext>
            </a:extLst>
          </p:cNvPr>
          <p:cNvCxnSpPr>
            <a:cxnSpLocks/>
          </p:cNvCxnSpPr>
          <p:nvPr/>
        </p:nvCxnSpPr>
        <p:spPr>
          <a:xfrm flipH="1" flipV="1">
            <a:off x="11375797" y="5926439"/>
            <a:ext cx="936000" cy="10606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Szövegdoboz 122">
            <a:extLst>
              <a:ext uri="{FF2B5EF4-FFF2-40B4-BE49-F238E27FC236}">
                <a16:creationId xmlns:a16="http://schemas.microsoft.com/office/drawing/2014/main" id="{53F3728A-B156-4A3C-B247-FEB9C5325B15}"/>
              </a:ext>
            </a:extLst>
          </p:cNvPr>
          <p:cNvSpPr txBox="1"/>
          <p:nvPr/>
        </p:nvSpPr>
        <p:spPr>
          <a:xfrm>
            <a:off x="12288515" y="5764284"/>
            <a:ext cx="119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Digitális jel</a:t>
            </a:r>
          </a:p>
        </p:txBody>
      </p:sp>
      <p:cxnSp>
        <p:nvCxnSpPr>
          <p:cNvPr id="240" name="Egyenes összekötő nyíllal 239">
            <a:extLst>
              <a:ext uri="{FF2B5EF4-FFF2-40B4-BE49-F238E27FC236}">
                <a16:creationId xmlns:a16="http://schemas.microsoft.com/office/drawing/2014/main" id="{3D8CCE4F-3190-4C39-A606-E7AFFE1899A7}"/>
              </a:ext>
            </a:extLst>
          </p:cNvPr>
          <p:cNvCxnSpPr>
            <a:cxnSpLocks/>
          </p:cNvCxnSpPr>
          <p:nvPr/>
        </p:nvCxnSpPr>
        <p:spPr>
          <a:xfrm flipH="1" flipV="1">
            <a:off x="11375797" y="6269358"/>
            <a:ext cx="936000" cy="10606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4" name="Szövegdoboz 243">
            <a:extLst>
              <a:ext uri="{FF2B5EF4-FFF2-40B4-BE49-F238E27FC236}">
                <a16:creationId xmlns:a16="http://schemas.microsoft.com/office/drawing/2014/main" id="{99D320A3-E293-4A9E-BC02-58F406019228}"/>
              </a:ext>
            </a:extLst>
          </p:cNvPr>
          <p:cNvSpPr txBox="1"/>
          <p:nvPr/>
        </p:nvSpPr>
        <p:spPr>
          <a:xfrm>
            <a:off x="12325210" y="610617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PWM jel</a:t>
            </a:r>
          </a:p>
        </p:txBody>
      </p:sp>
      <p:cxnSp>
        <p:nvCxnSpPr>
          <p:cNvPr id="249" name="Egyenes összekötő nyíllal 248">
            <a:extLst>
              <a:ext uri="{FF2B5EF4-FFF2-40B4-BE49-F238E27FC236}">
                <a16:creationId xmlns:a16="http://schemas.microsoft.com/office/drawing/2014/main" id="{9E13757C-2F88-4C59-A05B-06AF68929B50}"/>
              </a:ext>
            </a:extLst>
          </p:cNvPr>
          <p:cNvCxnSpPr>
            <a:cxnSpLocks/>
          </p:cNvCxnSpPr>
          <p:nvPr/>
        </p:nvCxnSpPr>
        <p:spPr>
          <a:xfrm flipH="1" flipV="1">
            <a:off x="13616108" y="5944242"/>
            <a:ext cx="968400" cy="1060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0" name="Szövegdoboz 249">
            <a:extLst>
              <a:ext uri="{FF2B5EF4-FFF2-40B4-BE49-F238E27FC236}">
                <a16:creationId xmlns:a16="http://schemas.microsoft.com/office/drawing/2014/main" id="{F357A606-6762-4A4C-975D-E722AEFDA532}"/>
              </a:ext>
            </a:extLst>
          </p:cNvPr>
          <p:cNvSpPr txBox="1"/>
          <p:nvPr/>
        </p:nvSpPr>
        <p:spPr>
          <a:xfrm>
            <a:off x="14748607" y="5744481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UART</a:t>
            </a:r>
          </a:p>
        </p:txBody>
      </p:sp>
      <p:cxnSp>
        <p:nvCxnSpPr>
          <p:cNvPr id="251" name="Egyenes összekötő nyíllal 250">
            <a:extLst>
              <a:ext uri="{FF2B5EF4-FFF2-40B4-BE49-F238E27FC236}">
                <a16:creationId xmlns:a16="http://schemas.microsoft.com/office/drawing/2014/main" id="{F4A23BF3-4E51-4F7E-A674-7FB1255A9B04}"/>
              </a:ext>
            </a:extLst>
          </p:cNvPr>
          <p:cNvCxnSpPr>
            <a:cxnSpLocks/>
          </p:cNvCxnSpPr>
          <p:nvPr/>
        </p:nvCxnSpPr>
        <p:spPr>
          <a:xfrm flipH="1" flipV="1">
            <a:off x="13616108" y="6287161"/>
            <a:ext cx="968400" cy="10606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Szövegdoboz 263">
            <a:extLst>
              <a:ext uri="{FF2B5EF4-FFF2-40B4-BE49-F238E27FC236}">
                <a16:creationId xmlns:a16="http://schemas.microsoft.com/office/drawing/2014/main" id="{20E0876A-EAC8-463E-A3FA-DA61AA1E71B5}"/>
              </a:ext>
            </a:extLst>
          </p:cNvPr>
          <p:cNvSpPr txBox="1"/>
          <p:nvPr/>
        </p:nvSpPr>
        <p:spPr>
          <a:xfrm>
            <a:off x="14631727" y="6087129"/>
            <a:ext cx="106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ADC/DAC</a:t>
            </a:r>
          </a:p>
        </p:txBody>
      </p:sp>
      <p:cxnSp>
        <p:nvCxnSpPr>
          <p:cNvPr id="265" name="Egyenes összekötő nyíllal 264">
            <a:extLst>
              <a:ext uri="{FF2B5EF4-FFF2-40B4-BE49-F238E27FC236}">
                <a16:creationId xmlns:a16="http://schemas.microsoft.com/office/drawing/2014/main" id="{D9634613-D8E6-4589-9517-8ED33CE69FCF}"/>
              </a:ext>
            </a:extLst>
          </p:cNvPr>
          <p:cNvCxnSpPr>
            <a:cxnSpLocks/>
          </p:cNvCxnSpPr>
          <p:nvPr/>
        </p:nvCxnSpPr>
        <p:spPr>
          <a:xfrm flipH="1">
            <a:off x="16164085" y="5932862"/>
            <a:ext cx="885242" cy="1138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6" name="Szövegdoboz 265">
            <a:extLst>
              <a:ext uri="{FF2B5EF4-FFF2-40B4-BE49-F238E27FC236}">
                <a16:creationId xmlns:a16="http://schemas.microsoft.com/office/drawing/2014/main" id="{D571797E-1DE1-483E-B361-C8D5C6E2AABC}"/>
              </a:ext>
            </a:extLst>
          </p:cNvPr>
          <p:cNvSpPr txBox="1"/>
          <p:nvPr/>
        </p:nvSpPr>
        <p:spPr>
          <a:xfrm>
            <a:off x="17087142" y="576353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SPI</a:t>
            </a:r>
          </a:p>
        </p:txBody>
      </p:sp>
      <p:cxnSp>
        <p:nvCxnSpPr>
          <p:cNvPr id="271" name="Egyenes összekötő nyíllal 270">
            <a:extLst>
              <a:ext uri="{FF2B5EF4-FFF2-40B4-BE49-F238E27FC236}">
                <a16:creationId xmlns:a16="http://schemas.microsoft.com/office/drawing/2014/main" id="{7DE8ADA5-10E1-4BAB-9984-45240A1BB8AD}"/>
              </a:ext>
            </a:extLst>
          </p:cNvPr>
          <p:cNvCxnSpPr>
            <a:cxnSpLocks/>
            <a:endCxn id="272" idx="1"/>
          </p:cNvCxnSpPr>
          <p:nvPr/>
        </p:nvCxnSpPr>
        <p:spPr>
          <a:xfrm flipV="1">
            <a:off x="16164085" y="6290845"/>
            <a:ext cx="931566" cy="6922"/>
          </a:xfrm>
          <a:prstGeom prst="straightConnector1">
            <a:avLst/>
          </a:prstGeom>
          <a:ln w="76200" cap="flat" cmpd="dbl" algn="ctr">
            <a:solidFill>
              <a:schemeClr val="tx1"/>
            </a:solidFill>
            <a:prstDash val="sysDash"/>
            <a:round/>
            <a:headEnd type="arrow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2" name="Szövegdoboz 271">
            <a:extLst>
              <a:ext uri="{FF2B5EF4-FFF2-40B4-BE49-F238E27FC236}">
                <a16:creationId xmlns:a16="http://schemas.microsoft.com/office/drawing/2014/main" id="{2FAE8B22-C97C-423C-9F09-B8BF77AE6890}"/>
              </a:ext>
            </a:extLst>
          </p:cNvPr>
          <p:cNvSpPr txBox="1"/>
          <p:nvPr/>
        </p:nvSpPr>
        <p:spPr>
          <a:xfrm>
            <a:off x="17095651" y="610617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I2C</a:t>
            </a:r>
          </a:p>
        </p:txBody>
      </p:sp>
      <p:grpSp>
        <p:nvGrpSpPr>
          <p:cNvPr id="42" name="Csoportba foglalás 41">
            <a:extLst>
              <a:ext uri="{FF2B5EF4-FFF2-40B4-BE49-F238E27FC236}">
                <a16:creationId xmlns:a16="http://schemas.microsoft.com/office/drawing/2014/main" id="{B7FD455D-4919-486C-B424-817D6F8E04A9}"/>
              </a:ext>
            </a:extLst>
          </p:cNvPr>
          <p:cNvGrpSpPr/>
          <p:nvPr/>
        </p:nvGrpSpPr>
        <p:grpSpPr>
          <a:xfrm>
            <a:off x="5090059" y="4415207"/>
            <a:ext cx="2707834" cy="2934763"/>
            <a:chOff x="5090059" y="3552393"/>
            <a:chExt cx="2707834" cy="3123812"/>
          </a:xfrm>
        </p:grpSpPr>
        <p:cxnSp>
          <p:nvCxnSpPr>
            <p:cNvPr id="210" name="Egyenes összekötő nyíllal 209">
              <a:extLst>
                <a:ext uri="{FF2B5EF4-FFF2-40B4-BE49-F238E27FC236}">
                  <a16:creationId xmlns:a16="http://schemas.microsoft.com/office/drawing/2014/main" id="{183426BB-8FC4-496F-8DE9-832C68536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1003" y="3552393"/>
              <a:ext cx="1976890" cy="12179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2" name="Egyenes összekötő nyíllal 211">
              <a:extLst>
                <a:ext uri="{FF2B5EF4-FFF2-40B4-BE49-F238E27FC236}">
                  <a16:creationId xmlns:a16="http://schemas.microsoft.com/office/drawing/2014/main" id="{1DE2550C-0C5D-47E0-8F2F-E6D47CBE3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864" y="3563568"/>
              <a:ext cx="69545" cy="3112638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Egyenes összekötő nyíllal 217">
              <a:extLst>
                <a:ext uri="{FF2B5EF4-FFF2-40B4-BE49-F238E27FC236}">
                  <a16:creationId xmlns:a16="http://schemas.microsoft.com/office/drawing/2014/main" id="{A05F9732-4B36-4F00-AB97-C06E66A4B9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0059" y="6656999"/>
              <a:ext cx="668526" cy="9224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0" name="Szövegdoboz 219">
            <a:extLst>
              <a:ext uri="{FF2B5EF4-FFF2-40B4-BE49-F238E27FC236}">
                <a16:creationId xmlns:a16="http://schemas.microsoft.com/office/drawing/2014/main" id="{E2889801-FDB1-414D-A7D1-5CD41930927C}"/>
              </a:ext>
            </a:extLst>
          </p:cNvPr>
          <p:cNvSpPr txBox="1"/>
          <p:nvPr/>
        </p:nvSpPr>
        <p:spPr>
          <a:xfrm>
            <a:off x="5034874" y="696993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11,1V</a:t>
            </a:r>
          </a:p>
        </p:txBody>
      </p:sp>
      <p:sp>
        <p:nvSpPr>
          <p:cNvPr id="223" name="Téglalap 222">
            <a:extLst>
              <a:ext uri="{FF2B5EF4-FFF2-40B4-BE49-F238E27FC236}">
                <a16:creationId xmlns:a16="http://schemas.microsoft.com/office/drawing/2014/main" id="{8D6E81FC-1BDA-4D67-B147-F9CC3B69D250}"/>
              </a:ext>
            </a:extLst>
          </p:cNvPr>
          <p:cNvSpPr/>
          <p:nvPr/>
        </p:nvSpPr>
        <p:spPr>
          <a:xfrm>
            <a:off x="8224302" y="4752225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dk1"/>
                </a:solidFill>
              </a:rPr>
              <a:t>DC-DC Mellék Konverter</a:t>
            </a:r>
          </a:p>
          <a:p>
            <a:pPr algn="ctr"/>
            <a:r>
              <a:rPr lang="hu-HU" sz="1200" dirty="0"/>
              <a:t>DCDC3VU 3A-es állítható </a:t>
            </a:r>
            <a:r>
              <a:rPr lang="hu-HU" sz="1200" dirty="0" err="1"/>
              <a:t>step</a:t>
            </a:r>
            <a:r>
              <a:rPr lang="hu-HU" sz="1200" dirty="0"/>
              <a:t> down tápegység modul feszültségmérővel</a:t>
            </a:r>
            <a:endParaRPr lang="hu-HU" sz="1200" dirty="0">
              <a:solidFill>
                <a:schemeClr val="dk1"/>
              </a:solidFill>
            </a:endParaRPr>
          </a:p>
        </p:txBody>
      </p:sp>
      <p:cxnSp>
        <p:nvCxnSpPr>
          <p:cNvPr id="228" name="Egyenes összekötő nyíllal 227">
            <a:extLst>
              <a:ext uri="{FF2B5EF4-FFF2-40B4-BE49-F238E27FC236}">
                <a16:creationId xmlns:a16="http://schemas.microsoft.com/office/drawing/2014/main" id="{22A2D470-9332-4A0C-BEEE-EAA1162BAEA7}"/>
              </a:ext>
            </a:extLst>
          </p:cNvPr>
          <p:cNvCxnSpPr>
            <a:cxnSpLocks/>
          </p:cNvCxnSpPr>
          <p:nvPr/>
        </p:nvCxnSpPr>
        <p:spPr>
          <a:xfrm>
            <a:off x="7039110" y="5528970"/>
            <a:ext cx="0" cy="341875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0" name="Szövegdoboz 229">
            <a:extLst>
              <a:ext uri="{FF2B5EF4-FFF2-40B4-BE49-F238E27FC236}">
                <a16:creationId xmlns:a16="http://schemas.microsoft.com/office/drawing/2014/main" id="{21E01135-F00A-4043-B306-B30E2942A3E5}"/>
              </a:ext>
            </a:extLst>
          </p:cNvPr>
          <p:cNvSpPr txBox="1"/>
          <p:nvPr/>
        </p:nvSpPr>
        <p:spPr>
          <a:xfrm>
            <a:off x="7083744" y="550777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6 V</a:t>
            </a:r>
          </a:p>
        </p:txBody>
      </p:sp>
      <p:cxnSp>
        <p:nvCxnSpPr>
          <p:cNvPr id="273" name="Egyenes összekötő nyíllal 272">
            <a:extLst>
              <a:ext uri="{FF2B5EF4-FFF2-40B4-BE49-F238E27FC236}">
                <a16:creationId xmlns:a16="http://schemas.microsoft.com/office/drawing/2014/main" id="{B923B309-6453-46ED-BA69-3B0245BDBAAF}"/>
              </a:ext>
            </a:extLst>
          </p:cNvPr>
          <p:cNvCxnSpPr>
            <a:cxnSpLocks/>
          </p:cNvCxnSpPr>
          <p:nvPr/>
        </p:nvCxnSpPr>
        <p:spPr>
          <a:xfrm>
            <a:off x="8813898" y="4230961"/>
            <a:ext cx="0" cy="52126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églalap 96">
            <a:extLst>
              <a:ext uri="{FF2B5EF4-FFF2-40B4-BE49-F238E27FC236}">
                <a16:creationId xmlns:a16="http://schemas.microsoft.com/office/drawing/2014/main" id="{70B9EAAB-D3F6-4D12-A9A6-97C9A8093E2F}"/>
              </a:ext>
            </a:extLst>
          </p:cNvPr>
          <p:cNvSpPr/>
          <p:nvPr/>
        </p:nvSpPr>
        <p:spPr>
          <a:xfrm>
            <a:off x="1299411" y="1491916"/>
            <a:ext cx="18769263" cy="184805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Szövegdoboz 102">
            <a:extLst>
              <a:ext uri="{FF2B5EF4-FFF2-40B4-BE49-F238E27FC236}">
                <a16:creationId xmlns:a16="http://schemas.microsoft.com/office/drawing/2014/main" id="{3D4D8380-C83A-44F2-A641-5D0E74D8199E}"/>
              </a:ext>
            </a:extLst>
          </p:cNvPr>
          <p:cNvSpPr txBox="1"/>
          <p:nvPr/>
        </p:nvSpPr>
        <p:spPr>
          <a:xfrm>
            <a:off x="5860633" y="1764220"/>
            <a:ext cx="1045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Hardver Szerkezeti Diagram </a:t>
            </a:r>
            <a:r>
              <a:rPr lang="hu-HU" sz="3600" b="1"/>
              <a:t>– Második Hét</a:t>
            </a:r>
            <a:endParaRPr lang="hu-HU" sz="3600" b="1" dirty="0"/>
          </a:p>
        </p:txBody>
      </p:sp>
      <p:sp>
        <p:nvSpPr>
          <p:cNvPr id="274" name="Szövegdoboz 273">
            <a:extLst>
              <a:ext uri="{FF2B5EF4-FFF2-40B4-BE49-F238E27FC236}">
                <a16:creationId xmlns:a16="http://schemas.microsoft.com/office/drawing/2014/main" id="{AAFFF727-5F75-445C-A099-A4A87AB010BB}"/>
              </a:ext>
            </a:extLst>
          </p:cNvPr>
          <p:cNvSpPr txBox="1"/>
          <p:nvPr/>
        </p:nvSpPr>
        <p:spPr>
          <a:xfrm>
            <a:off x="1535302" y="19291762"/>
            <a:ext cx="434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err="1"/>
              <a:t>RobonAut</a:t>
            </a:r>
            <a:r>
              <a:rPr lang="hu-HU" sz="3600" b="1" dirty="0"/>
              <a:t> 2023-2024</a:t>
            </a:r>
          </a:p>
        </p:txBody>
      </p:sp>
      <p:sp>
        <p:nvSpPr>
          <p:cNvPr id="108" name="Folyamatábra: Lapközi összekötő 107">
            <a:extLst>
              <a:ext uri="{FF2B5EF4-FFF2-40B4-BE49-F238E27FC236}">
                <a16:creationId xmlns:a16="http://schemas.microsoft.com/office/drawing/2014/main" id="{EADA77C5-741B-41BE-9B4C-82C6D6A49097}"/>
              </a:ext>
            </a:extLst>
          </p:cNvPr>
          <p:cNvSpPr/>
          <p:nvPr/>
        </p:nvSpPr>
        <p:spPr>
          <a:xfrm>
            <a:off x="6940244" y="5883294"/>
            <a:ext cx="197168" cy="419105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5" name="Folyamatábra: Lapközi összekötő 274">
            <a:extLst>
              <a:ext uri="{FF2B5EF4-FFF2-40B4-BE49-F238E27FC236}">
                <a16:creationId xmlns:a16="http://schemas.microsoft.com/office/drawing/2014/main" id="{E4F94879-0B82-43FF-B64F-C46E23393FAC}"/>
              </a:ext>
            </a:extLst>
          </p:cNvPr>
          <p:cNvSpPr/>
          <p:nvPr/>
        </p:nvSpPr>
        <p:spPr>
          <a:xfrm rot="10800000">
            <a:off x="3043394" y="17422140"/>
            <a:ext cx="197168" cy="419105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8" name="Szövegdoboz 277">
            <a:extLst>
              <a:ext uri="{FF2B5EF4-FFF2-40B4-BE49-F238E27FC236}">
                <a16:creationId xmlns:a16="http://schemas.microsoft.com/office/drawing/2014/main" id="{57C1BF4E-AFF8-44BA-BC61-F04C1B2CDEBB}"/>
              </a:ext>
            </a:extLst>
          </p:cNvPr>
          <p:cNvSpPr txBox="1"/>
          <p:nvPr/>
        </p:nvSpPr>
        <p:spPr>
          <a:xfrm>
            <a:off x="3211105" y="17481309"/>
            <a:ext cx="364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6V </a:t>
            </a:r>
            <a:r>
              <a:rPr lang="hu-HU" b="1" dirty="0" err="1">
                <a:solidFill>
                  <a:srgbClr val="FF0000"/>
                </a:solidFill>
              </a:rPr>
              <a:t>from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dedicated</a:t>
            </a:r>
            <a:r>
              <a:rPr lang="hu-HU" b="1" dirty="0">
                <a:solidFill>
                  <a:srgbClr val="FF0000"/>
                </a:solidFill>
              </a:rPr>
              <a:t> DC-DC </a:t>
            </a:r>
            <a:r>
              <a:rPr lang="hu-HU" b="1" dirty="0" err="1">
                <a:solidFill>
                  <a:srgbClr val="FF0000"/>
                </a:solidFill>
              </a:rPr>
              <a:t>Converter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39" name="Téglalap 38">
            <a:extLst>
              <a:ext uri="{FF2B5EF4-FFF2-40B4-BE49-F238E27FC236}">
                <a16:creationId xmlns:a16="http://schemas.microsoft.com/office/drawing/2014/main" id="{B72CAD0D-F243-406B-85E3-6F7B16DA0ECF}"/>
              </a:ext>
            </a:extLst>
          </p:cNvPr>
          <p:cNvSpPr/>
          <p:nvPr/>
        </p:nvSpPr>
        <p:spPr>
          <a:xfrm>
            <a:off x="7219831" y="3561581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dk1"/>
                </a:solidFill>
              </a:rPr>
              <a:t>Li-</a:t>
            </a:r>
            <a:r>
              <a:rPr lang="hu-HU" sz="1200" dirty="0" err="1">
                <a:solidFill>
                  <a:schemeClr val="dk1"/>
                </a:solidFill>
              </a:rPr>
              <a:t>Po</a:t>
            </a:r>
            <a:r>
              <a:rPr lang="hu-HU" sz="1200" dirty="0">
                <a:solidFill>
                  <a:schemeClr val="dk1"/>
                </a:solidFill>
              </a:rPr>
              <a:t> segédakkumulátor</a:t>
            </a:r>
          </a:p>
        </p:txBody>
      </p:sp>
      <p:sp>
        <p:nvSpPr>
          <p:cNvPr id="279" name="Szövegdoboz 278">
            <a:extLst>
              <a:ext uri="{FF2B5EF4-FFF2-40B4-BE49-F238E27FC236}">
                <a16:creationId xmlns:a16="http://schemas.microsoft.com/office/drawing/2014/main" id="{EA8B1723-C7C7-4370-BDF9-879DB7C7E3AC}"/>
              </a:ext>
            </a:extLst>
          </p:cNvPr>
          <p:cNvSpPr txBox="1"/>
          <p:nvPr/>
        </p:nvSpPr>
        <p:spPr>
          <a:xfrm>
            <a:off x="7638913" y="19291762"/>
            <a:ext cx="1300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Dénes Csaba Antal				</a:t>
            </a:r>
            <a:r>
              <a:rPr lang="hu-HU" sz="3600" b="1" dirty="0" err="1"/>
              <a:t>Dolnay</a:t>
            </a:r>
            <a:r>
              <a:rPr lang="hu-HU" sz="3600" b="1" dirty="0"/>
              <a:t> Ádám				</a:t>
            </a:r>
            <a:r>
              <a:rPr lang="hu-HU" sz="3600" b="1" dirty="0" err="1"/>
              <a:t>Bezzegh</a:t>
            </a:r>
            <a:r>
              <a:rPr lang="hu-HU" sz="3600" b="1" dirty="0"/>
              <a:t> Richard</a:t>
            </a:r>
          </a:p>
        </p:txBody>
      </p:sp>
    </p:spTree>
    <p:extLst>
      <p:ext uri="{BB962C8B-B14F-4D97-AF65-F5344CB8AC3E}">
        <p14:creationId xmlns:p14="http://schemas.microsoft.com/office/powerpoint/2010/main" val="3566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A916EA5-DA0B-49DB-AA48-9891BAFE020F}"/>
              </a:ext>
            </a:extLst>
          </p:cNvPr>
          <p:cNvSpPr/>
          <p:nvPr/>
        </p:nvSpPr>
        <p:spPr>
          <a:xfrm>
            <a:off x="1299411" y="1491916"/>
            <a:ext cx="18769263" cy="184805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8482F37-7B0C-453B-B435-D828078E9EA9}"/>
              </a:ext>
            </a:extLst>
          </p:cNvPr>
          <p:cNvSpPr/>
          <p:nvPr/>
        </p:nvSpPr>
        <p:spPr>
          <a:xfrm>
            <a:off x="16757060" y="8886270"/>
            <a:ext cx="2141622" cy="6616977"/>
          </a:xfrm>
          <a:prstGeom prst="rect">
            <a:avLst/>
          </a:prstGeom>
          <a:solidFill>
            <a:srgbClr val="CEAAC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2ACFAD5-188C-4536-9F87-77FCF5D2963C}"/>
              </a:ext>
            </a:extLst>
          </p:cNvPr>
          <p:cNvSpPr txBox="1"/>
          <p:nvPr/>
        </p:nvSpPr>
        <p:spPr>
          <a:xfrm>
            <a:off x="16882391" y="8886270"/>
            <a:ext cx="189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Szenzorok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BDDA143C-5897-4445-BB27-35736D3A6604}"/>
              </a:ext>
            </a:extLst>
          </p:cNvPr>
          <p:cNvSpPr/>
          <p:nvPr/>
        </p:nvSpPr>
        <p:spPr>
          <a:xfrm>
            <a:off x="17069880" y="9382498"/>
            <a:ext cx="1515979" cy="61361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 err="1">
                <a:solidFill>
                  <a:schemeClr val="bg1"/>
                </a:solidFill>
              </a:rPr>
              <a:t>Microphone</a:t>
            </a:r>
            <a:r>
              <a:rPr lang="hu-HU" sz="1200" b="1" dirty="0">
                <a:solidFill>
                  <a:schemeClr val="bg1"/>
                </a:solidFill>
              </a:rPr>
              <a:t> </a:t>
            </a:r>
            <a:r>
              <a:rPr lang="hu-HU" sz="1200" b="1" dirty="0" err="1">
                <a:solidFill>
                  <a:schemeClr val="bg1"/>
                </a:solidFill>
              </a:rPr>
              <a:t>sensor</a:t>
            </a:r>
            <a:endParaRPr lang="hu-HU" sz="1200" b="1" dirty="0">
              <a:solidFill>
                <a:schemeClr val="bg1"/>
              </a:solidFill>
            </a:endParaRP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SKU:SEN0487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66DAE577-801A-4E07-B7A0-4DB3B563D717}"/>
              </a:ext>
            </a:extLst>
          </p:cNvPr>
          <p:cNvSpPr/>
          <p:nvPr/>
        </p:nvSpPr>
        <p:spPr>
          <a:xfrm>
            <a:off x="17065095" y="12284823"/>
            <a:ext cx="1515979" cy="613611"/>
          </a:xfrm>
          <a:prstGeom prst="rect">
            <a:avLst/>
          </a:prstGeom>
          <a:solidFill>
            <a:srgbClr val="6600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Távolság  szenzor</a:t>
            </a:r>
          </a:p>
        </p:txBody>
      </p:sp>
      <p:sp>
        <p:nvSpPr>
          <p:cNvPr id="10" name="Téglalap: felső két sarkán levágva 9">
            <a:extLst>
              <a:ext uri="{FF2B5EF4-FFF2-40B4-BE49-F238E27FC236}">
                <a16:creationId xmlns:a16="http://schemas.microsoft.com/office/drawing/2014/main" id="{F6F6343E-872C-45D0-B7FE-E7303F46242E}"/>
              </a:ext>
            </a:extLst>
          </p:cNvPr>
          <p:cNvSpPr/>
          <p:nvPr/>
        </p:nvSpPr>
        <p:spPr>
          <a:xfrm>
            <a:off x="17115943" y="14493691"/>
            <a:ext cx="1515979" cy="613611"/>
          </a:xfrm>
          <a:prstGeom prst="snip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Környezet szenzor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D143DD86-EACC-46AE-8B55-54EFF846ECDC}"/>
              </a:ext>
            </a:extLst>
          </p:cNvPr>
          <p:cNvSpPr/>
          <p:nvPr/>
        </p:nvSpPr>
        <p:spPr>
          <a:xfrm>
            <a:off x="17069880" y="10270994"/>
            <a:ext cx="1515979" cy="853090"/>
          </a:xfrm>
          <a:prstGeom prst="rect">
            <a:avLst/>
          </a:prstGeom>
          <a:solidFill>
            <a:srgbClr val="009999"/>
          </a:solidFill>
          <a:ln>
            <a:solidFill>
              <a:srgbClr val="FAB9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b="1" dirty="0">
                <a:solidFill>
                  <a:schemeClr val="bg1"/>
                </a:solidFill>
              </a:rPr>
              <a:t>Giroszkóp szenzor</a:t>
            </a:r>
          </a:p>
          <a:p>
            <a:pPr algn="ctr"/>
            <a:r>
              <a:rPr lang="hu-HU" sz="1100" b="1" dirty="0" err="1">
                <a:solidFill>
                  <a:schemeClr val="bg1"/>
                </a:solidFill>
              </a:rPr>
              <a:t>Adafruit</a:t>
            </a:r>
            <a:r>
              <a:rPr lang="hu-HU" sz="1100" b="1" dirty="0">
                <a:solidFill>
                  <a:schemeClr val="bg1"/>
                </a:solidFill>
              </a:rPr>
              <a:t> 9-DOF </a:t>
            </a:r>
            <a:r>
              <a:rPr lang="hu-HU" sz="1100" b="1" dirty="0" err="1">
                <a:solidFill>
                  <a:schemeClr val="bg1"/>
                </a:solidFill>
              </a:rPr>
              <a:t>Orientation</a:t>
            </a:r>
            <a:r>
              <a:rPr lang="hu-HU" sz="1100" b="1" dirty="0">
                <a:solidFill>
                  <a:schemeClr val="bg1"/>
                </a:solidFill>
              </a:rPr>
              <a:t> IMU </a:t>
            </a:r>
            <a:r>
              <a:rPr lang="hu-HU" sz="1100" b="1" dirty="0" err="1">
                <a:solidFill>
                  <a:schemeClr val="bg1"/>
                </a:solidFill>
              </a:rPr>
              <a:t>Fusion</a:t>
            </a:r>
            <a:r>
              <a:rPr lang="hu-HU" sz="1100" b="1" dirty="0">
                <a:solidFill>
                  <a:schemeClr val="bg1"/>
                </a:solidFill>
              </a:rPr>
              <a:t> </a:t>
            </a:r>
            <a:r>
              <a:rPr lang="hu-HU" sz="1100" b="1" dirty="0" err="1">
                <a:solidFill>
                  <a:schemeClr val="bg1"/>
                </a:solidFill>
              </a:rPr>
              <a:t>Breakout</a:t>
            </a:r>
            <a:r>
              <a:rPr lang="hu-HU" sz="1100" b="1" dirty="0">
                <a:solidFill>
                  <a:schemeClr val="bg1"/>
                </a:solidFill>
              </a:rPr>
              <a:t> - BNO085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68A632F0-D0AB-4632-87CC-D1984A5292E6}"/>
              </a:ext>
            </a:extLst>
          </p:cNvPr>
          <p:cNvSpPr/>
          <p:nvPr/>
        </p:nvSpPr>
        <p:spPr>
          <a:xfrm>
            <a:off x="17170457" y="12402282"/>
            <a:ext cx="1515979" cy="613611"/>
          </a:xfrm>
          <a:prstGeom prst="rect">
            <a:avLst/>
          </a:prstGeom>
          <a:solidFill>
            <a:srgbClr val="6600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Távolság  szenzor</a:t>
            </a: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HCSR – 04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F21CAF99-6144-41E1-A4A7-66B5C8D0B2A2}"/>
              </a:ext>
            </a:extLst>
          </p:cNvPr>
          <p:cNvSpPr/>
          <p:nvPr/>
        </p:nvSpPr>
        <p:spPr>
          <a:xfrm>
            <a:off x="3984305" y="12551598"/>
            <a:ext cx="2141622" cy="6654264"/>
          </a:xfrm>
          <a:prstGeom prst="rect">
            <a:avLst/>
          </a:prstGeom>
          <a:solidFill>
            <a:srgbClr val="CEAAC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66E85BA-CD96-432B-A05F-0B03AC594444}"/>
              </a:ext>
            </a:extLst>
          </p:cNvPr>
          <p:cNvSpPr txBox="1"/>
          <p:nvPr/>
        </p:nvSpPr>
        <p:spPr>
          <a:xfrm>
            <a:off x="4109636" y="12551598"/>
            <a:ext cx="189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USER </a:t>
            </a:r>
            <a:r>
              <a:rPr lang="hu-HU" dirty="0" err="1"/>
              <a:t>Interfacek</a:t>
            </a:r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FF84FC32-818B-4D31-A561-51DBEF8A9BED}"/>
              </a:ext>
            </a:extLst>
          </p:cNvPr>
          <p:cNvSpPr/>
          <p:nvPr/>
        </p:nvSpPr>
        <p:spPr>
          <a:xfrm>
            <a:off x="4075188" y="13001704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 err="1">
                <a:solidFill>
                  <a:schemeClr val="dk1"/>
                </a:solidFill>
              </a:rPr>
              <a:t>Push</a:t>
            </a:r>
            <a:r>
              <a:rPr lang="hu-HU" sz="1200" b="1" dirty="0">
                <a:solidFill>
                  <a:schemeClr val="dk1"/>
                </a:solidFill>
              </a:rPr>
              <a:t> Button 1</a:t>
            </a:r>
          </a:p>
          <a:p>
            <a:pPr algn="ctr"/>
            <a:r>
              <a:rPr lang="hu-HU" sz="1200" b="1" dirty="0"/>
              <a:t>SKU: DFR:0029</a:t>
            </a:r>
          </a:p>
          <a:p>
            <a:pPr algn="ctr"/>
            <a:r>
              <a:rPr lang="hu-HU" sz="1200" b="1" dirty="0" err="1"/>
              <a:t>Activate</a:t>
            </a:r>
            <a:r>
              <a:rPr lang="hu-HU" sz="1200" b="1" dirty="0"/>
              <a:t> </a:t>
            </a:r>
            <a:r>
              <a:rPr lang="hu-HU" sz="1200" b="1" dirty="0" err="1"/>
              <a:t>the</a:t>
            </a:r>
            <a:r>
              <a:rPr lang="hu-HU" sz="1200" b="1" dirty="0"/>
              <a:t> drill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BD90C3BD-ED80-46C1-84CE-16AE659E5EC8}"/>
              </a:ext>
            </a:extLst>
          </p:cNvPr>
          <p:cNvSpPr/>
          <p:nvPr/>
        </p:nvSpPr>
        <p:spPr>
          <a:xfrm>
            <a:off x="4075188" y="14931076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Digital </a:t>
            </a:r>
            <a:r>
              <a:rPr lang="hu-HU" sz="1200" b="1" dirty="0" err="1"/>
              <a:t>Buzzer</a:t>
            </a:r>
            <a:endParaRPr lang="hu-HU" sz="1200" b="1" dirty="0"/>
          </a:p>
          <a:p>
            <a:pPr algn="ctr"/>
            <a:r>
              <a:rPr lang="hu-HU" sz="1200" b="1" dirty="0">
                <a:solidFill>
                  <a:schemeClr val="dk1"/>
                </a:solidFill>
              </a:rPr>
              <a:t>Digital </a:t>
            </a:r>
            <a:r>
              <a:rPr lang="hu-HU" sz="1200" b="1" dirty="0" err="1">
                <a:solidFill>
                  <a:schemeClr val="dk1"/>
                </a:solidFill>
              </a:rPr>
              <a:t>Buzzler</a:t>
            </a:r>
            <a:r>
              <a:rPr lang="hu-HU" sz="1200" b="1" dirty="0">
                <a:solidFill>
                  <a:schemeClr val="dk1"/>
                </a:solidFill>
              </a:rPr>
              <a:t> V2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92B9000-F6DF-491F-8EB6-06F80FB3C4AA}"/>
              </a:ext>
            </a:extLst>
          </p:cNvPr>
          <p:cNvSpPr/>
          <p:nvPr/>
        </p:nvSpPr>
        <p:spPr>
          <a:xfrm>
            <a:off x="4075188" y="15895762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RGB LED 1</a:t>
            </a:r>
          </a:p>
          <a:p>
            <a:pPr algn="ctr"/>
            <a:r>
              <a:rPr lang="hu-HU" sz="1200" b="1" dirty="0">
                <a:solidFill>
                  <a:schemeClr val="dk1"/>
                </a:solidFill>
              </a:rPr>
              <a:t>(</a:t>
            </a:r>
            <a:r>
              <a:rPr lang="hu-HU" sz="1200" b="1" dirty="0" err="1">
                <a:solidFill>
                  <a:schemeClr val="dk1"/>
                </a:solidFill>
              </a:rPr>
              <a:t>Active</a:t>
            </a:r>
            <a:r>
              <a:rPr lang="hu-HU" sz="1200" b="1" dirty="0"/>
              <a:t>/</a:t>
            </a:r>
            <a:r>
              <a:rPr lang="hu-HU" sz="1200" b="1" dirty="0" err="1">
                <a:solidFill>
                  <a:schemeClr val="dk1"/>
                </a:solidFill>
              </a:rPr>
              <a:t>Inactive</a:t>
            </a:r>
            <a:r>
              <a:rPr lang="hu-HU" sz="1200" b="1" dirty="0">
                <a:solidFill>
                  <a:schemeClr val="dk1"/>
                </a:solidFill>
              </a:rPr>
              <a:t> </a:t>
            </a:r>
            <a:r>
              <a:rPr lang="hu-HU" sz="1200" b="1" dirty="0" err="1">
                <a:solidFill>
                  <a:schemeClr val="dk1"/>
                </a:solidFill>
              </a:rPr>
              <a:t>indicator</a:t>
            </a:r>
            <a:r>
              <a:rPr lang="hu-HU" sz="1200" b="1" dirty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A9874203-CA37-43A7-9D1A-DC5344EE8955}"/>
              </a:ext>
            </a:extLst>
          </p:cNvPr>
          <p:cNvSpPr/>
          <p:nvPr/>
        </p:nvSpPr>
        <p:spPr>
          <a:xfrm>
            <a:off x="4075188" y="16860448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RGB LED 2</a:t>
            </a:r>
          </a:p>
          <a:p>
            <a:pPr algn="ctr"/>
            <a:r>
              <a:rPr lang="hu-HU" sz="1200" b="1" dirty="0">
                <a:solidFill>
                  <a:schemeClr val="dk1"/>
                </a:solidFill>
              </a:rPr>
              <a:t>(</a:t>
            </a:r>
            <a:r>
              <a:rPr lang="hu-HU" sz="1200" b="1" dirty="0" err="1">
                <a:solidFill>
                  <a:schemeClr val="dk1"/>
                </a:solidFill>
              </a:rPr>
              <a:t>Enabled</a:t>
            </a:r>
            <a:r>
              <a:rPr lang="hu-HU" sz="1200" b="1" dirty="0">
                <a:solidFill>
                  <a:schemeClr val="dk1"/>
                </a:solidFill>
              </a:rPr>
              <a:t>, </a:t>
            </a:r>
            <a:r>
              <a:rPr lang="hu-HU" sz="1200" b="1" dirty="0" err="1">
                <a:solidFill>
                  <a:schemeClr val="dk1"/>
                </a:solidFill>
              </a:rPr>
              <a:t>Disabled</a:t>
            </a:r>
            <a:r>
              <a:rPr lang="hu-HU" sz="1200" b="1" dirty="0">
                <a:solidFill>
                  <a:schemeClr val="dk1"/>
                </a:solidFill>
              </a:rPr>
              <a:t> Drill)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092510D1-640D-4376-A211-FEC6C672CDC4}"/>
              </a:ext>
            </a:extLst>
          </p:cNvPr>
          <p:cNvSpPr/>
          <p:nvPr/>
        </p:nvSpPr>
        <p:spPr>
          <a:xfrm>
            <a:off x="3988529" y="8064381"/>
            <a:ext cx="2141622" cy="4209193"/>
          </a:xfrm>
          <a:prstGeom prst="rect">
            <a:avLst/>
          </a:prstGeom>
          <a:solidFill>
            <a:srgbClr val="CCCC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119771DB-4DDE-4AAA-A50B-707085A3B57B}"/>
              </a:ext>
            </a:extLst>
          </p:cNvPr>
          <p:cNvSpPr txBox="1"/>
          <p:nvPr/>
        </p:nvSpPr>
        <p:spPr>
          <a:xfrm>
            <a:off x="4417736" y="8261151"/>
            <a:ext cx="144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Beavatkozás</a:t>
            </a:r>
          </a:p>
        </p:txBody>
      </p: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797509DC-DCF6-4206-A43F-76E999CAFF64}"/>
              </a:ext>
            </a:extLst>
          </p:cNvPr>
          <p:cNvGrpSpPr/>
          <p:nvPr/>
        </p:nvGrpSpPr>
        <p:grpSpPr>
          <a:xfrm>
            <a:off x="4030641" y="9845714"/>
            <a:ext cx="2024346" cy="815202"/>
            <a:chOff x="4296434" y="4695787"/>
            <a:chExt cx="2024346" cy="815202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DC5A66EA-3024-431C-BCCA-56036900BA5E}"/>
                </a:ext>
              </a:extLst>
            </p:cNvPr>
            <p:cNvSpPr/>
            <p:nvPr/>
          </p:nvSpPr>
          <p:spPr>
            <a:xfrm>
              <a:off x="4296434" y="4695787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b="1" dirty="0">
                  <a:solidFill>
                    <a:schemeClr val="dk1"/>
                  </a:solidFill>
                </a:rPr>
                <a:t>Drón </a:t>
              </a:r>
              <a:r>
                <a:rPr lang="hu-HU" sz="1200" b="1" dirty="0" err="1">
                  <a:solidFill>
                    <a:schemeClr val="dk1"/>
                  </a:solidFill>
                </a:rPr>
                <a:t>szervó</a:t>
              </a:r>
              <a:endParaRPr lang="hu-HU" sz="1200" b="1" dirty="0">
                <a:solidFill>
                  <a:schemeClr val="dk1"/>
                </a:solidFill>
              </a:endParaRPr>
            </a:p>
            <a:p>
              <a:pPr algn="ctr"/>
              <a:r>
                <a:rPr lang="hu-HU" sz="1200" b="1" dirty="0"/>
                <a:t>MM0120K-POWER</a:t>
              </a:r>
              <a:endParaRPr lang="hu-HU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5EFDB595-A83B-491B-A20B-9C408CAD9FEA}"/>
                </a:ext>
              </a:extLst>
            </p:cNvPr>
            <p:cNvSpPr/>
            <p:nvPr/>
          </p:nvSpPr>
          <p:spPr>
            <a:xfrm>
              <a:off x="4379654" y="4805136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b="1" dirty="0">
                  <a:solidFill>
                    <a:schemeClr val="dk1"/>
                  </a:solidFill>
                </a:rPr>
                <a:t>Drón </a:t>
              </a:r>
              <a:r>
                <a:rPr lang="hu-HU" sz="1200" b="1" dirty="0" err="1">
                  <a:solidFill>
                    <a:schemeClr val="dk1"/>
                  </a:solidFill>
                </a:rPr>
                <a:t>szervó</a:t>
              </a:r>
              <a:endParaRPr lang="hu-HU" sz="1200" b="1" dirty="0">
                <a:solidFill>
                  <a:schemeClr val="dk1"/>
                </a:solidFill>
              </a:endParaRPr>
            </a:p>
            <a:p>
              <a:pPr algn="ctr"/>
              <a:r>
                <a:rPr lang="hu-HU" sz="1200" b="1" dirty="0"/>
                <a:t>MM0120K-POWER</a:t>
              </a:r>
              <a:endParaRPr lang="hu-HU" sz="12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CCFC1FBF-695C-4541-A6F2-F8DB45C5B16D}"/>
              </a:ext>
            </a:extLst>
          </p:cNvPr>
          <p:cNvGrpSpPr/>
          <p:nvPr/>
        </p:nvGrpSpPr>
        <p:grpSpPr>
          <a:xfrm>
            <a:off x="4047167" y="8652818"/>
            <a:ext cx="2024346" cy="815202"/>
            <a:chOff x="4312960" y="6306304"/>
            <a:chExt cx="2024346" cy="815202"/>
          </a:xfrm>
        </p:grpSpPr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DCB40B55-E265-4BEE-B565-82CE3B004B29}"/>
                </a:ext>
              </a:extLst>
            </p:cNvPr>
            <p:cNvSpPr/>
            <p:nvPr/>
          </p:nvSpPr>
          <p:spPr>
            <a:xfrm>
              <a:off x="4312960" y="6306304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b="1" dirty="0">
                  <a:solidFill>
                    <a:schemeClr val="dk1"/>
                  </a:solidFill>
                </a:rPr>
                <a:t>Drón </a:t>
              </a:r>
              <a:r>
                <a:rPr lang="hu-HU" sz="1200" b="1" dirty="0" err="1">
                  <a:solidFill>
                    <a:schemeClr val="dk1"/>
                  </a:solidFill>
                </a:rPr>
                <a:t>szervó</a:t>
              </a:r>
              <a:endParaRPr lang="hu-HU" sz="1200" b="1" dirty="0">
                <a:solidFill>
                  <a:schemeClr val="dk1"/>
                </a:solidFill>
              </a:endParaRPr>
            </a:p>
            <a:p>
              <a:pPr algn="ctr"/>
              <a:r>
                <a:rPr lang="en-US" sz="1200" b="1" dirty="0"/>
                <a:t>Grove - I2C Motor Driver with L298</a:t>
              </a:r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A27A8ED3-C88D-4CFB-B9A1-6304A4351068}"/>
                </a:ext>
              </a:extLst>
            </p:cNvPr>
            <p:cNvSpPr/>
            <p:nvPr/>
          </p:nvSpPr>
          <p:spPr>
            <a:xfrm>
              <a:off x="4396180" y="6415653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b="1" dirty="0">
                  <a:solidFill>
                    <a:schemeClr val="dk1"/>
                  </a:solidFill>
                </a:rPr>
                <a:t>Motor vezérlő</a:t>
              </a:r>
            </a:p>
            <a:p>
              <a:pPr algn="ctr"/>
              <a:r>
                <a:rPr lang="en-US" sz="1200" b="1" dirty="0"/>
                <a:t>Grove - I2C Motor Driver with L298</a:t>
              </a:r>
            </a:p>
          </p:txBody>
        </p:sp>
      </p:grp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C7CE630A-0873-47EA-9482-8032BB5102BE}"/>
              </a:ext>
            </a:extLst>
          </p:cNvPr>
          <p:cNvSpPr txBox="1"/>
          <p:nvPr/>
        </p:nvSpPr>
        <p:spPr>
          <a:xfrm>
            <a:off x="7364343" y="836048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I2C0/SPI0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A03338DA-5D7A-46AB-B531-7778FF530630}"/>
              </a:ext>
            </a:extLst>
          </p:cNvPr>
          <p:cNvSpPr txBox="1"/>
          <p:nvPr/>
        </p:nvSpPr>
        <p:spPr>
          <a:xfrm>
            <a:off x="7377755" y="8743509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I2C1/SPI1</a:t>
            </a:r>
          </a:p>
        </p:txBody>
      </p: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D7A34045-D977-4A98-A085-92690314782C}"/>
              </a:ext>
            </a:extLst>
          </p:cNvPr>
          <p:cNvCxnSpPr>
            <a:cxnSpLocks/>
          </p:cNvCxnSpPr>
          <p:nvPr/>
        </p:nvCxnSpPr>
        <p:spPr>
          <a:xfrm>
            <a:off x="4113861" y="9358671"/>
            <a:ext cx="0" cy="48704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AAF55DAF-984F-42A3-A402-083E1B7459F8}"/>
              </a:ext>
            </a:extLst>
          </p:cNvPr>
          <p:cNvCxnSpPr>
            <a:cxnSpLocks/>
          </p:cNvCxnSpPr>
          <p:nvPr/>
        </p:nvCxnSpPr>
        <p:spPr>
          <a:xfrm>
            <a:off x="4532961" y="9468020"/>
            <a:ext cx="0" cy="48704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Nyíl: lefelé mutató 42">
            <a:extLst>
              <a:ext uri="{FF2B5EF4-FFF2-40B4-BE49-F238E27FC236}">
                <a16:creationId xmlns:a16="http://schemas.microsoft.com/office/drawing/2014/main" id="{62178C9A-F1E5-45D5-B0EF-7CA576C7DBB8}"/>
              </a:ext>
            </a:extLst>
          </p:cNvPr>
          <p:cNvSpPr/>
          <p:nvPr/>
        </p:nvSpPr>
        <p:spPr>
          <a:xfrm>
            <a:off x="4842108" y="10715590"/>
            <a:ext cx="484632" cy="58587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sz="1200" b="1">
              <a:solidFill>
                <a:schemeClr val="dk1"/>
              </a:solidFill>
            </a:endParaRP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C4CF460B-7BE7-4DCD-852F-B2CE7A31E460}"/>
              </a:ext>
            </a:extLst>
          </p:cNvPr>
          <p:cNvSpPr txBox="1"/>
          <p:nvPr/>
        </p:nvSpPr>
        <p:spPr>
          <a:xfrm>
            <a:off x="5142560" y="10770265"/>
            <a:ext cx="98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/>
              <a:t>Tolórúd és áttét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C3090EDC-11AE-4597-B259-70C927481CA3}"/>
              </a:ext>
            </a:extLst>
          </p:cNvPr>
          <p:cNvSpPr/>
          <p:nvPr/>
        </p:nvSpPr>
        <p:spPr>
          <a:xfrm>
            <a:off x="4113861" y="11356136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dk1"/>
                </a:solidFill>
              </a:rPr>
              <a:t>Eredeti Nyomógomb</a:t>
            </a:r>
          </a:p>
          <a:p>
            <a:pPr algn="ctr"/>
            <a:r>
              <a:rPr lang="hu-HU" sz="1200" b="1" dirty="0"/>
              <a:t>(Meghajtás indítása, adott RPM szabályzás)</a:t>
            </a:r>
            <a:endParaRPr lang="hu-HU" sz="1200" b="1" dirty="0">
              <a:solidFill>
                <a:schemeClr val="dk1"/>
              </a:solidFill>
            </a:endParaRPr>
          </a:p>
        </p:txBody>
      </p:sp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19C09128-F1B5-4DF6-91A9-9B4074BDC837}"/>
              </a:ext>
            </a:extLst>
          </p:cNvPr>
          <p:cNvGrpSpPr/>
          <p:nvPr/>
        </p:nvGrpSpPr>
        <p:grpSpPr>
          <a:xfrm>
            <a:off x="10106517" y="10168977"/>
            <a:ext cx="2825302" cy="5340149"/>
            <a:chOff x="10572580" y="5555220"/>
            <a:chExt cx="2825302" cy="5340149"/>
          </a:xfrm>
        </p:grpSpPr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34123883-B1B0-4768-B5FE-79822D3D42D8}"/>
                </a:ext>
              </a:extLst>
            </p:cNvPr>
            <p:cNvSpPr/>
            <p:nvPr/>
          </p:nvSpPr>
          <p:spPr>
            <a:xfrm>
              <a:off x="10572580" y="5555220"/>
              <a:ext cx="2825302" cy="534014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Központi vezérlő</a:t>
              </a:r>
            </a:p>
            <a:p>
              <a:pPr algn="ctr"/>
              <a:r>
                <a:rPr lang="hu-HU" dirty="0">
                  <a:solidFill>
                    <a:schemeClr val="tx1"/>
                  </a:solidFill>
                </a:rPr>
                <a:t>NUCLEO-L552ZE-Q</a:t>
              </a:r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44F2B076-E093-406C-91B8-92127B3D8249}"/>
                </a:ext>
              </a:extLst>
            </p:cNvPr>
            <p:cNvSpPr/>
            <p:nvPr/>
          </p:nvSpPr>
          <p:spPr>
            <a:xfrm>
              <a:off x="10914420" y="5798741"/>
              <a:ext cx="2141622" cy="9493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Külső csatlakozás</a:t>
              </a:r>
            </a:p>
            <a:p>
              <a:pPr algn="ctr"/>
              <a:r>
                <a:rPr lang="hu-HU" dirty="0"/>
                <a:t>Beépített </a:t>
              </a:r>
              <a:r>
                <a:rPr lang="hu-HU" dirty="0" err="1"/>
                <a:t>Bluetoth</a:t>
              </a:r>
              <a:r>
                <a:rPr lang="hu-HU" dirty="0"/>
                <a:t> modul</a:t>
              </a:r>
            </a:p>
          </p:txBody>
        </p:sp>
      </p:grpSp>
      <p:sp>
        <p:nvSpPr>
          <p:cNvPr id="59" name="Téglalap 58">
            <a:extLst>
              <a:ext uri="{FF2B5EF4-FFF2-40B4-BE49-F238E27FC236}">
                <a16:creationId xmlns:a16="http://schemas.microsoft.com/office/drawing/2014/main" id="{F0E7A988-482F-4749-A0AB-9139C9E66265}"/>
              </a:ext>
            </a:extLst>
          </p:cNvPr>
          <p:cNvSpPr/>
          <p:nvPr/>
        </p:nvSpPr>
        <p:spPr>
          <a:xfrm>
            <a:off x="7700094" y="2542081"/>
            <a:ext cx="7549703" cy="3609531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AE4B33CB-48DE-4E7D-B63B-CBE23908A6CF}"/>
              </a:ext>
            </a:extLst>
          </p:cNvPr>
          <p:cNvSpPr txBox="1"/>
          <p:nvPr/>
        </p:nvSpPr>
        <p:spPr>
          <a:xfrm>
            <a:off x="10182532" y="2725460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Teljesítmény oldal</a:t>
            </a:r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EF024F03-A9A3-497D-9BE3-FE955141660F}"/>
              </a:ext>
            </a:extLst>
          </p:cNvPr>
          <p:cNvSpPr txBox="1"/>
          <p:nvPr/>
        </p:nvSpPr>
        <p:spPr>
          <a:xfrm>
            <a:off x="13440055" y="450564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5V</a:t>
            </a:r>
          </a:p>
        </p:txBody>
      </p: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7C9B21C9-31AB-40E3-8FA2-210AE564D1F7}"/>
              </a:ext>
            </a:extLst>
          </p:cNvPr>
          <p:cNvCxnSpPr>
            <a:cxnSpLocks/>
          </p:cNvCxnSpPr>
          <p:nvPr/>
        </p:nvCxnSpPr>
        <p:spPr>
          <a:xfrm flipH="1">
            <a:off x="11026417" y="3898226"/>
            <a:ext cx="1" cy="45400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8CD873E6-92D9-4218-B357-F25C424BC7E0}"/>
              </a:ext>
            </a:extLst>
          </p:cNvPr>
          <p:cNvSpPr txBox="1"/>
          <p:nvPr/>
        </p:nvSpPr>
        <p:spPr>
          <a:xfrm>
            <a:off x="12423391" y="401368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7,4 V</a:t>
            </a:r>
          </a:p>
        </p:txBody>
      </p:sp>
      <p:sp>
        <p:nvSpPr>
          <p:cNvPr id="66" name="Téglalap 65">
            <a:extLst>
              <a:ext uri="{FF2B5EF4-FFF2-40B4-BE49-F238E27FC236}">
                <a16:creationId xmlns:a16="http://schemas.microsoft.com/office/drawing/2014/main" id="{FD05C45C-8F75-4FEC-95CA-22FF1B1C9FD7}"/>
              </a:ext>
            </a:extLst>
          </p:cNvPr>
          <p:cNvSpPr/>
          <p:nvPr/>
        </p:nvSpPr>
        <p:spPr>
          <a:xfrm>
            <a:off x="11452828" y="4383017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dk1"/>
                </a:solidFill>
              </a:rPr>
              <a:t>DC-DC Mellék Konverter</a:t>
            </a:r>
          </a:p>
          <a:p>
            <a:pPr algn="ctr"/>
            <a:r>
              <a:rPr lang="hu-HU" sz="1200" dirty="0"/>
              <a:t>DCDC3VU 3A-es állítható </a:t>
            </a:r>
            <a:r>
              <a:rPr lang="hu-HU" sz="1200" dirty="0" err="1"/>
              <a:t>step</a:t>
            </a:r>
            <a:r>
              <a:rPr lang="hu-HU" sz="1200" dirty="0"/>
              <a:t> down tápegység modul feszültségmérővel</a:t>
            </a:r>
            <a:endParaRPr lang="hu-HU" sz="1200" dirty="0">
              <a:solidFill>
                <a:schemeClr val="dk1"/>
              </a:solidFill>
            </a:endParaRPr>
          </a:p>
        </p:txBody>
      </p:sp>
      <p:cxnSp>
        <p:nvCxnSpPr>
          <p:cNvPr id="69" name="Egyenes összekötő nyíllal 68">
            <a:extLst>
              <a:ext uri="{FF2B5EF4-FFF2-40B4-BE49-F238E27FC236}">
                <a16:creationId xmlns:a16="http://schemas.microsoft.com/office/drawing/2014/main" id="{0B566284-08CB-4D6C-810D-47D62B7BDBF4}"/>
              </a:ext>
            </a:extLst>
          </p:cNvPr>
          <p:cNvCxnSpPr>
            <a:cxnSpLocks/>
          </p:cNvCxnSpPr>
          <p:nvPr/>
        </p:nvCxnSpPr>
        <p:spPr>
          <a:xfrm>
            <a:off x="12042424" y="3861753"/>
            <a:ext cx="0" cy="52126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Folyamatábra: Lapközi összekötő 69">
            <a:extLst>
              <a:ext uri="{FF2B5EF4-FFF2-40B4-BE49-F238E27FC236}">
                <a16:creationId xmlns:a16="http://schemas.microsoft.com/office/drawing/2014/main" id="{6682B1CF-7CE2-4E05-9E67-299FBC95BD7E}"/>
              </a:ext>
            </a:extLst>
          </p:cNvPr>
          <p:cNvSpPr/>
          <p:nvPr/>
        </p:nvSpPr>
        <p:spPr>
          <a:xfrm>
            <a:off x="10701178" y="4457742"/>
            <a:ext cx="197168" cy="419105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86A8CB08-C8F1-408E-B5F5-B97979162333}"/>
              </a:ext>
            </a:extLst>
          </p:cNvPr>
          <p:cNvSpPr/>
          <p:nvPr/>
        </p:nvSpPr>
        <p:spPr>
          <a:xfrm>
            <a:off x="10555285" y="3186072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dk1"/>
                </a:solidFill>
              </a:rPr>
              <a:t>Li-</a:t>
            </a:r>
            <a:r>
              <a:rPr lang="hu-HU" sz="1200" dirty="0" err="1">
                <a:solidFill>
                  <a:schemeClr val="dk1"/>
                </a:solidFill>
              </a:rPr>
              <a:t>Po</a:t>
            </a:r>
            <a:r>
              <a:rPr lang="hu-HU" sz="1200" dirty="0">
                <a:solidFill>
                  <a:schemeClr val="dk1"/>
                </a:solidFill>
              </a:rPr>
              <a:t> akkumulátor</a:t>
            </a:r>
          </a:p>
          <a:p>
            <a:pPr algn="ctr"/>
            <a:r>
              <a:rPr lang="hu-HU" sz="1200" b="1" dirty="0"/>
              <a:t>18650 akkumulátor csomag</a:t>
            </a:r>
          </a:p>
          <a:p>
            <a:pPr algn="ctr"/>
            <a:endParaRPr lang="hu-HU" sz="1200" dirty="0">
              <a:solidFill>
                <a:schemeClr val="dk1"/>
              </a:solidFill>
            </a:endParaRPr>
          </a:p>
        </p:txBody>
      </p:sp>
      <p:sp>
        <p:nvSpPr>
          <p:cNvPr id="76" name="Folyamatábra: Lapközi összekötő 75">
            <a:extLst>
              <a:ext uri="{FF2B5EF4-FFF2-40B4-BE49-F238E27FC236}">
                <a16:creationId xmlns:a16="http://schemas.microsoft.com/office/drawing/2014/main" id="{CB2E0E09-8067-471B-B222-90B8B1BF3DD6}"/>
              </a:ext>
            </a:extLst>
          </p:cNvPr>
          <p:cNvSpPr/>
          <p:nvPr/>
        </p:nvSpPr>
        <p:spPr>
          <a:xfrm>
            <a:off x="11075120" y="4447076"/>
            <a:ext cx="197168" cy="419105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Folyamatábra: Lapközi összekötő 76">
            <a:extLst>
              <a:ext uri="{FF2B5EF4-FFF2-40B4-BE49-F238E27FC236}">
                <a16:creationId xmlns:a16="http://schemas.microsoft.com/office/drawing/2014/main" id="{CBB7CF82-E807-4EE7-8111-178A2CEF7747}"/>
              </a:ext>
            </a:extLst>
          </p:cNvPr>
          <p:cNvSpPr/>
          <p:nvPr/>
        </p:nvSpPr>
        <p:spPr>
          <a:xfrm rot="16200000">
            <a:off x="3697421" y="8625796"/>
            <a:ext cx="197168" cy="419105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Folyamatábra: Lapközi összekötő 77">
            <a:extLst>
              <a:ext uri="{FF2B5EF4-FFF2-40B4-BE49-F238E27FC236}">
                <a16:creationId xmlns:a16="http://schemas.microsoft.com/office/drawing/2014/main" id="{F9C56B20-C9DB-4C6A-B00F-F56E89F1F9F8}"/>
              </a:ext>
            </a:extLst>
          </p:cNvPr>
          <p:cNvSpPr/>
          <p:nvPr/>
        </p:nvSpPr>
        <p:spPr>
          <a:xfrm rot="16200000">
            <a:off x="3792932" y="8961977"/>
            <a:ext cx="197168" cy="419105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C673E08E-37F7-4AB8-9543-4F998CCA96EB}"/>
              </a:ext>
            </a:extLst>
          </p:cNvPr>
          <p:cNvSpPr txBox="1"/>
          <p:nvPr/>
        </p:nvSpPr>
        <p:spPr>
          <a:xfrm>
            <a:off x="3423794" y="842421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7,4 V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1C90A150-BA34-47F3-8809-F465D2C405D7}"/>
              </a:ext>
            </a:extLst>
          </p:cNvPr>
          <p:cNvSpPr txBox="1"/>
          <p:nvPr/>
        </p:nvSpPr>
        <p:spPr>
          <a:xfrm>
            <a:off x="3403965" y="930188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7,4 V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09676834-709F-4BEC-89F4-335087D98B40}"/>
              </a:ext>
            </a:extLst>
          </p:cNvPr>
          <p:cNvSpPr txBox="1"/>
          <p:nvPr/>
        </p:nvSpPr>
        <p:spPr>
          <a:xfrm>
            <a:off x="4150195" y="942170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</a:p>
        </p:txBody>
      </p: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BC3EA628-2762-47B6-AC41-21938F2F13D9}"/>
              </a:ext>
            </a:extLst>
          </p:cNvPr>
          <p:cNvSpPr txBox="1"/>
          <p:nvPr/>
        </p:nvSpPr>
        <p:spPr>
          <a:xfrm>
            <a:off x="4479116" y="94133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</a:p>
        </p:txBody>
      </p:sp>
      <p:grpSp>
        <p:nvGrpSpPr>
          <p:cNvPr id="97" name="Csoportba foglalás 96">
            <a:extLst>
              <a:ext uri="{FF2B5EF4-FFF2-40B4-BE49-F238E27FC236}">
                <a16:creationId xmlns:a16="http://schemas.microsoft.com/office/drawing/2014/main" id="{BB16D414-EC1D-4280-876D-F658DC50DAD8}"/>
              </a:ext>
            </a:extLst>
          </p:cNvPr>
          <p:cNvGrpSpPr/>
          <p:nvPr/>
        </p:nvGrpSpPr>
        <p:grpSpPr>
          <a:xfrm>
            <a:off x="6000595" y="8692781"/>
            <a:ext cx="4105924" cy="2431303"/>
            <a:chOff x="6000595" y="8692781"/>
            <a:chExt cx="4105924" cy="2431303"/>
          </a:xfrm>
        </p:grpSpPr>
        <p:cxnSp>
          <p:nvCxnSpPr>
            <p:cNvPr id="84" name="Egyenes összekötő nyíllal 83">
              <a:extLst>
                <a:ext uri="{FF2B5EF4-FFF2-40B4-BE49-F238E27FC236}">
                  <a16:creationId xmlns:a16="http://schemas.microsoft.com/office/drawing/2014/main" id="{F1FA0BFD-A844-436A-A881-EF737D5D6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595" y="8692781"/>
              <a:ext cx="2818674" cy="10973"/>
            </a:xfrm>
            <a:prstGeom prst="straightConnector1">
              <a:avLst/>
            </a:prstGeom>
            <a:ln w="76200" cap="flat" cmpd="dbl" algn="ctr">
              <a:solidFill>
                <a:schemeClr val="tx1"/>
              </a:solidFill>
              <a:prstDash val="sysDash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" name="Egyenes összekötő nyíllal 84">
              <a:extLst>
                <a:ext uri="{FF2B5EF4-FFF2-40B4-BE49-F238E27FC236}">
                  <a16:creationId xmlns:a16="http://schemas.microsoft.com/office/drawing/2014/main" id="{06BCBEAD-75C4-4978-8D07-42DEA608A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9610" y="8728270"/>
              <a:ext cx="9315" cy="2395814"/>
            </a:xfrm>
            <a:prstGeom prst="straightConnector1">
              <a:avLst/>
            </a:prstGeom>
            <a:ln w="76200" cap="flat" cmpd="dbl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Egyenes összekötő nyíllal 87">
              <a:extLst>
                <a:ext uri="{FF2B5EF4-FFF2-40B4-BE49-F238E27FC236}">
                  <a16:creationId xmlns:a16="http://schemas.microsoft.com/office/drawing/2014/main" id="{7C356F4C-06C9-4327-AC0B-A7950B12F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9610" y="11099535"/>
              <a:ext cx="1326909" cy="0"/>
            </a:xfrm>
            <a:prstGeom prst="straightConnector1">
              <a:avLst/>
            </a:prstGeom>
            <a:ln w="76200" cap="flat" cmpd="dbl" algn="ctr">
              <a:solidFill>
                <a:schemeClr val="tx1"/>
              </a:solidFill>
              <a:prstDash val="sysDash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98" name="Csoportba foglalás 97">
            <a:extLst>
              <a:ext uri="{FF2B5EF4-FFF2-40B4-BE49-F238E27FC236}">
                <a16:creationId xmlns:a16="http://schemas.microsoft.com/office/drawing/2014/main" id="{E507BC76-0A48-4CCA-9907-734F0A88D345}"/>
              </a:ext>
            </a:extLst>
          </p:cNvPr>
          <p:cNvGrpSpPr/>
          <p:nvPr/>
        </p:nvGrpSpPr>
        <p:grpSpPr>
          <a:xfrm>
            <a:off x="6050762" y="9015797"/>
            <a:ext cx="4055755" cy="2431303"/>
            <a:chOff x="6000595" y="8692781"/>
            <a:chExt cx="5552751" cy="2431303"/>
          </a:xfrm>
        </p:grpSpPr>
        <p:cxnSp>
          <p:nvCxnSpPr>
            <p:cNvPr id="99" name="Egyenes összekötő nyíllal 98">
              <a:extLst>
                <a:ext uri="{FF2B5EF4-FFF2-40B4-BE49-F238E27FC236}">
                  <a16:creationId xmlns:a16="http://schemas.microsoft.com/office/drawing/2014/main" id="{3506719F-B89A-4295-B03D-2218DA690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595" y="8692781"/>
              <a:ext cx="2818674" cy="10973"/>
            </a:xfrm>
            <a:prstGeom prst="straightConnector1">
              <a:avLst/>
            </a:prstGeom>
            <a:ln w="76200" cap="flat" cmpd="dbl" algn="ctr">
              <a:solidFill>
                <a:schemeClr val="tx1"/>
              </a:solidFill>
              <a:prstDash val="sysDash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Egyenes összekötő nyíllal 99">
              <a:extLst>
                <a:ext uri="{FF2B5EF4-FFF2-40B4-BE49-F238E27FC236}">
                  <a16:creationId xmlns:a16="http://schemas.microsoft.com/office/drawing/2014/main" id="{FB4DA46F-1246-4CBF-96F8-48ED0EC6C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9610" y="8728270"/>
              <a:ext cx="9315" cy="2395814"/>
            </a:xfrm>
            <a:prstGeom prst="straightConnector1">
              <a:avLst/>
            </a:prstGeom>
            <a:ln w="76200" cap="flat" cmpd="dbl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Egyenes összekötő nyíllal 100">
              <a:extLst>
                <a:ext uri="{FF2B5EF4-FFF2-40B4-BE49-F238E27FC236}">
                  <a16:creationId xmlns:a16="http://schemas.microsoft.com/office/drawing/2014/main" id="{0796603A-0180-4571-9A98-0C21E4276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9611" y="11099535"/>
              <a:ext cx="2773735" cy="0"/>
            </a:xfrm>
            <a:prstGeom prst="straightConnector1">
              <a:avLst/>
            </a:prstGeom>
            <a:ln w="76200" cap="flat" cmpd="dbl" algn="ctr">
              <a:solidFill>
                <a:schemeClr val="tx1"/>
              </a:solidFill>
              <a:prstDash val="sysDash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11" name="Csoportba foglalás 110">
            <a:extLst>
              <a:ext uri="{FF2B5EF4-FFF2-40B4-BE49-F238E27FC236}">
                <a16:creationId xmlns:a16="http://schemas.microsoft.com/office/drawing/2014/main" id="{E137552B-23E9-4939-89F3-878C7B176701}"/>
              </a:ext>
            </a:extLst>
          </p:cNvPr>
          <p:cNvGrpSpPr/>
          <p:nvPr/>
        </p:nvGrpSpPr>
        <p:grpSpPr>
          <a:xfrm>
            <a:off x="6071513" y="12108427"/>
            <a:ext cx="4035005" cy="1015022"/>
            <a:chOff x="6071513" y="12108427"/>
            <a:chExt cx="4035005" cy="1015022"/>
          </a:xfrm>
        </p:grpSpPr>
        <p:cxnSp>
          <p:nvCxnSpPr>
            <p:cNvPr id="104" name="Egyenes összekötő nyíllal 103">
              <a:extLst>
                <a:ext uri="{FF2B5EF4-FFF2-40B4-BE49-F238E27FC236}">
                  <a16:creationId xmlns:a16="http://schemas.microsoft.com/office/drawing/2014/main" id="{AC0FAF88-1F9A-493B-8160-6BFBDBE8C49E}"/>
                </a:ext>
              </a:extLst>
            </p:cNvPr>
            <p:cNvCxnSpPr>
              <a:cxnSpLocks/>
            </p:cNvCxnSpPr>
            <p:nvPr/>
          </p:nvCxnSpPr>
          <p:spPr>
            <a:xfrm>
              <a:off x="6071513" y="13123449"/>
              <a:ext cx="2858846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Egyenes összekötő nyíllal 104">
              <a:extLst>
                <a:ext uri="{FF2B5EF4-FFF2-40B4-BE49-F238E27FC236}">
                  <a16:creationId xmlns:a16="http://schemas.microsoft.com/office/drawing/2014/main" id="{2C81D45D-88DD-4D58-B94E-4300CBFA8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8" name="Egyenes összekötő nyíllal 107">
              <a:extLst>
                <a:ext uri="{FF2B5EF4-FFF2-40B4-BE49-F238E27FC236}">
                  <a16:creationId xmlns:a16="http://schemas.microsoft.com/office/drawing/2014/main" id="{B4008C01-0D50-4B52-AD95-6C159CC7A5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0359" y="12108427"/>
              <a:ext cx="1176159" cy="1409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12" name="Csoportba foglalás 111">
            <a:extLst>
              <a:ext uri="{FF2B5EF4-FFF2-40B4-BE49-F238E27FC236}">
                <a16:creationId xmlns:a16="http://schemas.microsoft.com/office/drawing/2014/main" id="{27FCF8D9-8236-4731-85BA-F30212DD904E}"/>
              </a:ext>
            </a:extLst>
          </p:cNvPr>
          <p:cNvGrpSpPr/>
          <p:nvPr/>
        </p:nvGrpSpPr>
        <p:grpSpPr>
          <a:xfrm>
            <a:off x="6025677" y="12260826"/>
            <a:ext cx="4085064" cy="1903661"/>
            <a:chOff x="5208075" y="12108427"/>
            <a:chExt cx="4898443" cy="1015022"/>
          </a:xfrm>
        </p:grpSpPr>
        <p:cxnSp>
          <p:nvCxnSpPr>
            <p:cNvPr id="113" name="Egyenes összekötő nyíllal 112">
              <a:extLst>
                <a:ext uri="{FF2B5EF4-FFF2-40B4-BE49-F238E27FC236}">
                  <a16:creationId xmlns:a16="http://schemas.microsoft.com/office/drawing/2014/main" id="{81D51CDC-457F-4396-A1D6-E26B4F6C18C0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Egyenes összekötő nyíllal 113">
              <a:extLst>
                <a:ext uri="{FF2B5EF4-FFF2-40B4-BE49-F238E27FC236}">
                  <a16:creationId xmlns:a16="http://schemas.microsoft.com/office/drawing/2014/main" id="{3A39F3C8-DA54-4533-AD70-7876CAC0B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5" name="Egyenes összekötő nyíllal 114">
              <a:extLst>
                <a:ext uri="{FF2B5EF4-FFF2-40B4-BE49-F238E27FC236}">
                  <a16:creationId xmlns:a16="http://schemas.microsoft.com/office/drawing/2014/main" id="{73777B3E-A9AA-47EE-B8C6-33F2A3E074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0359" y="12108427"/>
              <a:ext cx="1176159" cy="1409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7" name="Téglalap 16">
            <a:extLst>
              <a:ext uri="{FF2B5EF4-FFF2-40B4-BE49-F238E27FC236}">
                <a16:creationId xmlns:a16="http://schemas.microsoft.com/office/drawing/2014/main" id="{768B7AF5-D504-494B-B6A7-EB41C240AD32}"/>
              </a:ext>
            </a:extLst>
          </p:cNvPr>
          <p:cNvSpPr/>
          <p:nvPr/>
        </p:nvSpPr>
        <p:spPr>
          <a:xfrm>
            <a:off x="4075188" y="13966390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 err="1">
                <a:solidFill>
                  <a:schemeClr val="dk1"/>
                </a:solidFill>
              </a:rPr>
              <a:t>Push</a:t>
            </a:r>
            <a:r>
              <a:rPr lang="hu-HU" sz="1200" b="1" dirty="0">
                <a:solidFill>
                  <a:schemeClr val="dk1"/>
                </a:solidFill>
              </a:rPr>
              <a:t> Button 2</a:t>
            </a:r>
          </a:p>
          <a:p>
            <a:pPr algn="ctr"/>
            <a:r>
              <a:rPr lang="hu-HU" sz="1200" b="1" dirty="0"/>
              <a:t>SKU: DFR:0029</a:t>
            </a:r>
          </a:p>
          <a:p>
            <a:pPr algn="ctr"/>
            <a:r>
              <a:rPr lang="hu-HU" sz="1200" b="1" dirty="0"/>
              <a:t>Slave </a:t>
            </a:r>
            <a:r>
              <a:rPr lang="hu-HU" sz="1200" b="1" dirty="0" err="1"/>
              <a:t>the</a:t>
            </a:r>
            <a:r>
              <a:rPr lang="hu-HU" sz="1200" b="1" dirty="0"/>
              <a:t> </a:t>
            </a:r>
            <a:r>
              <a:rPr lang="hu-HU" sz="1200" b="1" dirty="0" err="1"/>
              <a:t>Orientationl</a:t>
            </a:r>
            <a:endParaRPr lang="hu-HU" sz="1200" b="1" dirty="0"/>
          </a:p>
        </p:txBody>
      </p: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06F85A59-6618-41B1-8E2F-774ED926BA17}"/>
              </a:ext>
            </a:extLst>
          </p:cNvPr>
          <p:cNvSpPr txBox="1"/>
          <p:nvPr/>
        </p:nvSpPr>
        <p:spPr>
          <a:xfrm>
            <a:off x="7126588" y="12839051"/>
            <a:ext cx="953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Digital I/O</a:t>
            </a:r>
          </a:p>
        </p:txBody>
      </p:sp>
      <p:sp>
        <p:nvSpPr>
          <p:cNvPr id="120" name="Szövegdoboz 119">
            <a:extLst>
              <a:ext uri="{FF2B5EF4-FFF2-40B4-BE49-F238E27FC236}">
                <a16:creationId xmlns:a16="http://schemas.microsoft.com/office/drawing/2014/main" id="{E5B9F1E0-6169-4812-98D4-1FDF9B92E066}"/>
              </a:ext>
            </a:extLst>
          </p:cNvPr>
          <p:cNvSpPr txBox="1"/>
          <p:nvPr/>
        </p:nvSpPr>
        <p:spPr>
          <a:xfrm>
            <a:off x="7100789" y="13856710"/>
            <a:ext cx="953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Digital I/O</a:t>
            </a:r>
          </a:p>
        </p:txBody>
      </p:sp>
      <p:grpSp>
        <p:nvGrpSpPr>
          <p:cNvPr id="121" name="Csoportba foglalás 120">
            <a:extLst>
              <a:ext uri="{FF2B5EF4-FFF2-40B4-BE49-F238E27FC236}">
                <a16:creationId xmlns:a16="http://schemas.microsoft.com/office/drawing/2014/main" id="{FDDADB35-BB98-4893-ACBD-31CA6BC899FF}"/>
              </a:ext>
            </a:extLst>
          </p:cNvPr>
          <p:cNvGrpSpPr/>
          <p:nvPr/>
        </p:nvGrpSpPr>
        <p:grpSpPr>
          <a:xfrm>
            <a:off x="6016314" y="12483292"/>
            <a:ext cx="4084658" cy="2737472"/>
            <a:chOff x="5208075" y="12108427"/>
            <a:chExt cx="4539755" cy="1015022"/>
          </a:xfrm>
        </p:grpSpPr>
        <p:cxnSp>
          <p:nvCxnSpPr>
            <p:cNvPr id="123" name="Egyenes összekötő nyíllal 122">
              <a:extLst>
                <a:ext uri="{FF2B5EF4-FFF2-40B4-BE49-F238E27FC236}">
                  <a16:creationId xmlns:a16="http://schemas.microsoft.com/office/drawing/2014/main" id="{132A0865-002C-4348-A04E-E979C9918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Egyenes összekötő nyíllal 123">
              <a:extLst>
                <a:ext uri="{FF2B5EF4-FFF2-40B4-BE49-F238E27FC236}">
                  <a16:creationId xmlns:a16="http://schemas.microsoft.com/office/drawing/2014/main" id="{2FF55704-6A95-4C6E-A102-AC7A65682C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0359" y="12108427"/>
              <a:ext cx="817471" cy="613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Egyenes összekötő nyíllal 121">
              <a:extLst>
                <a:ext uri="{FF2B5EF4-FFF2-40B4-BE49-F238E27FC236}">
                  <a16:creationId xmlns:a16="http://schemas.microsoft.com/office/drawing/2014/main" id="{2DBB9825-53AB-4F03-AED4-6F16320FB0D1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27" name="Szövegdoboz 126">
            <a:extLst>
              <a:ext uri="{FF2B5EF4-FFF2-40B4-BE49-F238E27FC236}">
                <a16:creationId xmlns:a16="http://schemas.microsoft.com/office/drawing/2014/main" id="{70A5F472-DF22-4CEC-95BD-0D284EFF098F}"/>
              </a:ext>
            </a:extLst>
          </p:cNvPr>
          <p:cNvSpPr txBox="1"/>
          <p:nvPr/>
        </p:nvSpPr>
        <p:spPr>
          <a:xfrm>
            <a:off x="7090845" y="1495341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PWM1</a:t>
            </a:r>
          </a:p>
        </p:txBody>
      </p:sp>
      <p:sp>
        <p:nvSpPr>
          <p:cNvPr id="128" name="Téglalap 127">
            <a:extLst>
              <a:ext uri="{FF2B5EF4-FFF2-40B4-BE49-F238E27FC236}">
                <a16:creationId xmlns:a16="http://schemas.microsoft.com/office/drawing/2014/main" id="{955DF2BC-CE28-4EC6-98F8-97E1D0ECC6D1}"/>
              </a:ext>
            </a:extLst>
          </p:cNvPr>
          <p:cNvSpPr/>
          <p:nvPr/>
        </p:nvSpPr>
        <p:spPr>
          <a:xfrm>
            <a:off x="4075188" y="17825133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RGB LED 2</a:t>
            </a:r>
          </a:p>
          <a:p>
            <a:pPr algn="ctr"/>
            <a:r>
              <a:rPr lang="hu-HU" sz="1200" b="1" dirty="0">
                <a:solidFill>
                  <a:schemeClr val="dk1"/>
                </a:solidFill>
              </a:rPr>
              <a:t>(</a:t>
            </a:r>
            <a:r>
              <a:rPr lang="hu-HU" sz="1200" b="1" dirty="0" err="1">
                <a:solidFill>
                  <a:schemeClr val="dk1"/>
                </a:solidFill>
              </a:rPr>
              <a:t>Enabled</a:t>
            </a:r>
            <a:r>
              <a:rPr lang="hu-HU" sz="1200" b="1" dirty="0">
                <a:solidFill>
                  <a:schemeClr val="dk1"/>
                </a:solidFill>
              </a:rPr>
              <a:t>, </a:t>
            </a:r>
            <a:r>
              <a:rPr lang="hu-HU" sz="1200" b="1" dirty="0" err="1">
                <a:solidFill>
                  <a:schemeClr val="dk1"/>
                </a:solidFill>
              </a:rPr>
              <a:t>Disabled</a:t>
            </a:r>
            <a:r>
              <a:rPr lang="hu-HU" sz="1200" b="1" dirty="0">
                <a:solidFill>
                  <a:schemeClr val="dk1"/>
                </a:solidFill>
              </a:rPr>
              <a:t> Drill)</a:t>
            </a:r>
          </a:p>
        </p:txBody>
      </p:sp>
      <p:grpSp>
        <p:nvGrpSpPr>
          <p:cNvPr id="129" name="Csoportba foglalás 128">
            <a:extLst>
              <a:ext uri="{FF2B5EF4-FFF2-40B4-BE49-F238E27FC236}">
                <a16:creationId xmlns:a16="http://schemas.microsoft.com/office/drawing/2014/main" id="{744E2523-7A31-4A77-A0C2-028CFE566E1E}"/>
              </a:ext>
            </a:extLst>
          </p:cNvPr>
          <p:cNvGrpSpPr/>
          <p:nvPr/>
        </p:nvGrpSpPr>
        <p:grpSpPr>
          <a:xfrm>
            <a:off x="6049006" y="12719651"/>
            <a:ext cx="4051964" cy="3439018"/>
            <a:chOff x="5208075" y="12108427"/>
            <a:chExt cx="4283163" cy="1015022"/>
          </a:xfrm>
        </p:grpSpPr>
        <p:cxnSp>
          <p:nvCxnSpPr>
            <p:cNvPr id="130" name="Egyenes összekötő nyíllal 129">
              <a:extLst>
                <a:ext uri="{FF2B5EF4-FFF2-40B4-BE49-F238E27FC236}">
                  <a16:creationId xmlns:a16="http://schemas.microsoft.com/office/drawing/2014/main" id="{E3E812A0-2375-45A6-8D33-91257D9AB16F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Egyenes összekötő nyíllal 130">
              <a:extLst>
                <a:ext uri="{FF2B5EF4-FFF2-40B4-BE49-F238E27FC236}">
                  <a16:creationId xmlns:a16="http://schemas.microsoft.com/office/drawing/2014/main" id="{48459407-1313-4103-8587-E456D7953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2" name="Egyenes összekötő nyíllal 131">
              <a:extLst>
                <a:ext uri="{FF2B5EF4-FFF2-40B4-BE49-F238E27FC236}">
                  <a16:creationId xmlns:a16="http://schemas.microsoft.com/office/drawing/2014/main" id="{84424457-7FF1-4A35-A38E-4FE0C6C98B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0360" y="12108427"/>
              <a:ext cx="560878" cy="1409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35" name="Szövegdoboz 134">
            <a:extLst>
              <a:ext uri="{FF2B5EF4-FFF2-40B4-BE49-F238E27FC236}">
                <a16:creationId xmlns:a16="http://schemas.microsoft.com/office/drawing/2014/main" id="{F8272363-4CF3-4928-A97D-AA0BFEDADEC6}"/>
              </a:ext>
            </a:extLst>
          </p:cNvPr>
          <p:cNvSpPr txBox="1"/>
          <p:nvPr/>
        </p:nvSpPr>
        <p:spPr>
          <a:xfrm>
            <a:off x="7084666" y="15873598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 x ADC   (R, G, B)</a:t>
            </a:r>
          </a:p>
        </p:txBody>
      </p:sp>
      <p:cxnSp>
        <p:nvCxnSpPr>
          <p:cNvPr id="136" name="Egyenes összekötő nyíllal 135">
            <a:extLst>
              <a:ext uri="{FF2B5EF4-FFF2-40B4-BE49-F238E27FC236}">
                <a16:creationId xmlns:a16="http://schemas.microsoft.com/office/drawing/2014/main" id="{C8BFB0EF-3804-490B-9541-F3D90D1AD54F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5045751" y="16601615"/>
            <a:ext cx="0" cy="258833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Egyenes összekötő nyíllal 138">
            <a:extLst>
              <a:ext uri="{FF2B5EF4-FFF2-40B4-BE49-F238E27FC236}">
                <a16:creationId xmlns:a16="http://schemas.microsoft.com/office/drawing/2014/main" id="{9247D42B-0A6E-47A2-BEB5-4F5760D833BB}"/>
              </a:ext>
            </a:extLst>
          </p:cNvPr>
          <p:cNvCxnSpPr>
            <a:cxnSpLocks/>
          </p:cNvCxnSpPr>
          <p:nvPr/>
        </p:nvCxnSpPr>
        <p:spPr>
          <a:xfrm flipV="1">
            <a:off x="5024202" y="17566301"/>
            <a:ext cx="0" cy="258833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Szövegdoboz 139">
            <a:extLst>
              <a:ext uri="{FF2B5EF4-FFF2-40B4-BE49-F238E27FC236}">
                <a16:creationId xmlns:a16="http://schemas.microsoft.com/office/drawing/2014/main" id="{0D471EE9-57AA-4016-A925-89892CD807D7}"/>
              </a:ext>
            </a:extLst>
          </p:cNvPr>
          <p:cNvSpPr txBox="1"/>
          <p:nvPr/>
        </p:nvSpPr>
        <p:spPr>
          <a:xfrm>
            <a:off x="5100950" y="1658793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 x ADC   (R, G, B)</a:t>
            </a:r>
          </a:p>
        </p:txBody>
      </p:sp>
      <p:sp>
        <p:nvSpPr>
          <p:cNvPr id="141" name="Szövegdoboz 140">
            <a:extLst>
              <a:ext uri="{FF2B5EF4-FFF2-40B4-BE49-F238E27FC236}">
                <a16:creationId xmlns:a16="http://schemas.microsoft.com/office/drawing/2014/main" id="{3558ADC6-DB55-4E83-8674-8BAE1368D958}"/>
              </a:ext>
            </a:extLst>
          </p:cNvPr>
          <p:cNvSpPr txBox="1"/>
          <p:nvPr/>
        </p:nvSpPr>
        <p:spPr>
          <a:xfrm>
            <a:off x="5082965" y="17552620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 x ADC   (R, G, B)</a:t>
            </a:r>
          </a:p>
        </p:txBody>
      </p: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0819ADE2-58A1-4983-BEFA-393982DB65DD}"/>
              </a:ext>
            </a:extLst>
          </p:cNvPr>
          <p:cNvGrpSpPr/>
          <p:nvPr/>
        </p:nvGrpSpPr>
        <p:grpSpPr>
          <a:xfrm>
            <a:off x="12931817" y="9689303"/>
            <a:ext cx="4134747" cy="2088061"/>
            <a:chOff x="5208075" y="12105494"/>
            <a:chExt cx="14674202" cy="1017955"/>
          </a:xfrm>
        </p:grpSpPr>
        <p:cxnSp>
          <p:nvCxnSpPr>
            <p:cNvPr id="143" name="Egyenes összekötő nyíllal 142">
              <a:extLst>
                <a:ext uri="{FF2B5EF4-FFF2-40B4-BE49-F238E27FC236}">
                  <a16:creationId xmlns:a16="http://schemas.microsoft.com/office/drawing/2014/main" id="{AC8AFD54-48CD-42DE-97D3-16FF2C778F14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4" name="Egyenes összekötő nyíllal 143">
              <a:extLst>
                <a:ext uri="{FF2B5EF4-FFF2-40B4-BE49-F238E27FC236}">
                  <a16:creationId xmlns:a16="http://schemas.microsoft.com/office/drawing/2014/main" id="{8C1A4905-20FC-4C86-863E-B452ADCDCA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5" name="Egyenes összekötő nyíllal 144">
              <a:extLst>
                <a:ext uri="{FF2B5EF4-FFF2-40B4-BE49-F238E27FC236}">
                  <a16:creationId xmlns:a16="http://schemas.microsoft.com/office/drawing/2014/main" id="{2749B7B4-FD82-4F41-BF4C-B6F7AC5DC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62" y="12105494"/>
              <a:ext cx="10951915" cy="293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47" name="Csoportba foglalás 146">
            <a:extLst>
              <a:ext uri="{FF2B5EF4-FFF2-40B4-BE49-F238E27FC236}">
                <a16:creationId xmlns:a16="http://schemas.microsoft.com/office/drawing/2014/main" id="{CC056958-5E26-47A1-9BD4-C226F4358A0D}"/>
              </a:ext>
            </a:extLst>
          </p:cNvPr>
          <p:cNvGrpSpPr/>
          <p:nvPr/>
        </p:nvGrpSpPr>
        <p:grpSpPr>
          <a:xfrm>
            <a:off x="12957687" y="10412498"/>
            <a:ext cx="4108877" cy="1726230"/>
            <a:chOff x="5208075" y="12105494"/>
            <a:chExt cx="11568575" cy="1017955"/>
          </a:xfrm>
        </p:grpSpPr>
        <p:cxnSp>
          <p:nvCxnSpPr>
            <p:cNvPr id="148" name="Egyenes összekötő nyíllal 147">
              <a:extLst>
                <a:ext uri="{FF2B5EF4-FFF2-40B4-BE49-F238E27FC236}">
                  <a16:creationId xmlns:a16="http://schemas.microsoft.com/office/drawing/2014/main" id="{E622F565-6E08-428E-BA48-0702B7D0CDF0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Egyenes összekötő nyíllal 148">
              <a:extLst>
                <a:ext uri="{FF2B5EF4-FFF2-40B4-BE49-F238E27FC236}">
                  <a16:creationId xmlns:a16="http://schemas.microsoft.com/office/drawing/2014/main" id="{8D448F0F-820D-4F19-AC64-A31B551A4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Egyenes összekötő nyíllal 149">
              <a:extLst>
                <a:ext uri="{FF2B5EF4-FFF2-40B4-BE49-F238E27FC236}">
                  <a16:creationId xmlns:a16="http://schemas.microsoft.com/office/drawing/2014/main" id="{4FC5363B-5A3B-4381-A536-9329F8F34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65" y="12105494"/>
              <a:ext cx="7846285" cy="293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3" name="Szövegdoboz 152">
            <a:extLst>
              <a:ext uri="{FF2B5EF4-FFF2-40B4-BE49-F238E27FC236}">
                <a16:creationId xmlns:a16="http://schemas.microsoft.com/office/drawing/2014/main" id="{8E8E9629-E940-4B84-9257-2513A7281930}"/>
              </a:ext>
            </a:extLst>
          </p:cNvPr>
          <p:cNvSpPr txBox="1"/>
          <p:nvPr/>
        </p:nvSpPr>
        <p:spPr>
          <a:xfrm>
            <a:off x="15120579" y="10154100"/>
            <a:ext cx="130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UART1/SPI/I2C</a:t>
            </a:r>
          </a:p>
        </p:txBody>
      </p:sp>
      <p:sp>
        <p:nvSpPr>
          <p:cNvPr id="154" name="Szövegdoboz 153">
            <a:extLst>
              <a:ext uri="{FF2B5EF4-FFF2-40B4-BE49-F238E27FC236}">
                <a16:creationId xmlns:a16="http://schemas.microsoft.com/office/drawing/2014/main" id="{BD290F73-47E9-40F4-83C5-2C34C2FE572D}"/>
              </a:ext>
            </a:extLst>
          </p:cNvPr>
          <p:cNvSpPr txBox="1"/>
          <p:nvPr/>
        </p:nvSpPr>
        <p:spPr>
          <a:xfrm>
            <a:off x="15356405" y="941506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ADC 4</a:t>
            </a:r>
          </a:p>
        </p:txBody>
      </p:sp>
      <p:grpSp>
        <p:nvGrpSpPr>
          <p:cNvPr id="155" name="Csoportba foglalás 154">
            <a:extLst>
              <a:ext uri="{FF2B5EF4-FFF2-40B4-BE49-F238E27FC236}">
                <a16:creationId xmlns:a16="http://schemas.microsoft.com/office/drawing/2014/main" id="{8F22D549-E0BE-4E89-A59B-6F4452BE2C25}"/>
              </a:ext>
            </a:extLst>
          </p:cNvPr>
          <p:cNvGrpSpPr/>
          <p:nvPr/>
        </p:nvGrpSpPr>
        <p:grpSpPr>
          <a:xfrm>
            <a:off x="12980004" y="12591628"/>
            <a:ext cx="4085091" cy="313656"/>
            <a:chOff x="5208075" y="12089038"/>
            <a:chExt cx="7661718" cy="1034411"/>
          </a:xfrm>
        </p:grpSpPr>
        <p:cxnSp>
          <p:nvCxnSpPr>
            <p:cNvPr id="156" name="Egyenes összekötő nyíllal 155">
              <a:extLst>
                <a:ext uri="{FF2B5EF4-FFF2-40B4-BE49-F238E27FC236}">
                  <a16:creationId xmlns:a16="http://schemas.microsoft.com/office/drawing/2014/main" id="{ED8A0766-7177-4567-BF7C-D466F4A4E705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7" name="Egyenes összekötő nyíllal 156">
              <a:extLst>
                <a:ext uri="{FF2B5EF4-FFF2-40B4-BE49-F238E27FC236}">
                  <a16:creationId xmlns:a16="http://schemas.microsoft.com/office/drawing/2014/main" id="{E9249CFC-8911-425B-AE55-789360334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8" name="Egyenes összekötő nyíllal 157">
              <a:extLst>
                <a:ext uri="{FF2B5EF4-FFF2-40B4-BE49-F238E27FC236}">
                  <a16:creationId xmlns:a16="http://schemas.microsoft.com/office/drawing/2014/main" id="{9A93C930-3608-452D-BB63-E105235E5702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930370" y="12089038"/>
              <a:ext cx="3939423" cy="19388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0" name="Szövegdoboz 159">
            <a:extLst>
              <a:ext uri="{FF2B5EF4-FFF2-40B4-BE49-F238E27FC236}">
                <a16:creationId xmlns:a16="http://schemas.microsoft.com/office/drawing/2014/main" id="{2B2C5768-F996-4F37-8D04-118D6386EC1A}"/>
              </a:ext>
            </a:extLst>
          </p:cNvPr>
          <p:cNvSpPr txBox="1"/>
          <p:nvPr/>
        </p:nvSpPr>
        <p:spPr>
          <a:xfrm>
            <a:off x="15542523" y="1227232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2xPWM</a:t>
            </a:r>
          </a:p>
        </p:txBody>
      </p:sp>
      <p:sp>
        <p:nvSpPr>
          <p:cNvPr id="161" name="Téglalap 160">
            <a:extLst>
              <a:ext uri="{FF2B5EF4-FFF2-40B4-BE49-F238E27FC236}">
                <a16:creationId xmlns:a16="http://schemas.microsoft.com/office/drawing/2014/main" id="{5ADC4C0D-CF24-412A-8711-2FE0D2FD693D}"/>
              </a:ext>
            </a:extLst>
          </p:cNvPr>
          <p:cNvSpPr/>
          <p:nvPr/>
        </p:nvSpPr>
        <p:spPr>
          <a:xfrm>
            <a:off x="17056620" y="11283298"/>
            <a:ext cx="1515979" cy="853090"/>
          </a:xfrm>
          <a:prstGeom prst="rect">
            <a:avLst/>
          </a:prstGeom>
          <a:solidFill>
            <a:srgbClr val="009999"/>
          </a:solidFill>
          <a:ln>
            <a:solidFill>
              <a:srgbClr val="FAB9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b="1" dirty="0">
                <a:solidFill>
                  <a:schemeClr val="bg1"/>
                </a:solidFill>
              </a:rPr>
              <a:t>Giroszkóp szenzor</a:t>
            </a:r>
          </a:p>
          <a:p>
            <a:pPr algn="ctr"/>
            <a:r>
              <a:rPr lang="hu-HU" sz="1100" b="1" dirty="0">
                <a:solidFill>
                  <a:schemeClr val="bg1"/>
                </a:solidFill>
              </a:rPr>
              <a:t>És gyorsulásmérő</a:t>
            </a:r>
          </a:p>
          <a:p>
            <a:pPr algn="ctr"/>
            <a:r>
              <a:rPr lang="hu-HU" sz="1100" b="1" dirty="0" err="1">
                <a:solidFill>
                  <a:schemeClr val="bg1"/>
                </a:solidFill>
              </a:rPr>
              <a:t>Grove</a:t>
            </a:r>
            <a:r>
              <a:rPr lang="hu-HU" sz="1100" b="1" dirty="0">
                <a:solidFill>
                  <a:schemeClr val="bg1"/>
                </a:solidFill>
              </a:rPr>
              <a:t> - 3-Axis Digital </a:t>
            </a:r>
            <a:r>
              <a:rPr lang="hu-HU" sz="1100" b="1" dirty="0" err="1">
                <a:solidFill>
                  <a:schemeClr val="bg1"/>
                </a:solidFill>
              </a:rPr>
              <a:t>Accelerometer</a:t>
            </a:r>
            <a:endParaRPr lang="hu-HU" sz="1100" b="1" dirty="0">
              <a:solidFill>
                <a:schemeClr val="bg1"/>
              </a:solidFill>
            </a:endParaRPr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1D04B8F1-6C5D-4A21-B2D6-B3CD50BB28AB}"/>
              </a:ext>
            </a:extLst>
          </p:cNvPr>
          <p:cNvGrpSpPr/>
          <p:nvPr/>
        </p:nvGrpSpPr>
        <p:grpSpPr>
          <a:xfrm>
            <a:off x="12935609" y="11641679"/>
            <a:ext cx="4121011" cy="853090"/>
            <a:chOff x="5208075" y="12108427"/>
            <a:chExt cx="9023271" cy="1015022"/>
          </a:xfrm>
        </p:grpSpPr>
        <p:cxnSp>
          <p:nvCxnSpPr>
            <p:cNvPr id="163" name="Egyenes összekötő nyíllal 162">
              <a:extLst>
                <a:ext uri="{FF2B5EF4-FFF2-40B4-BE49-F238E27FC236}">
                  <a16:creationId xmlns:a16="http://schemas.microsoft.com/office/drawing/2014/main" id="{13C88316-B671-427A-86C2-877E24463DC7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4" name="Egyenes összekötő nyíllal 163">
              <a:extLst>
                <a:ext uri="{FF2B5EF4-FFF2-40B4-BE49-F238E27FC236}">
                  <a16:creationId xmlns:a16="http://schemas.microsoft.com/office/drawing/2014/main" id="{09DCD5D3-B7B6-4226-84CF-5DB8C88C6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5" name="Egyenes összekötő nyíllal 164">
              <a:extLst>
                <a:ext uri="{FF2B5EF4-FFF2-40B4-BE49-F238E27FC236}">
                  <a16:creationId xmlns:a16="http://schemas.microsoft.com/office/drawing/2014/main" id="{B4DA1884-9DBB-47CD-BC49-02421ED30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67" y="12108427"/>
              <a:ext cx="5300979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6" name="Szövegdoboz 165">
            <a:extLst>
              <a:ext uri="{FF2B5EF4-FFF2-40B4-BE49-F238E27FC236}">
                <a16:creationId xmlns:a16="http://schemas.microsoft.com/office/drawing/2014/main" id="{0F4AB9E5-0D36-4C95-A59C-48AAEBF56D85}"/>
              </a:ext>
            </a:extLst>
          </p:cNvPr>
          <p:cNvSpPr txBox="1"/>
          <p:nvPr/>
        </p:nvSpPr>
        <p:spPr>
          <a:xfrm>
            <a:off x="15139966" y="11360852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SPI/I2C/GPIO ADC</a:t>
            </a:r>
          </a:p>
        </p:txBody>
      </p:sp>
      <p:sp>
        <p:nvSpPr>
          <p:cNvPr id="171" name="Téglalap: felső két sarkán levágva 170">
            <a:extLst>
              <a:ext uri="{FF2B5EF4-FFF2-40B4-BE49-F238E27FC236}">
                <a16:creationId xmlns:a16="http://schemas.microsoft.com/office/drawing/2014/main" id="{BB10649F-F450-44E2-9D3F-6BBB80CFB157}"/>
              </a:ext>
            </a:extLst>
          </p:cNvPr>
          <p:cNvSpPr/>
          <p:nvPr/>
        </p:nvSpPr>
        <p:spPr>
          <a:xfrm>
            <a:off x="17115944" y="13165616"/>
            <a:ext cx="1515979" cy="1011016"/>
          </a:xfrm>
          <a:prstGeom prst="snip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err="1">
                <a:solidFill>
                  <a:schemeClr val="bg1"/>
                </a:solidFill>
              </a:rPr>
              <a:t>Magnetic</a:t>
            </a:r>
            <a:r>
              <a:rPr lang="hu-HU" sz="1100" b="1" dirty="0">
                <a:solidFill>
                  <a:schemeClr val="bg1"/>
                </a:solidFill>
              </a:rPr>
              <a:t> </a:t>
            </a:r>
            <a:r>
              <a:rPr lang="hu-HU" sz="1100" b="1" dirty="0" err="1">
                <a:solidFill>
                  <a:schemeClr val="bg1"/>
                </a:solidFill>
              </a:rPr>
              <a:t>Encoder</a:t>
            </a:r>
            <a:endParaRPr lang="hu-HU" sz="1100" b="1" dirty="0">
              <a:solidFill>
                <a:schemeClr val="bg1"/>
              </a:solidFill>
            </a:endParaRPr>
          </a:p>
          <a:p>
            <a:pPr algn="ctr"/>
            <a:r>
              <a:rPr lang="pt-BR" sz="1100" b="1" dirty="0"/>
              <a:t>3.8 - 24 V, Hamlin 55100-3H-02-A</a:t>
            </a:r>
            <a:endParaRPr lang="hu-HU" sz="1100" b="1" dirty="0"/>
          </a:p>
          <a:p>
            <a:pPr algn="ctr"/>
            <a:r>
              <a:rPr lang="hu-HU" sz="1100" b="1" dirty="0"/>
              <a:t>(Magnet and </a:t>
            </a:r>
            <a:r>
              <a:rPr lang="hu-HU" sz="1100" b="1" dirty="0" err="1"/>
              <a:t>Capacitor</a:t>
            </a:r>
            <a:r>
              <a:rPr lang="hu-HU" sz="1100" b="1" dirty="0"/>
              <a:t> </a:t>
            </a:r>
            <a:r>
              <a:rPr lang="hu-HU" sz="1100" b="1" dirty="0" err="1"/>
              <a:t>Recuired</a:t>
            </a:r>
            <a:r>
              <a:rPr lang="hu-HU" sz="1100" b="1" dirty="0"/>
              <a:t>)</a:t>
            </a:r>
            <a:endParaRPr lang="pt-BR" sz="1100" b="1" dirty="0"/>
          </a:p>
        </p:txBody>
      </p:sp>
      <p:grpSp>
        <p:nvGrpSpPr>
          <p:cNvPr id="172" name="Csoportba foglalás 171">
            <a:extLst>
              <a:ext uri="{FF2B5EF4-FFF2-40B4-BE49-F238E27FC236}">
                <a16:creationId xmlns:a16="http://schemas.microsoft.com/office/drawing/2014/main" id="{2B1AB685-0594-43BD-B07A-B591987B52CF}"/>
              </a:ext>
            </a:extLst>
          </p:cNvPr>
          <p:cNvGrpSpPr/>
          <p:nvPr/>
        </p:nvGrpSpPr>
        <p:grpSpPr>
          <a:xfrm>
            <a:off x="12955122" y="13470970"/>
            <a:ext cx="4134747" cy="248008"/>
            <a:chOff x="5208075" y="12105494"/>
            <a:chExt cx="14674202" cy="1017955"/>
          </a:xfrm>
        </p:grpSpPr>
        <p:cxnSp>
          <p:nvCxnSpPr>
            <p:cNvPr id="173" name="Egyenes összekötő nyíllal 172">
              <a:extLst>
                <a:ext uri="{FF2B5EF4-FFF2-40B4-BE49-F238E27FC236}">
                  <a16:creationId xmlns:a16="http://schemas.microsoft.com/office/drawing/2014/main" id="{1632B653-B37E-4E49-A1A0-6F86FDDC8DD4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4" name="Egyenes összekötő nyíllal 173">
              <a:extLst>
                <a:ext uri="{FF2B5EF4-FFF2-40B4-BE49-F238E27FC236}">
                  <a16:creationId xmlns:a16="http://schemas.microsoft.com/office/drawing/2014/main" id="{6DF7C2F0-F9B8-4FD9-99E0-51BBCC0F8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5" name="Egyenes összekötő nyíllal 174">
              <a:extLst>
                <a:ext uri="{FF2B5EF4-FFF2-40B4-BE49-F238E27FC236}">
                  <a16:creationId xmlns:a16="http://schemas.microsoft.com/office/drawing/2014/main" id="{0C9E4555-3309-4889-BD9C-568902615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62" y="12105494"/>
              <a:ext cx="10951915" cy="293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76" name="Szövegdoboz 175">
            <a:extLst>
              <a:ext uri="{FF2B5EF4-FFF2-40B4-BE49-F238E27FC236}">
                <a16:creationId xmlns:a16="http://schemas.microsoft.com/office/drawing/2014/main" id="{B042B444-646D-4EEA-806A-2F9075BB08A7}"/>
              </a:ext>
            </a:extLst>
          </p:cNvPr>
          <p:cNvSpPr txBox="1"/>
          <p:nvPr/>
        </p:nvSpPr>
        <p:spPr>
          <a:xfrm>
            <a:off x="15627358" y="1316561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A5</a:t>
            </a:r>
          </a:p>
        </p:txBody>
      </p:sp>
    </p:spTree>
    <p:extLst>
      <p:ext uri="{BB962C8B-B14F-4D97-AF65-F5344CB8AC3E}">
        <p14:creationId xmlns:p14="http://schemas.microsoft.com/office/powerpoint/2010/main" val="326196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</TotalTime>
  <Words>580</Words>
  <Application>Microsoft Office PowerPoint</Application>
  <PresentationFormat>Egyéni</PresentationFormat>
  <Paragraphs>176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Dénes Csaba Antal</dc:creator>
  <cp:lastModifiedBy>Dénes Csaba Antal</cp:lastModifiedBy>
  <cp:revision>74</cp:revision>
  <dcterms:created xsi:type="dcterms:W3CDTF">2023-09-27T19:48:50Z</dcterms:created>
  <dcterms:modified xsi:type="dcterms:W3CDTF">2023-09-30T06:14:24Z</dcterms:modified>
</cp:coreProperties>
</file>