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CCE"/>
    <a:srgbClr val="86F2A2"/>
    <a:srgbClr val="BEBDBA"/>
    <a:srgbClr val="CEAAC2"/>
    <a:srgbClr val="FAB900"/>
    <a:srgbClr val="A50021"/>
    <a:srgbClr val="A1A068"/>
    <a:srgbClr val="DBEF19"/>
    <a:srgbClr val="2AC9D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25" d="100"/>
          <a:sy n="25" d="100"/>
        </p:scale>
        <p:origin x="15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3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7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7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37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2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0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28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6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1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2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8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A916EA5-DA0B-49DB-AA48-9891BAFE020F}"/>
              </a:ext>
            </a:extLst>
          </p:cNvPr>
          <p:cNvSpPr/>
          <p:nvPr/>
        </p:nvSpPr>
        <p:spPr>
          <a:xfrm>
            <a:off x="1299411" y="1491916"/>
            <a:ext cx="18769263" cy="184805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8482F37-7B0C-453B-B435-D828078E9EA9}"/>
              </a:ext>
            </a:extLst>
          </p:cNvPr>
          <p:cNvSpPr/>
          <p:nvPr/>
        </p:nvSpPr>
        <p:spPr>
          <a:xfrm>
            <a:off x="15766460" y="8314770"/>
            <a:ext cx="2141622" cy="6616977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ACFAD5-188C-4536-9F87-77FCF5D2963C}"/>
              </a:ext>
            </a:extLst>
          </p:cNvPr>
          <p:cNvSpPr txBox="1"/>
          <p:nvPr/>
        </p:nvSpPr>
        <p:spPr>
          <a:xfrm>
            <a:off x="15891791" y="8314770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Szenzorok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DDA143C-5897-4445-BB27-35736D3A6604}"/>
              </a:ext>
            </a:extLst>
          </p:cNvPr>
          <p:cNvSpPr/>
          <p:nvPr/>
        </p:nvSpPr>
        <p:spPr>
          <a:xfrm>
            <a:off x="16079280" y="8810998"/>
            <a:ext cx="1515979" cy="61361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bg1"/>
                </a:solidFill>
              </a:rPr>
              <a:t>Microphone</a:t>
            </a:r>
            <a:r>
              <a:rPr lang="hu-HU" sz="1200" b="1" dirty="0">
                <a:solidFill>
                  <a:schemeClr val="bg1"/>
                </a:solidFill>
              </a:rPr>
              <a:t> </a:t>
            </a:r>
            <a:r>
              <a:rPr lang="hu-HU" sz="1200" b="1" dirty="0" err="1">
                <a:solidFill>
                  <a:schemeClr val="bg1"/>
                </a:solidFill>
              </a:rPr>
              <a:t>sensor</a:t>
            </a:r>
            <a:endParaRPr lang="hu-HU" sz="1200" b="1" dirty="0">
              <a:solidFill>
                <a:schemeClr val="bg1"/>
              </a:solidFill>
            </a:endParaRP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SKU:SEN0487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6DAE577-801A-4E07-B7A0-4DB3B563D717}"/>
              </a:ext>
            </a:extLst>
          </p:cNvPr>
          <p:cNvSpPr/>
          <p:nvPr/>
        </p:nvSpPr>
        <p:spPr>
          <a:xfrm>
            <a:off x="16074495" y="11713323"/>
            <a:ext cx="1515979" cy="613611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Távolság  szenzor</a:t>
            </a:r>
          </a:p>
        </p:txBody>
      </p:sp>
      <p:sp>
        <p:nvSpPr>
          <p:cNvPr id="10" name="Téglalap: felső két sarkán levágva 9">
            <a:extLst>
              <a:ext uri="{FF2B5EF4-FFF2-40B4-BE49-F238E27FC236}">
                <a16:creationId xmlns:a16="http://schemas.microsoft.com/office/drawing/2014/main" id="{F6F6343E-872C-45D0-B7FE-E7303F46242E}"/>
              </a:ext>
            </a:extLst>
          </p:cNvPr>
          <p:cNvSpPr/>
          <p:nvPr/>
        </p:nvSpPr>
        <p:spPr>
          <a:xfrm>
            <a:off x="16125343" y="13922191"/>
            <a:ext cx="1515979" cy="613611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Környezet szenzor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D143DD86-EACC-46AE-8B55-54EFF846ECDC}"/>
              </a:ext>
            </a:extLst>
          </p:cNvPr>
          <p:cNvSpPr/>
          <p:nvPr/>
        </p:nvSpPr>
        <p:spPr>
          <a:xfrm>
            <a:off x="16079280" y="9699494"/>
            <a:ext cx="1515979" cy="853090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b="1" dirty="0">
                <a:solidFill>
                  <a:schemeClr val="bg1"/>
                </a:solidFill>
              </a:rPr>
              <a:t>Giroszkóp szenzor</a:t>
            </a:r>
          </a:p>
          <a:p>
            <a:pPr algn="ctr"/>
            <a:r>
              <a:rPr lang="hu-HU" sz="1100" b="1" dirty="0" err="1">
                <a:solidFill>
                  <a:schemeClr val="bg1"/>
                </a:solidFill>
              </a:rPr>
              <a:t>Adafruit</a:t>
            </a:r>
            <a:r>
              <a:rPr lang="hu-HU" sz="1100" b="1" dirty="0">
                <a:solidFill>
                  <a:schemeClr val="bg1"/>
                </a:solidFill>
              </a:rPr>
              <a:t> 9-DOF </a:t>
            </a:r>
            <a:r>
              <a:rPr lang="hu-HU" sz="1100" b="1" dirty="0" err="1">
                <a:solidFill>
                  <a:schemeClr val="bg1"/>
                </a:solidFill>
              </a:rPr>
              <a:t>Orientation</a:t>
            </a:r>
            <a:r>
              <a:rPr lang="hu-HU" sz="1100" b="1" dirty="0">
                <a:solidFill>
                  <a:schemeClr val="bg1"/>
                </a:solidFill>
              </a:rPr>
              <a:t> IMU </a:t>
            </a:r>
            <a:r>
              <a:rPr lang="hu-HU" sz="1100" b="1" dirty="0" err="1">
                <a:solidFill>
                  <a:schemeClr val="bg1"/>
                </a:solidFill>
              </a:rPr>
              <a:t>Fusion</a:t>
            </a:r>
            <a:r>
              <a:rPr lang="hu-HU" sz="1100" b="1" dirty="0">
                <a:solidFill>
                  <a:schemeClr val="bg1"/>
                </a:solidFill>
              </a:rPr>
              <a:t> </a:t>
            </a:r>
            <a:r>
              <a:rPr lang="hu-HU" sz="1100" b="1" dirty="0" err="1">
                <a:solidFill>
                  <a:schemeClr val="bg1"/>
                </a:solidFill>
              </a:rPr>
              <a:t>Breakout</a:t>
            </a:r>
            <a:r>
              <a:rPr lang="hu-HU" sz="1100" b="1" dirty="0">
                <a:solidFill>
                  <a:schemeClr val="bg1"/>
                </a:solidFill>
              </a:rPr>
              <a:t> - BNO085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68A632F0-D0AB-4632-87CC-D1984A5292E6}"/>
              </a:ext>
            </a:extLst>
          </p:cNvPr>
          <p:cNvSpPr/>
          <p:nvPr/>
        </p:nvSpPr>
        <p:spPr>
          <a:xfrm>
            <a:off x="16179857" y="11830782"/>
            <a:ext cx="1515979" cy="613611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bg1"/>
                </a:solidFill>
              </a:rPr>
              <a:t>Távolság  szenzor</a:t>
            </a:r>
          </a:p>
          <a:p>
            <a:pPr algn="ctr"/>
            <a:r>
              <a:rPr lang="hu-HU" sz="1200" b="1" dirty="0">
                <a:solidFill>
                  <a:schemeClr val="bg1"/>
                </a:solidFill>
              </a:rPr>
              <a:t>HCSR – 04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21CAF99-6144-41E1-A4A7-66B5C8D0B2A2}"/>
              </a:ext>
            </a:extLst>
          </p:cNvPr>
          <p:cNvSpPr/>
          <p:nvPr/>
        </p:nvSpPr>
        <p:spPr>
          <a:xfrm>
            <a:off x="2993705" y="11980097"/>
            <a:ext cx="2141622" cy="7148095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66E85BA-CD96-432B-A05F-0B03AC594444}"/>
              </a:ext>
            </a:extLst>
          </p:cNvPr>
          <p:cNvSpPr txBox="1"/>
          <p:nvPr/>
        </p:nvSpPr>
        <p:spPr>
          <a:xfrm>
            <a:off x="3119036" y="11980098"/>
            <a:ext cx="189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USER </a:t>
            </a:r>
            <a:r>
              <a:rPr lang="hu-HU" dirty="0" err="1"/>
              <a:t>Interfacek</a:t>
            </a: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FF84FC32-818B-4D31-A561-51DBEF8A9BED}"/>
              </a:ext>
            </a:extLst>
          </p:cNvPr>
          <p:cNvSpPr/>
          <p:nvPr/>
        </p:nvSpPr>
        <p:spPr>
          <a:xfrm>
            <a:off x="3084588" y="12430204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dk1"/>
                </a:solidFill>
              </a:rPr>
              <a:t>Push</a:t>
            </a:r>
            <a:r>
              <a:rPr lang="hu-HU" sz="1200" b="1" dirty="0">
                <a:solidFill>
                  <a:schemeClr val="dk1"/>
                </a:solidFill>
              </a:rPr>
              <a:t> Button 1</a:t>
            </a:r>
          </a:p>
          <a:p>
            <a:pPr algn="ctr"/>
            <a:r>
              <a:rPr lang="hu-HU" sz="1200" b="1" dirty="0"/>
              <a:t>SKU: DFR:0029</a:t>
            </a:r>
          </a:p>
          <a:p>
            <a:pPr algn="ctr"/>
            <a:r>
              <a:rPr lang="hu-HU" sz="1200" b="1" dirty="0" err="1"/>
              <a:t>Activate</a:t>
            </a:r>
            <a:r>
              <a:rPr lang="hu-HU" sz="1200" b="1" dirty="0"/>
              <a:t> </a:t>
            </a:r>
            <a:r>
              <a:rPr lang="hu-HU" sz="1200" b="1" dirty="0" err="1"/>
              <a:t>the</a:t>
            </a:r>
            <a:r>
              <a:rPr lang="hu-HU" sz="1200" b="1" dirty="0"/>
              <a:t> drill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BD90C3BD-ED80-46C1-84CE-16AE659E5EC8}"/>
              </a:ext>
            </a:extLst>
          </p:cNvPr>
          <p:cNvSpPr/>
          <p:nvPr/>
        </p:nvSpPr>
        <p:spPr>
          <a:xfrm>
            <a:off x="3084588" y="14359576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Digital </a:t>
            </a:r>
            <a:r>
              <a:rPr lang="hu-HU" sz="1200" b="1" dirty="0" err="1"/>
              <a:t>Buzzer</a:t>
            </a:r>
            <a:endParaRPr lang="hu-HU" sz="1200" b="1" dirty="0"/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Digital </a:t>
            </a:r>
            <a:r>
              <a:rPr lang="hu-HU" sz="1200" b="1" dirty="0" err="1">
                <a:solidFill>
                  <a:schemeClr val="dk1"/>
                </a:solidFill>
              </a:rPr>
              <a:t>Buzzler</a:t>
            </a:r>
            <a:r>
              <a:rPr lang="hu-HU" sz="1200" b="1" dirty="0">
                <a:solidFill>
                  <a:schemeClr val="dk1"/>
                </a:solidFill>
              </a:rPr>
              <a:t> V2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92B9000-F6DF-491F-8EB6-06F80FB3C4AA}"/>
              </a:ext>
            </a:extLst>
          </p:cNvPr>
          <p:cNvSpPr/>
          <p:nvPr/>
        </p:nvSpPr>
        <p:spPr>
          <a:xfrm>
            <a:off x="3084588" y="15324262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RGB LED 1</a:t>
            </a:r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(</a:t>
            </a:r>
            <a:r>
              <a:rPr lang="hu-HU" sz="1200" b="1" dirty="0" err="1">
                <a:solidFill>
                  <a:schemeClr val="dk1"/>
                </a:solidFill>
              </a:rPr>
              <a:t>Active</a:t>
            </a:r>
            <a:r>
              <a:rPr lang="hu-HU" sz="1200" b="1" dirty="0"/>
              <a:t>/</a:t>
            </a:r>
            <a:r>
              <a:rPr lang="hu-HU" sz="1200" b="1" dirty="0" err="1">
                <a:solidFill>
                  <a:schemeClr val="dk1"/>
                </a:solidFill>
              </a:rPr>
              <a:t>Inactive</a:t>
            </a:r>
            <a:r>
              <a:rPr lang="hu-HU" sz="1200" b="1" dirty="0">
                <a:solidFill>
                  <a:schemeClr val="dk1"/>
                </a:solidFill>
              </a:rPr>
              <a:t> </a:t>
            </a:r>
            <a:r>
              <a:rPr lang="hu-HU" sz="1200" b="1" dirty="0" err="1">
                <a:solidFill>
                  <a:schemeClr val="dk1"/>
                </a:solidFill>
              </a:rPr>
              <a:t>indicator</a:t>
            </a:r>
            <a:r>
              <a:rPr lang="hu-HU" sz="1200" b="1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A9874203-CA37-43A7-9D1A-DC5344EE8955}"/>
              </a:ext>
            </a:extLst>
          </p:cNvPr>
          <p:cNvSpPr/>
          <p:nvPr/>
        </p:nvSpPr>
        <p:spPr>
          <a:xfrm>
            <a:off x="3084588" y="16288948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RGB LED 2</a:t>
            </a:r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(</a:t>
            </a:r>
            <a:r>
              <a:rPr lang="hu-HU" sz="1200" b="1" dirty="0" err="1">
                <a:solidFill>
                  <a:schemeClr val="dk1"/>
                </a:solidFill>
              </a:rPr>
              <a:t>Enabled</a:t>
            </a:r>
            <a:r>
              <a:rPr lang="hu-HU" sz="1200" b="1" dirty="0">
                <a:solidFill>
                  <a:schemeClr val="dk1"/>
                </a:solidFill>
              </a:rPr>
              <a:t>, </a:t>
            </a:r>
            <a:r>
              <a:rPr lang="hu-HU" sz="1200" b="1" dirty="0" err="1">
                <a:solidFill>
                  <a:schemeClr val="dk1"/>
                </a:solidFill>
              </a:rPr>
              <a:t>Disabled</a:t>
            </a:r>
            <a:r>
              <a:rPr lang="hu-HU" sz="1200" b="1" dirty="0">
                <a:solidFill>
                  <a:schemeClr val="dk1"/>
                </a:solidFill>
              </a:rPr>
              <a:t> Drill)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092510D1-640D-4376-A211-FEC6C672CDC4}"/>
              </a:ext>
            </a:extLst>
          </p:cNvPr>
          <p:cNvSpPr/>
          <p:nvPr/>
        </p:nvSpPr>
        <p:spPr>
          <a:xfrm>
            <a:off x="2997929" y="7492881"/>
            <a:ext cx="2141622" cy="4209193"/>
          </a:xfrm>
          <a:prstGeom prst="rect">
            <a:avLst/>
          </a:prstGeom>
          <a:solidFill>
            <a:srgbClr val="CCCC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19771DB-4DDE-4AAA-A50B-707085A3B57B}"/>
              </a:ext>
            </a:extLst>
          </p:cNvPr>
          <p:cNvSpPr txBox="1"/>
          <p:nvPr/>
        </p:nvSpPr>
        <p:spPr>
          <a:xfrm>
            <a:off x="3427136" y="7689651"/>
            <a:ext cx="144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Beavatkozás</a:t>
            </a: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97509DC-DCF6-4206-A43F-76E999CAFF64}"/>
              </a:ext>
            </a:extLst>
          </p:cNvPr>
          <p:cNvGrpSpPr/>
          <p:nvPr/>
        </p:nvGrpSpPr>
        <p:grpSpPr>
          <a:xfrm>
            <a:off x="3040041" y="9274214"/>
            <a:ext cx="2024346" cy="815202"/>
            <a:chOff x="4296434" y="4695787"/>
            <a:chExt cx="2024346" cy="815202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C5A66EA-3024-431C-BCCA-56036900BA5E}"/>
                </a:ext>
              </a:extLst>
            </p:cNvPr>
            <p:cNvSpPr/>
            <p:nvPr/>
          </p:nvSpPr>
          <p:spPr>
            <a:xfrm>
              <a:off x="4296434" y="4695787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Drón </a:t>
              </a:r>
              <a:r>
                <a:rPr lang="hu-HU" sz="1200" b="1" dirty="0" err="1">
                  <a:solidFill>
                    <a:schemeClr val="dk1"/>
                  </a:solidFill>
                </a:rPr>
                <a:t>szervó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hu-HU" sz="1200" b="1" dirty="0"/>
                <a:t>MM0120K-POWER</a:t>
              </a:r>
              <a:endParaRPr lang="hu-HU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5EFDB595-A83B-491B-A20B-9C408CAD9FEA}"/>
                </a:ext>
              </a:extLst>
            </p:cNvPr>
            <p:cNvSpPr/>
            <p:nvPr/>
          </p:nvSpPr>
          <p:spPr>
            <a:xfrm>
              <a:off x="4379654" y="4805136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Drón </a:t>
              </a:r>
              <a:r>
                <a:rPr lang="hu-HU" sz="1200" b="1" dirty="0" err="1">
                  <a:solidFill>
                    <a:schemeClr val="dk1"/>
                  </a:solidFill>
                </a:rPr>
                <a:t>szervó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hu-HU" sz="1200" b="1" dirty="0"/>
                <a:t>MM0120K-POWER</a:t>
              </a:r>
              <a:endParaRPr lang="hu-HU" sz="12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CCFC1FBF-695C-4541-A6F2-F8DB45C5B16D}"/>
              </a:ext>
            </a:extLst>
          </p:cNvPr>
          <p:cNvGrpSpPr/>
          <p:nvPr/>
        </p:nvGrpSpPr>
        <p:grpSpPr>
          <a:xfrm>
            <a:off x="3056567" y="8081318"/>
            <a:ext cx="2024346" cy="815202"/>
            <a:chOff x="4312960" y="6306304"/>
            <a:chExt cx="2024346" cy="815202"/>
          </a:xfrm>
        </p:grpSpPr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DCB40B55-E265-4BEE-B565-82CE3B004B29}"/>
                </a:ext>
              </a:extLst>
            </p:cNvPr>
            <p:cNvSpPr/>
            <p:nvPr/>
          </p:nvSpPr>
          <p:spPr>
            <a:xfrm>
              <a:off x="4312960" y="6306304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Drón </a:t>
              </a:r>
              <a:r>
                <a:rPr lang="hu-HU" sz="1200" b="1" dirty="0" err="1">
                  <a:solidFill>
                    <a:schemeClr val="dk1"/>
                  </a:solidFill>
                </a:rPr>
                <a:t>szervó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en-US" sz="1200" b="1" dirty="0"/>
                <a:t>Grove - I2C Motor Driver with L298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A27A8ED3-C88D-4CFB-B9A1-6304A4351068}"/>
                </a:ext>
              </a:extLst>
            </p:cNvPr>
            <p:cNvSpPr/>
            <p:nvPr/>
          </p:nvSpPr>
          <p:spPr>
            <a:xfrm>
              <a:off x="4396180" y="6415653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Motor vezérlő</a:t>
              </a:r>
            </a:p>
            <a:p>
              <a:pPr algn="ctr"/>
              <a:r>
                <a:rPr lang="en-US" sz="1200" b="1" dirty="0"/>
                <a:t>Grove - I2C Motor Driver with L298</a:t>
              </a:r>
            </a:p>
          </p:txBody>
        </p:sp>
      </p:grp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7CE630A-0873-47EA-9482-8032BB5102BE}"/>
              </a:ext>
            </a:extLst>
          </p:cNvPr>
          <p:cNvSpPr txBox="1"/>
          <p:nvPr/>
        </p:nvSpPr>
        <p:spPr>
          <a:xfrm>
            <a:off x="6373743" y="778898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SPI0/I2C0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A03338DA-5D7A-46AB-B531-7778FF530630}"/>
              </a:ext>
            </a:extLst>
          </p:cNvPr>
          <p:cNvSpPr txBox="1"/>
          <p:nvPr/>
        </p:nvSpPr>
        <p:spPr>
          <a:xfrm>
            <a:off x="6387155" y="8172009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SPI1/ I2C1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D7A34045-D977-4A98-A085-92690314782C}"/>
              </a:ext>
            </a:extLst>
          </p:cNvPr>
          <p:cNvCxnSpPr>
            <a:cxnSpLocks/>
          </p:cNvCxnSpPr>
          <p:nvPr/>
        </p:nvCxnSpPr>
        <p:spPr>
          <a:xfrm>
            <a:off x="3123261" y="8787171"/>
            <a:ext cx="0" cy="48704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AAF55DAF-984F-42A3-A402-083E1B7459F8}"/>
              </a:ext>
            </a:extLst>
          </p:cNvPr>
          <p:cNvCxnSpPr>
            <a:cxnSpLocks/>
          </p:cNvCxnSpPr>
          <p:nvPr/>
        </p:nvCxnSpPr>
        <p:spPr>
          <a:xfrm>
            <a:off x="3542361" y="8896520"/>
            <a:ext cx="0" cy="48704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Nyíl: lefelé mutató 42">
            <a:extLst>
              <a:ext uri="{FF2B5EF4-FFF2-40B4-BE49-F238E27FC236}">
                <a16:creationId xmlns:a16="http://schemas.microsoft.com/office/drawing/2014/main" id="{62178C9A-F1E5-45D5-B0EF-7CA576C7DBB8}"/>
              </a:ext>
            </a:extLst>
          </p:cNvPr>
          <p:cNvSpPr/>
          <p:nvPr/>
        </p:nvSpPr>
        <p:spPr>
          <a:xfrm>
            <a:off x="3851508" y="10144090"/>
            <a:ext cx="484632" cy="58587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1200" b="1">
              <a:solidFill>
                <a:schemeClr val="dk1"/>
              </a:solidFill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C4CF460B-7BE7-4DCD-852F-B2CE7A31E460}"/>
              </a:ext>
            </a:extLst>
          </p:cNvPr>
          <p:cNvSpPr txBox="1"/>
          <p:nvPr/>
        </p:nvSpPr>
        <p:spPr>
          <a:xfrm>
            <a:off x="4151960" y="10198765"/>
            <a:ext cx="98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/>
              <a:t>Tolórúd és áttét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C3090EDC-11AE-4597-B259-70C927481CA3}"/>
              </a:ext>
            </a:extLst>
          </p:cNvPr>
          <p:cNvSpPr/>
          <p:nvPr/>
        </p:nvSpPr>
        <p:spPr>
          <a:xfrm>
            <a:off x="3123261" y="10784636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dk1"/>
                </a:solidFill>
              </a:rPr>
              <a:t>Eredeti Nyomógomb</a:t>
            </a:r>
          </a:p>
          <a:p>
            <a:pPr algn="ctr"/>
            <a:r>
              <a:rPr lang="hu-HU" sz="1200" b="1" dirty="0"/>
              <a:t>(Meghajtás indítása, adott RPM szabályzás)</a:t>
            </a:r>
            <a:endParaRPr lang="hu-HU" sz="1200" b="1" dirty="0">
              <a:solidFill>
                <a:schemeClr val="dk1"/>
              </a:solidFill>
            </a:endParaRPr>
          </a:p>
        </p:txBody>
      </p: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19C09128-F1B5-4DF6-91A9-9B4074BDC837}"/>
              </a:ext>
            </a:extLst>
          </p:cNvPr>
          <p:cNvGrpSpPr/>
          <p:nvPr/>
        </p:nvGrpSpPr>
        <p:grpSpPr>
          <a:xfrm>
            <a:off x="9115917" y="9597477"/>
            <a:ext cx="2825302" cy="5340149"/>
            <a:chOff x="10572580" y="5555220"/>
            <a:chExt cx="2825302" cy="5340149"/>
          </a:xfrm>
        </p:grpSpPr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34123883-B1B0-4768-B5FE-79822D3D42D8}"/>
                </a:ext>
              </a:extLst>
            </p:cNvPr>
            <p:cNvSpPr/>
            <p:nvPr/>
          </p:nvSpPr>
          <p:spPr>
            <a:xfrm>
              <a:off x="10572580" y="5555220"/>
              <a:ext cx="2825302" cy="534014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Központi vezérlő</a:t>
              </a:r>
            </a:p>
            <a:p>
              <a:pPr algn="ctr"/>
              <a:r>
                <a:rPr lang="hu-HU" dirty="0">
                  <a:solidFill>
                    <a:schemeClr val="tx1"/>
                  </a:solidFill>
                </a:rPr>
                <a:t>ESP32 </a:t>
              </a:r>
              <a:r>
                <a:rPr lang="hu-HU" dirty="0" err="1">
                  <a:solidFill>
                    <a:schemeClr val="tx1"/>
                  </a:solidFill>
                </a:rPr>
                <a:t>DevKit</a:t>
              </a:r>
              <a:r>
                <a:rPr lang="hu-HU" dirty="0">
                  <a:solidFill>
                    <a:schemeClr val="tx1"/>
                  </a:solidFill>
                </a:rPr>
                <a:t> </a:t>
              </a:r>
              <a:r>
                <a:rPr lang="hu-HU" dirty="0" err="1">
                  <a:solidFill>
                    <a:schemeClr val="tx1"/>
                  </a:solidFill>
                </a:rPr>
                <a:t>Board</a:t>
              </a:r>
              <a:endParaRPr lang="hu-HU" dirty="0">
                <a:solidFill>
                  <a:schemeClr val="tx1"/>
                </a:solidFill>
              </a:endParaRPr>
            </a:p>
            <a:p>
              <a:pPr algn="ctr"/>
              <a:r>
                <a:rPr lang="hu-HU" dirty="0">
                  <a:solidFill>
                    <a:schemeClr val="tx1"/>
                  </a:solidFill>
                </a:rPr>
                <a:t>(36 pin version)</a:t>
              </a:r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44F2B076-E093-406C-91B8-92127B3D8249}"/>
                </a:ext>
              </a:extLst>
            </p:cNvPr>
            <p:cNvSpPr/>
            <p:nvPr/>
          </p:nvSpPr>
          <p:spPr>
            <a:xfrm>
              <a:off x="10914420" y="5798741"/>
              <a:ext cx="2141622" cy="9493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Külső csatlakozás</a:t>
              </a:r>
            </a:p>
            <a:p>
              <a:pPr algn="ctr"/>
              <a:r>
                <a:rPr lang="hu-HU" dirty="0"/>
                <a:t>Beépített </a:t>
              </a:r>
              <a:r>
                <a:rPr lang="hu-HU" dirty="0" err="1"/>
                <a:t>Bluetoth</a:t>
              </a:r>
              <a:r>
                <a:rPr lang="hu-HU" dirty="0"/>
                <a:t> modul</a:t>
              </a:r>
            </a:p>
          </p:txBody>
        </p:sp>
      </p:grpSp>
      <p:sp>
        <p:nvSpPr>
          <p:cNvPr id="59" name="Téglalap 58">
            <a:extLst>
              <a:ext uri="{FF2B5EF4-FFF2-40B4-BE49-F238E27FC236}">
                <a16:creationId xmlns:a16="http://schemas.microsoft.com/office/drawing/2014/main" id="{F0E7A988-482F-4749-A0AB-9139C9E66265}"/>
              </a:ext>
            </a:extLst>
          </p:cNvPr>
          <p:cNvSpPr/>
          <p:nvPr/>
        </p:nvSpPr>
        <p:spPr>
          <a:xfrm>
            <a:off x="2993705" y="3367390"/>
            <a:ext cx="7549703" cy="360953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AE4B33CB-48DE-4E7D-B63B-CBE23908A6CF}"/>
              </a:ext>
            </a:extLst>
          </p:cNvPr>
          <p:cNvSpPr txBox="1"/>
          <p:nvPr/>
        </p:nvSpPr>
        <p:spPr>
          <a:xfrm>
            <a:off x="5476143" y="3550769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Teljesítmény oldal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EF024F03-A9A3-497D-9BE3-FE955141660F}"/>
              </a:ext>
            </a:extLst>
          </p:cNvPr>
          <p:cNvSpPr txBox="1"/>
          <p:nvPr/>
        </p:nvSpPr>
        <p:spPr>
          <a:xfrm>
            <a:off x="8733666" y="53309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7C9B21C9-31AB-40E3-8FA2-210AE564D1F7}"/>
              </a:ext>
            </a:extLst>
          </p:cNvPr>
          <p:cNvCxnSpPr>
            <a:cxnSpLocks/>
          </p:cNvCxnSpPr>
          <p:nvPr/>
        </p:nvCxnSpPr>
        <p:spPr>
          <a:xfrm flipH="1">
            <a:off x="6320028" y="4723535"/>
            <a:ext cx="1" cy="4540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8CD873E6-92D9-4218-B357-F25C424BC7E0}"/>
              </a:ext>
            </a:extLst>
          </p:cNvPr>
          <p:cNvSpPr txBox="1"/>
          <p:nvPr/>
        </p:nvSpPr>
        <p:spPr>
          <a:xfrm>
            <a:off x="7717002" y="483899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FD05C45C-8F75-4FEC-95CA-22FF1B1C9FD7}"/>
              </a:ext>
            </a:extLst>
          </p:cNvPr>
          <p:cNvSpPr/>
          <p:nvPr/>
        </p:nvSpPr>
        <p:spPr>
          <a:xfrm>
            <a:off x="6746439" y="5208326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DC-DC Mellék Konverter</a:t>
            </a:r>
          </a:p>
          <a:p>
            <a:pPr algn="ctr"/>
            <a:r>
              <a:rPr lang="hu-HU" sz="1200" dirty="0"/>
              <a:t>DCDC3VU 3A-es állítható </a:t>
            </a:r>
            <a:r>
              <a:rPr lang="hu-HU" sz="1200" dirty="0" err="1"/>
              <a:t>step</a:t>
            </a:r>
            <a:r>
              <a:rPr lang="hu-HU" sz="1200" dirty="0"/>
              <a:t> down tápegység modul feszültségmérővel</a:t>
            </a:r>
            <a:endParaRPr lang="hu-HU" sz="1200" dirty="0">
              <a:solidFill>
                <a:schemeClr val="dk1"/>
              </a:solidFill>
            </a:endParaRPr>
          </a:p>
        </p:txBody>
      </p: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0B566284-08CB-4D6C-810D-47D62B7BDBF4}"/>
              </a:ext>
            </a:extLst>
          </p:cNvPr>
          <p:cNvCxnSpPr>
            <a:cxnSpLocks/>
          </p:cNvCxnSpPr>
          <p:nvPr/>
        </p:nvCxnSpPr>
        <p:spPr>
          <a:xfrm>
            <a:off x="7336035" y="4687062"/>
            <a:ext cx="0" cy="52126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Folyamatábra: Lapközi összekötő 69">
            <a:extLst>
              <a:ext uri="{FF2B5EF4-FFF2-40B4-BE49-F238E27FC236}">
                <a16:creationId xmlns:a16="http://schemas.microsoft.com/office/drawing/2014/main" id="{6682B1CF-7CE2-4E05-9E67-299FBC95BD7E}"/>
              </a:ext>
            </a:extLst>
          </p:cNvPr>
          <p:cNvSpPr/>
          <p:nvPr/>
        </p:nvSpPr>
        <p:spPr>
          <a:xfrm>
            <a:off x="5994789" y="5272385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86A8CB08-C8F1-408E-B5F5-B97979162333}"/>
              </a:ext>
            </a:extLst>
          </p:cNvPr>
          <p:cNvSpPr/>
          <p:nvPr/>
        </p:nvSpPr>
        <p:spPr>
          <a:xfrm>
            <a:off x="5848896" y="4011381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dk1"/>
                </a:solidFill>
              </a:rPr>
              <a:t>Li-</a:t>
            </a:r>
            <a:r>
              <a:rPr lang="hu-HU" sz="1200" dirty="0" err="1">
                <a:solidFill>
                  <a:schemeClr val="dk1"/>
                </a:solidFill>
              </a:rPr>
              <a:t>Po</a:t>
            </a:r>
            <a:r>
              <a:rPr lang="hu-HU" sz="1200" dirty="0">
                <a:solidFill>
                  <a:schemeClr val="dk1"/>
                </a:solidFill>
              </a:rPr>
              <a:t> akkumulátor</a:t>
            </a:r>
          </a:p>
          <a:p>
            <a:pPr algn="ctr"/>
            <a:r>
              <a:rPr lang="hu-HU" sz="1200" b="1" dirty="0"/>
              <a:t>18650 akkumulátor csomag</a:t>
            </a:r>
          </a:p>
          <a:p>
            <a:pPr algn="ctr"/>
            <a:endParaRPr lang="hu-HU" sz="1200" dirty="0">
              <a:solidFill>
                <a:schemeClr val="dk1"/>
              </a:solidFill>
            </a:endParaRPr>
          </a:p>
        </p:txBody>
      </p:sp>
      <p:sp>
        <p:nvSpPr>
          <p:cNvPr id="76" name="Folyamatábra: Lapközi összekötő 75">
            <a:extLst>
              <a:ext uri="{FF2B5EF4-FFF2-40B4-BE49-F238E27FC236}">
                <a16:creationId xmlns:a16="http://schemas.microsoft.com/office/drawing/2014/main" id="{CB2E0E09-8067-471B-B222-90B8B1BF3DD6}"/>
              </a:ext>
            </a:extLst>
          </p:cNvPr>
          <p:cNvSpPr/>
          <p:nvPr/>
        </p:nvSpPr>
        <p:spPr>
          <a:xfrm>
            <a:off x="6368731" y="5272385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Folyamatábra: Lapközi összekötő 76">
            <a:extLst>
              <a:ext uri="{FF2B5EF4-FFF2-40B4-BE49-F238E27FC236}">
                <a16:creationId xmlns:a16="http://schemas.microsoft.com/office/drawing/2014/main" id="{CBB7CF82-E807-4EE7-8111-178A2CEF7747}"/>
              </a:ext>
            </a:extLst>
          </p:cNvPr>
          <p:cNvSpPr/>
          <p:nvPr/>
        </p:nvSpPr>
        <p:spPr>
          <a:xfrm rot="16200000">
            <a:off x="2706821" y="8054296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Folyamatábra: Lapközi összekötő 77">
            <a:extLst>
              <a:ext uri="{FF2B5EF4-FFF2-40B4-BE49-F238E27FC236}">
                <a16:creationId xmlns:a16="http://schemas.microsoft.com/office/drawing/2014/main" id="{F9C56B20-C9DB-4C6A-B00F-F56E89F1F9F8}"/>
              </a:ext>
            </a:extLst>
          </p:cNvPr>
          <p:cNvSpPr/>
          <p:nvPr/>
        </p:nvSpPr>
        <p:spPr>
          <a:xfrm rot="16200000">
            <a:off x="2802332" y="8390477"/>
            <a:ext cx="197168" cy="419105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C673E08E-37F7-4AB8-9543-4F998CCA96EB}"/>
              </a:ext>
            </a:extLst>
          </p:cNvPr>
          <p:cNvSpPr txBox="1"/>
          <p:nvPr/>
        </p:nvSpPr>
        <p:spPr>
          <a:xfrm>
            <a:off x="2433194" y="785271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1C90A150-BA34-47F3-8809-F465D2C405D7}"/>
              </a:ext>
            </a:extLst>
          </p:cNvPr>
          <p:cNvSpPr txBox="1"/>
          <p:nvPr/>
        </p:nvSpPr>
        <p:spPr>
          <a:xfrm>
            <a:off x="2413365" y="873038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09676834-709F-4BEC-89F4-335087D98B40}"/>
              </a:ext>
            </a:extLst>
          </p:cNvPr>
          <p:cNvSpPr txBox="1"/>
          <p:nvPr/>
        </p:nvSpPr>
        <p:spPr>
          <a:xfrm>
            <a:off x="3159595" y="88502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BC3EA628-2762-47B6-AC41-21938F2F13D9}"/>
              </a:ext>
            </a:extLst>
          </p:cNvPr>
          <p:cNvSpPr txBox="1"/>
          <p:nvPr/>
        </p:nvSpPr>
        <p:spPr>
          <a:xfrm>
            <a:off x="3488516" y="88418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</p:txBody>
      </p:sp>
      <p:grpSp>
        <p:nvGrpSpPr>
          <p:cNvPr id="97" name="Csoportba foglalás 96">
            <a:extLst>
              <a:ext uri="{FF2B5EF4-FFF2-40B4-BE49-F238E27FC236}">
                <a16:creationId xmlns:a16="http://schemas.microsoft.com/office/drawing/2014/main" id="{BB16D414-EC1D-4280-876D-F658DC50DAD8}"/>
              </a:ext>
            </a:extLst>
          </p:cNvPr>
          <p:cNvGrpSpPr/>
          <p:nvPr/>
        </p:nvGrpSpPr>
        <p:grpSpPr>
          <a:xfrm>
            <a:off x="5009995" y="8121281"/>
            <a:ext cx="4105924" cy="2431303"/>
            <a:chOff x="6000595" y="8692781"/>
            <a:chExt cx="4105924" cy="2431303"/>
          </a:xfrm>
        </p:grpSpPr>
        <p:cxnSp>
          <p:nvCxnSpPr>
            <p:cNvPr id="84" name="Egyenes összekötő nyíllal 83">
              <a:extLst>
                <a:ext uri="{FF2B5EF4-FFF2-40B4-BE49-F238E27FC236}">
                  <a16:creationId xmlns:a16="http://schemas.microsoft.com/office/drawing/2014/main" id="{F1FA0BFD-A844-436A-A881-EF737D5D6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95" y="8692781"/>
              <a:ext cx="2818674" cy="1097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Egyenes összekötő nyíllal 84">
              <a:extLst>
                <a:ext uri="{FF2B5EF4-FFF2-40B4-BE49-F238E27FC236}">
                  <a16:creationId xmlns:a16="http://schemas.microsoft.com/office/drawing/2014/main" id="{06BCBEAD-75C4-4978-8D07-42DEA608A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610" y="8728270"/>
              <a:ext cx="9315" cy="239581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Egyenes összekötő nyíllal 87">
              <a:extLst>
                <a:ext uri="{FF2B5EF4-FFF2-40B4-BE49-F238E27FC236}">
                  <a16:creationId xmlns:a16="http://schemas.microsoft.com/office/drawing/2014/main" id="{7C356F4C-06C9-4327-AC0B-A7950B12F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9610" y="11099535"/>
              <a:ext cx="1326909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8" name="Csoportba foglalás 97">
            <a:extLst>
              <a:ext uri="{FF2B5EF4-FFF2-40B4-BE49-F238E27FC236}">
                <a16:creationId xmlns:a16="http://schemas.microsoft.com/office/drawing/2014/main" id="{E507BC76-0A48-4CCA-9907-734F0A88D345}"/>
              </a:ext>
            </a:extLst>
          </p:cNvPr>
          <p:cNvGrpSpPr/>
          <p:nvPr/>
        </p:nvGrpSpPr>
        <p:grpSpPr>
          <a:xfrm>
            <a:off x="5060162" y="8444297"/>
            <a:ext cx="4055755" cy="2431303"/>
            <a:chOff x="6000595" y="8692781"/>
            <a:chExt cx="5552751" cy="2431303"/>
          </a:xfrm>
        </p:grpSpPr>
        <p:cxnSp>
          <p:nvCxnSpPr>
            <p:cNvPr id="99" name="Egyenes összekötő nyíllal 98">
              <a:extLst>
                <a:ext uri="{FF2B5EF4-FFF2-40B4-BE49-F238E27FC236}">
                  <a16:creationId xmlns:a16="http://schemas.microsoft.com/office/drawing/2014/main" id="{3506719F-B89A-4295-B03D-2218DA690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95" y="8692781"/>
              <a:ext cx="2818674" cy="1097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Egyenes összekötő nyíllal 99">
              <a:extLst>
                <a:ext uri="{FF2B5EF4-FFF2-40B4-BE49-F238E27FC236}">
                  <a16:creationId xmlns:a16="http://schemas.microsoft.com/office/drawing/2014/main" id="{FB4DA46F-1246-4CBF-96F8-48ED0EC6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610" y="8728270"/>
              <a:ext cx="9315" cy="239581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Egyenes összekötő nyíllal 100">
              <a:extLst>
                <a:ext uri="{FF2B5EF4-FFF2-40B4-BE49-F238E27FC236}">
                  <a16:creationId xmlns:a16="http://schemas.microsoft.com/office/drawing/2014/main" id="{0796603A-0180-4571-9A98-0C21E4276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9611" y="11099535"/>
              <a:ext cx="2773735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1" name="Csoportba foglalás 110">
            <a:extLst>
              <a:ext uri="{FF2B5EF4-FFF2-40B4-BE49-F238E27FC236}">
                <a16:creationId xmlns:a16="http://schemas.microsoft.com/office/drawing/2014/main" id="{E137552B-23E9-4939-89F3-878C7B176701}"/>
              </a:ext>
            </a:extLst>
          </p:cNvPr>
          <p:cNvGrpSpPr/>
          <p:nvPr/>
        </p:nvGrpSpPr>
        <p:grpSpPr>
          <a:xfrm>
            <a:off x="5080913" y="11536927"/>
            <a:ext cx="4035005" cy="1015022"/>
            <a:chOff x="6071513" y="12108427"/>
            <a:chExt cx="4035005" cy="1015022"/>
          </a:xfrm>
        </p:grpSpPr>
        <p:cxnSp>
          <p:nvCxnSpPr>
            <p:cNvPr id="104" name="Egyenes összekötő nyíllal 103">
              <a:extLst>
                <a:ext uri="{FF2B5EF4-FFF2-40B4-BE49-F238E27FC236}">
                  <a16:creationId xmlns:a16="http://schemas.microsoft.com/office/drawing/2014/main" id="{AC0FAF88-1F9A-493B-8160-6BFBDBE8C49E}"/>
                </a:ext>
              </a:extLst>
            </p:cNvPr>
            <p:cNvCxnSpPr>
              <a:cxnSpLocks/>
            </p:cNvCxnSpPr>
            <p:nvPr/>
          </p:nvCxnSpPr>
          <p:spPr>
            <a:xfrm>
              <a:off x="6071513" y="13123449"/>
              <a:ext cx="2858846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Egyenes összekötő nyíllal 104">
              <a:extLst>
                <a:ext uri="{FF2B5EF4-FFF2-40B4-BE49-F238E27FC236}">
                  <a16:creationId xmlns:a16="http://schemas.microsoft.com/office/drawing/2014/main" id="{2C81D45D-88DD-4D58-B94E-4300CBFA8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Egyenes összekötő nyíllal 107">
              <a:extLst>
                <a:ext uri="{FF2B5EF4-FFF2-40B4-BE49-F238E27FC236}">
                  <a16:creationId xmlns:a16="http://schemas.microsoft.com/office/drawing/2014/main" id="{B4008C01-0D50-4B52-AD95-6C159CC7A5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1176159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2" name="Csoportba foglalás 111">
            <a:extLst>
              <a:ext uri="{FF2B5EF4-FFF2-40B4-BE49-F238E27FC236}">
                <a16:creationId xmlns:a16="http://schemas.microsoft.com/office/drawing/2014/main" id="{27FCF8D9-8236-4731-85BA-F30212DD904E}"/>
              </a:ext>
            </a:extLst>
          </p:cNvPr>
          <p:cNvGrpSpPr/>
          <p:nvPr/>
        </p:nvGrpSpPr>
        <p:grpSpPr>
          <a:xfrm>
            <a:off x="5035077" y="11689326"/>
            <a:ext cx="4085064" cy="1903661"/>
            <a:chOff x="5208075" y="12108427"/>
            <a:chExt cx="4898443" cy="1015022"/>
          </a:xfrm>
        </p:grpSpPr>
        <p:cxnSp>
          <p:nvCxnSpPr>
            <p:cNvPr id="113" name="Egyenes összekötő nyíllal 112">
              <a:extLst>
                <a:ext uri="{FF2B5EF4-FFF2-40B4-BE49-F238E27FC236}">
                  <a16:creationId xmlns:a16="http://schemas.microsoft.com/office/drawing/2014/main" id="{81D51CDC-457F-4396-A1D6-E26B4F6C18C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Egyenes összekötő nyíllal 113">
              <a:extLst>
                <a:ext uri="{FF2B5EF4-FFF2-40B4-BE49-F238E27FC236}">
                  <a16:creationId xmlns:a16="http://schemas.microsoft.com/office/drawing/2014/main" id="{3A39F3C8-DA54-4533-AD70-7876CAC0B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Egyenes összekötő nyíllal 114">
              <a:extLst>
                <a:ext uri="{FF2B5EF4-FFF2-40B4-BE49-F238E27FC236}">
                  <a16:creationId xmlns:a16="http://schemas.microsoft.com/office/drawing/2014/main" id="{73777B3E-A9AA-47EE-B8C6-33F2A3E07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1176159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églalap 16">
            <a:extLst>
              <a:ext uri="{FF2B5EF4-FFF2-40B4-BE49-F238E27FC236}">
                <a16:creationId xmlns:a16="http://schemas.microsoft.com/office/drawing/2014/main" id="{768B7AF5-D504-494B-B6A7-EB41C240AD32}"/>
              </a:ext>
            </a:extLst>
          </p:cNvPr>
          <p:cNvSpPr/>
          <p:nvPr/>
        </p:nvSpPr>
        <p:spPr>
          <a:xfrm>
            <a:off x="3084588" y="13394890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 err="1">
                <a:solidFill>
                  <a:schemeClr val="dk1"/>
                </a:solidFill>
              </a:rPr>
              <a:t>Push</a:t>
            </a:r>
            <a:r>
              <a:rPr lang="hu-HU" sz="1200" b="1" dirty="0">
                <a:solidFill>
                  <a:schemeClr val="dk1"/>
                </a:solidFill>
              </a:rPr>
              <a:t> Button 2</a:t>
            </a:r>
          </a:p>
          <a:p>
            <a:pPr algn="ctr"/>
            <a:r>
              <a:rPr lang="hu-HU" sz="1200" b="1" dirty="0"/>
              <a:t>SKU: DFR:0029</a:t>
            </a:r>
          </a:p>
          <a:p>
            <a:pPr algn="ctr"/>
            <a:r>
              <a:rPr lang="hu-HU" sz="1200" b="1" dirty="0"/>
              <a:t>Slave </a:t>
            </a:r>
            <a:r>
              <a:rPr lang="hu-HU" sz="1200" b="1" dirty="0" err="1"/>
              <a:t>the</a:t>
            </a:r>
            <a:r>
              <a:rPr lang="hu-HU" sz="1200" b="1" dirty="0"/>
              <a:t> </a:t>
            </a:r>
            <a:r>
              <a:rPr lang="hu-HU" sz="1200" b="1" dirty="0" err="1"/>
              <a:t>Orientationl</a:t>
            </a:r>
            <a:endParaRPr lang="hu-HU" sz="1200" b="1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06F85A59-6618-41B1-8E2F-774ED926BA17}"/>
              </a:ext>
            </a:extLst>
          </p:cNvPr>
          <p:cNvSpPr txBox="1"/>
          <p:nvPr/>
        </p:nvSpPr>
        <p:spPr>
          <a:xfrm>
            <a:off x="6355420" y="12267551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sp>
        <p:nvSpPr>
          <p:cNvPr id="120" name="Szövegdoboz 119">
            <a:extLst>
              <a:ext uri="{FF2B5EF4-FFF2-40B4-BE49-F238E27FC236}">
                <a16:creationId xmlns:a16="http://schemas.microsoft.com/office/drawing/2014/main" id="{E5B9F1E0-6169-4812-98D4-1FDF9B92E066}"/>
              </a:ext>
            </a:extLst>
          </p:cNvPr>
          <p:cNvSpPr txBox="1"/>
          <p:nvPr/>
        </p:nvSpPr>
        <p:spPr>
          <a:xfrm>
            <a:off x="6355420" y="13285210"/>
            <a:ext cx="953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Digital I/O</a:t>
            </a:r>
          </a:p>
        </p:txBody>
      </p:sp>
      <p:grpSp>
        <p:nvGrpSpPr>
          <p:cNvPr id="121" name="Csoportba foglalás 120">
            <a:extLst>
              <a:ext uri="{FF2B5EF4-FFF2-40B4-BE49-F238E27FC236}">
                <a16:creationId xmlns:a16="http://schemas.microsoft.com/office/drawing/2014/main" id="{FDDADB35-BB98-4893-ACBD-31CA6BC899FF}"/>
              </a:ext>
            </a:extLst>
          </p:cNvPr>
          <p:cNvGrpSpPr/>
          <p:nvPr/>
        </p:nvGrpSpPr>
        <p:grpSpPr>
          <a:xfrm>
            <a:off x="5025714" y="11911792"/>
            <a:ext cx="4084658" cy="2737472"/>
            <a:chOff x="5208075" y="12108427"/>
            <a:chExt cx="4539755" cy="1015022"/>
          </a:xfrm>
        </p:grpSpPr>
        <p:cxnSp>
          <p:nvCxnSpPr>
            <p:cNvPr id="123" name="Egyenes összekötő nyíllal 122">
              <a:extLst>
                <a:ext uri="{FF2B5EF4-FFF2-40B4-BE49-F238E27FC236}">
                  <a16:creationId xmlns:a16="http://schemas.microsoft.com/office/drawing/2014/main" id="{132A0865-002C-4348-A04E-E979C9918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Egyenes összekötő nyíllal 123">
              <a:extLst>
                <a:ext uri="{FF2B5EF4-FFF2-40B4-BE49-F238E27FC236}">
                  <a16:creationId xmlns:a16="http://schemas.microsoft.com/office/drawing/2014/main" id="{2FF55704-6A95-4C6E-A102-AC7A65682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817471" cy="613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Egyenes összekötő nyíllal 121">
              <a:extLst>
                <a:ext uri="{FF2B5EF4-FFF2-40B4-BE49-F238E27FC236}">
                  <a16:creationId xmlns:a16="http://schemas.microsoft.com/office/drawing/2014/main" id="{2DBB9825-53AB-4F03-AED4-6F16320FB0D1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7" name="Szövegdoboz 126">
            <a:extLst>
              <a:ext uri="{FF2B5EF4-FFF2-40B4-BE49-F238E27FC236}">
                <a16:creationId xmlns:a16="http://schemas.microsoft.com/office/drawing/2014/main" id="{70A5F472-DF22-4CEC-95BD-0D284EFF098F}"/>
              </a:ext>
            </a:extLst>
          </p:cNvPr>
          <p:cNvSpPr txBox="1"/>
          <p:nvPr/>
        </p:nvSpPr>
        <p:spPr>
          <a:xfrm>
            <a:off x="6486000" y="1438191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PWM1</a:t>
            </a:r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955DF2BC-CE28-4EC6-98F8-97E1D0ECC6D1}"/>
              </a:ext>
            </a:extLst>
          </p:cNvPr>
          <p:cNvSpPr/>
          <p:nvPr/>
        </p:nvSpPr>
        <p:spPr>
          <a:xfrm>
            <a:off x="3084588" y="17253633"/>
            <a:ext cx="1941126" cy="705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RGB LED 2</a:t>
            </a:r>
          </a:p>
          <a:p>
            <a:pPr algn="ctr"/>
            <a:r>
              <a:rPr lang="hu-HU" sz="1200" b="1" dirty="0">
                <a:solidFill>
                  <a:schemeClr val="dk1"/>
                </a:solidFill>
              </a:rPr>
              <a:t>(</a:t>
            </a:r>
            <a:r>
              <a:rPr lang="hu-HU" sz="1200" b="1" dirty="0" err="1">
                <a:solidFill>
                  <a:schemeClr val="dk1"/>
                </a:solidFill>
              </a:rPr>
              <a:t>Enabled</a:t>
            </a:r>
            <a:r>
              <a:rPr lang="hu-HU" sz="1200" b="1" dirty="0">
                <a:solidFill>
                  <a:schemeClr val="dk1"/>
                </a:solidFill>
              </a:rPr>
              <a:t>, </a:t>
            </a:r>
            <a:r>
              <a:rPr lang="hu-HU" sz="1200" b="1" dirty="0" err="1">
                <a:solidFill>
                  <a:schemeClr val="dk1"/>
                </a:solidFill>
              </a:rPr>
              <a:t>Disabled</a:t>
            </a:r>
            <a:r>
              <a:rPr lang="hu-HU" sz="1200" b="1" dirty="0">
                <a:solidFill>
                  <a:schemeClr val="dk1"/>
                </a:solidFill>
              </a:rPr>
              <a:t> Drill)</a:t>
            </a:r>
          </a:p>
        </p:txBody>
      </p:sp>
      <p:grpSp>
        <p:nvGrpSpPr>
          <p:cNvPr id="129" name="Csoportba foglalás 128">
            <a:extLst>
              <a:ext uri="{FF2B5EF4-FFF2-40B4-BE49-F238E27FC236}">
                <a16:creationId xmlns:a16="http://schemas.microsoft.com/office/drawing/2014/main" id="{744E2523-7A31-4A77-A0C2-028CFE566E1E}"/>
              </a:ext>
            </a:extLst>
          </p:cNvPr>
          <p:cNvGrpSpPr/>
          <p:nvPr/>
        </p:nvGrpSpPr>
        <p:grpSpPr>
          <a:xfrm>
            <a:off x="5058406" y="12148151"/>
            <a:ext cx="4051964" cy="3439018"/>
            <a:chOff x="5208075" y="12108427"/>
            <a:chExt cx="4283163" cy="1015022"/>
          </a:xfrm>
        </p:grpSpPr>
        <p:cxnSp>
          <p:nvCxnSpPr>
            <p:cNvPr id="130" name="Egyenes összekötő nyíllal 129">
              <a:extLst>
                <a:ext uri="{FF2B5EF4-FFF2-40B4-BE49-F238E27FC236}">
                  <a16:creationId xmlns:a16="http://schemas.microsoft.com/office/drawing/2014/main" id="{E3E812A0-2375-45A6-8D33-91257D9AB16F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Egyenes összekötő nyíllal 130">
              <a:extLst>
                <a:ext uri="{FF2B5EF4-FFF2-40B4-BE49-F238E27FC236}">
                  <a16:creationId xmlns:a16="http://schemas.microsoft.com/office/drawing/2014/main" id="{48459407-1313-4103-8587-E456D7953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Egyenes összekötő nyíllal 131">
              <a:extLst>
                <a:ext uri="{FF2B5EF4-FFF2-40B4-BE49-F238E27FC236}">
                  <a16:creationId xmlns:a16="http://schemas.microsoft.com/office/drawing/2014/main" id="{84424457-7FF1-4A35-A38E-4FE0C6C98B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60" y="12108427"/>
              <a:ext cx="560878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5" name="Szövegdoboz 134">
            <a:extLst>
              <a:ext uri="{FF2B5EF4-FFF2-40B4-BE49-F238E27FC236}">
                <a16:creationId xmlns:a16="http://schemas.microsoft.com/office/drawing/2014/main" id="{F8272363-4CF3-4928-A97D-AA0BFEDADEC6}"/>
              </a:ext>
            </a:extLst>
          </p:cNvPr>
          <p:cNvSpPr txBox="1"/>
          <p:nvPr/>
        </p:nvSpPr>
        <p:spPr>
          <a:xfrm>
            <a:off x="6094066" y="1530209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   (R, G, B)</a:t>
            </a:r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C8BFB0EF-3804-490B-9541-F3D90D1AD54F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4055151" y="16030115"/>
            <a:ext cx="0" cy="258833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Egyenes összekötő nyíllal 138">
            <a:extLst>
              <a:ext uri="{FF2B5EF4-FFF2-40B4-BE49-F238E27FC236}">
                <a16:creationId xmlns:a16="http://schemas.microsoft.com/office/drawing/2014/main" id="{9247D42B-0A6E-47A2-BEB5-4F5760D833BB}"/>
              </a:ext>
            </a:extLst>
          </p:cNvPr>
          <p:cNvCxnSpPr>
            <a:cxnSpLocks/>
          </p:cNvCxnSpPr>
          <p:nvPr/>
        </p:nvCxnSpPr>
        <p:spPr>
          <a:xfrm flipV="1">
            <a:off x="4033602" y="16994801"/>
            <a:ext cx="0" cy="258833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D471EE9-57AA-4016-A925-89892CD807D7}"/>
              </a:ext>
            </a:extLst>
          </p:cNvPr>
          <p:cNvSpPr txBox="1"/>
          <p:nvPr/>
        </p:nvSpPr>
        <p:spPr>
          <a:xfrm>
            <a:off x="4110350" y="1601643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   (R, G, B)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3558ADC6-DB55-4E83-8674-8BAE1368D958}"/>
              </a:ext>
            </a:extLst>
          </p:cNvPr>
          <p:cNvSpPr txBox="1"/>
          <p:nvPr/>
        </p:nvSpPr>
        <p:spPr>
          <a:xfrm>
            <a:off x="4092365" y="1698112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 x ADC   (R, G, B)</a:t>
            </a:r>
          </a:p>
        </p:txBody>
      </p: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0819ADE2-58A1-4983-BEFA-393982DB65DD}"/>
              </a:ext>
            </a:extLst>
          </p:cNvPr>
          <p:cNvGrpSpPr/>
          <p:nvPr/>
        </p:nvGrpSpPr>
        <p:grpSpPr>
          <a:xfrm>
            <a:off x="11941217" y="9117803"/>
            <a:ext cx="4134747" cy="2088061"/>
            <a:chOff x="5208075" y="12105494"/>
            <a:chExt cx="14674202" cy="1017955"/>
          </a:xfrm>
        </p:grpSpPr>
        <p:cxnSp>
          <p:nvCxnSpPr>
            <p:cNvPr id="143" name="Egyenes összekötő nyíllal 142">
              <a:extLst>
                <a:ext uri="{FF2B5EF4-FFF2-40B4-BE49-F238E27FC236}">
                  <a16:creationId xmlns:a16="http://schemas.microsoft.com/office/drawing/2014/main" id="{AC8AFD54-48CD-42DE-97D3-16FF2C778F14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Egyenes összekötő nyíllal 143">
              <a:extLst>
                <a:ext uri="{FF2B5EF4-FFF2-40B4-BE49-F238E27FC236}">
                  <a16:creationId xmlns:a16="http://schemas.microsoft.com/office/drawing/2014/main" id="{8C1A4905-20FC-4C86-863E-B452ADCDC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Egyenes összekötő nyíllal 144">
              <a:extLst>
                <a:ext uri="{FF2B5EF4-FFF2-40B4-BE49-F238E27FC236}">
                  <a16:creationId xmlns:a16="http://schemas.microsoft.com/office/drawing/2014/main" id="{2749B7B4-FD82-4F41-BF4C-B6F7AC5DC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2" y="12105494"/>
              <a:ext cx="1095191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7" name="Csoportba foglalás 146">
            <a:extLst>
              <a:ext uri="{FF2B5EF4-FFF2-40B4-BE49-F238E27FC236}">
                <a16:creationId xmlns:a16="http://schemas.microsoft.com/office/drawing/2014/main" id="{CC056958-5E26-47A1-9BD4-C226F4358A0D}"/>
              </a:ext>
            </a:extLst>
          </p:cNvPr>
          <p:cNvGrpSpPr/>
          <p:nvPr/>
        </p:nvGrpSpPr>
        <p:grpSpPr>
          <a:xfrm>
            <a:off x="11967087" y="9840998"/>
            <a:ext cx="4108877" cy="1726230"/>
            <a:chOff x="5208075" y="12105494"/>
            <a:chExt cx="11568575" cy="1017955"/>
          </a:xfrm>
        </p:grpSpPr>
        <p:cxnSp>
          <p:nvCxnSpPr>
            <p:cNvPr id="148" name="Egyenes összekötő nyíllal 147">
              <a:extLst>
                <a:ext uri="{FF2B5EF4-FFF2-40B4-BE49-F238E27FC236}">
                  <a16:creationId xmlns:a16="http://schemas.microsoft.com/office/drawing/2014/main" id="{E622F565-6E08-428E-BA48-0702B7D0CDF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Egyenes összekötő nyíllal 148">
              <a:extLst>
                <a:ext uri="{FF2B5EF4-FFF2-40B4-BE49-F238E27FC236}">
                  <a16:creationId xmlns:a16="http://schemas.microsoft.com/office/drawing/2014/main" id="{8D448F0F-820D-4F19-AC64-A31B551A4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Egyenes összekötő nyíllal 149">
              <a:extLst>
                <a:ext uri="{FF2B5EF4-FFF2-40B4-BE49-F238E27FC236}">
                  <a16:creationId xmlns:a16="http://schemas.microsoft.com/office/drawing/2014/main" id="{4FC5363B-5A3B-4381-A536-9329F8F34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5" y="12105494"/>
              <a:ext cx="784628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3" name="Szövegdoboz 152">
            <a:extLst>
              <a:ext uri="{FF2B5EF4-FFF2-40B4-BE49-F238E27FC236}">
                <a16:creationId xmlns:a16="http://schemas.microsoft.com/office/drawing/2014/main" id="{8E8E9629-E940-4B84-9257-2513A7281930}"/>
              </a:ext>
            </a:extLst>
          </p:cNvPr>
          <p:cNvSpPr txBox="1"/>
          <p:nvPr/>
        </p:nvSpPr>
        <p:spPr>
          <a:xfrm>
            <a:off x="13913412" y="9582600"/>
            <a:ext cx="13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UART1/SPI/I2C</a:t>
            </a:r>
          </a:p>
        </p:txBody>
      </p:sp>
      <p:sp>
        <p:nvSpPr>
          <p:cNvPr id="154" name="Szövegdoboz 153">
            <a:extLst>
              <a:ext uri="{FF2B5EF4-FFF2-40B4-BE49-F238E27FC236}">
                <a16:creationId xmlns:a16="http://schemas.microsoft.com/office/drawing/2014/main" id="{BD290F73-47E9-40F4-83C5-2C34C2FE572D}"/>
              </a:ext>
            </a:extLst>
          </p:cNvPr>
          <p:cNvSpPr txBox="1"/>
          <p:nvPr/>
        </p:nvSpPr>
        <p:spPr>
          <a:xfrm>
            <a:off x="14149238" y="884356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ADC 4</a:t>
            </a:r>
          </a:p>
        </p:txBody>
      </p:sp>
      <p:grpSp>
        <p:nvGrpSpPr>
          <p:cNvPr id="155" name="Csoportba foglalás 154">
            <a:extLst>
              <a:ext uri="{FF2B5EF4-FFF2-40B4-BE49-F238E27FC236}">
                <a16:creationId xmlns:a16="http://schemas.microsoft.com/office/drawing/2014/main" id="{8F22D549-E0BE-4E89-A59B-6F4452BE2C25}"/>
              </a:ext>
            </a:extLst>
          </p:cNvPr>
          <p:cNvGrpSpPr/>
          <p:nvPr/>
        </p:nvGrpSpPr>
        <p:grpSpPr>
          <a:xfrm>
            <a:off x="11989404" y="12020128"/>
            <a:ext cx="3094491" cy="885156"/>
            <a:chOff x="5208075" y="10204273"/>
            <a:chExt cx="5803816" cy="2919176"/>
          </a:xfrm>
        </p:grpSpPr>
        <p:cxnSp>
          <p:nvCxnSpPr>
            <p:cNvPr id="156" name="Egyenes összekötő nyíllal 155">
              <a:extLst>
                <a:ext uri="{FF2B5EF4-FFF2-40B4-BE49-F238E27FC236}">
                  <a16:creationId xmlns:a16="http://schemas.microsoft.com/office/drawing/2014/main" id="{ED8A0766-7177-4567-BF7C-D466F4A4E705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Egyenes összekötő nyíllal 156">
              <a:extLst>
                <a:ext uri="{FF2B5EF4-FFF2-40B4-BE49-F238E27FC236}">
                  <a16:creationId xmlns:a16="http://schemas.microsoft.com/office/drawing/2014/main" id="{E9249CFC-8911-425B-AE55-789360334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Egyenes összekötő nyíllal 157">
              <a:extLst>
                <a:ext uri="{FF2B5EF4-FFF2-40B4-BE49-F238E27FC236}">
                  <a16:creationId xmlns:a16="http://schemas.microsoft.com/office/drawing/2014/main" id="{9A93C930-3608-452D-BB63-E105235E570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072468" y="10204273"/>
              <a:ext cx="3939423" cy="19388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2B2C5768-F996-4F37-8D04-118D6386EC1A}"/>
              </a:ext>
            </a:extLst>
          </p:cNvPr>
          <p:cNvSpPr txBox="1"/>
          <p:nvPr/>
        </p:nvSpPr>
        <p:spPr>
          <a:xfrm>
            <a:off x="14335356" y="1170082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2xPWM</a:t>
            </a:r>
          </a:p>
        </p:txBody>
      </p:sp>
      <p:sp>
        <p:nvSpPr>
          <p:cNvPr id="161" name="Téglalap 160">
            <a:extLst>
              <a:ext uri="{FF2B5EF4-FFF2-40B4-BE49-F238E27FC236}">
                <a16:creationId xmlns:a16="http://schemas.microsoft.com/office/drawing/2014/main" id="{5ADC4C0D-CF24-412A-8711-2FE0D2FD693D}"/>
              </a:ext>
            </a:extLst>
          </p:cNvPr>
          <p:cNvSpPr/>
          <p:nvPr/>
        </p:nvSpPr>
        <p:spPr>
          <a:xfrm>
            <a:off x="16066020" y="10711798"/>
            <a:ext cx="1515979" cy="853090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b="1" dirty="0">
                <a:solidFill>
                  <a:schemeClr val="bg1"/>
                </a:solidFill>
              </a:rPr>
              <a:t>Giroszkóp szenzor</a:t>
            </a:r>
          </a:p>
          <a:p>
            <a:pPr algn="ctr"/>
            <a:r>
              <a:rPr lang="hu-HU" sz="1100" b="1" dirty="0">
                <a:solidFill>
                  <a:schemeClr val="bg1"/>
                </a:solidFill>
              </a:rPr>
              <a:t>És gyorsulásmérő</a:t>
            </a:r>
          </a:p>
          <a:p>
            <a:pPr algn="ctr"/>
            <a:r>
              <a:rPr lang="hu-HU" sz="1100" b="1" dirty="0" err="1">
                <a:solidFill>
                  <a:schemeClr val="bg1"/>
                </a:solidFill>
              </a:rPr>
              <a:t>Grove</a:t>
            </a:r>
            <a:r>
              <a:rPr lang="hu-HU" sz="1100" b="1" dirty="0">
                <a:solidFill>
                  <a:schemeClr val="bg1"/>
                </a:solidFill>
              </a:rPr>
              <a:t> - 3-Axis Digital </a:t>
            </a:r>
            <a:r>
              <a:rPr lang="hu-HU" sz="1100" b="1" dirty="0" err="1">
                <a:solidFill>
                  <a:schemeClr val="bg1"/>
                </a:solidFill>
              </a:rPr>
              <a:t>Accelerometer</a:t>
            </a:r>
            <a:endParaRPr lang="hu-HU" sz="1100" b="1" dirty="0">
              <a:solidFill>
                <a:schemeClr val="bg1"/>
              </a:solidFill>
            </a:endParaRPr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1D04B8F1-6C5D-4A21-B2D6-B3CD50BB28AB}"/>
              </a:ext>
            </a:extLst>
          </p:cNvPr>
          <p:cNvGrpSpPr/>
          <p:nvPr/>
        </p:nvGrpSpPr>
        <p:grpSpPr>
          <a:xfrm>
            <a:off x="11945009" y="11070179"/>
            <a:ext cx="4121011" cy="853090"/>
            <a:chOff x="5208075" y="12108427"/>
            <a:chExt cx="9023271" cy="1015022"/>
          </a:xfrm>
        </p:grpSpPr>
        <p:cxnSp>
          <p:nvCxnSpPr>
            <p:cNvPr id="163" name="Egyenes összekötő nyíllal 162">
              <a:extLst>
                <a:ext uri="{FF2B5EF4-FFF2-40B4-BE49-F238E27FC236}">
                  <a16:creationId xmlns:a16="http://schemas.microsoft.com/office/drawing/2014/main" id="{13C88316-B671-427A-86C2-877E24463DC7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Egyenes összekötő nyíllal 163">
              <a:extLst>
                <a:ext uri="{FF2B5EF4-FFF2-40B4-BE49-F238E27FC236}">
                  <a16:creationId xmlns:a16="http://schemas.microsoft.com/office/drawing/2014/main" id="{09DCD5D3-B7B6-4226-84CF-5DB8C88C6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Egyenes összekötő nyíllal 164">
              <a:extLst>
                <a:ext uri="{FF2B5EF4-FFF2-40B4-BE49-F238E27FC236}">
                  <a16:creationId xmlns:a16="http://schemas.microsoft.com/office/drawing/2014/main" id="{B4DA1884-9DBB-47CD-BC49-02421ED30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7" y="12108427"/>
              <a:ext cx="5300979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0F4AB9E5-0D36-4C95-A59C-48AAEBF56D85}"/>
              </a:ext>
            </a:extLst>
          </p:cNvPr>
          <p:cNvSpPr txBox="1"/>
          <p:nvPr/>
        </p:nvSpPr>
        <p:spPr>
          <a:xfrm>
            <a:off x="13932799" y="10789352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SPI/I2C/GPIO ADC</a:t>
            </a:r>
          </a:p>
        </p:txBody>
      </p:sp>
      <p:sp>
        <p:nvSpPr>
          <p:cNvPr id="171" name="Téglalap: felső két sarkán levágva 170">
            <a:extLst>
              <a:ext uri="{FF2B5EF4-FFF2-40B4-BE49-F238E27FC236}">
                <a16:creationId xmlns:a16="http://schemas.microsoft.com/office/drawing/2014/main" id="{BB10649F-F450-44E2-9D3F-6BBB80CFB157}"/>
              </a:ext>
            </a:extLst>
          </p:cNvPr>
          <p:cNvSpPr/>
          <p:nvPr/>
        </p:nvSpPr>
        <p:spPr>
          <a:xfrm>
            <a:off x="16125344" y="12594116"/>
            <a:ext cx="1515979" cy="1011016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b="1" dirty="0" err="1">
                <a:solidFill>
                  <a:schemeClr val="bg1"/>
                </a:solidFill>
              </a:rPr>
              <a:t>Magnetic</a:t>
            </a:r>
            <a:r>
              <a:rPr lang="hu-HU" sz="1100" b="1" dirty="0">
                <a:solidFill>
                  <a:schemeClr val="bg1"/>
                </a:solidFill>
              </a:rPr>
              <a:t> </a:t>
            </a:r>
            <a:r>
              <a:rPr lang="hu-HU" sz="1100" b="1" dirty="0" err="1">
                <a:solidFill>
                  <a:schemeClr val="bg1"/>
                </a:solidFill>
              </a:rPr>
              <a:t>Encoder</a:t>
            </a:r>
            <a:endParaRPr lang="hu-HU" sz="1100" b="1" dirty="0">
              <a:solidFill>
                <a:schemeClr val="bg1"/>
              </a:solidFill>
            </a:endParaRPr>
          </a:p>
          <a:p>
            <a:pPr algn="ctr"/>
            <a:r>
              <a:rPr lang="pt-BR" sz="1100" b="1" dirty="0"/>
              <a:t>3.8 - 24 V, Hamlin 55100-3H-02-A</a:t>
            </a:r>
            <a:endParaRPr lang="hu-HU" sz="1100" b="1" dirty="0"/>
          </a:p>
          <a:p>
            <a:pPr algn="ctr"/>
            <a:r>
              <a:rPr lang="hu-HU" sz="1100" b="1" dirty="0"/>
              <a:t>(Magnet and </a:t>
            </a:r>
            <a:r>
              <a:rPr lang="hu-HU" sz="1100" b="1" dirty="0" err="1"/>
              <a:t>Capacitor</a:t>
            </a:r>
            <a:r>
              <a:rPr lang="hu-HU" sz="1100" b="1" dirty="0"/>
              <a:t> </a:t>
            </a:r>
            <a:r>
              <a:rPr lang="hu-HU" sz="1100" b="1" dirty="0" err="1"/>
              <a:t>Recuired</a:t>
            </a:r>
            <a:r>
              <a:rPr lang="hu-HU" sz="1100" b="1" dirty="0"/>
              <a:t>)</a:t>
            </a:r>
            <a:endParaRPr lang="pt-BR" sz="1100" b="1" dirty="0"/>
          </a:p>
        </p:txBody>
      </p:sp>
      <p:grpSp>
        <p:nvGrpSpPr>
          <p:cNvPr id="172" name="Csoportba foglalás 171">
            <a:extLst>
              <a:ext uri="{FF2B5EF4-FFF2-40B4-BE49-F238E27FC236}">
                <a16:creationId xmlns:a16="http://schemas.microsoft.com/office/drawing/2014/main" id="{2B1AB685-0594-43BD-B07A-B591987B52CF}"/>
              </a:ext>
            </a:extLst>
          </p:cNvPr>
          <p:cNvGrpSpPr/>
          <p:nvPr/>
        </p:nvGrpSpPr>
        <p:grpSpPr>
          <a:xfrm>
            <a:off x="11964522" y="12899470"/>
            <a:ext cx="4134747" cy="248008"/>
            <a:chOff x="5208075" y="12105494"/>
            <a:chExt cx="14674202" cy="1017955"/>
          </a:xfrm>
        </p:grpSpPr>
        <p:cxnSp>
          <p:nvCxnSpPr>
            <p:cNvPr id="173" name="Egyenes összekötő nyíllal 172">
              <a:extLst>
                <a:ext uri="{FF2B5EF4-FFF2-40B4-BE49-F238E27FC236}">
                  <a16:creationId xmlns:a16="http://schemas.microsoft.com/office/drawing/2014/main" id="{1632B653-B37E-4E49-A1A0-6F86FDDC8DD4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Egyenes összekötő nyíllal 173">
              <a:extLst>
                <a:ext uri="{FF2B5EF4-FFF2-40B4-BE49-F238E27FC236}">
                  <a16:creationId xmlns:a16="http://schemas.microsoft.com/office/drawing/2014/main" id="{6DF7C2F0-F9B8-4FD9-99E0-51BBCC0F8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Egyenes összekötő nyíllal 174">
              <a:extLst>
                <a:ext uri="{FF2B5EF4-FFF2-40B4-BE49-F238E27FC236}">
                  <a16:creationId xmlns:a16="http://schemas.microsoft.com/office/drawing/2014/main" id="{0C9E4555-3309-4889-BD9C-568902615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2" y="12105494"/>
              <a:ext cx="1095191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6" name="Szövegdoboz 175">
            <a:extLst>
              <a:ext uri="{FF2B5EF4-FFF2-40B4-BE49-F238E27FC236}">
                <a16:creationId xmlns:a16="http://schemas.microsoft.com/office/drawing/2014/main" id="{B042B444-646D-4EEA-806A-2F9075BB08A7}"/>
              </a:ext>
            </a:extLst>
          </p:cNvPr>
          <p:cNvSpPr txBox="1"/>
          <p:nvPr/>
        </p:nvSpPr>
        <p:spPr>
          <a:xfrm>
            <a:off x="14335356" y="1260977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A5</a:t>
            </a:r>
          </a:p>
        </p:txBody>
      </p:sp>
      <p:sp>
        <p:nvSpPr>
          <p:cNvPr id="116" name="Szövegdoboz 115">
            <a:extLst>
              <a:ext uri="{FF2B5EF4-FFF2-40B4-BE49-F238E27FC236}">
                <a16:creationId xmlns:a16="http://schemas.microsoft.com/office/drawing/2014/main" id="{EBE8AD99-B60B-4FA8-9E77-90C7A93723BA}"/>
              </a:ext>
            </a:extLst>
          </p:cNvPr>
          <p:cNvSpPr txBox="1"/>
          <p:nvPr/>
        </p:nvSpPr>
        <p:spPr>
          <a:xfrm>
            <a:off x="13482203" y="12958550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/>
              <a:t>Kimenet típus "Sink" 3 eres</a:t>
            </a:r>
            <a:endParaRPr lang="hu-HU" sz="1400" b="1" dirty="0"/>
          </a:p>
        </p:txBody>
      </p:sp>
      <p:sp>
        <p:nvSpPr>
          <p:cNvPr id="117" name="Szövegdoboz 116">
            <a:extLst>
              <a:ext uri="{FF2B5EF4-FFF2-40B4-BE49-F238E27FC236}">
                <a16:creationId xmlns:a16="http://schemas.microsoft.com/office/drawing/2014/main" id="{8C7903CF-2C98-4F23-9C9D-2456E8AF2B18}"/>
              </a:ext>
            </a:extLst>
          </p:cNvPr>
          <p:cNvSpPr txBox="1"/>
          <p:nvPr/>
        </p:nvSpPr>
        <p:spPr>
          <a:xfrm>
            <a:off x="11313592" y="3431360"/>
            <a:ext cx="71442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Összességében, a fő mikrovezérlő használt perifériái: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Felhasználva: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4 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4 DI/O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1 I2C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1 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3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3 PWM</a:t>
            </a:r>
          </a:p>
        </p:txBody>
      </p: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D2A2AA92-99A3-49E0-B0F2-CBCAABF9B979}"/>
              </a:ext>
            </a:extLst>
          </p:cNvPr>
          <p:cNvSpPr txBox="1"/>
          <p:nvPr/>
        </p:nvSpPr>
        <p:spPr>
          <a:xfrm>
            <a:off x="11311214" y="5774970"/>
            <a:ext cx="7144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b="1" dirty="0"/>
              <a:t>Jelmagyarázat:</a:t>
            </a:r>
          </a:p>
        </p:txBody>
      </p:sp>
      <p:cxnSp>
        <p:nvCxnSpPr>
          <p:cNvPr id="125" name="Egyenes összekötő nyíllal 124">
            <a:extLst>
              <a:ext uri="{FF2B5EF4-FFF2-40B4-BE49-F238E27FC236}">
                <a16:creationId xmlns:a16="http://schemas.microsoft.com/office/drawing/2014/main" id="{02D5AE59-CD24-4D66-9FAE-605222ADC886}"/>
              </a:ext>
            </a:extLst>
          </p:cNvPr>
          <p:cNvCxnSpPr>
            <a:cxnSpLocks/>
          </p:cNvCxnSpPr>
          <p:nvPr/>
        </p:nvCxnSpPr>
        <p:spPr>
          <a:xfrm flipH="1" flipV="1">
            <a:off x="11709083" y="6446510"/>
            <a:ext cx="9360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Szövegdoboz 125">
            <a:extLst>
              <a:ext uri="{FF2B5EF4-FFF2-40B4-BE49-F238E27FC236}">
                <a16:creationId xmlns:a16="http://schemas.microsoft.com/office/drawing/2014/main" id="{2D5479BE-EA1E-47AA-B083-1158E9C6356E}"/>
              </a:ext>
            </a:extLst>
          </p:cNvPr>
          <p:cNvSpPr txBox="1"/>
          <p:nvPr/>
        </p:nvSpPr>
        <p:spPr>
          <a:xfrm>
            <a:off x="12621801" y="6284355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Digitális jel</a:t>
            </a:r>
          </a:p>
        </p:txBody>
      </p:sp>
      <p:cxnSp>
        <p:nvCxnSpPr>
          <p:cNvPr id="133" name="Egyenes összekötő nyíllal 132">
            <a:extLst>
              <a:ext uri="{FF2B5EF4-FFF2-40B4-BE49-F238E27FC236}">
                <a16:creationId xmlns:a16="http://schemas.microsoft.com/office/drawing/2014/main" id="{AA4A9281-5DBF-40C1-895F-73EC57476720}"/>
              </a:ext>
            </a:extLst>
          </p:cNvPr>
          <p:cNvCxnSpPr>
            <a:cxnSpLocks/>
          </p:cNvCxnSpPr>
          <p:nvPr/>
        </p:nvCxnSpPr>
        <p:spPr>
          <a:xfrm flipH="1" flipV="1">
            <a:off x="11709083" y="6789429"/>
            <a:ext cx="9360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B14883B8-811F-4921-A491-78CE30F122E6}"/>
              </a:ext>
            </a:extLst>
          </p:cNvPr>
          <p:cNvSpPr txBox="1"/>
          <p:nvPr/>
        </p:nvSpPr>
        <p:spPr>
          <a:xfrm>
            <a:off x="12658496" y="662625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PWM jel</a:t>
            </a:r>
          </a:p>
        </p:txBody>
      </p:sp>
      <p:cxnSp>
        <p:nvCxnSpPr>
          <p:cNvPr id="137" name="Egyenes összekötő nyíllal 136">
            <a:extLst>
              <a:ext uri="{FF2B5EF4-FFF2-40B4-BE49-F238E27FC236}">
                <a16:creationId xmlns:a16="http://schemas.microsoft.com/office/drawing/2014/main" id="{843994AC-E55A-4C30-B7BB-F61199EE96BA}"/>
              </a:ext>
            </a:extLst>
          </p:cNvPr>
          <p:cNvCxnSpPr>
            <a:cxnSpLocks/>
          </p:cNvCxnSpPr>
          <p:nvPr/>
        </p:nvCxnSpPr>
        <p:spPr>
          <a:xfrm flipH="1" flipV="1">
            <a:off x="13949394" y="6464313"/>
            <a:ext cx="968400" cy="1060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1904945B-4EC2-42D8-9F4B-CE98A381CE42}"/>
              </a:ext>
            </a:extLst>
          </p:cNvPr>
          <p:cNvSpPr txBox="1"/>
          <p:nvPr/>
        </p:nvSpPr>
        <p:spPr>
          <a:xfrm>
            <a:off x="15081893" y="6264552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UART</a:t>
            </a:r>
          </a:p>
        </p:txBody>
      </p: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E806C7FB-D913-428F-A390-B3A7B0E150B1}"/>
              </a:ext>
            </a:extLst>
          </p:cNvPr>
          <p:cNvCxnSpPr>
            <a:cxnSpLocks/>
          </p:cNvCxnSpPr>
          <p:nvPr/>
        </p:nvCxnSpPr>
        <p:spPr>
          <a:xfrm flipH="1" flipV="1">
            <a:off x="13949394" y="6807232"/>
            <a:ext cx="968400" cy="10606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Szövegdoboz 150">
            <a:extLst>
              <a:ext uri="{FF2B5EF4-FFF2-40B4-BE49-F238E27FC236}">
                <a16:creationId xmlns:a16="http://schemas.microsoft.com/office/drawing/2014/main" id="{6CC17DB2-248D-4914-A859-C97A8B6AE074}"/>
              </a:ext>
            </a:extLst>
          </p:cNvPr>
          <p:cNvSpPr txBox="1"/>
          <p:nvPr/>
        </p:nvSpPr>
        <p:spPr>
          <a:xfrm>
            <a:off x="14965013" y="6607200"/>
            <a:ext cx="10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ADC/DAC</a:t>
            </a:r>
          </a:p>
        </p:txBody>
      </p:sp>
      <p:cxnSp>
        <p:nvCxnSpPr>
          <p:cNvPr id="152" name="Egyenes összekötő nyíllal 151">
            <a:extLst>
              <a:ext uri="{FF2B5EF4-FFF2-40B4-BE49-F238E27FC236}">
                <a16:creationId xmlns:a16="http://schemas.microsoft.com/office/drawing/2014/main" id="{7402BA4F-D607-4CAC-BABB-93D3BBEE7932}"/>
              </a:ext>
            </a:extLst>
          </p:cNvPr>
          <p:cNvCxnSpPr>
            <a:cxnSpLocks/>
          </p:cNvCxnSpPr>
          <p:nvPr/>
        </p:nvCxnSpPr>
        <p:spPr>
          <a:xfrm flipH="1">
            <a:off x="16497371" y="6452933"/>
            <a:ext cx="885242" cy="11380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9" name="Szövegdoboz 158">
            <a:extLst>
              <a:ext uri="{FF2B5EF4-FFF2-40B4-BE49-F238E27FC236}">
                <a16:creationId xmlns:a16="http://schemas.microsoft.com/office/drawing/2014/main" id="{2BBC8B1B-06BE-480B-BFEA-20417B7A43DE}"/>
              </a:ext>
            </a:extLst>
          </p:cNvPr>
          <p:cNvSpPr txBox="1"/>
          <p:nvPr/>
        </p:nvSpPr>
        <p:spPr>
          <a:xfrm>
            <a:off x="17420428" y="62836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SPI</a:t>
            </a:r>
          </a:p>
        </p:txBody>
      </p:sp>
      <p:cxnSp>
        <p:nvCxnSpPr>
          <p:cNvPr id="167" name="Egyenes összekötő nyíllal 166">
            <a:extLst>
              <a:ext uri="{FF2B5EF4-FFF2-40B4-BE49-F238E27FC236}">
                <a16:creationId xmlns:a16="http://schemas.microsoft.com/office/drawing/2014/main" id="{E855610F-5CAE-4164-A595-DC1600BEF768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16497371" y="6810916"/>
            <a:ext cx="931566" cy="6922"/>
          </a:xfrm>
          <a:prstGeom prst="straightConnector1">
            <a:avLst/>
          </a:prstGeom>
          <a:ln w="76200" cap="flat" cmpd="dbl" algn="ctr">
            <a:solidFill>
              <a:schemeClr val="tx1"/>
            </a:solidFill>
            <a:prstDash val="sysDash"/>
            <a:round/>
            <a:headEnd type="arrow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Szövegdoboz 167">
            <a:extLst>
              <a:ext uri="{FF2B5EF4-FFF2-40B4-BE49-F238E27FC236}">
                <a16:creationId xmlns:a16="http://schemas.microsoft.com/office/drawing/2014/main" id="{9275A8B5-855B-440A-B4ED-5ED428912FD0}"/>
              </a:ext>
            </a:extLst>
          </p:cNvPr>
          <p:cNvSpPr txBox="1"/>
          <p:nvPr/>
        </p:nvSpPr>
        <p:spPr>
          <a:xfrm>
            <a:off x="17428937" y="66262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I2C</a:t>
            </a:r>
          </a:p>
        </p:txBody>
      </p:sp>
      <p:grpSp>
        <p:nvGrpSpPr>
          <p:cNvPr id="170" name="Csoportba foglalás 169">
            <a:extLst>
              <a:ext uri="{FF2B5EF4-FFF2-40B4-BE49-F238E27FC236}">
                <a16:creationId xmlns:a16="http://schemas.microsoft.com/office/drawing/2014/main" id="{DFEFBA0C-A704-4964-9776-91B1C5D5BBBC}"/>
              </a:ext>
            </a:extLst>
          </p:cNvPr>
          <p:cNvGrpSpPr/>
          <p:nvPr/>
        </p:nvGrpSpPr>
        <p:grpSpPr>
          <a:xfrm>
            <a:off x="3080192" y="18147838"/>
            <a:ext cx="2024346" cy="815202"/>
            <a:chOff x="4296434" y="4695787"/>
            <a:chExt cx="2024346" cy="815202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81AFA568-719A-41CB-BA17-7FCCACF3B81A}"/>
                </a:ext>
              </a:extLst>
            </p:cNvPr>
            <p:cNvSpPr/>
            <p:nvPr/>
          </p:nvSpPr>
          <p:spPr>
            <a:xfrm>
              <a:off x="4296434" y="4695787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dk1"/>
                  </a:solidFill>
                </a:rPr>
                <a:t>Drón </a:t>
              </a:r>
              <a:r>
                <a:rPr lang="hu-HU" sz="1200" b="1" dirty="0" err="1">
                  <a:solidFill>
                    <a:schemeClr val="dk1"/>
                  </a:solidFill>
                </a:rPr>
                <a:t>szervó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hu-HU" sz="1200" b="1" dirty="0"/>
                <a:t>MM0120K-POWER</a:t>
              </a:r>
              <a:endParaRPr lang="hu-HU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ECE139DA-64E8-4BFE-BF6F-715C1D18467E}"/>
                </a:ext>
              </a:extLst>
            </p:cNvPr>
            <p:cNvSpPr/>
            <p:nvPr/>
          </p:nvSpPr>
          <p:spPr>
            <a:xfrm>
              <a:off x="4379654" y="4805136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200" b="1" dirty="0"/>
                <a:t>Végállás kapcsoló</a:t>
              </a:r>
              <a:endParaRPr lang="hu-HU" sz="1200" b="1" dirty="0">
                <a:solidFill>
                  <a:schemeClr val="dk1"/>
                </a:solidFill>
              </a:endParaRPr>
            </a:p>
            <a:p>
              <a:pPr algn="ctr"/>
              <a:r>
                <a:rPr lang="hu-HU" sz="1200" b="1" dirty="0"/>
                <a:t>V156 1C25</a:t>
              </a:r>
              <a:endParaRPr lang="hu-HU" sz="12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9" name="Csoportba foglalás 178">
            <a:extLst>
              <a:ext uri="{FF2B5EF4-FFF2-40B4-BE49-F238E27FC236}">
                <a16:creationId xmlns:a16="http://schemas.microsoft.com/office/drawing/2014/main" id="{72A40EB3-DC7F-456E-AA56-174819A04FC6}"/>
              </a:ext>
            </a:extLst>
          </p:cNvPr>
          <p:cNvGrpSpPr/>
          <p:nvPr/>
        </p:nvGrpSpPr>
        <p:grpSpPr>
          <a:xfrm>
            <a:off x="5139932" y="12444393"/>
            <a:ext cx="4026867" cy="6143935"/>
            <a:chOff x="5208075" y="12108427"/>
            <a:chExt cx="4056475" cy="1015022"/>
          </a:xfrm>
        </p:grpSpPr>
        <p:cxnSp>
          <p:nvCxnSpPr>
            <p:cNvPr id="180" name="Egyenes összekötő nyíllal 179">
              <a:extLst>
                <a:ext uri="{FF2B5EF4-FFF2-40B4-BE49-F238E27FC236}">
                  <a16:creationId xmlns:a16="http://schemas.microsoft.com/office/drawing/2014/main" id="{E5E4A8D0-8F37-486C-8D79-3983B258DCA5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Egyenes összekötő nyíllal 180">
              <a:extLst>
                <a:ext uri="{FF2B5EF4-FFF2-40B4-BE49-F238E27FC236}">
                  <a16:creationId xmlns:a16="http://schemas.microsoft.com/office/drawing/2014/main" id="{DF1ACA07-9D0B-44C0-B6FC-44B4C281C04C}"/>
                </a:ext>
              </a:extLst>
            </p:cNvPr>
            <p:cNvCxnSpPr>
              <a:cxnSpLocks/>
            </p:cNvCxnSpPr>
            <p:nvPr/>
          </p:nvCxnSpPr>
          <p:spPr>
            <a:xfrm>
              <a:off x="8930358" y="12108427"/>
              <a:ext cx="2" cy="1015022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Egyenes összekötő nyíllal 181">
              <a:extLst>
                <a:ext uri="{FF2B5EF4-FFF2-40B4-BE49-F238E27FC236}">
                  <a16:creationId xmlns:a16="http://schemas.microsoft.com/office/drawing/2014/main" id="{93ECE4B3-070F-4742-BFB6-A78935DDD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08427"/>
              <a:ext cx="334191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3" name="Szövegdoboz 182">
            <a:extLst>
              <a:ext uri="{FF2B5EF4-FFF2-40B4-BE49-F238E27FC236}">
                <a16:creationId xmlns:a16="http://schemas.microsoft.com/office/drawing/2014/main" id="{2581B373-EC4E-45BF-B631-4513E35596B3}"/>
              </a:ext>
            </a:extLst>
          </p:cNvPr>
          <p:cNvSpPr txBox="1"/>
          <p:nvPr/>
        </p:nvSpPr>
        <p:spPr>
          <a:xfrm>
            <a:off x="6228782" y="18236688"/>
            <a:ext cx="120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 x Digital I/O</a:t>
            </a:r>
          </a:p>
        </p:txBody>
      </p:sp>
      <p:sp>
        <p:nvSpPr>
          <p:cNvPr id="184" name="Szövegdoboz 183">
            <a:extLst>
              <a:ext uri="{FF2B5EF4-FFF2-40B4-BE49-F238E27FC236}">
                <a16:creationId xmlns:a16="http://schemas.microsoft.com/office/drawing/2014/main" id="{D1100A1A-01B2-40DD-96DD-A62434F1E07A}"/>
              </a:ext>
            </a:extLst>
          </p:cNvPr>
          <p:cNvSpPr txBox="1"/>
          <p:nvPr/>
        </p:nvSpPr>
        <p:spPr>
          <a:xfrm>
            <a:off x="8487550" y="2127169"/>
            <a:ext cx="619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/>
              <a:t>LikeABosch</a:t>
            </a:r>
            <a:r>
              <a:rPr lang="hu-HU" sz="3600" b="1" dirty="0"/>
              <a:t>: Hardver </a:t>
            </a:r>
            <a:r>
              <a:rPr lang="hu-HU" sz="3600" b="1" dirty="0" err="1"/>
              <a:t>Challenge</a:t>
            </a:r>
            <a:endParaRPr lang="hu-HU" sz="3600" b="1" dirty="0">
              <a:effectLst/>
            </a:endParaRPr>
          </a:p>
        </p:txBody>
      </p:sp>
      <p:grpSp>
        <p:nvGrpSpPr>
          <p:cNvPr id="185" name="Csoportba foglalás 184">
            <a:extLst>
              <a:ext uri="{FF2B5EF4-FFF2-40B4-BE49-F238E27FC236}">
                <a16:creationId xmlns:a16="http://schemas.microsoft.com/office/drawing/2014/main" id="{91F87C84-2930-4CEE-A09D-BA6E7A520995}"/>
              </a:ext>
            </a:extLst>
          </p:cNvPr>
          <p:cNvGrpSpPr/>
          <p:nvPr/>
        </p:nvGrpSpPr>
        <p:grpSpPr>
          <a:xfrm flipV="1">
            <a:off x="11986229" y="13496748"/>
            <a:ext cx="4085091" cy="739994"/>
            <a:chOff x="5208075" y="12089038"/>
            <a:chExt cx="7661718" cy="1034411"/>
          </a:xfrm>
        </p:grpSpPr>
        <p:cxnSp>
          <p:nvCxnSpPr>
            <p:cNvPr id="186" name="Egyenes összekötő nyíllal 185">
              <a:extLst>
                <a:ext uri="{FF2B5EF4-FFF2-40B4-BE49-F238E27FC236}">
                  <a16:creationId xmlns:a16="http://schemas.microsoft.com/office/drawing/2014/main" id="{2EB28681-8EE7-4BEF-BD4F-0399FD874A23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Egyenes összekötő nyíllal 186">
              <a:extLst>
                <a:ext uri="{FF2B5EF4-FFF2-40B4-BE49-F238E27FC236}">
                  <a16:creationId xmlns:a16="http://schemas.microsoft.com/office/drawing/2014/main" id="{F2F3039E-FF79-44BD-B00D-79471B653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Egyenes összekötő nyíllal 187">
              <a:extLst>
                <a:ext uri="{FF2B5EF4-FFF2-40B4-BE49-F238E27FC236}">
                  <a16:creationId xmlns:a16="http://schemas.microsoft.com/office/drawing/2014/main" id="{386EEBB0-B339-4427-9817-D61E11D5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70" y="12089038"/>
              <a:ext cx="3939423" cy="19388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9" name="Szövegdoboz 188">
            <a:extLst>
              <a:ext uri="{FF2B5EF4-FFF2-40B4-BE49-F238E27FC236}">
                <a16:creationId xmlns:a16="http://schemas.microsoft.com/office/drawing/2014/main" id="{EE79A68F-1525-4BB9-8731-B6C19861C427}"/>
              </a:ext>
            </a:extLst>
          </p:cNvPr>
          <p:cNvSpPr txBox="1"/>
          <p:nvPr/>
        </p:nvSpPr>
        <p:spPr>
          <a:xfrm>
            <a:off x="14340337" y="1387409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I2C1</a:t>
            </a:r>
          </a:p>
        </p:txBody>
      </p:sp>
      <p:sp>
        <p:nvSpPr>
          <p:cNvPr id="190" name="Folyamatábra: Lapközi összekötő 189">
            <a:extLst>
              <a:ext uri="{FF2B5EF4-FFF2-40B4-BE49-F238E27FC236}">
                <a16:creationId xmlns:a16="http://schemas.microsoft.com/office/drawing/2014/main" id="{DE428472-CA3D-405F-B769-BF11D38EBBEE}"/>
              </a:ext>
            </a:extLst>
          </p:cNvPr>
          <p:cNvSpPr/>
          <p:nvPr/>
        </p:nvSpPr>
        <p:spPr>
          <a:xfrm>
            <a:off x="7620060" y="5994314"/>
            <a:ext cx="138216" cy="419105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Szövegdoboz 190">
            <a:extLst>
              <a:ext uri="{FF2B5EF4-FFF2-40B4-BE49-F238E27FC236}">
                <a16:creationId xmlns:a16="http://schemas.microsoft.com/office/drawing/2014/main" id="{561ED924-25A0-42FC-B569-933894D1A2F9}"/>
              </a:ext>
            </a:extLst>
          </p:cNvPr>
          <p:cNvSpPr txBox="1"/>
          <p:nvPr/>
        </p:nvSpPr>
        <p:spPr>
          <a:xfrm>
            <a:off x="7793594" y="600028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5V tápvonal</a:t>
            </a:r>
          </a:p>
        </p:txBody>
      </p:sp>
      <p:sp>
        <p:nvSpPr>
          <p:cNvPr id="192" name="Szövegdoboz 191">
            <a:extLst>
              <a:ext uri="{FF2B5EF4-FFF2-40B4-BE49-F238E27FC236}">
                <a16:creationId xmlns:a16="http://schemas.microsoft.com/office/drawing/2014/main" id="{1C455161-06C8-42BB-B589-7670F4546045}"/>
              </a:ext>
            </a:extLst>
          </p:cNvPr>
          <p:cNvSpPr txBox="1"/>
          <p:nvPr/>
        </p:nvSpPr>
        <p:spPr>
          <a:xfrm>
            <a:off x="4555439" y="5266908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7,4V tápvonal</a:t>
            </a:r>
          </a:p>
        </p:txBody>
      </p:sp>
      <p:sp>
        <p:nvSpPr>
          <p:cNvPr id="193" name="Folyamatábra: Lapközi összekötő 192">
            <a:extLst>
              <a:ext uri="{FF2B5EF4-FFF2-40B4-BE49-F238E27FC236}">
                <a16:creationId xmlns:a16="http://schemas.microsoft.com/office/drawing/2014/main" id="{FA00ACD8-F688-445F-8470-C63D04E9FCFE}"/>
              </a:ext>
            </a:extLst>
          </p:cNvPr>
          <p:cNvSpPr/>
          <p:nvPr/>
        </p:nvSpPr>
        <p:spPr>
          <a:xfrm rot="16200000">
            <a:off x="2590346" y="18785912"/>
            <a:ext cx="138216" cy="419105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Folyamatábra: Lapközi összekötő 193">
            <a:extLst>
              <a:ext uri="{FF2B5EF4-FFF2-40B4-BE49-F238E27FC236}">
                <a16:creationId xmlns:a16="http://schemas.microsoft.com/office/drawing/2014/main" id="{C74A614A-A7BA-493F-8BD9-959197D9B304}"/>
              </a:ext>
            </a:extLst>
          </p:cNvPr>
          <p:cNvSpPr/>
          <p:nvPr/>
        </p:nvSpPr>
        <p:spPr>
          <a:xfrm rot="5400000">
            <a:off x="18117437" y="14588087"/>
            <a:ext cx="138216" cy="419105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310</Words>
  <Application>Microsoft Office PowerPoint</Application>
  <PresentationFormat>Egyéni</PresentationFormat>
  <Paragraphs>96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Dénes Csaba Antal</dc:creator>
  <cp:lastModifiedBy>Dénes Csaba Antal</cp:lastModifiedBy>
  <cp:revision>84</cp:revision>
  <dcterms:created xsi:type="dcterms:W3CDTF">2023-09-27T19:48:50Z</dcterms:created>
  <dcterms:modified xsi:type="dcterms:W3CDTF">2023-09-30T06:57:18Z</dcterms:modified>
</cp:coreProperties>
</file>