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25199975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C1CCE"/>
    <a:srgbClr val="86F2A2"/>
    <a:srgbClr val="BEBDBA"/>
    <a:srgbClr val="CEAAC2"/>
    <a:srgbClr val="FAB900"/>
    <a:srgbClr val="A50021"/>
    <a:srgbClr val="A1A068"/>
    <a:srgbClr val="DBEF19"/>
    <a:srgbClr val="2AC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>
        <p:scale>
          <a:sx n="90" d="100"/>
          <a:sy n="90" d="100"/>
        </p:scale>
        <p:origin x="-7128" y="-10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4124164"/>
            <a:ext cx="21419979" cy="877332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3235822"/>
            <a:ext cx="18899981" cy="6084159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778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2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341665"/>
            <a:ext cx="5433745" cy="2135581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341665"/>
            <a:ext cx="15986234" cy="2135581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6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6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6282501"/>
            <a:ext cx="21734978" cy="104824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6864157"/>
            <a:ext cx="21734978" cy="5512493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48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6708326"/>
            <a:ext cx="10709989" cy="159891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6708326"/>
            <a:ext cx="10709989" cy="159891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08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41671"/>
            <a:ext cx="21734978" cy="487083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6177496"/>
            <a:ext cx="10660769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9204991"/>
            <a:ext cx="10660769" cy="1353915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6177496"/>
            <a:ext cx="10713272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9204991"/>
            <a:ext cx="10713272" cy="1353915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84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92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80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628335"/>
            <a:ext cx="12757487" cy="17908316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628335"/>
            <a:ext cx="12757487" cy="17908316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4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341671"/>
            <a:ext cx="21734978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6708326"/>
            <a:ext cx="21734978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9E16-35CC-442F-9135-52C84EA3CA97}" type="datetimeFigureOut">
              <a:rPr lang="hu-HU" smtClean="0"/>
              <a:t>2023. 09. 30.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3356649"/>
            <a:ext cx="850499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8D00-3DAF-4EDD-9272-5D01BC3A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08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A916EA5-DA0B-49DB-AA48-9891BAFE020F}"/>
              </a:ext>
            </a:extLst>
          </p:cNvPr>
          <p:cNvSpPr/>
          <p:nvPr/>
        </p:nvSpPr>
        <p:spPr>
          <a:xfrm>
            <a:off x="1516013" y="1740607"/>
            <a:ext cx="21897933" cy="21561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8482F37-7B0C-453B-B435-D828078E9EA9}"/>
              </a:ext>
            </a:extLst>
          </p:cNvPr>
          <p:cNvSpPr/>
          <p:nvPr/>
        </p:nvSpPr>
        <p:spPr>
          <a:xfrm>
            <a:off x="18394591" y="9700770"/>
            <a:ext cx="2498611" cy="7719969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ACFAD5-188C-4536-9F87-77FCF5D2963C}"/>
              </a:ext>
            </a:extLst>
          </p:cNvPr>
          <p:cNvSpPr txBox="1"/>
          <p:nvPr/>
        </p:nvSpPr>
        <p:spPr>
          <a:xfrm>
            <a:off x="18540814" y="9700769"/>
            <a:ext cx="22061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50" dirty="0" err="1"/>
              <a:t>Sensors</a:t>
            </a:r>
            <a:endParaRPr lang="hu-HU" sz="245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DDA143C-5897-4445-BB27-35736D3A6604}"/>
              </a:ext>
            </a:extLst>
          </p:cNvPr>
          <p:cNvSpPr/>
          <p:nvPr/>
        </p:nvSpPr>
        <p:spPr>
          <a:xfrm>
            <a:off x="18759556" y="10279715"/>
            <a:ext cx="1768679" cy="7158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 err="1">
                <a:solidFill>
                  <a:schemeClr val="bg1"/>
                </a:solidFill>
              </a:rPr>
              <a:t>Microphone</a:t>
            </a:r>
            <a:r>
              <a:rPr lang="hu-HU" sz="1400" b="1" dirty="0">
                <a:solidFill>
                  <a:schemeClr val="bg1"/>
                </a:solidFill>
              </a:rPr>
              <a:t> </a:t>
            </a:r>
            <a:r>
              <a:rPr lang="hu-HU" sz="1400" b="1" dirty="0" err="1">
                <a:solidFill>
                  <a:schemeClr val="bg1"/>
                </a:solidFill>
              </a:rPr>
              <a:t>sensor</a:t>
            </a:r>
            <a:endParaRPr lang="hu-HU" sz="1400" b="1" dirty="0">
              <a:solidFill>
                <a:schemeClr val="bg1"/>
              </a:solidFill>
            </a:endParaRPr>
          </a:p>
          <a:p>
            <a:pPr algn="ctr"/>
            <a:r>
              <a:rPr lang="hu-HU" sz="1400" b="1" dirty="0">
                <a:solidFill>
                  <a:schemeClr val="bg1"/>
                </a:solidFill>
              </a:rPr>
              <a:t>SKU:SEN0487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6DAE577-801A-4E07-B7A0-4DB3B563D717}"/>
              </a:ext>
            </a:extLst>
          </p:cNvPr>
          <p:cNvSpPr/>
          <p:nvPr/>
        </p:nvSpPr>
        <p:spPr>
          <a:xfrm>
            <a:off x="18753973" y="13665832"/>
            <a:ext cx="1768679" cy="715895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Távolság  szenzor</a:t>
            </a:r>
          </a:p>
        </p:txBody>
      </p:sp>
      <p:sp>
        <p:nvSpPr>
          <p:cNvPr id="10" name="Téglalap: felső két sarkán levágva 9">
            <a:extLst>
              <a:ext uri="{FF2B5EF4-FFF2-40B4-BE49-F238E27FC236}">
                <a16:creationId xmlns:a16="http://schemas.microsoft.com/office/drawing/2014/main" id="{F6F6343E-872C-45D0-B7FE-E7303F46242E}"/>
              </a:ext>
            </a:extLst>
          </p:cNvPr>
          <p:cNvSpPr/>
          <p:nvPr/>
        </p:nvSpPr>
        <p:spPr>
          <a:xfrm>
            <a:off x="18813297" y="16242899"/>
            <a:ext cx="1768679" cy="715895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BME280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143DD86-EACC-46AE-8B55-54EFF846ECDC}"/>
              </a:ext>
            </a:extLst>
          </p:cNvPr>
          <p:cNvSpPr/>
          <p:nvPr/>
        </p:nvSpPr>
        <p:spPr>
          <a:xfrm>
            <a:off x="18759556" y="11316315"/>
            <a:ext cx="1768679" cy="995293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83" b="1" dirty="0" err="1">
                <a:solidFill>
                  <a:schemeClr val="bg1"/>
                </a:solidFill>
              </a:rPr>
              <a:t>Gyroscope</a:t>
            </a:r>
            <a:r>
              <a:rPr lang="hu-HU" sz="1283" b="1" dirty="0">
                <a:solidFill>
                  <a:schemeClr val="bg1"/>
                </a:solidFill>
              </a:rPr>
              <a:t> </a:t>
            </a:r>
            <a:r>
              <a:rPr lang="hu-HU" sz="1283" b="1" dirty="0" err="1">
                <a:solidFill>
                  <a:schemeClr val="bg1"/>
                </a:solidFill>
              </a:rPr>
              <a:t>sensor</a:t>
            </a:r>
            <a:endParaRPr lang="hu-HU" sz="1283" b="1" dirty="0">
              <a:solidFill>
                <a:schemeClr val="bg1"/>
              </a:solidFill>
            </a:endParaRPr>
          </a:p>
          <a:p>
            <a:pPr algn="ctr"/>
            <a:r>
              <a:rPr lang="hu-HU" sz="1283" dirty="0" err="1">
                <a:solidFill>
                  <a:schemeClr val="bg1"/>
                </a:solidFill>
              </a:rPr>
              <a:t>Adafruit</a:t>
            </a:r>
            <a:r>
              <a:rPr lang="hu-HU" sz="1283" dirty="0">
                <a:solidFill>
                  <a:schemeClr val="bg1"/>
                </a:solidFill>
              </a:rPr>
              <a:t> 9-DOF </a:t>
            </a:r>
            <a:r>
              <a:rPr lang="hu-HU" sz="1283" dirty="0" err="1">
                <a:solidFill>
                  <a:schemeClr val="bg1"/>
                </a:solidFill>
              </a:rPr>
              <a:t>Orientation</a:t>
            </a:r>
            <a:r>
              <a:rPr lang="hu-HU" sz="1283" dirty="0">
                <a:solidFill>
                  <a:schemeClr val="bg1"/>
                </a:solidFill>
              </a:rPr>
              <a:t> IMU </a:t>
            </a:r>
            <a:r>
              <a:rPr lang="hu-HU" sz="1283" dirty="0" err="1">
                <a:solidFill>
                  <a:schemeClr val="bg1"/>
                </a:solidFill>
              </a:rPr>
              <a:t>Fusion</a:t>
            </a:r>
            <a:r>
              <a:rPr lang="hu-HU" sz="1283" dirty="0">
                <a:solidFill>
                  <a:schemeClr val="bg1"/>
                </a:solidFill>
              </a:rPr>
              <a:t> </a:t>
            </a:r>
            <a:r>
              <a:rPr lang="hu-HU" sz="1283" dirty="0" err="1">
                <a:solidFill>
                  <a:schemeClr val="bg1"/>
                </a:solidFill>
              </a:rPr>
              <a:t>Breakout</a:t>
            </a:r>
            <a:r>
              <a:rPr lang="hu-HU" sz="1283" dirty="0">
                <a:solidFill>
                  <a:schemeClr val="bg1"/>
                </a:solidFill>
              </a:rPr>
              <a:t> - BNO08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8A632F0-D0AB-4632-87CC-D1984A5292E6}"/>
              </a:ext>
            </a:extLst>
          </p:cNvPr>
          <p:cNvSpPr/>
          <p:nvPr/>
        </p:nvSpPr>
        <p:spPr>
          <a:xfrm>
            <a:off x="18876898" y="13802870"/>
            <a:ext cx="1768679" cy="715895"/>
          </a:xfrm>
          <a:prstGeom prst="rect">
            <a:avLst/>
          </a:prstGeom>
          <a:solidFill>
            <a:srgbClr val="6600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Távolság  szenzor</a:t>
            </a:r>
          </a:p>
          <a:p>
            <a:pPr algn="ctr"/>
            <a:r>
              <a:rPr lang="hu-HU" sz="1400" dirty="0">
                <a:solidFill>
                  <a:schemeClr val="bg1"/>
                </a:solidFill>
              </a:rPr>
              <a:t>HCSR – 04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21CAF99-6144-41E1-A4A7-66B5C8D0B2A2}"/>
              </a:ext>
            </a:extLst>
          </p:cNvPr>
          <p:cNvSpPr/>
          <p:nvPr/>
        </p:nvSpPr>
        <p:spPr>
          <a:xfrm>
            <a:off x="3492729" y="13977075"/>
            <a:ext cx="2498611" cy="8339619"/>
          </a:xfrm>
          <a:prstGeom prst="rect">
            <a:avLst/>
          </a:prstGeom>
          <a:solidFill>
            <a:srgbClr val="CEAAC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E85BA-CD96-432B-A05F-0B03AC594444}"/>
              </a:ext>
            </a:extLst>
          </p:cNvPr>
          <p:cNvSpPr txBox="1"/>
          <p:nvPr/>
        </p:nvSpPr>
        <p:spPr>
          <a:xfrm>
            <a:off x="3638954" y="13977075"/>
            <a:ext cx="220616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50" dirty="0"/>
              <a:t>USER </a:t>
            </a:r>
            <a:r>
              <a:rPr lang="hu-HU" sz="2450" dirty="0" err="1"/>
              <a:t>Interfaces</a:t>
            </a:r>
            <a:endParaRPr lang="hu-HU" sz="2450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F84FC32-818B-4D31-A561-51DBEF8A9BED}"/>
              </a:ext>
            </a:extLst>
          </p:cNvPr>
          <p:cNvSpPr/>
          <p:nvPr/>
        </p:nvSpPr>
        <p:spPr>
          <a:xfrm>
            <a:off x="3598761" y="14502210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 err="1"/>
              <a:t>Push</a:t>
            </a:r>
            <a:r>
              <a:rPr lang="hu-HU" sz="1400" b="1" dirty="0"/>
              <a:t> Button 1</a:t>
            </a:r>
          </a:p>
          <a:p>
            <a:pPr algn="ctr"/>
            <a:r>
              <a:rPr lang="hu-HU" sz="1400" b="1" dirty="0"/>
              <a:t>SKU: DFR:0029</a:t>
            </a:r>
          </a:p>
          <a:p>
            <a:pPr algn="ctr"/>
            <a:r>
              <a:rPr lang="hu-HU" sz="1400" b="1" dirty="0" err="1"/>
              <a:t>Activate</a:t>
            </a:r>
            <a:r>
              <a:rPr lang="hu-HU" sz="1400" b="1" dirty="0"/>
              <a:t> </a:t>
            </a:r>
            <a:r>
              <a:rPr lang="hu-HU" sz="1400" b="1" dirty="0" err="1"/>
              <a:t>the</a:t>
            </a:r>
            <a:r>
              <a:rPr lang="hu-HU" sz="1400" b="1" dirty="0"/>
              <a:t> drill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BD90C3BD-ED80-46C1-84CE-16AE659E5EC8}"/>
              </a:ext>
            </a:extLst>
          </p:cNvPr>
          <p:cNvSpPr/>
          <p:nvPr/>
        </p:nvSpPr>
        <p:spPr>
          <a:xfrm>
            <a:off x="3598761" y="16753191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/>
              <a:t>Digital </a:t>
            </a:r>
            <a:r>
              <a:rPr lang="hu-HU" sz="1400" b="1" dirty="0" err="1"/>
              <a:t>Buzzer</a:t>
            </a:r>
            <a:endParaRPr lang="hu-HU" sz="1400" b="1" dirty="0"/>
          </a:p>
          <a:p>
            <a:pPr algn="ctr"/>
            <a:r>
              <a:rPr lang="hu-HU" sz="1400" b="1" dirty="0"/>
              <a:t>Digital </a:t>
            </a:r>
            <a:r>
              <a:rPr lang="hu-HU" sz="1400" b="1" dirty="0" err="1"/>
              <a:t>Buzzler</a:t>
            </a:r>
            <a:r>
              <a:rPr lang="hu-HU" sz="1400" b="1" dirty="0"/>
              <a:t> V2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92B9000-F6DF-491F-8EB6-06F80FB3C4AA}"/>
              </a:ext>
            </a:extLst>
          </p:cNvPr>
          <p:cNvSpPr/>
          <p:nvPr/>
        </p:nvSpPr>
        <p:spPr>
          <a:xfrm>
            <a:off x="3598761" y="17878683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/>
              <a:t>RGB LED 1</a:t>
            </a:r>
          </a:p>
          <a:p>
            <a:pPr algn="ctr"/>
            <a:r>
              <a:rPr lang="hu-HU" sz="1400" b="1" dirty="0"/>
              <a:t>(</a:t>
            </a:r>
            <a:r>
              <a:rPr lang="hu-HU" sz="1400" b="1" dirty="0" err="1"/>
              <a:t>Active</a:t>
            </a:r>
            <a:r>
              <a:rPr lang="hu-HU" sz="1400" b="1" dirty="0"/>
              <a:t>/</a:t>
            </a:r>
            <a:r>
              <a:rPr lang="hu-HU" sz="1400" b="1" dirty="0" err="1"/>
              <a:t>Inactive</a:t>
            </a:r>
            <a:r>
              <a:rPr lang="hu-HU" sz="1400" b="1" dirty="0"/>
              <a:t> </a:t>
            </a:r>
            <a:r>
              <a:rPr lang="hu-HU" sz="1400" b="1" dirty="0" err="1"/>
              <a:t>indicator</a:t>
            </a:r>
            <a:r>
              <a:rPr lang="hu-HU" sz="1400" b="1" dirty="0"/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A9874203-CA37-43A7-9D1A-DC5344EE8955}"/>
              </a:ext>
            </a:extLst>
          </p:cNvPr>
          <p:cNvSpPr/>
          <p:nvPr/>
        </p:nvSpPr>
        <p:spPr>
          <a:xfrm>
            <a:off x="3598761" y="19004174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/>
              <a:t>RGB LED 2</a:t>
            </a:r>
          </a:p>
          <a:p>
            <a:pPr algn="ctr"/>
            <a:r>
              <a:rPr lang="hu-HU" sz="1400" b="1" dirty="0"/>
              <a:t>(Drill </a:t>
            </a:r>
            <a:r>
              <a:rPr lang="hu-HU" sz="1400" b="1" dirty="0" err="1"/>
              <a:t>was</a:t>
            </a:r>
            <a:r>
              <a:rPr lang="hu-HU" sz="1400" b="1" dirty="0"/>
              <a:t> </a:t>
            </a:r>
            <a:r>
              <a:rPr lang="hu-HU" sz="1400" b="1" dirty="0" err="1"/>
              <a:t>stopped</a:t>
            </a:r>
            <a:r>
              <a:rPr lang="hu-HU" sz="1400" b="1" dirty="0"/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092510D1-640D-4376-A211-FEC6C672CDC4}"/>
              </a:ext>
            </a:extLst>
          </p:cNvPr>
          <p:cNvSpPr/>
          <p:nvPr/>
        </p:nvSpPr>
        <p:spPr>
          <a:xfrm>
            <a:off x="3497659" y="8741880"/>
            <a:ext cx="2498611" cy="4910828"/>
          </a:xfrm>
          <a:prstGeom prst="rect">
            <a:avLst/>
          </a:prstGeom>
          <a:solidFill>
            <a:srgbClr val="CC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19771DB-4DDE-4AAA-A50B-707085A3B57B}"/>
              </a:ext>
            </a:extLst>
          </p:cNvPr>
          <p:cNvSpPr txBox="1"/>
          <p:nvPr/>
        </p:nvSpPr>
        <p:spPr>
          <a:xfrm>
            <a:off x="3757445" y="8923960"/>
            <a:ext cx="223389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 err="1"/>
              <a:t>Adaptive</a:t>
            </a:r>
            <a:r>
              <a:rPr lang="hu-HU" sz="2450" dirty="0"/>
              <a:t> drive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97509DC-DCF6-4206-A43F-76E999CAFF64}"/>
              </a:ext>
            </a:extLst>
          </p:cNvPr>
          <p:cNvGrpSpPr/>
          <p:nvPr/>
        </p:nvGrpSpPr>
        <p:grpSpPr>
          <a:xfrm>
            <a:off x="3546790" y="10820145"/>
            <a:ext cx="2361787" cy="951089"/>
            <a:chOff x="4296434" y="4695787"/>
            <a:chExt cx="2024346" cy="815202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C5A66EA-3024-431C-BCCA-56036900BA5E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Drón </a:t>
              </a:r>
              <a:r>
                <a:rPr lang="hu-HU" sz="1400" b="1" dirty="0" err="1"/>
                <a:t>szervó</a:t>
              </a:r>
              <a:endParaRPr lang="hu-HU" sz="1400" b="1" dirty="0"/>
            </a:p>
            <a:p>
              <a:pPr algn="ctr"/>
              <a:r>
                <a:rPr lang="hu-HU" sz="1400" b="1" dirty="0"/>
                <a:t>MM0120K-POWER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5EFDB595-A83B-491B-A20B-9C408CAD9FEA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 err="1"/>
                <a:t>Precision</a:t>
              </a:r>
              <a:r>
                <a:rPr lang="hu-HU" sz="1400" b="1" dirty="0"/>
                <a:t> </a:t>
              </a:r>
              <a:r>
                <a:rPr lang="hu-HU" sz="1400" b="1" dirty="0" err="1"/>
                <a:t>servo</a:t>
              </a:r>
              <a:endParaRPr lang="hu-HU" sz="1400" b="1" dirty="0"/>
            </a:p>
            <a:p>
              <a:pPr algn="ctr"/>
              <a:r>
                <a:rPr lang="hu-HU" sz="1400" b="1" dirty="0"/>
                <a:t>MM0120K-POWER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CCFC1FBF-695C-4541-A6F2-F8DB45C5B16D}"/>
              </a:ext>
            </a:extLst>
          </p:cNvPr>
          <p:cNvGrpSpPr/>
          <p:nvPr/>
        </p:nvGrpSpPr>
        <p:grpSpPr>
          <a:xfrm>
            <a:off x="3566071" y="9428402"/>
            <a:ext cx="2361787" cy="951089"/>
            <a:chOff x="4312960" y="6306304"/>
            <a:chExt cx="2024346" cy="815202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DCB40B55-E265-4BEE-B565-82CE3B004B29}"/>
                </a:ext>
              </a:extLst>
            </p:cNvPr>
            <p:cNvSpPr/>
            <p:nvPr/>
          </p:nvSpPr>
          <p:spPr>
            <a:xfrm>
              <a:off x="4312960" y="6306304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Drón </a:t>
              </a:r>
              <a:r>
                <a:rPr lang="hu-HU" sz="1400" b="1" dirty="0" err="1"/>
                <a:t>szervó</a:t>
              </a:r>
              <a:endParaRPr lang="hu-HU" sz="1400" b="1" dirty="0"/>
            </a:p>
            <a:p>
              <a:pPr algn="ctr"/>
              <a:r>
                <a:rPr lang="en-US" sz="1400" b="1" dirty="0"/>
                <a:t>Grove - I2C Motor Driver with L298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27A8ED3-C88D-4CFB-B9A1-6304A4351068}"/>
                </a:ext>
              </a:extLst>
            </p:cNvPr>
            <p:cNvSpPr/>
            <p:nvPr/>
          </p:nvSpPr>
          <p:spPr>
            <a:xfrm>
              <a:off x="4396180" y="6415653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Motor Driver</a:t>
              </a:r>
            </a:p>
            <a:p>
              <a:pPr algn="ctr"/>
              <a:r>
                <a:rPr lang="en-US" sz="1400" b="1" dirty="0"/>
                <a:t>Grove - I2C Motor Driver with L298</a:t>
              </a:r>
            </a:p>
          </p:txBody>
        </p:sp>
      </p:grp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7CE630A-0873-47EA-9482-8032BB5102BE}"/>
              </a:ext>
            </a:extLst>
          </p:cNvPr>
          <p:cNvSpPr txBox="1"/>
          <p:nvPr/>
        </p:nvSpPr>
        <p:spPr>
          <a:xfrm>
            <a:off x="7436190" y="9087345"/>
            <a:ext cx="102624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SPI0/I2C0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03338DA-5D7A-46AB-B531-7778FF530630}"/>
              </a:ext>
            </a:extLst>
          </p:cNvPr>
          <p:cNvSpPr txBox="1"/>
          <p:nvPr/>
        </p:nvSpPr>
        <p:spPr>
          <a:xfrm>
            <a:off x="7451839" y="9534212"/>
            <a:ext cx="107433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SPI1/ I2C1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D7A34045-D977-4A98-A085-92690314782C}"/>
              </a:ext>
            </a:extLst>
          </p:cNvPr>
          <p:cNvCxnSpPr>
            <a:cxnSpLocks/>
          </p:cNvCxnSpPr>
          <p:nvPr/>
        </p:nvCxnSpPr>
        <p:spPr>
          <a:xfrm>
            <a:off x="3643881" y="10251916"/>
            <a:ext cx="0" cy="5682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AAF55DAF-984F-42A3-A402-083E1B7459F8}"/>
              </a:ext>
            </a:extLst>
          </p:cNvPr>
          <p:cNvCxnSpPr>
            <a:cxnSpLocks/>
          </p:cNvCxnSpPr>
          <p:nvPr/>
        </p:nvCxnSpPr>
        <p:spPr>
          <a:xfrm>
            <a:off x="4132841" y="10379493"/>
            <a:ext cx="0" cy="5682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Nyíl: lefelé mutató 42">
            <a:extLst>
              <a:ext uri="{FF2B5EF4-FFF2-40B4-BE49-F238E27FC236}">
                <a16:creationId xmlns:a16="http://schemas.microsoft.com/office/drawing/2014/main" id="{62178C9A-F1E5-45D5-B0EF-7CA576C7DBB8}"/>
              </a:ext>
            </a:extLst>
          </p:cNvPr>
          <p:cNvSpPr/>
          <p:nvPr/>
        </p:nvSpPr>
        <p:spPr>
          <a:xfrm>
            <a:off x="4493520" y="11835022"/>
            <a:ext cx="565416" cy="68353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400" b="1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C4CF460B-7BE7-4DCD-852F-B2CE7A31E460}"/>
              </a:ext>
            </a:extLst>
          </p:cNvPr>
          <p:cNvSpPr txBox="1"/>
          <p:nvPr/>
        </p:nvSpPr>
        <p:spPr>
          <a:xfrm>
            <a:off x="4748448" y="11721494"/>
            <a:ext cx="143030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33" b="1" dirty="0" err="1"/>
              <a:t>Pushrod</a:t>
            </a:r>
            <a:r>
              <a:rPr lang="hu-HU" sz="1633" b="1" dirty="0"/>
              <a:t>, </a:t>
            </a:r>
            <a:r>
              <a:rPr lang="hu-HU" sz="1633" b="1" dirty="0" err="1"/>
              <a:t>transmission</a:t>
            </a:r>
            <a:endParaRPr lang="hu-HU" sz="1633" b="1" dirty="0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C3090EDC-11AE-4597-B259-70C927481CA3}"/>
              </a:ext>
            </a:extLst>
          </p:cNvPr>
          <p:cNvSpPr/>
          <p:nvPr/>
        </p:nvSpPr>
        <p:spPr>
          <a:xfrm>
            <a:off x="3643882" y="12582340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Original Push Button(Start drive, given RPM control)</a:t>
            </a:r>
            <a:endParaRPr lang="hu-HU" sz="1400" b="1" dirty="0"/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19C09128-F1B5-4DF6-91A9-9B4074BDC837}"/>
              </a:ext>
            </a:extLst>
          </p:cNvPr>
          <p:cNvGrpSpPr/>
          <p:nvPr/>
        </p:nvGrpSpPr>
        <p:grpSpPr>
          <a:xfrm>
            <a:off x="10635461" y="11197293"/>
            <a:ext cx="3296255" cy="6230305"/>
            <a:chOff x="10572580" y="5555220"/>
            <a:chExt cx="2825302" cy="5340149"/>
          </a:xfrm>
        </p:grpSpPr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34123883-B1B0-4768-B5FE-79822D3D42D8}"/>
                </a:ext>
              </a:extLst>
            </p:cNvPr>
            <p:cNvSpPr/>
            <p:nvPr/>
          </p:nvSpPr>
          <p:spPr>
            <a:xfrm>
              <a:off x="10572580" y="5555220"/>
              <a:ext cx="2825302" cy="534014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50" dirty="0" err="1">
                  <a:solidFill>
                    <a:schemeClr val="tx1"/>
                  </a:solidFill>
                </a:rPr>
                <a:t>Central</a:t>
              </a:r>
              <a:r>
                <a:rPr lang="hu-HU" sz="2450" dirty="0">
                  <a:solidFill>
                    <a:schemeClr val="tx1"/>
                  </a:solidFill>
                </a:rPr>
                <a:t> </a:t>
              </a:r>
              <a:r>
                <a:rPr lang="hu-HU" sz="2450" dirty="0" err="1">
                  <a:solidFill>
                    <a:schemeClr val="tx1"/>
                  </a:solidFill>
                </a:rPr>
                <a:t>controller</a:t>
              </a:r>
              <a:endParaRPr lang="hu-HU" sz="245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450" dirty="0">
                  <a:solidFill>
                    <a:schemeClr val="tx1"/>
                  </a:solidFill>
                </a:rPr>
                <a:t>ESP32 </a:t>
              </a:r>
              <a:r>
                <a:rPr lang="hu-HU" sz="2450" dirty="0" err="1">
                  <a:solidFill>
                    <a:schemeClr val="tx1"/>
                  </a:solidFill>
                </a:rPr>
                <a:t>DevKit</a:t>
              </a:r>
              <a:r>
                <a:rPr lang="hu-HU" sz="2450" dirty="0">
                  <a:solidFill>
                    <a:schemeClr val="tx1"/>
                  </a:solidFill>
                </a:rPr>
                <a:t> </a:t>
              </a:r>
              <a:r>
                <a:rPr lang="hu-HU" sz="2450" dirty="0" err="1">
                  <a:solidFill>
                    <a:schemeClr val="tx1"/>
                  </a:solidFill>
                </a:rPr>
                <a:t>Board</a:t>
              </a:r>
              <a:r>
                <a:rPr lang="hu-HU" sz="2450" dirty="0">
                  <a:solidFill>
                    <a:schemeClr val="tx1"/>
                  </a:solidFill>
                </a:rPr>
                <a:t>(36 pin version)</a:t>
              </a:r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44F2B076-E093-406C-91B8-92127B3D8249}"/>
                </a:ext>
              </a:extLst>
            </p:cNvPr>
            <p:cNvSpPr/>
            <p:nvPr/>
          </p:nvSpPr>
          <p:spPr>
            <a:xfrm>
              <a:off x="10914420" y="5798741"/>
              <a:ext cx="2141622" cy="9493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dirty="0" err="1"/>
                <a:t>External</a:t>
              </a:r>
              <a:r>
                <a:rPr lang="hu-HU" sz="2000" b="1" dirty="0"/>
                <a:t> </a:t>
              </a:r>
              <a:r>
                <a:rPr lang="hu-HU" sz="2000" b="1" dirty="0" err="1"/>
                <a:t>connectionBuilt</a:t>
              </a:r>
              <a:r>
                <a:rPr lang="hu-HU" sz="2000" b="1" dirty="0"/>
                <a:t>-in Bluetooth </a:t>
              </a:r>
              <a:r>
                <a:rPr lang="hu-HU" sz="2000" b="1" dirty="0" err="1"/>
                <a:t>module</a:t>
              </a:r>
              <a:endParaRPr lang="hu-HU" sz="2000" b="1" dirty="0"/>
            </a:p>
          </p:txBody>
        </p:sp>
      </p:grpSp>
      <p:sp>
        <p:nvSpPr>
          <p:cNvPr id="59" name="Téglalap 58">
            <a:extLst>
              <a:ext uri="{FF2B5EF4-FFF2-40B4-BE49-F238E27FC236}">
                <a16:creationId xmlns:a16="http://schemas.microsoft.com/office/drawing/2014/main" id="{F0E7A988-482F-4749-A0AB-9139C9E66265}"/>
              </a:ext>
            </a:extLst>
          </p:cNvPr>
          <p:cNvSpPr/>
          <p:nvPr/>
        </p:nvSpPr>
        <p:spPr>
          <a:xfrm>
            <a:off x="3492731" y="3928706"/>
            <a:ext cx="8808172" cy="421120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 dirty="0">
              <a:solidFill>
                <a:schemeClr val="tx1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E4B33CB-48DE-4E7D-B63B-CBE23908A6CF}"/>
              </a:ext>
            </a:extLst>
          </p:cNvPr>
          <p:cNvSpPr txBox="1"/>
          <p:nvPr/>
        </p:nvSpPr>
        <p:spPr>
          <a:xfrm>
            <a:off x="6388969" y="4142651"/>
            <a:ext cx="235823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b="1" dirty="0" err="1">
                <a:solidFill>
                  <a:schemeClr val="bg1"/>
                </a:solidFill>
              </a:rPr>
              <a:t>Power</a:t>
            </a:r>
            <a:r>
              <a:rPr lang="hu-HU" sz="2450" b="1" dirty="0">
                <a:solidFill>
                  <a:schemeClr val="bg1"/>
                </a:solidFill>
              </a:rPr>
              <a:t> </a:t>
            </a:r>
            <a:r>
              <a:rPr lang="hu-HU" sz="2450" b="1" dirty="0" err="1">
                <a:solidFill>
                  <a:schemeClr val="bg1"/>
                </a:solidFill>
              </a:rPr>
              <a:t>Side</a:t>
            </a:r>
            <a:endParaRPr lang="hu-HU" sz="2450" b="1" dirty="0">
              <a:solidFill>
                <a:schemeClr val="bg1"/>
              </a:solidFill>
            </a:endParaRP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EF024F03-A9A3-497D-9BE3-FE955141660F}"/>
              </a:ext>
            </a:extLst>
          </p:cNvPr>
          <p:cNvSpPr txBox="1"/>
          <p:nvPr/>
        </p:nvSpPr>
        <p:spPr>
          <a:xfrm>
            <a:off x="10189491" y="6219582"/>
            <a:ext cx="52129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7C9B21C9-31AB-40E3-8FA2-210AE564D1F7}"/>
              </a:ext>
            </a:extLst>
          </p:cNvPr>
          <p:cNvCxnSpPr>
            <a:cxnSpLocks/>
          </p:cNvCxnSpPr>
          <p:nvPr/>
        </p:nvCxnSpPr>
        <p:spPr>
          <a:xfrm flipH="1">
            <a:off x="7373523" y="5510907"/>
            <a:ext cx="1" cy="52968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8CD873E6-92D9-4218-B357-F25C424BC7E0}"/>
              </a:ext>
            </a:extLst>
          </p:cNvPr>
          <p:cNvSpPr txBox="1"/>
          <p:nvPr/>
        </p:nvSpPr>
        <p:spPr>
          <a:xfrm>
            <a:off x="9003360" y="5645612"/>
            <a:ext cx="82907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FD05C45C-8F75-4FEC-95CA-22FF1B1C9FD7}"/>
              </a:ext>
            </a:extLst>
          </p:cNvPr>
          <p:cNvSpPr/>
          <p:nvPr/>
        </p:nvSpPr>
        <p:spPr>
          <a:xfrm>
            <a:off x="7871012" y="6076510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DC-DC Converter</a:t>
            </a:r>
            <a:endParaRPr lang="hu-HU" sz="1400" dirty="0"/>
          </a:p>
          <a:p>
            <a:pPr algn="ctr"/>
            <a:r>
              <a:rPr lang="en-US" sz="1400" dirty="0"/>
              <a:t>DCDC3VU 3A adjustable step down power supply module with voltmeter</a:t>
            </a:r>
            <a:endParaRPr lang="hu-HU" sz="1400" dirty="0"/>
          </a:p>
        </p:txBody>
      </p: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0B566284-08CB-4D6C-810D-47D62B7BDBF4}"/>
              </a:ext>
            </a:extLst>
          </p:cNvPr>
          <p:cNvCxnSpPr>
            <a:cxnSpLocks/>
          </p:cNvCxnSpPr>
          <p:nvPr/>
        </p:nvCxnSpPr>
        <p:spPr>
          <a:xfrm>
            <a:off x="8558887" y="5468354"/>
            <a:ext cx="0" cy="60815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Folyamatábra: Lapközi összekötő 69">
            <a:extLst>
              <a:ext uri="{FF2B5EF4-FFF2-40B4-BE49-F238E27FC236}">
                <a16:creationId xmlns:a16="http://schemas.microsoft.com/office/drawing/2014/main" id="{6682B1CF-7CE2-4E05-9E67-299FBC95BD7E}"/>
              </a:ext>
            </a:extLst>
          </p:cNvPr>
          <p:cNvSpPr/>
          <p:nvPr/>
        </p:nvSpPr>
        <p:spPr>
          <a:xfrm>
            <a:off x="6994068" y="6151247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86A8CB08-C8F1-408E-B5F5-B97979162333}"/>
              </a:ext>
            </a:extLst>
          </p:cNvPr>
          <p:cNvSpPr/>
          <p:nvPr/>
        </p:nvSpPr>
        <p:spPr>
          <a:xfrm>
            <a:off x="6823855" y="4680045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Li-</a:t>
            </a:r>
            <a:r>
              <a:rPr lang="hu-HU" sz="1400" dirty="0" err="1"/>
              <a:t>Po</a:t>
            </a:r>
            <a:r>
              <a:rPr lang="hu-HU" sz="1400" dirty="0"/>
              <a:t> </a:t>
            </a:r>
            <a:r>
              <a:rPr lang="hu-HU" sz="1400" dirty="0" err="1"/>
              <a:t>battery</a:t>
            </a:r>
            <a:endParaRPr lang="hu-HU" sz="1400" dirty="0"/>
          </a:p>
          <a:p>
            <a:pPr algn="ctr"/>
            <a:r>
              <a:rPr lang="hu-HU" sz="1400" dirty="0"/>
              <a:t>18650 </a:t>
            </a:r>
            <a:r>
              <a:rPr lang="hu-HU" sz="1400" dirty="0" err="1"/>
              <a:t>battery</a:t>
            </a:r>
            <a:r>
              <a:rPr lang="hu-HU" sz="1400" dirty="0"/>
              <a:t> </a:t>
            </a:r>
            <a:r>
              <a:rPr lang="hu-HU" sz="1400" dirty="0" err="1"/>
              <a:t>pack</a:t>
            </a:r>
            <a:endParaRPr lang="hu-HU" sz="1400" dirty="0"/>
          </a:p>
        </p:txBody>
      </p:sp>
      <p:sp>
        <p:nvSpPr>
          <p:cNvPr id="76" name="Folyamatábra: Lapközi összekötő 75">
            <a:extLst>
              <a:ext uri="{FF2B5EF4-FFF2-40B4-BE49-F238E27FC236}">
                <a16:creationId xmlns:a16="http://schemas.microsoft.com/office/drawing/2014/main" id="{CB2E0E09-8067-471B-B222-90B8B1BF3DD6}"/>
              </a:ext>
            </a:extLst>
          </p:cNvPr>
          <p:cNvSpPr/>
          <p:nvPr/>
        </p:nvSpPr>
        <p:spPr>
          <a:xfrm>
            <a:off x="7430342" y="6151247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77" name="Folyamatábra: Lapközi összekötő 76">
            <a:extLst>
              <a:ext uri="{FF2B5EF4-FFF2-40B4-BE49-F238E27FC236}">
                <a16:creationId xmlns:a16="http://schemas.microsoft.com/office/drawing/2014/main" id="{CBB7CF82-E807-4EE7-8111-178A2CEF7747}"/>
              </a:ext>
            </a:extLst>
          </p:cNvPr>
          <p:cNvSpPr/>
          <p:nvPr/>
        </p:nvSpPr>
        <p:spPr>
          <a:xfrm rot="16200000">
            <a:off x="3158024" y="9396878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78" name="Folyamatábra: Lapközi összekötő 77">
            <a:extLst>
              <a:ext uri="{FF2B5EF4-FFF2-40B4-BE49-F238E27FC236}">
                <a16:creationId xmlns:a16="http://schemas.microsoft.com/office/drawing/2014/main" id="{F9C56B20-C9DB-4C6A-B00F-F56E89F1F9F8}"/>
              </a:ext>
            </a:extLst>
          </p:cNvPr>
          <p:cNvSpPr/>
          <p:nvPr/>
        </p:nvSpPr>
        <p:spPr>
          <a:xfrm rot="16200000">
            <a:off x="3269456" y="9789096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C673E08E-37F7-4AB8-9543-4F998CCA96EB}"/>
              </a:ext>
            </a:extLst>
          </p:cNvPr>
          <p:cNvSpPr txBox="1"/>
          <p:nvPr/>
        </p:nvSpPr>
        <p:spPr>
          <a:xfrm>
            <a:off x="2838788" y="9161694"/>
            <a:ext cx="82907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1C90A150-BA34-47F3-8809-F465D2C405D7}"/>
              </a:ext>
            </a:extLst>
          </p:cNvPr>
          <p:cNvSpPr txBox="1"/>
          <p:nvPr/>
        </p:nvSpPr>
        <p:spPr>
          <a:xfrm>
            <a:off x="2815652" y="10185668"/>
            <a:ext cx="82907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09676834-709F-4BEC-89F4-335087D98B40}"/>
              </a:ext>
            </a:extLst>
          </p:cNvPr>
          <p:cNvSpPr txBox="1"/>
          <p:nvPr/>
        </p:nvSpPr>
        <p:spPr>
          <a:xfrm>
            <a:off x="3686272" y="10325460"/>
            <a:ext cx="37542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b="1" dirty="0"/>
              <a:t>A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BC3EA628-2762-47B6-AC41-21938F2F13D9}"/>
              </a:ext>
            </a:extLst>
          </p:cNvPr>
          <p:cNvSpPr txBox="1"/>
          <p:nvPr/>
        </p:nvSpPr>
        <p:spPr>
          <a:xfrm>
            <a:off x="4070021" y="10315703"/>
            <a:ext cx="37542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b="1" dirty="0"/>
              <a:t>A</a:t>
            </a:r>
          </a:p>
        </p:txBody>
      </p:sp>
      <p:grpSp>
        <p:nvGrpSpPr>
          <p:cNvPr id="97" name="Csoportba foglalás 96">
            <a:extLst>
              <a:ext uri="{FF2B5EF4-FFF2-40B4-BE49-F238E27FC236}">
                <a16:creationId xmlns:a16="http://schemas.microsoft.com/office/drawing/2014/main" id="{BB16D414-EC1D-4280-876D-F658DC50DAD8}"/>
              </a:ext>
            </a:extLst>
          </p:cNvPr>
          <p:cNvGrpSpPr/>
          <p:nvPr/>
        </p:nvGrpSpPr>
        <p:grpSpPr>
          <a:xfrm>
            <a:off x="5845117" y="9475027"/>
            <a:ext cx="4790345" cy="2836580"/>
            <a:chOff x="6000595" y="8692781"/>
            <a:chExt cx="4105924" cy="2431303"/>
          </a:xfrm>
        </p:grpSpPr>
        <p:cxnSp>
          <p:nvCxnSpPr>
            <p:cNvPr id="84" name="Egyenes összekötő nyíllal 83">
              <a:extLst>
                <a:ext uri="{FF2B5EF4-FFF2-40B4-BE49-F238E27FC236}">
                  <a16:creationId xmlns:a16="http://schemas.microsoft.com/office/drawing/2014/main" id="{F1FA0BFD-A844-436A-A881-EF737D5D6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Egyenes összekötő nyíllal 84">
              <a:extLst>
                <a:ext uri="{FF2B5EF4-FFF2-40B4-BE49-F238E27FC236}">
                  <a16:creationId xmlns:a16="http://schemas.microsoft.com/office/drawing/2014/main" id="{06BCBEAD-75C4-4978-8D07-42DEA608A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Egyenes összekötő nyíllal 87">
              <a:extLst>
                <a:ext uri="{FF2B5EF4-FFF2-40B4-BE49-F238E27FC236}">
                  <a16:creationId xmlns:a16="http://schemas.microsoft.com/office/drawing/2014/main" id="{7C356F4C-06C9-4327-AC0B-A7950B12F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0" y="11099535"/>
              <a:ext cx="1326909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8" name="Csoportba foglalás 97">
            <a:extLst>
              <a:ext uri="{FF2B5EF4-FFF2-40B4-BE49-F238E27FC236}">
                <a16:creationId xmlns:a16="http://schemas.microsoft.com/office/drawing/2014/main" id="{E507BC76-0A48-4CCA-9907-734F0A88D345}"/>
              </a:ext>
            </a:extLst>
          </p:cNvPr>
          <p:cNvGrpSpPr/>
          <p:nvPr/>
        </p:nvGrpSpPr>
        <p:grpSpPr>
          <a:xfrm>
            <a:off x="5903648" y="9851887"/>
            <a:ext cx="4731814" cy="2836580"/>
            <a:chOff x="6000595" y="8692781"/>
            <a:chExt cx="5552751" cy="2431303"/>
          </a:xfrm>
        </p:grpSpPr>
        <p:cxnSp>
          <p:nvCxnSpPr>
            <p:cNvPr id="99" name="Egyenes összekötő nyíllal 98">
              <a:extLst>
                <a:ext uri="{FF2B5EF4-FFF2-40B4-BE49-F238E27FC236}">
                  <a16:creationId xmlns:a16="http://schemas.microsoft.com/office/drawing/2014/main" id="{3506719F-B89A-4295-B03D-2218DA690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95" y="8692781"/>
              <a:ext cx="2818674" cy="1097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Egyenes összekötő nyíllal 99">
              <a:extLst>
                <a:ext uri="{FF2B5EF4-FFF2-40B4-BE49-F238E27FC236}">
                  <a16:creationId xmlns:a16="http://schemas.microsoft.com/office/drawing/2014/main" id="{FB4DA46F-1246-4CBF-96F8-48ED0EC6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610" y="8728270"/>
              <a:ext cx="9315" cy="2395814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Egyenes összekötő nyíllal 100">
              <a:extLst>
                <a:ext uri="{FF2B5EF4-FFF2-40B4-BE49-F238E27FC236}">
                  <a16:creationId xmlns:a16="http://schemas.microsoft.com/office/drawing/2014/main" id="{0796603A-0180-4571-9A98-0C21E4276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611" y="11099535"/>
              <a:ext cx="2773735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1" name="Csoportba foglalás 110">
            <a:extLst>
              <a:ext uri="{FF2B5EF4-FFF2-40B4-BE49-F238E27FC236}">
                <a16:creationId xmlns:a16="http://schemas.microsoft.com/office/drawing/2014/main" id="{E137552B-23E9-4939-89F3-878C7B176701}"/>
              </a:ext>
            </a:extLst>
          </p:cNvPr>
          <p:cNvGrpSpPr/>
          <p:nvPr/>
        </p:nvGrpSpPr>
        <p:grpSpPr>
          <a:xfrm>
            <a:off x="5995762" y="13460031"/>
            <a:ext cx="4639701" cy="1184217"/>
            <a:chOff x="6071513" y="12108427"/>
            <a:chExt cx="4035005" cy="1015022"/>
          </a:xfrm>
        </p:grpSpPr>
        <p:cxnSp>
          <p:nvCxnSpPr>
            <p:cNvPr id="104" name="Egyenes összekötő nyíllal 103">
              <a:extLst>
                <a:ext uri="{FF2B5EF4-FFF2-40B4-BE49-F238E27FC236}">
                  <a16:creationId xmlns:a16="http://schemas.microsoft.com/office/drawing/2014/main" id="{AC0FAF88-1F9A-493B-8160-6BFBDBE8C4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1513" y="13123449"/>
              <a:ext cx="2858846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Egyenes összekötő nyíllal 104">
              <a:extLst>
                <a:ext uri="{FF2B5EF4-FFF2-40B4-BE49-F238E27FC236}">
                  <a16:creationId xmlns:a16="http://schemas.microsoft.com/office/drawing/2014/main" id="{2C81D45D-88DD-4D58-B94E-4300CBFA8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8" name="Egyenes összekötő nyíllal 107">
              <a:extLst>
                <a:ext uri="{FF2B5EF4-FFF2-40B4-BE49-F238E27FC236}">
                  <a16:creationId xmlns:a16="http://schemas.microsoft.com/office/drawing/2014/main" id="{B4008C01-0D50-4B52-AD95-6C159CC7A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27FCF8D9-8236-4731-85BA-F30212DD904E}"/>
              </a:ext>
            </a:extLst>
          </p:cNvPr>
          <p:cNvGrpSpPr/>
          <p:nvPr/>
        </p:nvGrpSpPr>
        <p:grpSpPr>
          <a:xfrm>
            <a:off x="5874380" y="13637834"/>
            <a:ext cx="4766008" cy="2220984"/>
            <a:chOff x="5208075" y="12108427"/>
            <a:chExt cx="4898443" cy="1015022"/>
          </a:xfrm>
        </p:grpSpPr>
        <p:cxnSp>
          <p:nvCxnSpPr>
            <p:cNvPr id="113" name="Egyenes összekötő nyíllal 112">
              <a:extLst>
                <a:ext uri="{FF2B5EF4-FFF2-40B4-BE49-F238E27FC236}">
                  <a16:creationId xmlns:a16="http://schemas.microsoft.com/office/drawing/2014/main" id="{81D51CDC-457F-4396-A1D6-E26B4F6C18C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Egyenes összekötő nyíllal 113">
              <a:extLst>
                <a:ext uri="{FF2B5EF4-FFF2-40B4-BE49-F238E27FC236}">
                  <a16:creationId xmlns:a16="http://schemas.microsoft.com/office/drawing/2014/main" id="{3A39F3C8-DA54-4533-AD70-7876CAC0B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Egyenes összekötő nyíllal 114">
              <a:extLst>
                <a:ext uri="{FF2B5EF4-FFF2-40B4-BE49-F238E27FC236}">
                  <a16:creationId xmlns:a16="http://schemas.microsoft.com/office/drawing/2014/main" id="{73777B3E-A9AA-47EE-B8C6-33F2A3E07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1176159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Téglalap 16">
            <a:extLst>
              <a:ext uri="{FF2B5EF4-FFF2-40B4-BE49-F238E27FC236}">
                <a16:creationId xmlns:a16="http://schemas.microsoft.com/office/drawing/2014/main" id="{768B7AF5-D504-494B-B6A7-EB41C240AD32}"/>
              </a:ext>
            </a:extLst>
          </p:cNvPr>
          <p:cNvSpPr/>
          <p:nvPr/>
        </p:nvSpPr>
        <p:spPr>
          <a:xfrm>
            <a:off x="3598761" y="15627702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 err="1"/>
              <a:t>Push</a:t>
            </a:r>
            <a:r>
              <a:rPr lang="hu-HU" sz="1400" b="1" dirty="0"/>
              <a:t> Button 2</a:t>
            </a:r>
          </a:p>
          <a:p>
            <a:pPr algn="ctr"/>
            <a:r>
              <a:rPr lang="hu-HU" sz="1400" b="1" dirty="0"/>
              <a:t>SKU: DFR:0029</a:t>
            </a:r>
          </a:p>
          <a:p>
            <a:pPr algn="ctr"/>
            <a:r>
              <a:rPr lang="hu-HU" sz="1400" b="1" dirty="0"/>
              <a:t>Slave </a:t>
            </a:r>
            <a:r>
              <a:rPr lang="hu-HU" sz="1400" b="1" dirty="0" err="1"/>
              <a:t>the</a:t>
            </a:r>
            <a:r>
              <a:rPr lang="hu-HU" sz="1400" b="1" dirty="0"/>
              <a:t> </a:t>
            </a:r>
            <a:r>
              <a:rPr lang="hu-HU" sz="1400" b="1" dirty="0" err="1"/>
              <a:t>Orientation</a:t>
            </a:r>
            <a:endParaRPr lang="hu-HU" sz="1400" b="1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06F85A59-6618-41B1-8E2F-774ED926BA17}"/>
              </a:ext>
            </a:extLst>
          </p:cNvPr>
          <p:cNvSpPr txBox="1"/>
          <p:nvPr/>
        </p:nvSpPr>
        <p:spPr>
          <a:xfrm>
            <a:off x="7414814" y="14312445"/>
            <a:ext cx="107709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Digital I/O</a:t>
            </a:r>
          </a:p>
        </p:txBody>
      </p:sp>
      <p:sp>
        <p:nvSpPr>
          <p:cNvPr id="120" name="Szövegdoboz 119">
            <a:extLst>
              <a:ext uri="{FF2B5EF4-FFF2-40B4-BE49-F238E27FC236}">
                <a16:creationId xmlns:a16="http://schemas.microsoft.com/office/drawing/2014/main" id="{E5B9F1E0-6169-4812-98D4-1FDF9B92E066}"/>
              </a:ext>
            </a:extLst>
          </p:cNvPr>
          <p:cNvSpPr txBox="1"/>
          <p:nvPr/>
        </p:nvSpPr>
        <p:spPr>
          <a:xfrm>
            <a:off x="7414814" y="15499737"/>
            <a:ext cx="107709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Digital I/O</a:t>
            </a:r>
          </a:p>
        </p:txBody>
      </p:sp>
      <p:grpSp>
        <p:nvGrpSpPr>
          <p:cNvPr id="121" name="Csoportba foglalás 120">
            <a:extLst>
              <a:ext uri="{FF2B5EF4-FFF2-40B4-BE49-F238E27FC236}">
                <a16:creationId xmlns:a16="http://schemas.microsoft.com/office/drawing/2014/main" id="{FDDADB35-BB98-4893-ACBD-31CA6BC899FF}"/>
              </a:ext>
            </a:extLst>
          </p:cNvPr>
          <p:cNvGrpSpPr/>
          <p:nvPr/>
        </p:nvGrpSpPr>
        <p:grpSpPr>
          <a:xfrm>
            <a:off x="5863456" y="13897383"/>
            <a:ext cx="4765534" cy="3193784"/>
            <a:chOff x="5208075" y="12108427"/>
            <a:chExt cx="4539755" cy="1015022"/>
          </a:xfrm>
        </p:grpSpPr>
        <p:cxnSp>
          <p:nvCxnSpPr>
            <p:cNvPr id="123" name="Egyenes összekötő nyíllal 122">
              <a:extLst>
                <a:ext uri="{FF2B5EF4-FFF2-40B4-BE49-F238E27FC236}">
                  <a16:creationId xmlns:a16="http://schemas.microsoft.com/office/drawing/2014/main" id="{132A0865-002C-4348-A04E-E979C9918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Egyenes összekötő nyíllal 123">
              <a:extLst>
                <a:ext uri="{FF2B5EF4-FFF2-40B4-BE49-F238E27FC236}">
                  <a16:creationId xmlns:a16="http://schemas.microsoft.com/office/drawing/2014/main" id="{2FF55704-6A95-4C6E-A102-AC7A65682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59" y="12108427"/>
              <a:ext cx="817471" cy="613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Egyenes összekötő nyíllal 121">
              <a:extLst>
                <a:ext uri="{FF2B5EF4-FFF2-40B4-BE49-F238E27FC236}">
                  <a16:creationId xmlns:a16="http://schemas.microsoft.com/office/drawing/2014/main" id="{2DBB9825-53AB-4F03-AED4-6F16320FB0D1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70A5F472-DF22-4CEC-95BD-0D284EFF098F}"/>
              </a:ext>
            </a:extLst>
          </p:cNvPr>
          <p:cNvSpPr txBox="1"/>
          <p:nvPr/>
        </p:nvSpPr>
        <p:spPr>
          <a:xfrm>
            <a:off x="7567161" y="16779253"/>
            <a:ext cx="77457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PWM1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955DF2BC-CE28-4EC6-98F8-97E1D0ECC6D1}"/>
              </a:ext>
            </a:extLst>
          </p:cNvPr>
          <p:cNvSpPr/>
          <p:nvPr/>
        </p:nvSpPr>
        <p:spPr>
          <a:xfrm>
            <a:off x="3598761" y="20129662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dirty="0" err="1"/>
              <a:t>Push</a:t>
            </a:r>
            <a:r>
              <a:rPr lang="hu-HU" sz="1400" b="1" dirty="0"/>
              <a:t> </a:t>
            </a:r>
            <a:r>
              <a:rPr lang="hu-HU" sz="1400" b="1" dirty="0" err="1"/>
              <a:t>button</a:t>
            </a:r>
            <a:r>
              <a:rPr lang="hu-HU" sz="1400" b="1" dirty="0"/>
              <a:t> 3</a:t>
            </a:r>
          </a:p>
          <a:p>
            <a:pPr algn="ctr"/>
            <a:r>
              <a:rPr lang="hu-HU" sz="1400" b="1" dirty="0"/>
              <a:t>(</a:t>
            </a:r>
            <a:r>
              <a:rPr lang="hu-HU" sz="1400" b="1" dirty="0" err="1"/>
              <a:t>Mechanical</a:t>
            </a:r>
            <a:r>
              <a:rPr lang="hu-HU" sz="1400" b="1" dirty="0"/>
              <a:t> </a:t>
            </a:r>
            <a:r>
              <a:rPr lang="hu-HU" sz="1400" b="1" dirty="0" err="1"/>
              <a:t>emergency</a:t>
            </a:r>
            <a:r>
              <a:rPr lang="hu-HU" sz="1400" b="1" dirty="0"/>
              <a:t> stop)</a:t>
            </a:r>
          </a:p>
        </p:txBody>
      </p:sp>
      <p:grpSp>
        <p:nvGrpSpPr>
          <p:cNvPr id="129" name="Csoportba foglalás 128">
            <a:extLst>
              <a:ext uri="{FF2B5EF4-FFF2-40B4-BE49-F238E27FC236}">
                <a16:creationId xmlns:a16="http://schemas.microsoft.com/office/drawing/2014/main" id="{744E2523-7A31-4A77-A0C2-028CFE566E1E}"/>
              </a:ext>
            </a:extLst>
          </p:cNvPr>
          <p:cNvGrpSpPr/>
          <p:nvPr/>
        </p:nvGrpSpPr>
        <p:grpSpPr>
          <a:xfrm>
            <a:off x="5901597" y="14173140"/>
            <a:ext cx="4727391" cy="4012272"/>
            <a:chOff x="5208075" y="12108427"/>
            <a:chExt cx="4283163" cy="1015022"/>
          </a:xfrm>
        </p:grpSpPr>
        <p:cxnSp>
          <p:nvCxnSpPr>
            <p:cNvPr id="130" name="Egyenes összekötő nyíllal 129">
              <a:extLst>
                <a:ext uri="{FF2B5EF4-FFF2-40B4-BE49-F238E27FC236}">
                  <a16:creationId xmlns:a16="http://schemas.microsoft.com/office/drawing/2014/main" id="{E3E812A0-2375-45A6-8D33-91257D9AB16F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Egyenes összekötő nyíllal 130">
              <a:extLst>
                <a:ext uri="{FF2B5EF4-FFF2-40B4-BE49-F238E27FC236}">
                  <a16:creationId xmlns:a16="http://schemas.microsoft.com/office/drawing/2014/main" id="{48459407-1313-4103-8587-E456D7953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2" name="Egyenes összekötő nyíllal 131">
              <a:extLst>
                <a:ext uri="{FF2B5EF4-FFF2-40B4-BE49-F238E27FC236}">
                  <a16:creationId xmlns:a16="http://schemas.microsoft.com/office/drawing/2014/main" id="{84424457-7FF1-4A35-A38E-4FE0C6C98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0360" y="12108427"/>
              <a:ext cx="560878" cy="1409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5" name="Szövegdoboz 134">
            <a:extLst>
              <a:ext uri="{FF2B5EF4-FFF2-40B4-BE49-F238E27FC236}">
                <a16:creationId xmlns:a16="http://schemas.microsoft.com/office/drawing/2014/main" id="{F8272363-4CF3-4928-A97D-AA0BFEDADEC6}"/>
              </a:ext>
            </a:extLst>
          </p:cNvPr>
          <p:cNvSpPr txBox="1"/>
          <p:nvPr/>
        </p:nvSpPr>
        <p:spPr>
          <a:xfrm>
            <a:off x="7109893" y="17852824"/>
            <a:ext cx="17011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3 x ADC   (R, G, B)</a:t>
            </a:r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C8BFB0EF-3804-490B-9541-F3D90D1AD54F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731109" y="18702194"/>
            <a:ext cx="0" cy="301978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D471EE9-57AA-4016-A925-89892CD807D7}"/>
              </a:ext>
            </a:extLst>
          </p:cNvPr>
          <p:cNvSpPr txBox="1"/>
          <p:nvPr/>
        </p:nvSpPr>
        <p:spPr>
          <a:xfrm>
            <a:off x="4795509" y="18686232"/>
            <a:ext cx="17011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3 x ADC   (R, G, B)</a:t>
            </a:r>
          </a:p>
        </p:txBody>
      </p: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0819ADE2-58A1-4983-BEFA-393982DB65DD}"/>
              </a:ext>
            </a:extLst>
          </p:cNvPr>
          <p:cNvGrpSpPr/>
          <p:nvPr/>
        </p:nvGrpSpPr>
        <p:grpSpPr>
          <a:xfrm>
            <a:off x="13931714" y="10637661"/>
            <a:ext cx="4823973" cy="2436122"/>
            <a:chOff x="5208075" y="12105494"/>
            <a:chExt cx="14674202" cy="1017955"/>
          </a:xfrm>
        </p:grpSpPr>
        <p:cxnSp>
          <p:nvCxnSpPr>
            <p:cNvPr id="143" name="Egyenes összekötő nyíllal 142">
              <a:extLst>
                <a:ext uri="{FF2B5EF4-FFF2-40B4-BE49-F238E27FC236}">
                  <a16:creationId xmlns:a16="http://schemas.microsoft.com/office/drawing/2014/main" id="{AC8AFD54-48CD-42DE-97D3-16FF2C778F1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Egyenes összekötő nyíllal 143">
              <a:extLst>
                <a:ext uri="{FF2B5EF4-FFF2-40B4-BE49-F238E27FC236}">
                  <a16:creationId xmlns:a16="http://schemas.microsoft.com/office/drawing/2014/main" id="{8C1A4905-20FC-4C86-863E-B452ADCDC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Egyenes összekötő nyíllal 144">
              <a:extLst>
                <a:ext uri="{FF2B5EF4-FFF2-40B4-BE49-F238E27FC236}">
                  <a16:creationId xmlns:a16="http://schemas.microsoft.com/office/drawing/2014/main" id="{2749B7B4-FD82-4F41-BF4C-B6F7AC5DC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7" name="Csoportba foglalás 146">
            <a:extLst>
              <a:ext uri="{FF2B5EF4-FFF2-40B4-BE49-F238E27FC236}">
                <a16:creationId xmlns:a16="http://schemas.microsoft.com/office/drawing/2014/main" id="{CC056958-5E26-47A1-9BD4-C226F4358A0D}"/>
              </a:ext>
            </a:extLst>
          </p:cNvPr>
          <p:cNvGrpSpPr/>
          <p:nvPr/>
        </p:nvGrpSpPr>
        <p:grpSpPr>
          <a:xfrm>
            <a:off x="13961897" y="11481407"/>
            <a:ext cx="4793790" cy="2013977"/>
            <a:chOff x="5208075" y="12105494"/>
            <a:chExt cx="11568575" cy="1017955"/>
          </a:xfrm>
        </p:grpSpPr>
        <p:cxnSp>
          <p:nvCxnSpPr>
            <p:cNvPr id="148" name="Egyenes összekötő nyíllal 147">
              <a:extLst>
                <a:ext uri="{FF2B5EF4-FFF2-40B4-BE49-F238E27FC236}">
                  <a16:creationId xmlns:a16="http://schemas.microsoft.com/office/drawing/2014/main" id="{E622F565-6E08-428E-BA48-0702B7D0CDF0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Egyenes összekötő nyíllal 148">
              <a:extLst>
                <a:ext uri="{FF2B5EF4-FFF2-40B4-BE49-F238E27FC236}">
                  <a16:creationId xmlns:a16="http://schemas.microsoft.com/office/drawing/2014/main" id="{8D448F0F-820D-4F19-AC64-A31B551A4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Egyenes összekötő nyíllal 149">
              <a:extLst>
                <a:ext uri="{FF2B5EF4-FFF2-40B4-BE49-F238E27FC236}">
                  <a16:creationId xmlns:a16="http://schemas.microsoft.com/office/drawing/2014/main" id="{4FC5363B-5A3B-4381-A536-9329F8F34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5" y="12105494"/>
              <a:ext cx="784628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3" name="Szövegdoboz 152">
            <a:extLst>
              <a:ext uri="{FF2B5EF4-FFF2-40B4-BE49-F238E27FC236}">
                <a16:creationId xmlns:a16="http://schemas.microsoft.com/office/drawing/2014/main" id="{8E8E9629-E940-4B84-9257-2513A7281930}"/>
              </a:ext>
            </a:extLst>
          </p:cNvPr>
          <p:cNvSpPr txBox="1"/>
          <p:nvPr/>
        </p:nvSpPr>
        <p:spPr>
          <a:xfrm>
            <a:off x="16232655" y="11179936"/>
            <a:ext cx="148822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UART1/SPI/I2C</a:t>
            </a:r>
          </a:p>
        </p:txBody>
      </p:sp>
      <p:sp>
        <p:nvSpPr>
          <p:cNvPr id="154" name="Szövegdoboz 153">
            <a:extLst>
              <a:ext uri="{FF2B5EF4-FFF2-40B4-BE49-F238E27FC236}">
                <a16:creationId xmlns:a16="http://schemas.microsoft.com/office/drawing/2014/main" id="{BD290F73-47E9-40F4-83C5-2C34C2FE572D}"/>
              </a:ext>
            </a:extLst>
          </p:cNvPr>
          <p:cNvSpPr txBox="1"/>
          <p:nvPr/>
        </p:nvSpPr>
        <p:spPr>
          <a:xfrm>
            <a:off x="16507793" y="10317709"/>
            <a:ext cx="7072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ADC 4</a:t>
            </a:r>
          </a:p>
        </p:txBody>
      </p:sp>
      <p:grpSp>
        <p:nvGrpSpPr>
          <p:cNvPr id="155" name="Csoportba foglalás 154">
            <a:extLst>
              <a:ext uri="{FF2B5EF4-FFF2-40B4-BE49-F238E27FC236}">
                <a16:creationId xmlns:a16="http://schemas.microsoft.com/office/drawing/2014/main" id="{8F22D549-E0BE-4E89-A59B-6F4452BE2C25}"/>
              </a:ext>
            </a:extLst>
          </p:cNvPr>
          <p:cNvGrpSpPr/>
          <p:nvPr/>
        </p:nvGrpSpPr>
        <p:grpSpPr>
          <a:xfrm>
            <a:off x="13987932" y="13993257"/>
            <a:ext cx="4808568" cy="763844"/>
            <a:chOff x="5208075" y="12082796"/>
            <a:chExt cx="7475068" cy="1040653"/>
          </a:xfrm>
        </p:grpSpPr>
        <p:cxnSp>
          <p:nvCxnSpPr>
            <p:cNvPr id="156" name="Egyenes összekötő nyíllal 155">
              <a:extLst>
                <a:ext uri="{FF2B5EF4-FFF2-40B4-BE49-F238E27FC236}">
                  <a16:creationId xmlns:a16="http://schemas.microsoft.com/office/drawing/2014/main" id="{ED8A0766-7177-4567-BF7C-D466F4A4E70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Egyenes összekötő nyíllal 156">
              <a:extLst>
                <a:ext uri="{FF2B5EF4-FFF2-40B4-BE49-F238E27FC236}">
                  <a16:creationId xmlns:a16="http://schemas.microsoft.com/office/drawing/2014/main" id="{E9249CFC-8911-425B-AE55-789360334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Egyenes összekötő nyíllal 157">
              <a:extLst>
                <a:ext uri="{FF2B5EF4-FFF2-40B4-BE49-F238E27FC236}">
                  <a16:creationId xmlns:a16="http://schemas.microsoft.com/office/drawing/2014/main" id="{9A93C930-3608-452D-BB63-E105235E5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082796"/>
              <a:ext cx="3752784" cy="2326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0" name="Szövegdoboz 159">
            <a:extLst>
              <a:ext uri="{FF2B5EF4-FFF2-40B4-BE49-F238E27FC236}">
                <a16:creationId xmlns:a16="http://schemas.microsoft.com/office/drawing/2014/main" id="{2B2C5768-F996-4F37-8D04-118D6386EC1A}"/>
              </a:ext>
            </a:extLst>
          </p:cNvPr>
          <p:cNvSpPr txBox="1"/>
          <p:nvPr/>
        </p:nvSpPr>
        <p:spPr>
          <a:xfrm>
            <a:off x="16724935" y="13651249"/>
            <a:ext cx="87075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2xPWM</a:t>
            </a:r>
          </a:p>
        </p:txBody>
      </p:sp>
      <p:sp>
        <p:nvSpPr>
          <p:cNvPr id="161" name="Téglalap 160">
            <a:extLst>
              <a:ext uri="{FF2B5EF4-FFF2-40B4-BE49-F238E27FC236}">
                <a16:creationId xmlns:a16="http://schemas.microsoft.com/office/drawing/2014/main" id="{5ADC4C0D-CF24-412A-8711-2FE0D2FD693D}"/>
              </a:ext>
            </a:extLst>
          </p:cNvPr>
          <p:cNvSpPr/>
          <p:nvPr/>
        </p:nvSpPr>
        <p:spPr>
          <a:xfrm>
            <a:off x="18744086" y="12497360"/>
            <a:ext cx="1768679" cy="995293"/>
          </a:xfrm>
          <a:prstGeom prst="rect">
            <a:avLst/>
          </a:prstGeom>
          <a:solidFill>
            <a:srgbClr val="009999"/>
          </a:solidFill>
          <a:ln>
            <a:solidFill>
              <a:srgbClr val="FAB9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83" b="1" dirty="0" err="1">
                <a:solidFill>
                  <a:schemeClr val="bg1"/>
                </a:solidFill>
              </a:rPr>
              <a:t>Gyroscope</a:t>
            </a:r>
            <a:r>
              <a:rPr lang="hu-HU" sz="1283" b="1" dirty="0">
                <a:solidFill>
                  <a:schemeClr val="bg1"/>
                </a:solidFill>
              </a:rPr>
              <a:t> </a:t>
            </a:r>
            <a:r>
              <a:rPr lang="hu-HU" sz="1283" b="1" dirty="0" err="1">
                <a:solidFill>
                  <a:schemeClr val="bg1"/>
                </a:solidFill>
              </a:rPr>
              <a:t>sensor</a:t>
            </a:r>
            <a:r>
              <a:rPr lang="hu-HU" sz="1283" b="1" dirty="0">
                <a:solidFill>
                  <a:schemeClr val="bg1"/>
                </a:solidFill>
              </a:rPr>
              <a:t> and </a:t>
            </a:r>
            <a:r>
              <a:rPr lang="hu-HU" sz="1283" b="1" dirty="0" err="1">
                <a:solidFill>
                  <a:schemeClr val="bg1"/>
                </a:solidFill>
              </a:rPr>
              <a:t>accelerometer</a:t>
            </a:r>
            <a:endParaRPr lang="hu-HU" sz="1283" b="1" dirty="0">
              <a:solidFill>
                <a:schemeClr val="bg1"/>
              </a:solidFill>
            </a:endParaRPr>
          </a:p>
          <a:p>
            <a:pPr algn="ctr"/>
            <a:r>
              <a:rPr lang="hu-HU" sz="1283" dirty="0" err="1">
                <a:solidFill>
                  <a:schemeClr val="bg1"/>
                </a:solidFill>
              </a:rPr>
              <a:t>Grove</a:t>
            </a:r>
            <a:r>
              <a:rPr lang="hu-HU" sz="1283" dirty="0">
                <a:solidFill>
                  <a:schemeClr val="bg1"/>
                </a:solidFill>
              </a:rPr>
              <a:t> - 3-Axis Digital </a:t>
            </a:r>
            <a:r>
              <a:rPr lang="hu-HU" sz="1283" dirty="0" err="1">
                <a:solidFill>
                  <a:schemeClr val="bg1"/>
                </a:solidFill>
              </a:rPr>
              <a:t>Accelerometer</a:t>
            </a:r>
            <a:endParaRPr lang="hu-HU" sz="1283" dirty="0">
              <a:solidFill>
                <a:schemeClr val="bg1"/>
              </a:solidFill>
            </a:endParaRPr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1D04B8F1-6C5D-4A21-B2D6-B3CD50BB28AB}"/>
              </a:ext>
            </a:extLst>
          </p:cNvPr>
          <p:cNvGrpSpPr/>
          <p:nvPr/>
        </p:nvGrpSpPr>
        <p:grpSpPr>
          <a:xfrm>
            <a:off x="13936138" y="12915481"/>
            <a:ext cx="4807947" cy="995293"/>
            <a:chOff x="5208075" y="12108427"/>
            <a:chExt cx="9023271" cy="1015022"/>
          </a:xfrm>
        </p:grpSpPr>
        <p:cxnSp>
          <p:nvCxnSpPr>
            <p:cNvPr id="163" name="Egyenes összekötő nyíllal 162">
              <a:extLst>
                <a:ext uri="{FF2B5EF4-FFF2-40B4-BE49-F238E27FC236}">
                  <a16:creationId xmlns:a16="http://schemas.microsoft.com/office/drawing/2014/main" id="{13C88316-B671-427A-86C2-877E24463DC7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Egyenes összekötő nyíllal 163">
              <a:extLst>
                <a:ext uri="{FF2B5EF4-FFF2-40B4-BE49-F238E27FC236}">
                  <a16:creationId xmlns:a16="http://schemas.microsoft.com/office/drawing/2014/main" id="{09DCD5D3-B7B6-4226-84CF-5DB8C88C6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Egyenes összekötő nyíllal 164">
              <a:extLst>
                <a:ext uri="{FF2B5EF4-FFF2-40B4-BE49-F238E27FC236}">
                  <a16:creationId xmlns:a16="http://schemas.microsoft.com/office/drawing/2014/main" id="{B4DA1884-9DBB-47CD-BC49-02421ED30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7" y="12108427"/>
              <a:ext cx="5300979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0F4AB9E5-0D36-4C95-A59C-48AAEBF56D85}"/>
              </a:ext>
            </a:extLst>
          </p:cNvPr>
          <p:cNvSpPr txBox="1"/>
          <p:nvPr/>
        </p:nvSpPr>
        <p:spPr>
          <a:xfrm>
            <a:off x="16255272" y="12587843"/>
            <a:ext cx="176362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SPI/I2C/GPIO ADC</a:t>
            </a:r>
          </a:p>
        </p:txBody>
      </p:sp>
      <p:sp>
        <p:nvSpPr>
          <p:cNvPr id="171" name="Téglalap: felső két sarkán levágva 170">
            <a:extLst>
              <a:ext uri="{FF2B5EF4-FFF2-40B4-BE49-F238E27FC236}">
                <a16:creationId xmlns:a16="http://schemas.microsoft.com/office/drawing/2014/main" id="{BB10649F-F450-44E2-9D3F-6BBB80CFB157}"/>
              </a:ext>
            </a:extLst>
          </p:cNvPr>
          <p:cNvSpPr/>
          <p:nvPr/>
        </p:nvSpPr>
        <p:spPr>
          <a:xfrm>
            <a:off x="18813298" y="14693444"/>
            <a:ext cx="1768679" cy="1179543"/>
          </a:xfrm>
          <a:prstGeom prst="snip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83" b="1" dirty="0" err="1">
                <a:solidFill>
                  <a:schemeClr val="bg1"/>
                </a:solidFill>
              </a:rPr>
              <a:t>Magnetic</a:t>
            </a:r>
            <a:r>
              <a:rPr lang="hu-HU" sz="1283" b="1" dirty="0">
                <a:solidFill>
                  <a:schemeClr val="bg1"/>
                </a:solidFill>
              </a:rPr>
              <a:t> </a:t>
            </a:r>
            <a:r>
              <a:rPr lang="hu-HU" sz="1283" b="1" dirty="0" err="1">
                <a:solidFill>
                  <a:schemeClr val="bg1"/>
                </a:solidFill>
              </a:rPr>
              <a:t>Encoder</a:t>
            </a:r>
            <a:endParaRPr lang="hu-HU" sz="1283" b="1" dirty="0">
              <a:solidFill>
                <a:schemeClr val="bg1"/>
              </a:solidFill>
            </a:endParaRPr>
          </a:p>
          <a:p>
            <a:pPr algn="ctr"/>
            <a:r>
              <a:rPr lang="pt-BR" sz="1283" dirty="0"/>
              <a:t>3.8 - 24 V, Hamlin 55100-3H-02-A</a:t>
            </a:r>
            <a:endParaRPr lang="hu-HU" sz="1283" dirty="0"/>
          </a:p>
          <a:p>
            <a:pPr algn="ctr"/>
            <a:r>
              <a:rPr lang="hu-HU" sz="1283" dirty="0"/>
              <a:t>(Magnet and </a:t>
            </a:r>
            <a:r>
              <a:rPr lang="hu-HU" sz="1283" dirty="0" err="1"/>
              <a:t>Capacitor</a:t>
            </a:r>
            <a:r>
              <a:rPr lang="hu-HU" sz="1283" dirty="0"/>
              <a:t> </a:t>
            </a:r>
            <a:r>
              <a:rPr lang="hu-HU" sz="1283" dirty="0" err="1"/>
              <a:t>Recuired</a:t>
            </a:r>
            <a:r>
              <a:rPr lang="hu-HU" sz="1283" b="1" dirty="0"/>
              <a:t>)</a:t>
            </a:r>
            <a:endParaRPr lang="pt-BR" sz="1283" b="1" dirty="0"/>
          </a:p>
        </p:txBody>
      </p:sp>
      <p:grpSp>
        <p:nvGrpSpPr>
          <p:cNvPr id="172" name="Csoportba foglalás 171">
            <a:extLst>
              <a:ext uri="{FF2B5EF4-FFF2-40B4-BE49-F238E27FC236}">
                <a16:creationId xmlns:a16="http://schemas.microsoft.com/office/drawing/2014/main" id="{2B1AB685-0594-43BD-B07A-B591987B52CF}"/>
              </a:ext>
            </a:extLst>
          </p:cNvPr>
          <p:cNvGrpSpPr/>
          <p:nvPr/>
        </p:nvGrpSpPr>
        <p:grpSpPr>
          <a:xfrm>
            <a:off x="13958904" y="15049699"/>
            <a:ext cx="4823973" cy="289349"/>
            <a:chOff x="5208075" y="12105494"/>
            <a:chExt cx="14674202" cy="1017955"/>
          </a:xfrm>
        </p:grpSpPr>
        <p:cxnSp>
          <p:nvCxnSpPr>
            <p:cNvPr id="173" name="Egyenes összekötő nyíllal 172">
              <a:extLst>
                <a:ext uri="{FF2B5EF4-FFF2-40B4-BE49-F238E27FC236}">
                  <a16:creationId xmlns:a16="http://schemas.microsoft.com/office/drawing/2014/main" id="{1632B653-B37E-4E49-A1A0-6F86FDDC8DD4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Egyenes összekötő nyíllal 173">
              <a:extLst>
                <a:ext uri="{FF2B5EF4-FFF2-40B4-BE49-F238E27FC236}">
                  <a16:creationId xmlns:a16="http://schemas.microsoft.com/office/drawing/2014/main" id="{6DF7C2F0-F9B8-4FD9-99E0-51BBCC0F8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Egyenes összekötő nyíllal 174">
              <a:extLst>
                <a:ext uri="{FF2B5EF4-FFF2-40B4-BE49-F238E27FC236}">
                  <a16:creationId xmlns:a16="http://schemas.microsoft.com/office/drawing/2014/main" id="{0C9E4555-3309-4889-BD9C-568902615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2" y="12105494"/>
              <a:ext cx="10951915" cy="2933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6" name="Szövegdoboz 175">
            <a:extLst>
              <a:ext uri="{FF2B5EF4-FFF2-40B4-BE49-F238E27FC236}">
                <a16:creationId xmlns:a16="http://schemas.microsoft.com/office/drawing/2014/main" id="{B042B444-646D-4EEA-806A-2F9075BB08A7}"/>
              </a:ext>
            </a:extLst>
          </p:cNvPr>
          <p:cNvSpPr txBox="1"/>
          <p:nvPr/>
        </p:nvSpPr>
        <p:spPr>
          <a:xfrm>
            <a:off x="16724933" y="14711717"/>
            <a:ext cx="41710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A5</a:t>
            </a:r>
          </a:p>
        </p:txBody>
      </p:sp>
      <p:sp>
        <p:nvSpPr>
          <p:cNvPr id="116" name="Szövegdoboz 115">
            <a:extLst>
              <a:ext uri="{FF2B5EF4-FFF2-40B4-BE49-F238E27FC236}">
                <a16:creationId xmlns:a16="http://schemas.microsoft.com/office/drawing/2014/main" id="{EBE8AD99-B60B-4FA8-9E77-90C7A93723BA}"/>
              </a:ext>
            </a:extLst>
          </p:cNvPr>
          <p:cNvSpPr txBox="1"/>
          <p:nvPr/>
        </p:nvSpPr>
        <p:spPr>
          <a:xfrm>
            <a:off x="15729567" y="15118627"/>
            <a:ext cx="255653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33" b="1" dirty="0"/>
              <a:t>Output type "Sink" 3-wire</a:t>
            </a:r>
            <a:endParaRPr lang="hu-HU" sz="1633" b="1" dirty="0"/>
          </a:p>
        </p:txBody>
      </p: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8C7903CF-2C98-4F23-9C9D-2456E8AF2B18}"/>
              </a:ext>
            </a:extLst>
          </p:cNvPr>
          <p:cNvSpPr txBox="1"/>
          <p:nvPr/>
        </p:nvSpPr>
        <p:spPr>
          <a:xfrm>
            <a:off x="13199468" y="4003338"/>
            <a:ext cx="8335182" cy="273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50" b="1" dirty="0" err="1"/>
              <a:t>Used</a:t>
            </a:r>
            <a:r>
              <a:rPr lang="hu-HU" sz="2450" b="1" dirty="0"/>
              <a:t> </a:t>
            </a:r>
            <a:r>
              <a:rPr lang="hu-HU" sz="2450" b="1" dirty="0" err="1"/>
              <a:t>peripherias</a:t>
            </a:r>
            <a:r>
              <a:rPr lang="hu-HU" sz="2450" b="1" dirty="0"/>
              <a:t> of </a:t>
            </a:r>
            <a:r>
              <a:rPr lang="hu-HU" sz="2450" b="1" dirty="0" err="1"/>
              <a:t>the</a:t>
            </a:r>
            <a:r>
              <a:rPr lang="hu-HU" sz="2450" b="1" dirty="0"/>
              <a:t> </a:t>
            </a:r>
            <a:r>
              <a:rPr lang="en-US" sz="2450" b="1" dirty="0"/>
              <a:t>microcontroller</a:t>
            </a:r>
            <a:r>
              <a:rPr lang="hu-HU" sz="2450" b="1" dirty="0"/>
              <a:t>: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4 ADC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4 DI/O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1 I2C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1 UART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3 SPI</a:t>
            </a:r>
          </a:p>
          <a:p>
            <a:pPr marL="866781" lvl="1" indent="-333378">
              <a:buFont typeface="Arial" panose="020B0604020202020204" pitchFamily="34" charset="0"/>
              <a:buChar char="•"/>
            </a:pPr>
            <a:r>
              <a:rPr lang="hu-HU" sz="2450" b="1" dirty="0"/>
              <a:t>7 PWM</a:t>
            </a:r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D2A2AA92-99A3-49E0-B0F2-CBCAABF9B979}"/>
              </a:ext>
            </a:extLst>
          </p:cNvPr>
          <p:cNvSpPr txBox="1"/>
          <p:nvPr/>
        </p:nvSpPr>
        <p:spPr>
          <a:xfrm>
            <a:off x="13196694" y="6737607"/>
            <a:ext cx="8335182" cy="469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50" b="1" dirty="0"/>
              <a:t>Legend:</a:t>
            </a:r>
          </a:p>
        </p:txBody>
      </p:sp>
      <p:cxnSp>
        <p:nvCxnSpPr>
          <p:cNvPr id="125" name="Egyenes összekötő nyíllal 124">
            <a:extLst>
              <a:ext uri="{FF2B5EF4-FFF2-40B4-BE49-F238E27FC236}">
                <a16:creationId xmlns:a16="http://schemas.microsoft.com/office/drawing/2014/main" id="{02D5AE59-CD24-4D66-9FAE-605222ADC886}"/>
              </a:ext>
            </a:extLst>
          </p:cNvPr>
          <p:cNvCxnSpPr>
            <a:cxnSpLocks/>
          </p:cNvCxnSpPr>
          <p:nvPr/>
        </p:nvCxnSpPr>
        <p:spPr>
          <a:xfrm flipH="1" flipV="1">
            <a:off x="13660885" y="7521086"/>
            <a:ext cx="1092023" cy="12374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Szövegdoboz 125">
            <a:extLst>
              <a:ext uri="{FF2B5EF4-FFF2-40B4-BE49-F238E27FC236}">
                <a16:creationId xmlns:a16="http://schemas.microsoft.com/office/drawing/2014/main" id="{2D5479BE-EA1E-47AA-B083-1158E9C6356E}"/>
              </a:ext>
            </a:extLst>
          </p:cNvPr>
          <p:cNvSpPr txBox="1"/>
          <p:nvPr/>
        </p:nvSpPr>
        <p:spPr>
          <a:xfrm>
            <a:off x="14725746" y="7331902"/>
            <a:ext cx="156581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Digitális jel</a:t>
            </a:r>
          </a:p>
        </p:txBody>
      </p:sp>
      <p:cxnSp>
        <p:nvCxnSpPr>
          <p:cNvPr id="133" name="Egyenes összekötő nyíllal 132">
            <a:extLst>
              <a:ext uri="{FF2B5EF4-FFF2-40B4-BE49-F238E27FC236}">
                <a16:creationId xmlns:a16="http://schemas.microsoft.com/office/drawing/2014/main" id="{AA4A9281-5DBF-40C1-895F-73EC57476720}"/>
              </a:ext>
            </a:extLst>
          </p:cNvPr>
          <p:cNvCxnSpPr>
            <a:cxnSpLocks/>
          </p:cNvCxnSpPr>
          <p:nvPr/>
        </p:nvCxnSpPr>
        <p:spPr>
          <a:xfrm flipH="1" flipV="1">
            <a:off x="13660885" y="7921167"/>
            <a:ext cx="1092023" cy="12374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B14883B8-811F-4921-A491-78CE30F122E6}"/>
              </a:ext>
            </a:extLst>
          </p:cNvPr>
          <p:cNvSpPr txBox="1"/>
          <p:nvPr/>
        </p:nvSpPr>
        <p:spPr>
          <a:xfrm>
            <a:off x="14768557" y="7730788"/>
            <a:ext cx="126989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PWM jel</a:t>
            </a:r>
          </a:p>
        </p:txBody>
      </p: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843994AC-E55A-4C30-B7BB-F61199EE96BA}"/>
              </a:ext>
            </a:extLst>
          </p:cNvPr>
          <p:cNvCxnSpPr>
            <a:cxnSpLocks/>
          </p:cNvCxnSpPr>
          <p:nvPr/>
        </p:nvCxnSpPr>
        <p:spPr>
          <a:xfrm flipH="1" flipV="1">
            <a:off x="16274635" y="7541857"/>
            <a:ext cx="1129824" cy="1237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1904945B-4EC2-42D8-9F4B-CE98A381CE42}"/>
              </a:ext>
            </a:extLst>
          </p:cNvPr>
          <p:cNvSpPr txBox="1"/>
          <p:nvPr/>
        </p:nvSpPr>
        <p:spPr>
          <a:xfrm>
            <a:off x="17595911" y="7308798"/>
            <a:ext cx="881588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UART</a:t>
            </a:r>
          </a:p>
        </p:txBody>
      </p: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E806C7FB-D913-428F-A390-B3A7B0E150B1}"/>
              </a:ext>
            </a:extLst>
          </p:cNvPr>
          <p:cNvCxnSpPr>
            <a:cxnSpLocks/>
          </p:cNvCxnSpPr>
          <p:nvPr/>
        </p:nvCxnSpPr>
        <p:spPr>
          <a:xfrm flipH="1" flipV="1">
            <a:off x="16274635" y="7941937"/>
            <a:ext cx="1129824" cy="12374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Szövegdoboz 150">
            <a:extLst>
              <a:ext uri="{FF2B5EF4-FFF2-40B4-BE49-F238E27FC236}">
                <a16:creationId xmlns:a16="http://schemas.microsoft.com/office/drawing/2014/main" id="{6CC17DB2-248D-4914-A859-C97A8B6AE074}"/>
              </a:ext>
            </a:extLst>
          </p:cNvPr>
          <p:cNvSpPr txBox="1"/>
          <p:nvPr/>
        </p:nvSpPr>
        <p:spPr>
          <a:xfrm>
            <a:off x="17459549" y="7708564"/>
            <a:ext cx="138640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ADC/DAC</a:t>
            </a:r>
          </a:p>
        </p:txBody>
      </p:sp>
      <p:cxnSp>
        <p:nvCxnSpPr>
          <p:cNvPr id="152" name="Egyenes összekötő nyíllal 151">
            <a:extLst>
              <a:ext uri="{FF2B5EF4-FFF2-40B4-BE49-F238E27FC236}">
                <a16:creationId xmlns:a16="http://schemas.microsoft.com/office/drawing/2014/main" id="{7402BA4F-D607-4CAC-BABB-93D3BBEE7932}"/>
              </a:ext>
            </a:extLst>
          </p:cNvPr>
          <p:cNvCxnSpPr>
            <a:cxnSpLocks/>
          </p:cNvCxnSpPr>
          <p:nvPr/>
        </p:nvCxnSpPr>
        <p:spPr>
          <a:xfrm flipH="1">
            <a:off x="19247337" y="7528580"/>
            <a:ext cx="1032804" cy="13277"/>
          </a:xfrm>
          <a:prstGeom prst="straightConnector1">
            <a:avLst/>
          </a:prstGeom>
          <a:ln w="38100" cap="flat" cmpd="thickThin" algn="ctr">
            <a:solidFill>
              <a:schemeClr val="tx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9" name="Szövegdoboz 158">
            <a:extLst>
              <a:ext uri="{FF2B5EF4-FFF2-40B4-BE49-F238E27FC236}">
                <a16:creationId xmlns:a16="http://schemas.microsoft.com/office/drawing/2014/main" id="{2BBC8B1B-06BE-480B-BFEA-20417B7A43DE}"/>
              </a:ext>
            </a:extLst>
          </p:cNvPr>
          <p:cNvSpPr txBox="1"/>
          <p:nvPr/>
        </p:nvSpPr>
        <p:spPr>
          <a:xfrm>
            <a:off x="20324261" y="7331025"/>
            <a:ext cx="56938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SPI</a:t>
            </a:r>
          </a:p>
        </p:txBody>
      </p:sp>
      <p:cxnSp>
        <p:nvCxnSpPr>
          <p:cNvPr id="167" name="Egyenes összekötő nyíllal 166">
            <a:extLst>
              <a:ext uri="{FF2B5EF4-FFF2-40B4-BE49-F238E27FC236}">
                <a16:creationId xmlns:a16="http://schemas.microsoft.com/office/drawing/2014/main" id="{E855610F-5CAE-4164-A595-DC1600BEF768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19247337" y="7954311"/>
            <a:ext cx="1086850" cy="11157"/>
          </a:xfrm>
          <a:prstGeom prst="straightConnector1">
            <a:avLst/>
          </a:prstGeom>
          <a:ln w="76200" cap="flat" cmpd="dbl" algn="ctr">
            <a:solidFill>
              <a:schemeClr val="tx1"/>
            </a:solidFill>
            <a:prstDash val="sysDash"/>
            <a:round/>
            <a:headEnd type="arrow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Szövegdoboz 167">
            <a:extLst>
              <a:ext uri="{FF2B5EF4-FFF2-40B4-BE49-F238E27FC236}">
                <a16:creationId xmlns:a16="http://schemas.microsoft.com/office/drawing/2014/main" id="{9275A8B5-855B-440A-B4ED-5ED428912FD0}"/>
              </a:ext>
            </a:extLst>
          </p:cNvPr>
          <p:cNvSpPr txBox="1"/>
          <p:nvPr/>
        </p:nvSpPr>
        <p:spPr>
          <a:xfrm>
            <a:off x="20334187" y="7730788"/>
            <a:ext cx="59022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/>
              <a:t>I2C</a:t>
            </a:r>
          </a:p>
        </p:txBody>
      </p:sp>
      <p:grpSp>
        <p:nvGrpSpPr>
          <p:cNvPr id="170" name="Csoportba foglalás 169">
            <a:extLst>
              <a:ext uri="{FF2B5EF4-FFF2-40B4-BE49-F238E27FC236}">
                <a16:creationId xmlns:a16="http://schemas.microsoft.com/office/drawing/2014/main" id="{DFEFBA0C-A704-4964-9776-91B1C5D5BBBC}"/>
              </a:ext>
            </a:extLst>
          </p:cNvPr>
          <p:cNvGrpSpPr/>
          <p:nvPr/>
        </p:nvGrpSpPr>
        <p:grpSpPr>
          <a:xfrm>
            <a:off x="3593634" y="21172922"/>
            <a:ext cx="2361787" cy="951089"/>
            <a:chOff x="4296434" y="4695787"/>
            <a:chExt cx="2024346" cy="815202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81AFA568-719A-41CB-BA17-7FCCACF3B81A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Drón </a:t>
              </a:r>
              <a:r>
                <a:rPr lang="hu-HU" sz="1400" b="1" dirty="0" err="1"/>
                <a:t>szervó</a:t>
              </a:r>
              <a:endParaRPr lang="hu-HU" sz="1400" b="1" dirty="0"/>
            </a:p>
            <a:p>
              <a:pPr algn="ctr"/>
              <a:r>
                <a:rPr lang="hu-HU" sz="1400" b="1" dirty="0"/>
                <a:t>MM0120K-POWER</a:t>
              </a:r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ECE139DA-64E8-4BFE-BF6F-715C1D18467E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Limit </a:t>
              </a:r>
              <a:r>
                <a:rPr lang="hu-HU" sz="1400" b="1" dirty="0" err="1"/>
                <a:t>switches</a:t>
              </a:r>
              <a:endParaRPr lang="hu-HU" sz="1400" b="1" dirty="0"/>
            </a:p>
            <a:p>
              <a:pPr algn="ctr"/>
              <a:r>
                <a:rPr lang="hu-HU" sz="1400" b="1" dirty="0"/>
                <a:t>V156 1C25</a:t>
              </a:r>
            </a:p>
          </p:txBody>
        </p:sp>
      </p:grpSp>
      <p:grpSp>
        <p:nvGrpSpPr>
          <p:cNvPr id="179" name="Csoportba foglalás 178">
            <a:extLst>
              <a:ext uri="{FF2B5EF4-FFF2-40B4-BE49-F238E27FC236}">
                <a16:creationId xmlns:a16="http://schemas.microsoft.com/office/drawing/2014/main" id="{72A40EB3-DC7F-456E-AA56-174819A04FC6}"/>
              </a:ext>
            </a:extLst>
          </p:cNvPr>
          <p:cNvGrpSpPr/>
          <p:nvPr/>
        </p:nvGrpSpPr>
        <p:grpSpPr>
          <a:xfrm>
            <a:off x="5996714" y="14518765"/>
            <a:ext cx="4698110" cy="7168075"/>
            <a:chOff x="5208075" y="12108427"/>
            <a:chExt cx="4056475" cy="1015022"/>
          </a:xfrm>
        </p:grpSpPr>
        <p:cxnSp>
          <p:nvCxnSpPr>
            <p:cNvPr id="180" name="Egyenes összekötő nyíllal 179">
              <a:extLst>
                <a:ext uri="{FF2B5EF4-FFF2-40B4-BE49-F238E27FC236}">
                  <a16:creationId xmlns:a16="http://schemas.microsoft.com/office/drawing/2014/main" id="{E5E4A8D0-8F37-486C-8D79-3983B258DCA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Egyenes összekötő nyíllal 180">
              <a:extLst>
                <a:ext uri="{FF2B5EF4-FFF2-40B4-BE49-F238E27FC236}">
                  <a16:creationId xmlns:a16="http://schemas.microsoft.com/office/drawing/2014/main" id="{DF1ACA07-9D0B-44C0-B6FC-44B4C281C04C}"/>
                </a:ext>
              </a:extLst>
            </p:cNvPr>
            <p:cNvCxnSpPr>
              <a:cxnSpLocks/>
            </p:cNvCxnSpPr>
            <p:nvPr/>
          </p:nvCxnSpPr>
          <p:spPr>
            <a:xfrm>
              <a:off x="8930358" y="12108427"/>
              <a:ext cx="2" cy="1015022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Egyenes összekötő nyíllal 181">
              <a:extLst>
                <a:ext uri="{FF2B5EF4-FFF2-40B4-BE49-F238E27FC236}">
                  <a16:creationId xmlns:a16="http://schemas.microsoft.com/office/drawing/2014/main" id="{93ECE4B3-070F-4742-BFB6-A78935DDD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08427"/>
              <a:ext cx="334191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3" name="Szövegdoboz 182">
            <a:extLst>
              <a:ext uri="{FF2B5EF4-FFF2-40B4-BE49-F238E27FC236}">
                <a16:creationId xmlns:a16="http://schemas.microsoft.com/office/drawing/2014/main" id="{2581B373-EC4E-45BF-B631-4513E35596B3}"/>
              </a:ext>
            </a:extLst>
          </p:cNvPr>
          <p:cNvSpPr txBox="1"/>
          <p:nvPr/>
        </p:nvSpPr>
        <p:spPr>
          <a:xfrm>
            <a:off x="7267065" y="21276584"/>
            <a:ext cx="137524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2 x Digital I/O</a:t>
            </a:r>
          </a:p>
        </p:txBody>
      </p:sp>
      <p:sp>
        <p:nvSpPr>
          <p:cNvPr id="184" name="Szövegdoboz 183">
            <a:extLst>
              <a:ext uri="{FF2B5EF4-FFF2-40B4-BE49-F238E27FC236}">
                <a16:creationId xmlns:a16="http://schemas.microsoft.com/office/drawing/2014/main" id="{D1100A1A-01B2-40DD-96DD-A62434F1E07A}"/>
              </a:ext>
            </a:extLst>
          </p:cNvPr>
          <p:cNvSpPr txBox="1"/>
          <p:nvPr/>
        </p:nvSpPr>
        <p:spPr>
          <a:xfrm>
            <a:off x="9902350" y="2481751"/>
            <a:ext cx="7227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200" b="1" dirty="0" err="1"/>
              <a:t>LikeABosch</a:t>
            </a:r>
            <a:r>
              <a:rPr lang="hu-HU" sz="4200" b="1" dirty="0"/>
              <a:t>: Hardver </a:t>
            </a:r>
            <a:r>
              <a:rPr lang="hu-HU" sz="4200" b="1" dirty="0" err="1"/>
              <a:t>Challenge</a:t>
            </a:r>
            <a:endParaRPr lang="hu-HU" sz="4200" b="1" dirty="0"/>
          </a:p>
        </p:txBody>
      </p:sp>
      <p:grpSp>
        <p:nvGrpSpPr>
          <p:cNvPr id="185" name="Csoportba foglalás 184">
            <a:extLst>
              <a:ext uri="{FF2B5EF4-FFF2-40B4-BE49-F238E27FC236}">
                <a16:creationId xmlns:a16="http://schemas.microsoft.com/office/drawing/2014/main" id="{91F87C84-2930-4CEE-A09D-BA6E7A520995}"/>
              </a:ext>
            </a:extLst>
          </p:cNvPr>
          <p:cNvGrpSpPr/>
          <p:nvPr/>
        </p:nvGrpSpPr>
        <p:grpSpPr>
          <a:xfrm flipV="1">
            <a:off x="13984229" y="15746537"/>
            <a:ext cx="4766040" cy="863344"/>
            <a:chOff x="5208075" y="12089038"/>
            <a:chExt cx="7661718" cy="1034411"/>
          </a:xfrm>
        </p:grpSpPr>
        <p:cxnSp>
          <p:nvCxnSpPr>
            <p:cNvPr id="186" name="Egyenes összekötő nyíllal 185">
              <a:extLst>
                <a:ext uri="{FF2B5EF4-FFF2-40B4-BE49-F238E27FC236}">
                  <a16:creationId xmlns:a16="http://schemas.microsoft.com/office/drawing/2014/main" id="{2EB28681-8EE7-4BEF-BD4F-0399FD874A23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75" y="13123449"/>
              <a:ext cx="3722283" cy="0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Egyenes összekötő nyíllal 186">
              <a:extLst>
                <a:ext uri="{FF2B5EF4-FFF2-40B4-BE49-F238E27FC236}">
                  <a16:creationId xmlns:a16="http://schemas.microsoft.com/office/drawing/2014/main" id="{F2F3039E-FF79-44BD-B00D-79471B653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Egyenes összekötő nyíllal 187">
              <a:extLst>
                <a:ext uri="{FF2B5EF4-FFF2-40B4-BE49-F238E27FC236}">
                  <a16:creationId xmlns:a16="http://schemas.microsoft.com/office/drawing/2014/main" id="{386EEBB0-B339-4427-9817-D61E11D5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70" y="12089038"/>
              <a:ext cx="3939423" cy="19388"/>
            </a:xfrm>
            <a:prstGeom prst="straightConnector1">
              <a:avLst/>
            </a:prstGeom>
            <a:ln w="76200" cap="flat" cmpd="dbl" algn="ctr">
              <a:solidFill>
                <a:schemeClr val="tx1"/>
              </a:solidFill>
              <a:prstDash val="sysDash"/>
              <a:round/>
              <a:headEnd type="arrow" w="sm" len="sm"/>
              <a:tailEnd type="non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9" name="Szövegdoboz 188">
            <a:extLst>
              <a:ext uri="{FF2B5EF4-FFF2-40B4-BE49-F238E27FC236}">
                <a16:creationId xmlns:a16="http://schemas.microsoft.com/office/drawing/2014/main" id="{EE79A68F-1525-4BB9-8731-B6C19861C427}"/>
              </a:ext>
            </a:extLst>
          </p:cNvPr>
          <p:cNvSpPr txBox="1"/>
          <p:nvPr/>
        </p:nvSpPr>
        <p:spPr>
          <a:xfrm>
            <a:off x="16730745" y="16186790"/>
            <a:ext cx="5629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I2C1</a:t>
            </a:r>
          </a:p>
        </p:txBody>
      </p:sp>
      <p:sp>
        <p:nvSpPr>
          <p:cNvPr id="190" name="Folyamatábra: Lapközi összekötő 189">
            <a:extLst>
              <a:ext uri="{FF2B5EF4-FFF2-40B4-BE49-F238E27FC236}">
                <a16:creationId xmlns:a16="http://schemas.microsoft.com/office/drawing/2014/main" id="{DE428472-CA3D-405F-B769-BF11D38EBBEE}"/>
              </a:ext>
            </a:extLst>
          </p:cNvPr>
          <p:cNvSpPr/>
          <p:nvPr/>
        </p:nvSpPr>
        <p:spPr>
          <a:xfrm>
            <a:off x="8890257" y="6993515"/>
            <a:ext cx="161255" cy="488966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191" name="Szövegdoboz 190">
            <a:extLst>
              <a:ext uri="{FF2B5EF4-FFF2-40B4-BE49-F238E27FC236}">
                <a16:creationId xmlns:a16="http://schemas.microsoft.com/office/drawing/2014/main" id="{561ED924-25A0-42FC-B569-933894D1A2F9}"/>
              </a:ext>
            </a:extLst>
          </p:cNvPr>
          <p:cNvSpPr txBox="1"/>
          <p:nvPr/>
        </p:nvSpPr>
        <p:spPr>
          <a:xfrm>
            <a:off x="9092717" y="7000479"/>
            <a:ext cx="169649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5V </a:t>
            </a:r>
            <a:r>
              <a:rPr lang="hu-HU" sz="2450" dirty="0" err="1">
                <a:solidFill>
                  <a:srgbClr val="FF0000"/>
                </a:solidFill>
              </a:rPr>
              <a:t>feed</a:t>
            </a:r>
            <a:r>
              <a:rPr lang="hu-HU" sz="2450" dirty="0">
                <a:solidFill>
                  <a:srgbClr val="FF0000"/>
                </a:solidFill>
              </a:rPr>
              <a:t> line</a:t>
            </a:r>
          </a:p>
        </p:txBody>
      </p:sp>
      <p:sp>
        <p:nvSpPr>
          <p:cNvPr id="192" name="Szövegdoboz 191">
            <a:extLst>
              <a:ext uri="{FF2B5EF4-FFF2-40B4-BE49-F238E27FC236}">
                <a16:creationId xmlns:a16="http://schemas.microsoft.com/office/drawing/2014/main" id="{1C455161-06C8-42BB-B589-7670F4546045}"/>
              </a:ext>
            </a:extLst>
          </p:cNvPr>
          <p:cNvSpPr txBox="1"/>
          <p:nvPr/>
        </p:nvSpPr>
        <p:spPr>
          <a:xfrm>
            <a:off x="5314792" y="6144857"/>
            <a:ext cx="193373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7,4V </a:t>
            </a:r>
            <a:r>
              <a:rPr lang="hu-HU" sz="2450" dirty="0" err="1">
                <a:solidFill>
                  <a:srgbClr val="FF0000"/>
                </a:solidFill>
              </a:rPr>
              <a:t>feed</a:t>
            </a:r>
            <a:r>
              <a:rPr lang="hu-HU" sz="2450" dirty="0">
                <a:solidFill>
                  <a:srgbClr val="FF0000"/>
                </a:solidFill>
              </a:rPr>
              <a:t> line</a:t>
            </a:r>
          </a:p>
        </p:txBody>
      </p:sp>
      <p:sp>
        <p:nvSpPr>
          <p:cNvPr id="193" name="Folyamatábra: Lapközi összekötő 192">
            <a:extLst>
              <a:ext uri="{FF2B5EF4-FFF2-40B4-BE49-F238E27FC236}">
                <a16:creationId xmlns:a16="http://schemas.microsoft.com/office/drawing/2014/main" id="{FA00ACD8-F688-445F-8470-C63D04E9FCFE}"/>
              </a:ext>
            </a:extLst>
          </p:cNvPr>
          <p:cNvSpPr/>
          <p:nvPr/>
        </p:nvSpPr>
        <p:spPr>
          <a:xfrm rot="16200000">
            <a:off x="3022134" y="21917358"/>
            <a:ext cx="161255" cy="488966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194" name="Folyamatábra: Lapközi összekötő 193">
            <a:extLst>
              <a:ext uri="{FF2B5EF4-FFF2-40B4-BE49-F238E27FC236}">
                <a16:creationId xmlns:a16="http://schemas.microsoft.com/office/drawing/2014/main" id="{C74A614A-A7BA-493F-8BD9-959197D9B304}"/>
              </a:ext>
            </a:extLst>
          </p:cNvPr>
          <p:cNvSpPr/>
          <p:nvPr/>
        </p:nvSpPr>
        <p:spPr>
          <a:xfrm rot="5400000">
            <a:off x="21137454" y="17019794"/>
            <a:ext cx="161255" cy="488966"/>
          </a:xfrm>
          <a:prstGeom prst="flowChartOffpageConnector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41" name="Tilos tábla 40">
            <a:extLst>
              <a:ext uri="{FF2B5EF4-FFF2-40B4-BE49-F238E27FC236}">
                <a16:creationId xmlns:a16="http://schemas.microsoft.com/office/drawing/2014/main" id="{339A5655-50F4-4571-9E67-01DBE4669594}"/>
              </a:ext>
            </a:extLst>
          </p:cNvPr>
          <p:cNvSpPr/>
          <p:nvPr/>
        </p:nvSpPr>
        <p:spPr>
          <a:xfrm>
            <a:off x="6161291" y="20242217"/>
            <a:ext cx="712405" cy="59840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9" name="Téglalap 168">
            <a:extLst>
              <a:ext uri="{FF2B5EF4-FFF2-40B4-BE49-F238E27FC236}">
                <a16:creationId xmlns:a16="http://schemas.microsoft.com/office/drawing/2014/main" id="{8DF15386-B808-47CF-8A61-08DC41F3F225}"/>
              </a:ext>
            </a:extLst>
          </p:cNvPr>
          <p:cNvSpPr/>
          <p:nvPr/>
        </p:nvSpPr>
        <p:spPr>
          <a:xfrm>
            <a:off x="18394591" y="17529603"/>
            <a:ext cx="2498611" cy="4910828"/>
          </a:xfrm>
          <a:prstGeom prst="rect">
            <a:avLst/>
          </a:prstGeom>
          <a:solidFill>
            <a:srgbClr val="FFCCCC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 dirty="0"/>
          </a:p>
        </p:txBody>
      </p:sp>
      <p:sp>
        <p:nvSpPr>
          <p:cNvPr id="195" name="Szövegdoboz 194">
            <a:extLst>
              <a:ext uri="{FF2B5EF4-FFF2-40B4-BE49-F238E27FC236}">
                <a16:creationId xmlns:a16="http://schemas.microsoft.com/office/drawing/2014/main" id="{61A9CB81-D8CA-4565-A1C5-B771C7B17C47}"/>
              </a:ext>
            </a:extLst>
          </p:cNvPr>
          <p:cNvSpPr txBox="1"/>
          <p:nvPr/>
        </p:nvSpPr>
        <p:spPr>
          <a:xfrm>
            <a:off x="18463981" y="17619990"/>
            <a:ext cx="249861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50" dirty="0"/>
              <a:t>Driveing </a:t>
            </a:r>
            <a:r>
              <a:rPr lang="hu-HU" sz="2450" dirty="0" err="1"/>
              <a:t>Dept</a:t>
            </a:r>
            <a:r>
              <a:rPr lang="hu-HU" sz="2450" dirty="0"/>
              <a:t> </a:t>
            </a:r>
            <a:r>
              <a:rPr lang="hu-HU" sz="2450" dirty="0" err="1"/>
              <a:t>Control</a:t>
            </a:r>
            <a:endParaRPr lang="hu-HU" sz="2450" dirty="0"/>
          </a:p>
        </p:txBody>
      </p: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8921B5BD-61D7-448B-AC9B-B182DE8F80A2}"/>
              </a:ext>
            </a:extLst>
          </p:cNvPr>
          <p:cNvGrpSpPr/>
          <p:nvPr/>
        </p:nvGrpSpPr>
        <p:grpSpPr>
          <a:xfrm>
            <a:off x="18443722" y="19771644"/>
            <a:ext cx="2361787" cy="951089"/>
            <a:chOff x="4296434" y="4695787"/>
            <a:chExt cx="2024346" cy="815202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28BCDF3D-264E-4306-9FD5-FB5D727CE58B}"/>
                </a:ext>
              </a:extLst>
            </p:cNvPr>
            <p:cNvSpPr/>
            <p:nvPr/>
          </p:nvSpPr>
          <p:spPr>
            <a:xfrm>
              <a:off x="4296434" y="4695787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Drón </a:t>
              </a:r>
              <a:r>
                <a:rPr lang="hu-HU" sz="1400" b="1" dirty="0" err="1"/>
                <a:t>szervó</a:t>
              </a:r>
              <a:endParaRPr lang="hu-HU" sz="1400" b="1" dirty="0"/>
            </a:p>
            <a:p>
              <a:pPr algn="ctr"/>
              <a:r>
                <a:rPr lang="hu-HU" sz="1400" b="1" dirty="0"/>
                <a:t>MM0120K-POWER</a:t>
              </a:r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CA57482-7E12-42CF-B231-6E7C5D12C35C}"/>
                </a:ext>
              </a:extLst>
            </p:cNvPr>
            <p:cNvSpPr/>
            <p:nvPr/>
          </p:nvSpPr>
          <p:spPr>
            <a:xfrm>
              <a:off x="4379654" y="4805136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 err="1"/>
                <a:t>Precision</a:t>
              </a:r>
              <a:r>
                <a:rPr lang="hu-HU" sz="1400" b="1" dirty="0"/>
                <a:t> </a:t>
              </a:r>
              <a:r>
                <a:rPr lang="hu-HU" sz="1400" b="1" dirty="0" err="1"/>
                <a:t>servo</a:t>
              </a:r>
              <a:endParaRPr lang="hu-HU" sz="1400" b="1" dirty="0"/>
            </a:p>
            <a:p>
              <a:pPr algn="ctr"/>
              <a:r>
                <a:rPr lang="en-US" sz="1400" b="1" dirty="0"/>
                <a:t>Stepper motor No 17 with 300mm screw</a:t>
              </a:r>
            </a:p>
          </p:txBody>
        </p:sp>
      </p:grpSp>
      <p:grpSp>
        <p:nvGrpSpPr>
          <p:cNvPr id="199" name="Csoportba foglalás 198">
            <a:extLst>
              <a:ext uri="{FF2B5EF4-FFF2-40B4-BE49-F238E27FC236}">
                <a16:creationId xmlns:a16="http://schemas.microsoft.com/office/drawing/2014/main" id="{CEB02345-0610-48DF-9988-74FE1CDA3EE7}"/>
              </a:ext>
            </a:extLst>
          </p:cNvPr>
          <p:cNvGrpSpPr/>
          <p:nvPr/>
        </p:nvGrpSpPr>
        <p:grpSpPr>
          <a:xfrm>
            <a:off x="18463003" y="18379901"/>
            <a:ext cx="2361787" cy="951089"/>
            <a:chOff x="4312960" y="6306304"/>
            <a:chExt cx="2024346" cy="815202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8F71059-C701-4EA4-8569-CB311B68D103}"/>
                </a:ext>
              </a:extLst>
            </p:cNvPr>
            <p:cNvSpPr/>
            <p:nvPr/>
          </p:nvSpPr>
          <p:spPr>
            <a:xfrm>
              <a:off x="4312960" y="6306304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Drón </a:t>
              </a:r>
              <a:r>
                <a:rPr lang="hu-HU" sz="1400" b="1" dirty="0" err="1"/>
                <a:t>szervó</a:t>
              </a:r>
              <a:endParaRPr lang="hu-HU" sz="1400" b="1" dirty="0"/>
            </a:p>
            <a:p>
              <a:pPr algn="ctr"/>
              <a:r>
                <a:rPr lang="en-US" sz="1400" b="1" dirty="0"/>
                <a:t>Grove - I2C Motor Driver with L298</a:t>
              </a:r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A1D3822-BE39-4341-892D-C6504CC85476}"/>
                </a:ext>
              </a:extLst>
            </p:cNvPr>
            <p:cNvSpPr/>
            <p:nvPr/>
          </p:nvSpPr>
          <p:spPr>
            <a:xfrm>
              <a:off x="4396180" y="6415653"/>
              <a:ext cx="1941126" cy="7058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b="1" dirty="0"/>
                <a:t>Motor Driver</a:t>
              </a:r>
            </a:p>
            <a:p>
              <a:pPr algn="ctr"/>
              <a:r>
                <a:rPr lang="nn-NO" sz="1400" b="1" dirty="0"/>
                <a:t>DRV8825 Stepper Motor Driver Carrier</a:t>
              </a:r>
            </a:p>
          </p:txBody>
        </p:sp>
      </p:grpSp>
      <p:cxnSp>
        <p:nvCxnSpPr>
          <p:cNvPr id="202" name="Egyenes összekötő nyíllal 201">
            <a:extLst>
              <a:ext uri="{FF2B5EF4-FFF2-40B4-BE49-F238E27FC236}">
                <a16:creationId xmlns:a16="http://schemas.microsoft.com/office/drawing/2014/main" id="{AF4F9F65-86F3-4775-9868-B04D5FB12CB9}"/>
              </a:ext>
            </a:extLst>
          </p:cNvPr>
          <p:cNvCxnSpPr>
            <a:cxnSpLocks/>
          </p:cNvCxnSpPr>
          <p:nvPr/>
        </p:nvCxnSpPr>
        <p:spPr>
          <a:xfrm>
            <a:off x="18540813" y="19203415"/>
            <a:ext cx="0" cy="5682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Egyenes összekötő nyíllal 202">
            <a:extLst>
              <a:ext uri="{FF2B5EF4-FFF2-40B4-BE49-F238E27FC236}">
                <a16:creationId xmlns:a16="http://schemas.microsoft.com/office/drawing/2014/main" id="{0278BE7F-1480-4B3E-98F2-BA96E627DC0D}"/>
              </a:ext>
            </a:extLst>
          </p:cNvPr>
          <p:cNvCxnSpPr>
            <a:cxnSpLocks/>
          </p:cNvCxnSpPr>
          <p:nvPr/>
        </p:nvCxnSpPr>
        <p:spPr>
          <a:xfrm>
            <a:off x="19029773" y="19330992"/>
            <a:ext cx="0" cy="56822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Nyíl: lefelé mutató 203">
            <a:extLst>
              <a:ext uri="{FF2B5EF4-FFF2-40B4-BE49-F238E27FC236}">
                <a16:creationId xmlns:a16="http://schemas.microsoft.com/office/drawing/2014/main" id="{2968FCF7-565F-4CD6-9F32-0C9F1E5206BE}"/>
              </a:ext>
            </a:extLst>
          </p:cNvPr>
          <p:cNvSpPr/>
          <p:nvPr/>
        </p:nvSpPr>
        <p:spPr>
          <a:xfrm>
            <a:off x="19390452" y="20786521"/>
            <a:ext cx="565416" cy="68353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sz="1400" b="1"/>
          </a:p>
        </p:txBody>
      </p:sp>
      <p:sp>
        <p:nvSpPr>
          <p:cNvPr id="205" name="Szövegdoboz 204">
            <a:extLst>
              <a:ext uri="{FF2B5EF4-FFF2-40B4-BE49-F238E27FC236}">
                <a16:creationId xmlns:a16="http://schemas.microsoft.com/office/drawing/2014/main" id="{2398DAE2-5BDC-415A-9336-45D961627062}"/>
              </a:ext>
            </a:extLst>
          </p:cNvPr>
          <p:cNvSpPr txBox="1"/>
          <p:nvPr/>
        </p:nvSpPr>
        <p:spPr>
          <a:xfrm>
            <a:off x="19645380" y="20672993"/>
            <a:ext cx="143030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33" b="1" dirty="0" err="1"/>
              <a:t>Pushrod</a:t>
            </a:r>
            <a:r>
              <a:rPr lang="hu-HU" sz="1633" b="1" dirty="0"/>
              <a:t>, </a:t>
            </a:r>
            <a:r>
              <a:rPr lang="hu-HU" sz="1633" b="1" dirty="0" err="1"/>
              <a:t>transmission</a:t>
            </a:r>
            <a:endParaRPr lang="hu-HU" sz="1633" b="1" dirty="0"/>
          </a:p>
        </p:txBody>
      </p:sp>
      <p:sp>
        <p:nvSpPr>
          <p:cNvPr id="206" name="Téglalap 205">
            <a:extLst>
              <a:ext uri="{FF2B5EF4-FFF2-40B4-BE49-F238E27FC236}">
                <a16:creationId xmlns:a16="http://schemas.microsoft.com/office/drawing/2014/main" id="{82C7EAE4-1664-4827-B97C-6C4EAEDB3D08}"/>
              </a:ext>
            </a:extLst>
          </p:cNvPr>
          <p:cNvSpPr/>
          <p:nvPr/>
        </p:nvSpPr>
        <p:spPr>
          <a:xfrm>
            <a:off x="18540814" y="21533839"/>
            <a:ext cx="2264695" cy="823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Mechanical interface</a:t>
            </a:r>
            <a:endParaRPr lang="hu-HU" sz="1400" b="1" dirty="0"/>
          </a:p>
        </p:txBody>
      </p:sp>
      <p:sp>
        <p:nvSpPr>
          <p:cNvPr id="207" name="Folyamatábra: Lapközi összekötő 206">
            <a:extLst>
              <a:ext uri="{FF2B5EF4-FFF2-40B4-BE49-F238E27FC236}">
                <a16:creationId xmlns:a16="http://schemas.microsoft.com/office/drawing/2014/main" id="{4A335109-49E6-4C61-B3E4-D3D9E1B0A598}"/>
              </a:ext>
            </a:extLst>
          </p:cNvPr>
          <p:cNvSpPr/>
          <p:nvPr/>
        </p:nvSpPr>
        <p:spPr>
          <a:xfrm rot="16200000">
            <a:off x="18084222" y="18539394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208" name="Folyamatábra: Lapközi összekötő 207">
            <a:extLst>
              <a:ext uri="{FF2B5EF4-FFF2-40B4-BE49-F238E27FC236}">
                <a16:creationId xmlns:a16="http://schemas.microsoft.com/office/drawing/2014/main" id="{B27993D0-ACA0-4C66-9549-BCEC93316584}"/>
              </a:ext>
            </a:extLst>
          </p:cNvPr>
          <p:cNvSpPr/>
          <p:nvPr/>
        </p:nvSpPr>
        <p:spPr>
          <a:xfrm rot="16200000">
            <a:off x="18165823" y="18847266"/>
            <a:ext cx="230034" cy="4889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50"/>
          </a:p>
        </p:txBody>
      </p:sp>
      <p:sp>
        <p:nvSpPr>
          <p:cNvPr id="209" name="Szövegdoboz 208">
            <a:extLst>
              <a:ext uri="{FF2B5EF4-FFF2-40B4-BE49-F238E27FC236}">
                <a16:creationId xmlns:a16="http://schemas.microsoft.com/office/drawing/2014/main" id="{C9E7E40A-08CA-41B9-B5A3-57814353944F}"/>
              </a:ext>
            </a:extLst>
          </p:cNvPr>
          <p:cNvSpPr txBox="1"/>
          <p:nvPr/>
        </p:nvSpPr>
        <p:spPr>
          <a:xfrm>
            <a:off x="17190745" y="18534813"/>
            <a:ext cx="82907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210" name="Szövegdoboz 209">
            <a:extLst>
              <a:ext uri="{FF2B5EF4-FFF2-40B4-BE49-F238E27FC236}">
                <a16:creationId xmlns:a16="http://schemas.microsoft.com/office/drawing/2014/main" id="{933DA744-7C50-4C82-BD5B-F0FC74A6A67D}"/>
              </a:ext>
            </a:extLst>
          </p:cNvPr>
          <p:cNvSpPr txBox="1"/>
          <p:nvPr/>
        </p:nvSpPr>
        <p:spPr>
          <a:xfrm>
            <a:off x="17712584" y="19137167"/>
            <a:ext cx="82907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50" dirty="0">
                <a:solidFill>
                  <a:srgbClr val="FF0000"/>
                </a:solidFill>
              </a:rPr>
              <a:t>7,4 V</a:t>
            </a:r>
          </a:p>
        </p:txBody>
      </p:sp>
      <p:sp>
        <p:nvSpPr>
          <p:cNvPr id="211" name="Szövegdoboz 210">
            <a:extLst>
              <a:ext uri="{FF2B5EF4-FFF2-40B4-BE49-F238E27FC236}">
                <a16:creationId xmlns:a16="http://schemas.microsoft.com/office/drawing/2014/main" id="{5431A6E8-FE91-4ADB-AC99-8CB006841C04}"/>
              </a:ext>
            </a:extLst>
          </p:cNvPr>
          <p:cNvSpPr txBox="1"/>
          <p:nvPr/>
        </p:nvSpPr>
        <p:spPr>
          <a:xfrm>
            <a:off x="18525888" y="19318251"/>
            <a:ext cx="80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4*A</a:t>
            </a:r>
          </a:p>
        </p:txBody>
      </p:sp>
      <p:sp>
        <p:nvSpPr>
          <p:cNvPr id="212" name="Szövegdoboz 211">
            <a:extLst>
              <a:ext uri="{FF2B5EF4-FFF2-40B4-BE49-F238E27FC236}">
                <a16:creationId xmlns:a16="http://schemas.microsoft.com/office/drawing/2014/main" id="{594C70A6-96FA-4C9F-942D-9955B1664197}"/>
              </a:ext>
            </a:extLst>
          </p:cNvPr>
          <p:cNvSpPr txBox="1"/>
          <p:nvPr/>
        </p:nvSpPr>
        <p:spPr>
          <a:xfrm>
            <a:off x="19025982" y="19429736"/>
            <a:ext cx="87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4*A</a:t>
            </a:r>
          </a:p>
        </p:txBody>
      </p:sp>
      <p:grpSp>
        <p:nvGrpSpPr>
          <p:cNvPr id="213" name="Csoportba foglalás 212">
            <a:extLst>
              <a:ext uri="{FF2B5EF4-FFF2-40B4-BE49-F238E27FC236}">
                <a16:creationId xmlns:a16="http://schemas.microsoft.com/office/drawing/2014/main" id="{BC80C5A5-A2A5-420B-868C-1577326E6C91}"/>
              </a:ext>
            </a:extLst>
          </p:cNvPr>
          <p:cNvGrpSpPr/>
          <p:nvPr/>
        </p:nvGrpSpPr>
        <p:grpSpPr>
          <a:xfrm flipV="1">
            <a:off x="13984229" y="16949199"/>
            <a:ext cx="4493270" cy="1513594"/>
            <a:chOff x="5185893" y="12097458"/>
            <a:chExt cx="13668226" cy="1025991"/>
          </a:xfrm>
        </p:grpSpPr>
        <p:cxnSp>
          <p:nvCxnSpPr>
            <p:cNvPr id="214" name="Egyenes összekötő nyíllal 213">
              <a:extLst>
                <a:ext uri="{FF2B5EF4-FFF2-40B4-BE49-F238E27FC236}">
                  <a16:creationId xmlns:a16="http://schemas.microsoft.com/office/drawing/2014/main" id="{72462201-022E-406D-A858-4DB626C6E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5893" y="13123449"/>
              <a:ext cx="3744464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Egyenes összekötő nyíllal 214">
              <a:extLst>
                <a:ext uri="{FF2B5EF4-FFF2-40B4-BE49-F238E27FC236}">
                  <a16:creationId xmlns:a16="http://schemas.microsoft.com/office/drawing/2014/main" id="{3D814C58-1B29-4A44-A604-299BD4698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Egyenes összekötő nyíllal 215">
              <a:extLst>
                <a:ext uri="{FF2B5EF4-FFF2-40B4-BE49-F238E27FC236}">
                  <a16:creationId xmlns:a16="http://schemas.microsoft.com/office/drawing/2014/main" id="{73C7413E-C4C0-4DDE-9469-BD0E51C8C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4" y="12097458"/>
              <a:ext cx="9923755" cy="1096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7" name="Csoportba foglalás 216">
            <a:extLst>
              <a:ext uri="{FF2B5EF4-FFF2-40B4-BE49-F238E27FC236}">
                <a16:creationId xmlns:a16="http://schemas.microsoft.com/office/drawing/2014/main" id="{D56BAC2B-DB2B-4B35-913D-25DE57B27A4D}"/>
              </a:ext>
            </a:extLst>
          </p:cNvPr>
          <p:cNvGrpSpPr/>
          <p:nvPr/>
        </p:nvGrpSpPr>
        <p:grpSpPr>
          <a:xfrm flipV="1">
            <a:off x="13984229" y="17223724"/>
            <a:ext cx="4480525" cy="1378959"/>
            <a:chOff x="6126578" y="12097458"/>
            <a:chExt cx="12727541" cy="1025991"/>
          </a:xfrm>
        </p:grpSpPr>
        <p:cxnSp>
          <p:nvCxnSpPr>
            <p:cNvPr id="218" name="Egyenes összekötő nyíllal 217">
              <a:extLst>
                <a:ext uri="{FF2B5EF4-FFF2-40B4-BE49-F238E27FC236}">
                  <a16:creationId xmlns:a16="http://schemas.microsoft.com/office/drawing/2014/main" id="{1EDB97B9-A528-4DF0-887A-DB432689E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578" y="13123449"/>
              <a:ext cx="2803782" cy="0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Egyenes összekötő nyíllal 218">
              <a:extLst>
                <a:ext uri="{FF2B5EF4-FFF2-40B4-BE49-F238E27FC236}">
                  <a16:creationId xmlns:a16="http://schemas.microsoft.com/office/drawing/2014/main" id="{F33BD049-2924-40CD-856C-854904B3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59" y="12114558"/>
              <a:ext cx="6164" cy="1008891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Egyenes összekötő nyíllal 219">
              <a:extLst>
                <a:ext uri="{FF2B5EF4-FFF2-40B4-BE49-F238E27FC236}">
                  <a16:creationId xmlns:a16="http://schemas.microsoft.com/office/drawing/2014/main" id="{122E1251-C8DC-4F28-9BD8-6AE79A328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364" y="12097458"/>
              <a:ext cx="9923755" cy="10968"/>
            </a:xfrm>
            <a:prstGeom prst="straightConnector1">
              <a:avLst/>
            </a:prstGeom>
            <a:ln w="38100" cap="flat" cmpd="thickThin" algn="ctr">
              <a:solidFill>
                <a:schemeClr val="tx1"/>
              </a:solidFill>
              <a:prstDash val="dashDot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1" name="Szövegdoboz 220">
            <a:extLst>
              <a:ext uri="{FF2B5EF4-FFF2-40B4-BE49-F238E27FC236}">
                <a16:creationId xmlns:a16="http://schemas.microsoft.com/office/drawing/2014/main" id="{F677876E-0C7C-4F98-B0E4-A4E41EE64B2B}"/>
              </a:ext>
            </a:extLst>
          </p:cNvPr>
          <p:cNvSpPr txBox="1"/>
          <p:nvPr/>
        </p:nvSpPr>
        <p:spPr>
          <a:xfrm>
            <a:off x="16588798" y="18146884"/>
            <a:ext cx="87075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2xPWM</a:t>
            </a:r>
          </a:p>
        </p:txBody>
      </p:sp>
      <p:sp>
        <p:nvSpPr>
          <p:cNvPr id="222" name="Szövegdoboz 221">
            <a:extLst>
              <a:ext uri="{FF2B5EF4-FFF2-40B4-BE49-F238E27FC236}">
                <a16:creationId xmlns:a16="http://schemas.microsoft.com/office/drawing/2014/main" id="{B89BF160-68AB-4416-8878-728D690BCCEF}"/>
              </a:ext>
            </a:extLst>
          </p:cNvPr>
          <p:cNvSpPr txBox="1"/>
          <p:nvPr/>
        </p:nvSpPr>
        <p:spPr>
          <a:xfrm>
            <a:off x="15729567" y="18607368"/>
            <a:ext cx="87075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33" b="1" dirty="0"/>
              <a:t>2xPWM</a:t>
            </a:r>
          </a:p>
        </p:txBody>
      </p:sp>
    </p:spTree>
    <p:extLst>
      <p:ext uri="{BB962C8B-B14F-4D97-AF65-F5344CB8AC3E}">
        <p14:creationId xmlns:p14="http://schemas.microsoft.com/office/powerpoint/2010/main" val="3261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344</Words>
  <Application>Microsoft Office PowerPoint</Application>
  <PresentationFormat>Egyéni</PresentationFormat>
  <Paragraphs>107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Dénes Csaba Antal</dc:creator>
  <cp:lastModifiedBy>Dénes Csaba Antal</cp:lastModifiedBy>
  <cp:revision>93</cp:revision>
  <dcterms:created xsi:type="dcterms:W3CDTF">2023-09-27T19:48:50Z</dcterms:created>
  <dcterms:modified xsi:type="dcterms:W3CDTF">2023-09-30T08:36:31Z</dcterms:modified>
</cp:coreProperties>
</file>