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2"/>
  </p:notesMasterIdLst>
  <p:handoutMasterIdLst>
    <p:handoutMasterId r:id="rId23"/>
  </p:handoutMasterIdLst>
  <p:sldIdLst>
    <p:sldId id="256" r:id="rId2"/>
    <p:sldId id="257" r:id="rId3"/>
    <p:sldId id="259" r:id="rId4"/>
    <p:sldId id="260" r:id="rId5"/>
    <p:sldId id="261" r:id="rId6"/>
    <p:sldId id="262" r:id="rId7"/>
    <p:sldId id="263" r:id="rId8"/>
    <p:sldId id="275" r:id="rId9"/>
    <p:sldId id="267" r:id="rId10"/>
    <p:sldId id="268" r:id="rId11"/>
    <p:sldId id="269" r:id="rId12"/>
    <p:sldId id="270" r:id="rId13"/>
    <p:sldId id="271" r:id="rId14"/>
    <p:sldId id="272" r:id="rId15"/>
    <p:sldId id="273" r:id="rId16"/>
    <p:sldId id="274" r:id="rId17"/>
    <p:sldId id="276" r:id="rId18"/>
    <p:sldId id="264"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3" d="100"/>
          <a:sy n="63" d="100"/>
        </p:scale>
        <p:origin x="44" y="48"/>
      </p:cViewPr>
      <p:guideLst/>
    </p:cSldViewPr>
  </p:slideViewPr>
  <p:notesTextViewPr>
    <p:cViewPr>
      <p:scale>
        <a:sx n="3" d="2"/>
        <a:sy n="3" d="2"/>
      </p:scale>
      <p:origin x="0" y="0"/>
    </p:cViewPr>
  </p:notesTextViewPr>
  <p:notesViewPr>
    <p:cSldViewPr snapToGrid="0">
      <p:cViewPr varScale="1">
        <p:scale>
          <a:sx n="87" d="100"/>
          <a:sy n="87" d="100"/>
        </p:scale>
        <p:origin x="298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0FFDA7-DABE-416B-9C71-9943B001CAC5}" type="doc">
      <dgm:prSet loTypeId="urn:microsoft.com/office/officeart/2005/8/layout/default" loCatId="list" qsTypeId="urn:microsoft.com/office/officeart/2005/8/quickstyle/simple1" qsCatId="simple" csTypeId="urn:microsoft.com/office/officeart/2005/8/colors/accent3_1" csCatId="accent3" phldr="1"/>
      <dgm:spPr/>
      <dgm:t>
        <a:bodyPr/>
        <a:lstStyle/>
        <a:p>
          <a:endParaRPr lang="en-US"/>
        </a:p>
      </dgm:t>
    </dgm:pt>
    <dgm:pt modelId="{921BD285-5390-4C20-AAF2-70C35D4296C9}">
      <dgm:prSet/>
      <dgm:spPr>
        <a:ln w="15875">
          <a:solidFill>
            <a:schemeClr val="accent3"/>
          </a:solidFill>
        </a:ln>
      </dgm:spPr>
      <dgm:t>
        <a:bodyPr/>
        <a:lstStyle/>
        <a:p>
          <a:r>
            <a:rPr lang="en-US" dirty="0">
              <a:latin typeface="Hadassah Friedlaender" panose="02020603050405020304" pitchFamily="18" charset="-79"/>
              <a:cs typeface="Hadassah Friedlaender" panose="02020603050405020304" pitchFamily="18" charset="-79"/>
            </a:rPr>
            <a:t>Missouri zip code API</a:t>
          </a:r>
        </a:p>
      </dgm:t>
    </dgm:pt>
    <dgm:pt modelId="{7F3BA7CF-FC2D-4AAD-8B60-B89D6DC2350E}" type="parTrans" cxnId="{8CDC15BF-96D9-4964-BC1D-8131366A7769}">
      <dgm:prSet/>
      <dgm:spPr/>
      <dgm:t>
        <a:bodyPr/>
        <a:lstStyle/>
        <a:p>
          <a:endParaRPr lang="en-US"/>
        </a:p>
      </dgm:t>
    </dgm:pt>
    <dgm:pt modelId="{55C8CF67-9371-4504-A2EB-FD7AA457AC7C}" type="sibTrans" cxnId="{8CDC15BF-96D9-4964-BC1D-8131366A7769}">
      <dgm:prSet/>
      <dgm:spPr/>
      <dgm:t>
        <a:bodyPr/>
        <a:lstStyle/>
        <a:p>
          <a:endParaRPr lang="en-US"/>
        </a:p>
      </dgm:t>
    </dgm:pt>
    <dgm:pt modelId="{0DF0836B-A58F-449E-906C-BD93FF0A9FBE}">
      <dgm:prSet/>
      <dgm:spPr>
        <a:ln w="15875">
          <a:solidFill>
            <a:schemeClr val="accent3"/>
          </a:solidFill>
        </a:ln>
      </dgm:spPr>
      <dgm:t>
        <a:bodyPr/>
        <a:lstStyle/>
        <a:p>
          <a:r>
            <a:rPr lang="en-US" dirty="0">
              <a:latin typeface="Hadassah Friedlaender" panose="02020603050405020304" pitchFamily="18" charset="-79"/>
              <a:cs typeface="Hadassah Friedlaender" panose="02020603050405020304" pitchFamily="18" charset="-79"/>
            </a:rPr>
            <a:t>Census data</a:t>
          </a:r>
        </a:p>
      </dgm:t>
    </dgm:pt>
    <dgm:pt modelId="{41403BE7-3279-4FD6-ACAD-ED85CBA77F16}" type="parTrans" cxnId="{EDC87F28-362B-4918-B997-DDE301A1A9B1}">
      <dgm:prSet/>
      <dgm:spPr/>
      <dgm:t>
        <a:bodyPr/>
        <a:lstStyle/>
        <a:p>
          <a:endParaRPr lang="en-US"/>
        </a:p>
      </dgm:t>
    </dgm:pt>
    <dgm:pt modelId="{5EF4504C-D2C0-4D59-96BE-AD53CCA7FFC0}" type="sibTrans" cxnId="{EDC87F28-362B-4918-B997-DDE301A1A9B1}">
      <dgm:prSet/>
      <dgm:spPr/>
      <dgm:t>
        <a:bodyPr/>
        <a:lstStyle/>
        <a:p>
          <a:endParaRPr lang="en-US"/>
        </a:p>
      </dgm:t>
    </dgm:pt>
    <dgm:pt modelId="{E6F558C8-DC6C-48C6-BF27-20AA4FB14A88}">
      <dgm:prSet/>
      <dgm:spPr>
        <a:ln w="15875">
          <a:solidFill>
            <a:schemeClr val="accent3"/>
          </a:solidFill>
        </a:ln>
      </dgm:spPr>
      <dgm:t>
        <a:bodyPr/>
        <a:lstStyle/>
        <a:p>
          <a:r>
            <a:rPr lang="en-US">
              <a:latin typeface="Hadassah Friedlaender" panose="02020603050405020304" pitchFamily="18" charset="-79"/>
              <a:cs typeface="Hadassah Friedlaender" panose="02020603050405020304" pitchFamily="18" charset="-79"/>
            </a:rPr>
            <a:t>Google Places API</a:t>
          </a:r>
          <a:endParaRPr lang="en-US" dirty="0">
            <a:latin typeface="Hadassah Friedlaender" panose="02020603050405020304" pitchFamily="18" charset="-79"/>
            <a:cs typeface="Hadassah Friedlaender" panose="02020603050405020304" pitchFamily="18" charset="-79"/>
          </a:endParaRPr>
        </a:p>
      </dgm:t>
    </dgm:pt>
    <dgm:pt modelId="{2AEB6311-0619-4167-BC3B-BA966EE0CD24}" type="parTrans" cxnId="{3FFDC31C-C205-4C2D-85F2-07CB40994111}">
      <dgm:prSet/>
      <dgm:spPr/>
      <dgm:t>
        <a:bodyPr/>
        <a:lstStyle/>
        <a:p>
          <a:endParaRPr lang="en-US"/>
        </a:p>
      </dgm:t>
    </dgm:pt>
    <dgm:pt modelId="{9587FB56-CCCB-4C7D-8D93-F9814EED739D}" type="sibTrans" cxnId="{3FFDC31C-C205-4C2D-85F2-07CB40994111}">
      <dgm:prSet/>
      <dgm:spPr/>
      <dgm:t>
        <a:bodyPr/>
        <a:lstStyle/>
        <a:p>
          <a:endParaRPr lang="en-US"/>
        </a:p>
      </dgm:t>
    </dgm:pt>
    <dgm:pt modelId="{54D1983E-A2C0-4C57-A3E2-7F9C4B2A9273}" type="pres">
      <dgm:prSet presAssocID="{DE0FFDA7-DABE-416B-9C71-9943B001CAC5}" presName="diagram" presStyleCnt="0">
        <dgm:presLayoutVars>
          <dgm:dir/>
          <dgm:resizeHandles val="exact"/>
        </dgm:presLayoutVars>
      </dgm:prSet>
      <dgm:spPr/>
    </dgm:pt>
    <dgm:pt modelId="{E9C7EEA6-2163-4CE2-BC9F-093194A9EE4B}" type="pres">
      <dgm:prSet presAssocID="{921BD285-5390-4C20-AAF2-70C35D4296C9}" presName="node" presStyleLbl="node1" presStyleIdx="0" presStyleCnt="3">
        <dgm:presLayoutVars>
          <dgm:bulletEnabled val="1"/>
        </dgm:presLayoutVars>
      </dgm:prSet>
      <dgm:spPr/>
    </dgm:pt>
    <dgm:pt modelId="{F122A34E-01D6-4FBB-98C2-2EE1317D0484}" type="pres">
      <dgm:prSet presAssocID="{55C8CF67-9371-4504-A2EB-FD7AA457AC7C}" presName="sibTrans" presStyleCnt="0"/>
      <dgm:spPr/>
    </dgm:pt>
    <dgm:pt modelId="{4A527F85-DE6F-4567-9CAF-D2F5ECFB24E6}" type="pres">
      <dgm:prSet presAssocID="{E6F558C8-DC6C-48C6-BF27-20AA4FB14A88}" presName="node" presStyleLbl="node1" presStyleIdx="1" presStyleCnt="3">
        <dgm:presLayoutVars>
          <dgm:bulletEnabled val="1"/>
        </dgm:presLayoutVars>
      </dgm:prSet>
      <dgm:spPr/>
    </dgm:pt>
    <dgm:pt modelId="{040DA2E4-FE61-44B7-8A4B-EC22C8FDC10D}" type="pres">
      <dgm:prSet presAssocID="{9587FB56-CCCB-4C7D-8D93-F9814EED739D}" presName="sibTrans" presStyleCnt="0"/>
      <dgm:spPr/>
    </dgm:pt>
    <dgm:pt modelId="{A9267CDC-26FC-40C8-A7DC-0B69C4DE99DD}" type="pres">
      <dgm:prSet presAssocID="{0DF0836B-A58F-449E-906C-BD93FF0A9FBE}" presName="node" presStyleLbl="node1" presStyleIdx="2" presStyleCnt="3">
        <dgm:presLayoutVars>
          <dgm:bulletEnabled val="1"/>
        </dgm:presLayoutVars>
      </dgm:prSet>
      <dgm:spPr/>
    </dgm:pt>
  </dgm:ptLst>
  <dgm:cxnLst>
    <dgm:cxn modelId="{6E6FCD09-0C1A-4450-AF14-94FCCC143475}" type="presOf" srcId="{DE0FFDA7-DABE-416B-9C71-9943B001CAC5}" destId="{54D1983E-A2C0-4C57-A3E2-7F9C4B2A9273}" srcOrd="0" destOrd="0" presId="urn:microsoft.com/office/officeart/2005/8/layout/default"/>
    <dgm:cxn modelId="{CADCC80B-0631-4138-8A6B-FB4A2E7956E7}" type="presOf" srcId="{E6F558C8-DC6C-48C6-BF27-20AA4FB14A88}" destId="{4A527F85-DE6F-4567-9CAF-D2F5ECFB24E6}" srcOrd="0" destOrd="0" presId="urn:microsoft.com/office/officeart/2005/8/layout/default"/>
    <dgm:cxn modelId="{3FFDC31C-C205-4C2D-85F2-07CB40994111}" srcId="{DE0FFDA7-DABE-416B-9C71-9943B001CAC5}" destId="{E6F558C8-DC6C-48C6-BF27-20AA4FB14A88}" srcOrd="1" destOrd="0" parTransId="{2AEB6311-0619-4167-BC3B-BA966EE0CD24}" sibTransId="{9587FB56-CCCB-4C7D-8D93-F9814EED739D}"/>
    <dgm:cxn modelId="{EDC87F28-362B-4918-B997-DDE301A1A9B1}" srcId="{DE0FFDA7-DABE-416B-9C71-9943B001CAC5}" destId="{0DF0836B-A58F-449E-906C-BD93FF0A9FBE}" srcOrd="2" destOrd="0" parTransId="{41403BE7-3279-4FD6-ACAD-ED85CBA77F16}" sibTransId="{5EF4504C-D2C0-4D59-96BE-AD53CCA7FFC0}"/>
    <dgm:cxn modelId="{C92C7FA8-B7AA-4A2D-B488-68037D5D61D5}" type="presOf" srcId="{0DF0836B-A58F-449E-906C-BD93FF0A9FBE}" destId="{A9267CDC-26FC-40C8-A7DC-0B69C4DE99DD}" srcOrd="0" destOrd="0" presId="urn:microsoft.com/office/officeart/2005/8/layout/default"/>
    <dgm:cxn modelId="{8CDC15BF-96D9-4964-BC1D-8131366A7769}" srcId="{DE0FFDA7-DABE-416B-9C71-9943B001CAC5}" destId="{921BD285-5390-4C20-AAF2-70C35D4296C9}" srcOrd="0" destOrd="0" parTransId="{7F3BA7CF-FC2D-4AAD-8B60-B89D6DC2350E}" sibTransId="{55C8CF67-9371-4504-A2EB-FD7AA457AC7C}"/>
    <dgm:cxn modelId="{6F65A5D9-17C4-4314-92D7-C7952B68F805}" type="presOf" srcId="{921BD285-5390-4C20-AAF2-70C35D4296C9}" destId="{E9C7EEA6-2163-4CE2-BC9F-093194A9EE4B}" srcOrd="0" destOrd="0" presId="urn:microsoft.com/office/officeart/2005/8/layout/default"/>
    <dgm:cxn modelId="{232EDE78-B9F0-4810-921F-C8E0505A3F1A}" type="presParOf" srcId="{54D1983E-A2C0-4C57-A3E2-7F9C4B2A9273}" destId="{E9C7EEA6-2163-4CE2-BC9F-093194A9EE4B}" srcOrd="0" destOrd="0" presId="urn:microsoft.com/office/officeart/2005/8/layout/default"/>
    <dgm:cxn modelId="{453161CB-3511-4469-B42E-CDF3F8280889}" type="presParOf" srcId="{54D1983E-A2C0-4C57-A3E2-7F9C4B2A9273}" destId="{F122A34E-01D6-4FBB-98C2-2EE1317D0484}" srcOrd="1" destOrd="0" presId="urn:microsoft.com/office/officeart/2005/8/layout/default"/>
    <dgm:cxn modelId="{99F796D0-983D-41D0-A47E-4CCE3D772FC6}" type="presParOf" srcId="{54D1983E-A2C0-4C57-A3E2-7F9C4B2A9273}" destId="{4A527F85-DE6F-4567-9CAF-D2F5ECFB24E6}" srcOrd="2" destOrd="0" presId="urn:microsoft.com/office/officeart/2005/8/layout/default"/>
    <dgm:cxn modelId="{C7C41036-104A-4347-9DDF-18EA24A0044A}" type="presParOf" srcId="{54D1983E-A2C0-4C57-A3E2-7F9C4B2A9273}" destId="{040DA2E4-FE61-44B7-8A4B-EC22C8FDC10D}" srcOrd="3" destOrd="0" presId="urn:microsoft.com/office/officeart/2005/8/layout/default"/>
    <dgm:cxn modelId="{8E60D7A9-5B57-482E-807B-E41B6543FD42}" type="presParOf" srcId="{54D1983E-A2C0-4C57-A3E2-7F9C4B2A9273}" destId="{A9267CDC-26FC-40C8-A7DC-0B69C4DE99D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7EEA6-2163-4CE2-BC9F-093194A9EE4B}">
      <dsp:nvSpPr>
        <dsp:cNvPr id="0" name=""/>
        <dsp:cNvSpPr/>
      </dsp:nvSpPr>
      <dsp:spPr>
        <a:xfrm>
          <a:off x="0" y="935970"/>
          <a:ext cx="2754124" cy="1652474"/>
        </a:xfrm>
        <a:prstGeom prst="rect">
          <a:avLst/>
        </a:prstGeom>
        <a:solidFill>
          <a:schemeClr val="lt1">
            <a:hueOff val="0"/>
            <a:satOff val="0"/>
            <a:lumOff val="0"/>
            <a:alphaOff val="0"/>
          </a:schemeClr>
        </a:solidFill>
        <a:ln w="158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Hadassah Friedlaender" panose="02020603050405020304" pitchFamily="18" charset="-79"/>
              <a:cs typeface="Hadassah Friedlaender" panose="02020603050405020304" pitchFamily="18" charset="-79"/>
            </a:rPr>
            <a:t>Missouri zip code API</a:t>
          </a:r>
        </a:p>
      </dsp:txBody>
      <dsp:txXfrm>
        <a:off x="0" y="935970"/>
        <a:ext cx="2754124" cy="1652474"/>
      </dsp:txXfrm>
    </dsp:sp>
    <dsp:sp modelId="{4A527F85-DE6F-4567-9CAF-D2F5ECFB24E6}">
      <dsp:nvSpPr>
        <dsp:cNvPr id="0" name=""/>
        <dsp:cNvSpPr/>
      </dsp:nvSpPr>
      <dsp:spPr>
        <a:xfrm>
          <a:off x="3029537" y="935970"/>
          <a:ext cx="2754124" cy="1652474"/>
        </a:xfrm>
        <a:prstGeom prst="rect">
          <a:avLst/>
        </a:prstGeom>
        <a:solidFill>
          <a:schemeClr val="lt1">
            <a:hueOff val="0"/>
            <a:satOff val="0"/>
            <a:lumOff val="0"/>
            <a:alphaOff val="0"/>
          </a:schemeClr>
        </a:solidFill>
        <a:ln w="158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latin typeface="Hadassah Friedlaender" panose="02020603050405020304" pitchFamily="18" charset="-79"/>
              <a:cs typeface="Hadassah Friedlaender" panose="02020603050405020304" pitchFamily="18" charset="-79"/>
            </a:rPr>
            <a:t>Google Places API</a:t>
          </a:r>
          <a:endParaRPr lang="en-US" sz="3500" kern="1200" dirty="0">
            <a:latin typeface="Hadassah Friedlaender" panose="02020603050405020304" pitchFamily="18" charset="-79"/>
            <a:cs typeface="Hadassah Friedlaender" panose="02020603050405020304" pitchFamily="18" charset="-79"/>
          </a:endParaRPr>
        </a:p>
      </dsp:txBody>
      <dsp:txXfrm>
        <a:off x="3029537" y="935970"/>
        <a:ext cx="2754124" cy="1652474"/>
      </dsp:txXfrm>
    </dsp:sp>
    <dsp:sp modelId="{A9267CDC-26FC-40C8-A7DC-0B69C4DE99DD}">
      <dsp:nvSpPr>
        <dsp:cNvPr id="0" name=""/>
        <dsp:cNvSpPr/>
      </dsp:nvSpPr>
      <dsp:spPr>
        <a:xfrm>
          <a:off x="6059074" y="935970"/>
          <a:ext cx="2754124" cy="1652474"/>
        </a:xfrm>
        <a:prstGeom prst="rect">
          <a:avLst/>
        </a:prstGeom>
        <a:solidFill>
          <a:schemeClr val="lt1">
            <a:hueOff val="0"/>
            <a:satOff val="0"/>
            <a:lumOff val="0"/>
            <a:alphaOff val="0"/>
          </a:schemeClr>
        </a:solidFill>
        <a:ln w="158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Hadassah Friedlaender" panose="02020603050405020304" pitchFamily="18" charset="-79"/>
              <a:cs typeface="Hadassah Friedlaender" panose="02020603050405020304" pitchFamily="18" charset="-79"/>
            </a:rPr>
            <a:t>Census data</a:t>
          </a:r>
        </a:p>
      </dsp:txBody>
      <dsp:txXfrm>
        <a:off x="6059074" y="935970"/>
        <a:ext cx="2754124" cy="16524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80B59-455F-46AF-A823-4B69C91333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A5C52A-A2AA-49A7-A939-08D8648207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305CE1-BE18-4FD9-B81D-9D3A2E81DAAF}" type="datetimeFigureOut">
              <a:rPr lang="en-US" smtClean="0"/>
              <a:t>3/4/2019</a:t>
            </a:fld>
            <a:endParaRPr lang="en-US"/>
          </a:p>
        </p:txBody>
      </p:sp>
      <p:sp>
        <p:nvSpPr>
          <p:cNvPr id="4" name="Footer Placeholder 3">
            <a:extLst>
              <a:ext uri="{FF2B5EF4-FFF2-40B4-BE49-F238E27FC236}">
                <a16:creationId xmlns:a16="http://schemas.microsoft.com/office/drawing/2014/main" id="{8AC67BFA-E16B-45B6-9029-DD863609E9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729220B-C050-4300-B680-956AC3E046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ED8D86-9135-4ACE-A137-7AAE16FD2F84}" type="slidenum">
              <a:rPr lang="en-US" smtClean="0"/>
              <a:t>‹#›</a:t>
            </a:fld>
            <a:endParaRPr lang="en-US"/>
          </a:p>
        </p:txBody>
      </p:sp>
    </p:spTree>
    <p:extLst>
      <p:ext uri="{BB962C8B-B14F-4D97-AF65-F5344CB8AC3E}">
        <p14:creationId xmlns:p14="http://schemas.microsoft.com/office/powerpoint/2010/main" val="4151445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BA435-8809-490E-9882-B44C42C6CA41}"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A5F6C-9CDA-4D15-A1EB-30AD8A79FA7D}" type="slidenum">
              <a:rPr lang="en-US" smtClean="0"/>
              <a:t>‹#›</a:t>
            </a:fld>
            <a:endParaRPr lang="en-US"/>
          </a:p>
        </p:txBody>
      </p:sp>
    </p:spTree>
    <p:extLst>
      <p:ext uri="{BB962C8B-B14F-4D97-AF65-F5344CB8AC3E}">
        <p14:creationId xmlns:p14="http://schemas.microsoft.com/office/powerpoint/2010/main" val="3055454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5A5F6C-9CDA-4D15-A1EB-30AD8A79FA7D}" type="slidenum">
              <a:rPr lang="en-US" smtClean="0"/>
              <a:t>1</a:t>
            </a:fld>
            <a:endParaRPr lang="en-US"/>
          </a:p>
        </p:txBody>
      </p:sp>
    </p:spTree>
    <p:extLst>
      <p:ext uri="{BB962C8B-B14F-4D97-AF65-F5344CB8AC3E}">
        <p14:creationId xmlns:p14="http://schemas.microsoft.com/office/powerpoint/2010/main" val="175596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BD27F3-776F-4BED-AE9E-3D9F648E75E5}"/>
              </a:ext>
            </a:extLst>
          </p:cNvPr>
          <p:cNvSpPr/>
          <p:nvPr userDrawn="1"/>
        </p:nvSpPr>
        <p:spPr>
          <a:xfrm>
            <a:off x="-1" y="6534032"/>
            <a:ext cx="12192000" cy="323968"/>
          </a:xfrm>
          <a:prstGeom prst="rect">
            <a:avLst/>
          </a:prstGeom>
          <a:solidFill>
            <a:schemeClr val="accent2">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89400" y="663582"/>
            <a:ext cx="8813199" cy="922632"/>
          </a:xfrm>
          <a:solidFill>
            <a:schemeClr val="bg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defRPr sz="3200">
                <a:solidFill>
                  <a:schemeClr val="bg1"/>
                </a:solidFill>
                <a:latin typeface="Hadassah Friedlaender" panose="02020603050405020304" pitchFamily="18" charset="-79"/>
                <a:cs typeface="Hadassah Friedlaender" panose="02020603050405020304" pitchFamily="18" charset="-79"/>
              </a:defRPr>
            </a:lvl1pPr>
          </a:lstStyle>
          <a:p>
            <a:r>
              <a:rPr lang="en-US" dirty="0"/>
              <a:t>Click to edit Master title style</a:t>
            </a:r>
          </a:p>
        </p:txBody>
      </p:sp>
      <p:sp>
        <p:nvSpPr>
          <p:cNvPr id="3" name="Content Placeholder 2"/>
          <p:cNvSpPr>
            <a:spLocks noGrp="1"/>
          </p:cNvSpPr>
          <p:nvPr>
            <p:ph idx="1"/>
          </p:nvPr>
        </p:nvSpPr>
        <p:spPr>
          <a:xfrm>
            <a:off x="1689400" y="2083279"/>
            <a:ext cx="8813199" cy="3524416"/>
          </a:xfrm>
        </p:spPr>
        <p:txBody>
          <a:bodyPr>
            <a:normAutofit/>
          </a:bodyPr>
          <a:lstStyle>
            <a:lvl1pPr>
              <a:buClr>
                <a:schemeClr val="accent3"/>
              </a:buClr>
              <a:defRPr sz="2400">
                <a:latin typeface="Hadassah Friedlaender" panose="02020603050405020304" pitchFamily="18" charset="-79"/>
                <a:cs typeface="Hadassah Friedlaender" panose="02020603050405020304" pitchFamily="18" charset="-79"/>
              </a:defRPr>
            </a:lvl1pPr>
            <a:lvl2pPr>
              <a:buClr>
                <a:schemeClr val="accent3"/>
              </a:buClr>
              <a:defRPr sz="2000">
                <a:latin typeface="Hadassah Friedlaender" panose="02020603050405020304" pitchFamily="18" charset="-79"/>
                <a:cs typeface="Hadassah Friedlaender" panose="02020603050405020304" pitchFamily="18" charset="-79"/>
              </a:defRPr>
            </a:lvl2pPr>
            <a:lvl3pPr>
              <a:buClr>
                <a:schemeClr val="accent3"/>
              </a:buClr>
              <a:defRPr sz="2000">
                <a:latin typeface="Hadassah Friedlaender" panose="02020603050405020304" pitchFamily="18" charset="-79"/>
                <a:cs typeface="Hadassah Friedlaender" panose="02020603050405020304" pitchFamily="18" charset="-79"/>
              </a:defRPr>
            </a:lvl3pPr>
            <a:lvl4pPr>
              <a:buClr>
                <a:schemeClr val="accent3"/>
              </a:buClr>
              <a:defRPr sz="2000">
                <a:latin typeface="Hadassah Friedlaender" panose="02020603050405020304" pitchFamily="18" charset="-79"/>
                <a:cs typeface="Hadassah Friedlaender" panose="02020603050405020304" pitchFamily="18" charset="-79"/>
              </a:defRPr>
            </a:lvl4pPr>
            <a:lvl5pPr>
              <a:buClr>
                <a:schemeClr val="accent3"/>
              </a:buClr>
              <a:defRPr sz="2000">
                <a:latin typeface="Hadassah Friedlaender" panose="02020603050405020304" pitchFamily="18" charset="-79"/>
                <a:cs typeface="Hadassah Friedlaender" panose="02020603050405020304" pitchFamily="18" charset="-79"/>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070A7B3-6521-4DCA-87E5-044747A908C1}" type="datetimeFigureOut">
              <a:rPr lang="en-US" dirty="0"/>
              <a:t>3/4/2019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1821885" y="6534032"/>
            <a:ext cx="370113" cy="320040"/>
          </a:xfrm>
          <a:prstGeom prst="flowChartProcess">
            <a:avLst/>
          </a:prstGeom>
          <a:solidFill>
            <a:schemeClr val="accent3">
              <a:alpha val="80000"/>
            </a:schemeClr>
          </a:solidFill>
          <a:ln w="9525">
            <a:noFill/>
          </a:ln>
        </p:spPr>
        <p:txBody>
          <a:bodyPr/>
          <a:lstStyle>
            <a:lvl1pPr>
              <a:defRPr sz="1100"/>
            </a:lvl1pPr>
          </a:lstStyle>
          <a:p>
            <a:fld id="{8A7A6979-0714-4377-B894-6BE4C2D6E20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chemeClr val="tx2">
              <a:lumMod val="50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defRPr lang="en-US" sz="3600" dirty="0">
                <a:solidFill>
                  <a:schemeClr val="tx1"/>
                </a:solidFill>
                <a:latin typeface="Hadassah Friedlaender" panose="02020603050405020304" pitchFamily="18" charset="-79"/>
                <a:cs typeface="Hadassah Friedlaender" panose="02020603050405020304" pitchFamily="18" charset="-79"/>
              </a:defRPr>
            </a:lvl1pPr>
          </a:lstStyle>
          <a:p>
            <a:pPr lvl="0"/>
            <a:r>
              <a:rPr lang="en-US" dirty="0"/>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3/4/2019</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3/4/2019</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3/4/2019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9308-2F97-4E50-9410-91946DE3DDAA}"/>
              </a:ext>
            </a:extLst>
          </p:cNvPr>
          <p:cNvSpPr>
            <a:spLocks noGrp="1"/>
          </p:cNvSpPr>
          <p:nvPr>
            <p:ph type="ctrTitle"/>
          </p:nvPr>
        </p:nvSpPr>
        <p:spPr>
          <a:xfrm>
            <a:off x="1034692" y="2304551"/>
            <a:ext cx="10122613" cy="1645920"/>
          </a:xfrm>
          <a:solidFill>
            <a:schemeClr val="tx2">
              <a:lumMod val="50000"/>
            </a:schemeClr>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tx1"/>
                </a:solidFill>
                <a:latin typeface="Hadassah Friedlaender" panose="02020603050405020304" pitchFamily="18" charset="-79"/>
                <a:cs typeface="Hadassah Friedlaender" panose="02020603050405020304" pitchFamily="18" charset="-79"/>
              </a:rPr>
              <a:t>Assessing Access to Healthcare professionals in Missouri</a:t>
            </a:r>
          </a:p>
        </p:txBody>
      </p:sp>
      <p:sp>
        <p:nvSpPr>
          <p:cNvPr id="3" name="Subtitle 2">
            <a:extLst>
              <a:ext uri="{FF2B5EF4-FFF2-40B4-BE49-F238E27FC236}">
                <a16:creationId xmlns:a16="http://schemas.microsoft.com/office/drawing/2014/main" id="{4F3B9571-8724-482C-B65A-AF8F1C148F90}"/>
              </a:ext>
            </a:extLst>
          </p:cNvPr>
          <p:cNvSpPr>
            <a:spLocks noGrp="1"/>
          </p:cNvSpPr>
          <p:nvPr>
            <p:ph type="subTitle" idx="1"/>
          </p:nvPr>
        </p:nvSpPr>
        <p:spPr>
          <a:xfrm>
            <a:off x="2103983" y="4299790"/>
            <a:ext cx="7984029" cy="645777"/>
          </a:xfrm>
          <a:solidFill>
            <a:schemeClr val="tx2">
              <a:lumMod val="50000"/>
            </a:schemeClr>
          </a:solidFill>
          <a:ln w="1905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anchor="ctr">
            <a:normAutofit fontScale="92500"/>
          </a:bodyPr>
          <a:lstStyle/>
          <a:p>
            <a:r>
              <a:rPr lang="en-US" sz="2400" dirty="0">
                <a:solidFill>
                  <a:schemeClr val="accent3"/>
                </a:solidFill>
                <a:latin typeface="Hadassah Friedlaender" panose="02020603050405020304" pitchFamily="18" charset="-79"/>
                <a:cs typeface="Hadassah Friedlaender" panose="02020603050405020304" pitchFamily="18" charset="-79"/>
              </a:rPr>
              <a:t>Jarrett Campbell, Andrew Mullenger, Kami Whitehurst-Levy</a:t>
            </a:r>
          </a:p>
        </p:txBody>
      </p:sp>
    </p:spTree>
    <p:extLst>
      <p:ext uri="{BB962C8B-B14F-4D97-AF65-F5344CB8AC3E}">
        <p14:creationId xmlns:p14="http://schemas.microsoft.com/office/powerpoint/2010/main" val="384912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BB2C70-D46E-4EBF-8B49-D980DA8CEDA1}"/>
              </a:ext>
            </a:extLst>
          </p:cNvPr>
          <p:cNvSpPr>
            <a:spLocks noGrp="1"/>
          </p:cNvSpPr>
          <p:nvPr>
            <p:ph type="sldNum" sz="quarter" idx="12"/>
          </p:nvPr>
        </p:nvSpPr>
        <p:spPr/>
        <p:txBody>
          <a:bodyPr/>
          <a:lstStyle/>
          <a:p>
            <a:fld id="{8A7A6979-0714-4377-B894-6BE4C2D6E202}" type="slidenum">
              <a:rPr lang="en-US" smtClean="0"/>
              <a:pPr/>
              <a:t>10</a:t>
            </a:fld>
            <a:endParaRPr lang="en-US" dirty="0"/>
          </a:p>
        </p:txBody>
      </p:sp>
      <p:pic>
        <p:nvPicPr>
          <p:cNvPr id="5" name="Picture 4">
            <a:extLst>
              <a:ext uri="{FF2B5EF4-FFF2-40B4-BE49-F238E27FC236}">
                <a16:creationId xmlns:a16="http://schemas.microsoft.com/office/drawing/2014/main" id="{F2EC4DD0-39BE-4433-BB71-DA6624DEBF94}"/>
              </a:ext>
            </a:extLst>
          </p:cNvPr>
          <p:cNvPicPr>
            <a:picLocks noChangeAspect="1"/>
          </p:cNvPicPr>
          <p:nvPr/>
        </p:nvPicPr>
        <p:blipFill>
          <a:blip r:embed="rId2"/>
          <a:stretch>
            <a:fillRect/>
          </a:stretch>
        </p:blipFill>
        <p:spPr>
          <a:xfrm>
            <a:off x="2020411" y="0"/>
            <a:ext cx="8151178" cy="6534032"/>
          </a:xfrm>
          <a:prstGeom prst="rect">
            <a:avLst/>
          </a:prstGeom>
        </p:spPr>
      </p:pic>
    </p:spTree>
    <p:extLst>
      <p:ext uri="{BB962C8B-B14F-4D97-AF65-F5344CB8AC3E}">
        <p14:creationId xmlns:p14="http://schemas.microsoft.com/office/powerpoint/2010/main" val="298547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E28C57-E8F9-4739-BEF0-15C66FA3B6B3}"/>
              </a:ext>
            </a:extLst>
          </p:cNvPr>
          <p:cNvSpPr>
            <a:spLocks noGrp="1"/>
          </p:cNvSpPr>
          <p:nvPr>
            <p:ph type="sldNum" sz="quarter" idx="12"/>
          </p:nvPr>
        </p:nvSpPr>
        <p:spPr/>
        <p:txBody>
          <a:bodyPr/>
          <a:lstStyle/>
          <a:p>
            <a:fld id="{8A7A6979-0714-4377-B894-6BE4C2D6E202}" type="slidenum">
              <a:rPr lang="en-US" smtClean="0"/>
              <a:pPr/>
              <a:t>11</a:t>
            </a:fld>
            <a:endParaRPr lang="en-US" dirty="0"/>
          </a:p>
        </p:txBody>
      </p:sp>
      <p:pic>
        <p:nvPicPr>
          <p:cNvPr id="7" name="Picture 6">
            <a:extLst>
              <a:ext uri="{FF2B5EF4-FFF2-40B4-BE49-F238E27FC236}">
                <a16:creationId xmlns:a16="http://schemas.microsoft.com/office/drawing/2014/main" id="{EBF0276B-DEEA-43FB-806F-82C2120ED299}"/>
              </a:ext>
            </a:extLst>
          </p:cNvPr>
          <p:cNvPicPr>
            <a:picLocks noChangeAspect="1"/>
          </p:cNvPicPr>
          <p:nvPr/>
        </p:nvPicPr>
        <p:blipFill>
          <a:blip r:embed="rId2"/>
          <a:stretch>
            <a:fillRect/>
          </a:stretch>
        </p:blipFill>
        <p:spPr>
          <a:xfrm>
            <a:off x="894969" y="1618139"/>
            <a:ext cx="10402061" cy="3621722"/>
          </a:xfrm>
          <a:prstGeom prst="rect">
            <a:avLst/>
          </a:prstGeom>
        </p:spPr>
      </p:pic>
    </p:spTree>
    <p:extLst>
      <p:ext uri="{BB962C8B-B14F-4D97-AF65-F5344CB8AC3E}">
        <p14:creationId xmlns:p14="http://schemas.microsoft.com/office/powerpoint/2010/main" val="1998949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4DC792-08E8-4070-9BD9-78E893BDAA02}"/>
              </a:ext>
            </a:extLst>
          </p:cNvPr>
          <p:cNvSpPr>
            <a:spLocks noGrp="1"/>
          </p:cNvSpPr>
          <p:nvPr>
            <p:ph type="sldNum" sz="quarter" idx="12"/>
          </p:nvPr>
        </p:nvSpPr>
        <p:spPr/>
        <p:txBody>
          <a:bodyPr/>
          <a:lstStyle/>
          <a:p>
            <a:fld id="{8A7A6979-0714-4377-B894-6BE4C2D6E202}" type="slidenum">
              <a:rPr lang="en-US" smtClean="0"/>
              <a:pPr/>
              <a:t>12</a:t>
            </a:fld>
            <a:endParaRPr lang="en-US" dirty="0"/>
          </a:p>
        </p:txBody>
      </p:sp>
      <p:pic>
        <p:nvPicPr>
          <p:cNvPr id="5" name="Picture 4">
            <a:extLst>
              <a:ext uri="{FF2B5EF4-FFF2-40B4-BE49-F238E27FC236}">
                <a16:creationId xmlns:a16="http://schemas.microsoft.com/office/drawing/2014/main" id="{853EAC6A-BA4F-496E-8060-505C184F780F}"/>
              </a:ext>
            </a:extLst>
          </p:cNvPr>
          <p:cNvPicPr>
            <a:picLocks noChangeAspect="1"/>
          </p:cNvPicPr>
          <p:nvPr/>
        </p:nvPicPr>
        <p:blipFill rotWithShape="1">
          <a:blip r:embed="rId2"/>
          <a:srcRect r="7682"/>
          <a:stretch/>
        </p:blipFill>
        <p:spPr>
          <a:xfrm>
            <a:off x="1729627" y="132080"/>
            <a:ext cx="8732745" cy="6298694"/>
          </a:xfrm>
          <a:prstGeom prst="rect">
            <a:avLst/>
          </a:prstGeom>
        </p:spPr>
      </p:pic>
    </p:spTree>
    <p:extLst>
      <p:ext uri="{BB962C8B-B14F-4D97-AF65-F5344CB8AC3E}">
        <p14:creationId xmlns:p14="http://schemas.microsoft.com/office/powerpoint/2010/main" val="41366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52C400-E75F-48AC-B9D9-CB8044BE5B27}"/>
              </a:ext>
            </a:extLst>
          </p:cNvPr>
          <p:cNvSpPr>
            <a:spLocks noGrp="1"/>
          </p:cNvSpPr>
          <p:nvPr>
            <p:ph type="sldNum" sz="quarter" idx="12"/>
          </p:nvPr>
        </p:nvSpPr>
        <p:spPr/>
        <p:txBody>
          <a:bodyPr/>
          <a:lstStyle/>
          <a:p>
            <a:fld id="{8A7A6979-0714-4377-B894-6BE4C2D6E202}" type="slidenum">
              <a:rPr lang="en-US" smtClean="0"/>
              <a:pPr/>
              <a:t>13</a:t>
            </a:fld>
            <a:endParaRPr lang="en-US" dirty="0"/>
          </a:p>
        </p:txBody>
      </p:sp>
      <p:pic>
        <p:nvPicPr>
          <p:cNvPr id="5" name="Picture 4">
            <a:extLst>
              <a:ext uri="{FF2B5EF4-FFF2-40B4-BE49-F238E27FC236}">
                <a16:creationId xmlns:a16="http://schemas.microsoft.com/office/drawing/2014/main" id="{08279168-EDAE-4DBC-82F8-C45E433C21D4}"/>
              </a:ext>
            </a:extLst>
          </p:cNvPr>
          <p:cNvPicPr>
            <a:picLocks noChangeAspect="1"/>
          </p:cNvPicPr>
          <p:nvPr/>
        </p:nvPicPr>
        <p:blipFill rotWithShape="1">
          <a:blip r:embed="rId2"/>
          <a:srcRect r="10137"/>
          <a:stretch/>
        </p:blipFill>
        <p:spPr>
          <a:xfrm>
            <a:off x="2213848" y="184917"/>
            <a:ext cx="7764304" cy="6230754"/>
          </a:xfrm>
          <a:prstGeom prst="rect">
            <a:avLst/>
          </a:prstGeom>
        </p:spPr>
      </p:pic>
    </p:spTree>
    <p:extLst>
      <p:ext uri="{BB962C8B-B14F-4D97-AF65-F5344CB8AC3E}">
        <p14:creationId xmlns:p14="http://schemas.microsoft.com/office/powerpoint/2010/main" val="148283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9809CF-1F55-4296-AF8C-CDFBFD43EAE0}"/>
              </a:ext>
            </a:extLst>
          </p:cNvPr>
          <p:cNvSpPr>
            <a:spLocks noGrp="1"/>
          </p:cNvSpPr>
          <p:nvPr>
            <p:ph type="sldNum" sz="quarter" idx="12"/>
          </p:nvPr>
        </p:nvSpPr>
        <p:spPr/>
        <p:txBody>
          <a:bodyPr/>
          <a:lstStyle/>
          <a:p>
            <a:fld id="{8A7A6979-0714-4377-B894-6BE4C2D6E202}" type="slidenum">
              <a:rPr lang="en-US" smtClean="0"/>
              <a:pPr/>
              <a:t>14</a:t>
            </a:fld>
            <a:endParaRPr lang="en-US" dirty="0"/>
          </a:p>
        </p:txBody>
      </p:sp>
      <p:pic>
        <p:nvPicPr>
          <p:cNvPr id="5" name="Picture 4">
            <a:extLst>
              <a:ext uri="{FF2B5EF4-FFF2-40B4-BE49-F238E27FC236}">
                <a16:creationId xmlns:a16="http://schemas.microsoft.com/office/drawing/2014/main" id="{958BEA2A-55C9-4C0C-8E92-CB0A4A35C426}"/>
              </a:ext>
            </a:extLst>
          </p:cNvPr>
          <p:cNvPicPr>
            <a:picLocks noChangeAspect="1"/>
          </p:cNvPicPr>
          <p:nvPr/>
        </p:nvPicPr>
        <p:blipFill>
          <a:blip r:embed="rId2"/>
          <a:stretch>
            <a:fillRect/>
          </a:stretch>
        </p:blipFill>
        <p:spPr>
          <a:xfrm>
            <a:off x="2112724" y="99156"/>
            <a:ext cx="7966552" cy="6245866"/>
          </a:xfrm>
          <a:prstGeom prst="rect">
            <a:avLst/>
          </a:prstGeom>
        </p:spPr>
      </p:pic>
    </p:spTree>
    <p:extLst>
      <p:ext uri="{BB962C8B-B14F-4D97-AF65-F5344CB8AC3E}">
        <p14:creationId xmlns:p14="http://schemas.microsoft.com/office/powerpoint/2010/main" val="129144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D217-B4B6-45ED-A836-A60090FF017F}"/>
              </a:ext>
            </a:extLst>
          </p:cNvPr>
          <p:cNvSpPr>
            <a:spLocks noGrp="1"/>
          </p:cNvSpPr>
          <p:nvPr>
            <p:ph type="sldNum" sz="quarter" idx="12"/>
          </p:nvPr>
        </p:nvSpPr>
        <p:spPr/>
        <p:txBody>
          <a:bodyPr/>
          <a:lstStyle/>
          <a:p>
            <a:fld id="{8A7A6979-0714-4377-B894-6BE4C2D6E202}" type="slidenum">
              <a:rPr lang="en-US" smtClean="0"/>
              <a:pPr/>
              <a:t>15</a:t>
            </a:fld>
            <a:endParaRPr lang="en-US" dirty="0"/>
          </a:p>
        </p:txBody>
      </p:sp>
      <p:pic>
        <p:nvPicPr>
          <p:cNvPr id="5" name="Picture 4">
            <a:extLst>
              <a:ext uri="{FF2B5EF4-FFF2-40B4-BE49-F238E27FC236}">
                <a16:creationId xmlns:a16="http://schemas.microsoft.com/office/drawing/2014/main" id="{7CC74698-5CFA-44FB-A6C8-C9AD13E96E78}"/>
              </a:ext>
            </a:extLst>
          </p:cNvPr>
          <p:cNvPicPr>
            <a:picLocks noChangeAspect="1"/>
          </p:cNvPicPr>
          <p:nvPr/>
        </p:nvPicPr>
        <p:blipFill>
          <a:blip r:embed="rId2"/>
          <a:stretch>
            <a:fillRect/>
          </a:stretch>
        </p:blipFill>
        <p:spPr>
          <a:xfrm>
            <a:off x="1937146" y="120583"/>
            <a:ext cx="8317707" cy="6274761"/>
          </a:xfrm>
          <a:prstGeom prst="rect">
            <a:avLst/>
          </a:prstGeom>
        </p:spPr>
      </p:pic>
    </p:spTree>
    <p:extLst>
      <p:ext uri="{BB962C8B-B14F-4D97-AF65-F5344CB8AC3E}">
        <p14:creationId xmlns:p14="http://schemas.microsoft.com/office/powerpoint/2010/main" val="420657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249335-DFAF-45C4-8B4F-737D5F6FCDC4}"/>
              </a:ext>
            </a:extLst>
          </p:cNvPr>
          <p:cNvSpPr>
            <a:spLocks noGrp="1"/>
          </p:cNvSpPr>
          <p:nvPr>
            <p:ph type="sldNum" sz="quarter" idx="12"/>
          </p:nvPr>
        </p:nvSpPr>
        <p:spPr/>
        <p:txBody>
          <a:bodyPr/>
          <a:lstStyle/>
          <a:p>
            <a:fld id="{8A7A6979-0714-4377-B894-6BE4C2D6E202}" type="slidenum">
              <a:rPr lang="en-US" smtClean="0"/>
              <a:pPr/>
              <a:t>16</a:t>
            </a:fld>
            <a:endParaRPr lang="en-US" dirty="0"/>
          </a:p>
        </p:txBody>
      </p:sp>
      <p:pic>
        <p:nvPicPr>
          <p:cNvPr id="5" name="Picture 4">
            <a:extLst>
              <a:ext uri="{FF2B5EF4-FFF2-40B4-BE49-F238E27FC236}">
                <a16:creationId xmlns:a16="http://schemas.microsoft.com/office/drawing/2014/main" id="{8C1CFD45-08C3-4AE5-B36C-0806B63D8C3E}"/>
              </a:ext>
            </a:extLst>
          </p:cNvPr>
          <p:cNvPicPr>
            <a:picLocks noChangeAspect="1"/>
          </p:cNvPicPr>
          <p:nvPr/>
        </p:nvPicPr>
        <p:blipFill>
          <a:blip r:embed="rId2"/>
          <a:stretch>
            <a:fillRect/>
          </a:stretch>
        </p:blipFill>
        <p:spPr>
          <a:xfrm>
            <a:off x="2119471" y="178415"/>
            <a:ext cx="7953058" cy="6224608"/>
          </a:xfrm>
          <a:prstGeom prst="rect">
            <a:avLst/>
          </a:prstGeom>
        </p:spPr>
      </p:pic>
    </p:spTree>
    <p:extLst>
      <p:ext uri="{BB962C8B-B14F-4D97-AF65-F5344CB8AC3E}">
        <p14:creationId xmlns:p14="http://schemas.microsoft.com/office/powerpoint/2010/main" val="145663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FF46-651F-4F1D-8515-B89ABF2CAC71}"/>
              </a:ext>
            </a:extLst>
          </p:cNvPr>
          <p:cNvSpPr>
            <a:spLocks noGrp="1"/>
          </p:cNvSpPr>
          <p:nvPr>
            <p:ph type="title"/>
          </p:nvPr>
        </p:nvSpPr>
        <p:spPr/>
        <p:txBody>
          <a:bodyPr/>
          <a:lstStyle/>
          <a:p>
            <a:r>
              <a:rPr lang="en-US" dirty="0"/>
              <a:t>Conclusions and implications</a:t>
            </a:r>
          </a:p>
        </p:txBody>
      </p:sp>
    </p:spTree>
    <p:extLst>
      <p:ext uri="{BB962C8B-B14F-4D97-AF65-F5344CB8AC3E}">
        <p14:creationId xmlns:p14="http://schemas.microsoft.com/office/powerpoint/2010/main" val="390074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F65E-E0FE-42A4-B234-4F088F72725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4C4E0BC-479A-40C5-A156-EDD0776FFEBD}"/>
              </a:ext>
            </a:extLst>
          </p:cNvPr>
          <p:cNvSpPr>
            <a:spLocks noGrp="1"/>
          </p:cNvSpPr>
          <p:nvPr>
            <p:ph idx="1"/>
          </p:nvPr>
        </p:nvSpPr>
        <p:spPr/>
        <p:txBody>
          <a:bodyPr vert="horz" lIns="91440" tIns="45720" rIns="91440" bIns="45720" rtlCol="0">
            <a:normAutofit fontScale="92500" lnSpcReduction="20000"/>
          </a:bodyPr>
          <a:lstStyle/>
          <a:p>
            <a:r>
              <a:rPr lang="en-US" dirty="0"/>
              <a:t>The results of our data analysis provide evidence that support our hypotheses about </a:t>
            </a:r>
            <a:r>
              <a:rPr lang="en-US" dirty="0" err="1"/>
              <a:t>zipcode</a:t>
            </a:r>
            <a:r>
              <a:rPr lang="en-US" dirty="0"/>
              <a:t> population, median income, and number of residents with public </a:t>
            </a:r>
            <a:r>
              <a:rPr lang="en-US"/>
              <a:t>health insurance.</a:t>
            </a:r>
            <a:endParaRPr lang="en-US" dirty="0"/>
          </a:p>
          <a:p>
            <a:r>
              <a:rPr lang="en-US" dirty="0"/>
              <a:t>Zip code population, minority population and median income have a positive correlation with the number of doctors in Missouri. </a:t>
            </a:r>
          </a:p>
          <a:p>
            <a:r>
              <a:rPr lang="en-US" dirty="0"/>
              <a:t>The reason that minority population correlation doesn’t support our hypothesis may be that minorities are more likely to live in zip codes that have a high population. </a:t>
            </a:r>
          </a:p>
          <a:p>
            <a:r>
              <a:rPr lang="en-US" dirty="0"/>
              <a:t>The number of zip code residents above 65 and the number of residents with public health insurance is negatively correlated with number of doctors. </a:t>
            </a:r>
          </a:p>
          <a:p>
            <a:endParaRPr lang="en-US" dirty="0"/>
          </a:p>
        </p:txBody>
      </p:sp>
      <p:sp>
        <p:nvSpPr>
          <p:cNvPr id="4" name="Slide Number Placeholder 3">
            <a:extLst>
              <a:ext uri="{FF2B5EF4-FFF2-40B4-BE49-F238E27FC236}">
                <a16:creationId xmlns:a16="http://schemas.microsoft.com/office/drawing/2014/main" id="{D5708045-83EC-468C-854D-68A293FF5739}"/>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3708342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C271-AEB5-4E12-8DC8-BED61AFE72EC}"/>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C96D580B-CDDE-44DB-9FC0-F2E75D45D49D}"/>
              </a:ext>
            </a:extLst>
          </p:cNvPr>
          <p:cNvSpPr>
            <a:spLocks noGrp="1"/>
          </p:cNvSpPr>
          <p:nvPr>
            <p:ph idx="1"/>
          </p:nvPr>
        </p:nvSpPr>
        <p:spPr>
          <a:xfrm>
            <a:off x="1689400" y="2022318"/>
            <a:ext cx="8813199" cy="4111139"/>
          </a:xfrm>
        </p:spPr>
        <p:txBody>
          <a:bodyPr>
            <a:normAutofit fontScale="92500"/>
          </a:bodyPr>
          <a:lstStyle/>
          <a:p>
            <a:r>
              <a:rPr lang="en-US" dirty="0"/>
              <a:t>If healthcare companies want to increase access in areas with high minority populations, our data shows the focus shouldn’t be on decreasing proximity to a doctor. The focus likely should be on finding ways to make healthcare more affordable and increasing number of people insured. </a:t>
            </a:r>
          </a:p>
          <a:p>
            <a:r>
              <a:rPr lang="en-US" dirty="0"/>
              <a:t>Since lower population areas tend to have fewer doctors per capita, mobile healthcare solutions might help provide more access to smaller, more rural communities.</a:t>
            </a:r>
          </a:p>
          <a:p>
            <a:r>
              <a:rPr lang="en-US" dirty="0"/>
              <a:t>Areas with higher rates of people over 65 tend to have fewer doctors, but the demand for healthcare is likely high. These would be good areas for healthcare companies to target when expanding.</a:t>
            </a:r>
          </a:p>
          <a:p>
            <a:endParaRPr lang="en-US" dirty="0"/>
          </a:p>
        </p:txBody>
      </p:sp>
      <p:sp>
        <p:nvSpPr>
          <p:cNvPr id="4" name="Slide Number Placeholder 3">
            <a:extLst>
              <a:ext uri="{FF2B5EF4-FFF2-40B4-BE49-F238E27FC236}">
                <a16:creationId xmlns:a16="http://schemas.microsoft.com/office/drawing/2014/main" id="{EDFF3292-7B13-4E96-9864-5240D60A735A}"/>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382753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91BA-399B-4F79-98F2-A24AA2BBAB0B}"/>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6328B5E1-2705-4B76-85DE-F94A738DC6C6}"/>
              </a:ext>
            </a:extLst>
          </p:cNvPr>
          <p:cNvSpPr>
            <a:spLocks noGrp="1"/>
          </p:cNvSpPr>
          <p:nvPr>
            <p:ph idx="1"/>
          </p:nvPr>
        </p:nvSpPr>
        <p:spPr/>
        <p:txBody>
          <a:bodyPr>
            <a:normAutofit fontScale="92500"/>
          </a:bodyPr>
          <a:lstStyle/>
          <a:p>
            <a:r>
              <a:rPr lang="en-US" dirty="0"/>
              <a:t>Do lower-income zip codes have fewer doctors offices?</a:t>
            </a:r>
          </a:p>
          <a:p>
            <a:r>
              <a:rPr lang="en-US" dirty="0"/>
              <a:t>Do zip codes with higher percentages of racial minorities have fewer doctors offices?</a:t>
            </a:r>
          </a:p>
          <a:p>
            <a:r>
              <a:rPr lang="en-US" dirty="0"/>
              <a:t>Do zip codes with higher populations have more doctors offices?</a:t>
            </a:r>
          </a:p>
          <a:p>
            <a:r>
              <a:rPr lang="en-US" dirty="0"/>
              <a:t>Do zip codes with higher percentages of people on public insurance have fewer doctors offices?</a:t>
            </a:r>
          </a:p>
          <a:p>
            <a:r>
              <a:rPr lang="en-US" dirty="0"/>
              <a:t>Do zip codes with more people above the age of 65 have more doctors offices?</a:t>
            </a:r>
          </a:p>
          <a:p>
            <a:pPr lvl="1"/>
            <a:endParaRPr lang="en-US" dirty="0"/>
          </a:p>
        </p:txBody>
      </p:sp>
      <p:sp>
        <p:nvSpPr>
          <p:cNvPr id="4" name="Slide Number Placeholder 3">
            <a:extLst>
              <a:ext uri="{FF2B5EF4-FFF2-40B4-BE49-F238E27FC236}">
                <a16:creationId xmlns:a16="http://schemas.microsoft.com/office/drawing/2014/main" id="{82879659-41BB-4910-A584-C1F305F64A68}"/>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367680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8B32-7E7E-442F-B60F-CFC819A87C5F}"/>
              </a:ext>
            </a:extLst>
          </p:cNvPr>
          <p:cNvSpPr>
            <a:spLocks noGrp="1"/>
          </p:cNvSpPr>
          <p:nvPr>
            <p:ph type="title"/>
          </p:nvPr>
        </p:nvSpPr>
        <p:spPr/>
        <p:txBody>
          <a:bodyPr/>
          <a:lstStyle/>
          <a:p>
            <a:r>
              <a:rPr lang="en-US" dirty="0"/>
              <a:t>Further research</a:t>
            </a:r>
          </a:p>
        </p:txBody>
      </p:sp>
      <p:sp>
        <p:nvSpPr>
          <p:cNvPr id="3" name="Content Placeholder 2">
            <a:extLst>
              <a:ext uri="{FF2B5EF4-FFF2-40B4-BE49-F238E27FC236}">
                <a16:creationId xmlns:a16="http://schemas.microsoft.com/office/drawing/2014/main" id="{F66C617D-7231-4806-A3C5-4179BA2FD988}"/>
              </a:ext>
            </a:extLst>
          </p:cNvPr>
          <p:cNvSpPr>
            <a:spLocks noGrp="1"/>
          </p:cNvSpPr>
          <p:nvPr>
            <p:ph idx="1"/>
          </p:nvPr>
        </p:nvSpPr>
        <p:spPr/>
        <p:txBody>
          <a:bodyPr>
            <a:normAutofit lnSpcReduction="10000"/>
          </a:bodyPr>
          <a:lstStyle/>
          <a:p>
            <a:r>
              <a:rPr lang="en-US" dirty="0"/>
              <a:t>To better measure healthcare access, we may want to distinguish between urban, suburban and rural zip codes. There may be a different process underlying the number of doctors in each of the three areas.</a:t>
            </a:r>
          </a:p>
          <a:p>
            <a:r>
              <a:rPr lang="en-US" dirty="0"/>
              <a:t>If we had more time, we would have run an MLE model rather than an OLS due to the high number of zip codes.</a:t>
            </a:r>
          </a:p>
          <a:p>
            <a:r>
              <a:rPr lang="en-US" dirty="0"/>
              <a:t>If we had more time or resources, we would use the Better Doctor API which has information on all primary care doctors in each </a:t>
            </a:r>
            <a:r>
              <a:rPr lang="en-US" dirty="0" err="1"/>
              <a:t>zipcode</a:t>
            </a:r>
            <a:r>
              <a:rPr lang="en-US" dirty="0"/>
              <a:t>.  </a:t>
            </a:r>
          </a:p>
          <a:p>
            <a:endParaRPr lang="en-US" dirty="0"/>
          </a:p>
        </p:txBody>
      </p:sp>
      <p:sp>
        <p:nvSpPr>
          <p:cNvPr id="4" name="Slide Number Placeholder 3">
            <a:extLst>
              <a:ext uri="{FF2B5EF4-FFF2-40B4-BE49-F238E27FC236}">
                <a16:creationId xmlns:a16="http://schemas.microsoft.com/office/drawing/2014/main" id="{80333676-0500-4D3C-AA87-6B405FDB80E5}"/>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372129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0A46-5F80-46BD-B188-5E07A899834A}"/>
              </a:ext>
            </a:extLst>
          </p:cNvPr>
          <p:cNvSpPr>
            <a:spLocks noGrp="1"/>
          </p:cNvSpPr>
          <p:nvPr>
            <p:ph type="title"/>
          </p:nvPr>
        </p:nvSpPr>
        <p:spPr/>
        <p:txBody>
          <a:bodyPr/>
          <a:lstStyle/>
          <a:p>
            <a:r>
              <a:rPr lang="en-US" dirty="0"/>
              <a:t>Data Sources</a:t>
            </a:r>
          </a:p>
        </p:txBody>
      </p:sp>
      <p:graphicFrame>
        <p:nvGraphicFramePr>
          <p:cNvPr id="5" name="Content Placeholder 4">
            <a:extLst>
              <a:ext uri="{FF2B5EF4-FFF2-40B4-BE49-F238E27FC236}">
                <a16:creationId xmlns:a16="http://schemas.microsoft.com/office/drawing/2014/main" id="{CB3B9AE2-D54D-47D7-BFF0-378557A141B1}"/>
              </a:ext>
            </a:extLst>
          </p:cNvPr>
          <p:cNvGraphicFramePr>
            <a:graphicFrameLocks noGrp="1"/>
          </p:cNvGraphicFramePr>
          <p:nvPr>
            <p:ph idx="1"/>
            <p:extLst>
              <p:ext uri="{D42A27DB-BD31-4B8C-83A1-F6EECF244321}">
                <p14:modId xmlns:p14="http://schemas.microsoft.com/office/powerpoint/2010/main" val="2017076379"/>
              </p:ext>
            </p:extLst>
          </p:nvPr>
        </p:nvGraphicFramePr>
        <p:xfrm>
          <a:off x="1689400" y="1980538"/>
          <a:ext cx="8813199" cy="352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B2B32BB6-6A0D-4CBC-B6A7-533B9E2F8972}"/>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
        <p:nvSpPr>
          <p:cNvPr id="6" name="TextBox 5">
            <a:extLst>
              <a:ext uri="{FF2B5EF4-FFF2-40B4-BE49-F238E27FC236}">
                <a16:creationId xmlns:a16="http://schemas.microsoft.com/office/drawing/2014/main" id="{65E02EFF-B60D-4D68-98F9-7EAE946DABBB}"/>
              </a:ext>
            </a:extLst>
          </p:cNvPr>
          <p:cNvSpPr txBox="1"/>
          <p:nvPr/>
        </p:nvSpPr>
        <p:spPr>
          <a:xfrm>
            <a:off x="2059271" y="4695290"/>
            <a:ext cx="2020105" cy="461665"/>
          </a:xfrm>
          <a:prstGeom prst="rect">
            <a:avLst/>
          </a:prstGeom>
          <a:noFill/>
        </p:spPr>
        <p:txBody>
          <a:bodyPr wrap="none" rtlCol="0">
            <a:spAutoFit/>
          </a:bodyPr>
          <a:lstStyle/>
          <a:p>
            <a:pPr lvl="0"/>
            <a:r>
              <a:rPr lang="en-US" sz="2400" dirty="0">
                <a:latin typeface="Hadassah Friedlaender" panose="02020603050405020304" pitchFamily="18" charset="-79"/>
                <a:cs typeface="Hadassah Friedlaender" panose="02020603050405020304" pitchFamily="18" charset="-79"/>
              </a:rPr>
              <a:t>(data.mo.gov)</a:t>
            </a:r>
            <a:endParaRPr lang="en-US" sz="2400" dirty="0"/>
          </a:p>
        </p:txBody>
      </p:sp>
      <p:sp>
        <p:nvSpPr>
          <p:cNvPr id="7" name="TextBox 6">
            <a:extLst>
              <a:ext uri="{FF2B5EF4-FFF2-40B4-BE49-F238E27FC236}">
                <a16:creationId xmlns:a16="http://schemas.microsoft.com/office/drawing/2014/main" id="{A6B6B3A5-8CAE-42F8-9851-CC489C75DB77}"/>
              </a:ext>
            </a:extLst>
          </p:cNvPr>
          <p:cNvSpPr txBox="1"/>
          <p:nvPr/>
        </p:nvSpPr>
        <p:spPr>
          <a:xfrm>
            <a:off x="8241890" y="4670645"/>
            <a:ext cx="1824538" cy="461665"/>
          </a:xfrm>
          <a:prstGeom prst="rect">
            <a:avLst/>
          </a:prstGeom>
          <a:noFill/>
        </p:spPr>
        <p:txBody>
          <a:bodyPr wrap="none" rtlCol="0">
            <a:spAutoFit/>
          </a:bodyPr>
          <a:lstStyle/>
          <a:p>
            <a:pPr lvl="0"/>
            <a:r>
              <a:rPr lang="en-US" sz="2400" dirty="0">
                <a:latin typeface="Hadassah Friedlaender" panose="02020603050405020304" pitchFamily="18" charset="-79"/>
                <a:cs typeface="Hadassah Friedlaender" panose="02020603050405020304" pitchFamily="18" charset="-79"/>
              </a:rPr>
              <a:t>(census.gov)</a:t>
            </a:r>
          </a:p>
        </p:txBody>
      </p:sp>
    </p:spTree>
    <p:extLst>
      <p:ext uri="{BB962C8B-B14F-4D97-AF65-F5344CB8AC3E}">
        <p14:creationId xmlns:p14="http://schemas.microsoft.com/office/powerpoint/2010/main" val="204497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3F52BC-F2DB-412B-8645-F168A7DAC93C}"/>
              </a:ext>
            </a:extLst>
          </p:cNvPr>
          <p:cNvPicPr>
            <a:picLocks noChangeAspect="1"/>
          </p:cNvPicPr>
          <p:nvPr/>
        </p:nvPicPr>
        <p:blipFill>
          <a:blip r:embed="rId2"/>
          <a:stretch>
            <a:fillRect/>
          </a:stretch>
        </p:blipFill>
        <p:spPr>
          <a:xfrm>
            <a:off x="1060558" y="0"/>
            <a:ext cx="10070883" cy="6534032"/>
          </a:xfrm>
          <a:prstGeom prst="rect">
            <a:avLst/>
          </a:prstGeom>
        </p:spPr>
      </p:pic>
      <p:sp>
        <p:nvSpPr>
          <p:cNvPr id="4" name="Slide Number Placeholder 3">
            <a:extLst>
              <a:ext uri="{FF2B5EF4-FFF2-40B4-BE49-F238E27FC236}">
                <a16:creationId xmlns:a16="http://schemas.microsoft.com/office/drawing/2014/main" id="{0FAE5F36-6777-4119-817B-462758784E1F}"/>
              </a:ext>
            </a:extLst>
          </p:cNvPr>
          <p:cNvSpPr>
            <a:spLocks noGrp="1"/>
          </p:cNvSpPr>
          <p:nvPr>
            <p:ph type="sldNum" sz="quarter" idx="12"/>
          </p:nvPr>
        </p:nvSpPr>
        <p:spPr>
          <a:xfrm>
            <a:off x="11821885" y="6534032"/>
            <a:ext cx="370113" cy="320040"/>
          </a:xfrm>
        </p:spPr>
        <p:txBody>
          <a:bodyPr/>
          <a:lstStyle/>
          <a:p>
            <a:fld id="{8A7A6979-0714-4377-B894-6BE4C2D6E202}" type="slidenum">
              <a:rPr lang="en-US" smtClean="0"/>
              <a:pPr/>
              <a:t>4</a:t>
            </a:fld>
            <a:endParaRPr lang="en-US" dirty="0"/>
          </a:p>
        </p:txBody>
      </p:sp>
      <p:sp>
        <p:nvSpPr>
          <p:cNvPr id="6" name="TextBox 5">
            <a:extLst>
              <a:ext uri="{FF2B5EF4-FFF2-40B4-BE49-F238E27FC236}">
                <a16:creationId xmlns:a16="http://schemas.microsoft.com/office/drawing/2014/main" id="{98A9F6C0-1F3B-44FF-A921-E2AA83086FBA}"/>
              </a:ext>
            </a:extLst>
          </p:cNvPr>
          <p:cNvSpPr txBox="1"/>
          <p:nvPr/>
        </p:nvSpPr>
        <p:spPr>
          <a:xfrm>
            <a:off x="8280400" y="2943851"/>
            <a:ext cx="2851041" cy="646331"/>
          </a:xfrm>
          <a:prstGeom prst="rect">
            <a:avLst/>
          </a:prstGeom>
          <a:solidFill>
            <a:schemeClr val="bg2">
              <a:lumMod val="75000"/>
            </a:schemeClr>
          </a:solidFill>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en-US" dirty="0">
                <a:solidFill>
                  <a:schemeClr val="bg1"/>
                </a:solidFill>
              </a:rPr>
              <a:t>PULLING ZIP CODE METADATA</a:t>
            </a:r>
          </a:p>
        </p:txBody>
      </p:sp>
    </p:spTree>
    <p:extLst>
      <p:ext uri="{BB962C8B-B14F-4D97-AF65-F5344CB8AC3E}">
        <p14:creationId xmlns:p14="http://schemas.microsoft.com/office/powerpoint/2010/main" val="133718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349BB3-9C03-4E0D-9496-2352551A2545}"/>
              </a:ext>
            </a:extLst>
          </p:cNvPr>
          <p:cNvSpPr>
            <a:spLocks noGrp="1"/>
          </p:cNvSpPr>
          <p:nvPr>
            <p:ph type="sldNum" sz="quarter" idx="12"/>
          </p:nvPr>
        </p:nvSpPr>
        <p:spPr/>
        <p:txBody>
          <a:bodyPr/>
          <a:lstStyle/>
          <a:p>
            <a:fld id="{8A7A6979-0714-4377-B894-6BE4C2D6E202}" type="slidenum">
              <a:rPr lang="en-US" smtClean="0"/>
              <a:pPr/>
              <a:t>5</a:t>
            </a:fld>
            <a:endParaRPr lang="en-US" dirty="0"/>
          </a:p>
        </p:txBody>
      </p:sp>
      <p:pic>
        <p:nvPicPr>
          <p:cNvPr id="5" name="Picture 4">
            <a:extLst>
              <a:ext uri="{FF2B5EF4-FFF2-40B4-BE49-F238E27FC236}">
                <a16:creationId xmlns:a16="http://schemas.microsoft.com/office/drawing/2014/main" id="{3AE6705D-4E87-4D59-9CD3-072BD210DE5D}"/>
              </a:ext>
            </a:extLst>
          </p:cNvPr>
          <p:cNvPicPr>
            <a:picLocks noChangeAspect="1"/>
          </p:cNvPicPr>
          <p:nvPr/>
        </p:nvPicPr>
        <p:blipFill>
          <a:blip r:embed="rId2"/>
          <a:stretch>
            <a:fillRect/>
          </a:stretch>
        </p:blipFill>
        <p:spPr>
          <a:xfrm>
            <a:off x="1864995" y="0"/>
            <a:ext cx="8462010" cy="6534032"/>
          </a:xfrm>
          <a:prstGeom prst="rect">
            <a:avLst/>
          </a:prstGeom>
        </p:spPr>
      </p:pic>
      <p:sp>
        <p:nvSpPr>
          <p:cNvPr id="6" name="TextBox 5">
            <a:extLst>
              <a:ext uri="{FF2B5EF4-FFF2-40B4-BE49-F238E27FC236}">
                <a16:creationId xmlns:a16="http://schemas.microsoft.com/office/drawing/2014/main" id="{20D15513-6015-4A68-94C9-ACAC0909DF9E}"/>
              </a:ext>
            </a:extLst>
          </p:cNvPr>
          <p:cNvSpPr txBox="1"/>
          <p:nvPr/>
        </p:nvSpPr>
        <p:spPr>
          <a:xfrm>
            <a:off x="7475964" y="4329352"/>
            <a:ext cx="2851041" cy="923330"/>
          </a:xfrm>
          <a:prstGeom prst="rect">
            <a:avLst/>
          </a:prstGeom>
          <a:solidFill>
            <a:schemeClr val="bg2">
              <a:lumMod val="75000"/>
            </a:schemeClr>
          </a:solidFill>
        </p:spPr>
        <p:style>
          <a:lnRef idx="2">
            <a:schemeClr val="accent3"/>
          </a:lnRef>
          <a:fillRef idx="1">
            <a:schemeClr val="lt1"/>
          </a:fillRef>
          <a:effectRef idx="0">
            <a:schemeClr val="accent3"/>
          </a:effectRef>
          <a:fontRef idx="minor">
            <a:schemeClr val="dk1"/>
          </a:fontRef>
        </p:style>
        <p:txBody>
          <a:bodyPr wrap="square" rtlCol="0" anchor="ctr">
            <a:spAutoFit/>
          </a:bodyPr>
          <a:lstStyle>
            <a:defPPr>
              <a:defRPr lang="en-US"/>
            </a:defPPr>
            <a:lvl1pPr algn="ctr">
              <a:defRPr>
                <a:solidFill>
                  <a:schemeClr val="bg1"/>
                </a:solidFill>
              </a:defRPr>
            </a:lvl1pPr>
          </a:lstStyle>
          <a:p>
            <a:r>
              <a:rPr lang="en-US" dirty="0"/>
              <a:t>GETTING DOCTOR COUNTS FROM GOOGLE PLACES API</a:t>
            </a:r>
          </a:p>
        </p:txBody>
      </p:sp>
    </p:spTree>
    <p:extLst>
      <p:ext uri="{BB962C8B-B14F-4D97-AF65-F5344CB8AC3E}">
        <p14:creationId xmlns:p14="http://schemas.microsoft.com/office/powerpoint/2010/main" val="194522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389A35-1696-40B0-8AB0-65CB4DB6F06D}"/>
              </a:ext>
            </a:extLst>
          </p:cNvPr>
          <p:cNvSpPr>
            <a:spLocks noGrp="1"/>
          </p:cNvSpPr>
          <p:nvPr>
            <p:ph type="sldNum" sz="quarter" idx="12"/>
          </p:nvPr>
        </p:nvSpPr>
        <p:spPr/>
        <p:txBody>
          <a:bodyPr/>
          <a:lstStyle/>
          <a:p>
            <a:fld id="{8A7A6979-0714-4377-B894-6BE4C2D6E202}" type="slidenum">
              <a:rPr lang="en-US" smtClean="0"/>
              <a:pPr/>
              <a:t>6</a:t>
            </a:fld>
            <a:endParaRPr lang="en-US" dirty="0"/>
          </a:p>
        </p:txBody>
      </p:sp>
      <p:pic>
        <p:nvPicPr>
          <p:cNvPr id="5" name="Picture 4">
            <a:extLst>
              <a:ext uri="{FF2B5EF4-FFF2-40B4-BE49-F238E27FC236}">
                <a16:creationId xmlns:a16="http://schemas.microsoft.com/office/drawing/2014/main" id="{ED5AFCCD-4B1A-4515-9E81-1372890978B3}"/>
              </a:ext>
            </a:extLst>
          </p:cNvPr>
          <p:cNvPicPr>
            <a:picLocks noChangeAspect="1"/>
          </p:cNvPicPr>
          <p:nvPr/>
        </p:nvPicPr>
        <p:blipFill>
          <a:blip r:embed="rId2"/>
          <a:stretch>
            <a:fillRect/>
          </a:stretch>
        </p:blipFill>
        <p:spPr>
          <a:xfrm>
            <a:off x="2187222" y="114300"/>
            <a:ext cx="7817556" cy="3429000"/>
          </a:xfrm>
          <a:prstGeom prst="rect">
            <a:avLst/>
          </a:prstGeom>
        </p:spPr>
      </p:pic>
      <p:pic>
        <p:nvPicPr>
          <p:cNvPr id="6" name="Picture 5">
            <a:extLst>
              <a:ext uri="{FF2B5EF4-FFF2-40B4-BE49-F238E27FC236}">
                <a16:creationId xmlns:a16="http://schemas.microsoft.com/office/drawing/2014/main" id="{F811D464-D976-4564-A6F0-089A75ED114C}"/>
              </a:ext>
            </a:extLst>
          </p:cNvPr>
          <p:cNvPicPr>
            <a:picLocks noChangeAspect="1"/>
          </p:cNvPicPr>
          <p:nvPr/>
        </p:nvPicPr>
        <p:blipFill>
          <a:blip r:embed="rId3"/>
          <a:stretch>
            <a:fillRect/>
          </a:stretch>
        </p:blipFill>
        <p:spPr>
          <a:xfrm>
            <a:off x="1516083" y="3657600"/>
            <a:ext cx="9159834" cy="2712720"/>
          </a:xfrm>
          <a:prstGeom prst="rect">
            <a:avLst/>
          </a:prstGeom>
        </p:spPr>
      </p:pic>
      <p:sp>
        <p:nvSpPr>
          <p:cNvPr id="7" name="TextBox 6">
            <a:extLst>
              <a:ext uri="{FF2B5EF4-FFF2-40B4-BE49-F238E27FC236}">
                <a16:creationId xmlns:a16="http://schemas.microsoft.com/office/drawing/2014/main" id="{1DE74EB9-3925-4A00-AFB8-2B62018FB89F}"/>
              </a:ext>
            </a:extLst>
          </p:cNvPr>
          <p:cNvSpPr txBox="1"/>
          <p:nvPr/>
        </p:nvSpPr>
        <p:spPr>
          <a:xfrm>
            <a:off x="7863840" y="2058592"/>
            <a:ext cx="2140938" cy="923330"/>
          </a:xfrm>
          <a:prstGeom prst="rect">
            <a:avLst/>
          </a:prstGeom>
          <a:solidFill>
            <a:schemeClr val="bg2">
              <a:lumMod val="75000"/>
            </a:schemeClr>
          </a:solidFill>
        </p:spPr>
        <p:style>
          <a:lnRef idx="2">
            <a:schemeClr val="accent3"/>
          </a:lnRef>
          <a:fillRef idx="1">
            <a:schemeClr val="lt1"/>
          </a:fillRef>
          <a:effectRef idx="0">
            <a:schemeClr val="accent3"/>
          </a:effectRef>
          <a:fontRef idx="minor">
            <a:schemeClr val="dk1"/>
          </a:fontRef>
        </p:style>
        <p:txBody>
          <a:bodyPr wrap="square" rtlCol="0" anchor="ctr">
            <a:spAutoFit/>
          </a:bodyPr>
          <a:lstStyle>
            <a:defPPr>
              <a:defRPr lang="en-US"/>
            </a:defPPr>
            <a:lvl1pPr algn="ctr">
              <a:defRPr>
                <a:solidFill>
                  <a:schemeClr val="bg1"/>
                </a:solidFill>
              </a:defRPr>
            </a:lvl1pPr>
          </a:lstStyle>
          <a:p>
            <a:r>
              <a:rPr lang="en-US" dirty="0"/>
              <a:t>ADDING DOCTOR COUNTS TO ZIP CODE DF</a:t>
            </a:r>
          </a:p>
        </p:txBody>
      </p:sp>
      <p:sp>
        <p:nvSpPr>
          <p:cNvPr id="8" name="TextBox 7">
            <a:extLst>
              <a:ext uri="{FF2B5EF4-FFF2-40B4-BE49-F238E27FC236}">
                <a16:creationId xmlns:a16="http://schemas.microsoft.com/office/drawing/2014/main" id="{96D9E57D-F022-46F0-8356-DB6BED79BEA1}"/>
              </a:ext>
            </a:extLst>
          </p:cNvPr>
          <p:cNvSpPr txBox="1"/>
          <p:nvPr/>
        </p:nvSpPr>
        <p:spPr>
          <a:xfrm>
            <a:off x="7657236" y="4034312"/>
            <a:ext cx="3018681" cy="369332"/>
          </a:xfrm>
          <a:prstGeom prst="rect">
            <a:avLst/>
          </a:prstGeom>
          <a:solidFill>
            <a:schemeClr val="bg2">
              <a:lumMod val="75000"/>
            </a:schemeClr>
          </a:solidFill>
        </p:spPr>
        <p:style>
          <a:lnRef idx="2">
            <a:schemeClr val="accent3"/>
          </a:lnRef>
          <a:fillRef idx="1">
            <a:schemeClr val="lt1"/>
          </a:fillRef>
          <a:effectRef idx="0">
            <a:schemeClr val="accent3"/>
          </a:effectRef>
          <a:fontRef idx="minor">
            <a:schemeClr val="dk1"/>
          </a:fontRef>
        </p:style>
        <p:txBody>
          <a:bodyPr wrap="square" rtlCol="0" anchor="ctr">
            <a:spAutoFit/>
          </a:bodyPr>
          <a:lstStyle>
            <a:defPPr>
              <a:defRPr lang="en-US"/>
            </a:defPPr>
            <a:lvl1pPr algn="ctr">
              <a:defRPr>
                <a:solidFill>
                  <a:schemeClr val="bg1"/>
                </a:solidFill>
              </a:defRPr>
            </a:lvl1pPr>
          </a:lstStyle>
          <a:p>
            <a:r>
              <a:rPr lang="en-US" dirty="0"/>
              <a:t>READING IN CENSUS DATA</a:t>
            </a:r>
          </a:p>
        </p:txBody>
      </p:sp>
    </p:spTree>
    <p:extLst>
      <p:ext uri="{BB962C8B-B14F-4D97-AF65-F5344CB8AC3E}">
        <p14:creationId xmlns:p14="http://schemas.microsoft.com/office/powerpoint/2010/main" val="246369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0FDE98-A722-4295-9B49-D01B36FCF0AF}"/>
              </a:ext>
            </a:extLst>
          </p:cNvPr>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5" name="Picture 4">
            <a:extLst>
              <a:ext uri="{FF2B5EF4-FFF2-40B4-BE49-F238E27FC236}">
                <a16:creationId xmlns:a16="http://schemas.microsoft.com/office/drawing/2014/main" id="{A0256A3F-60C5-4264-9EE5-DF86AAEE6993}"/>
              </a:ext>
            </a:extLst>
          </p:cNvPr>
          <p:cNvPicPr>
            <a:picLocks noChangeAspect="1"/>
          </p:cNvPicPr>
          <p:nvPr/>
        </p:nvPicPr>
        <p:blipFill>
          <a:blip r:embed="rId2"/>
          <a:stretch>
            <a:fillRect/>
          </a:stretch>
        </p:blipFill>
        <p:spPr>
          <a:xfrm>
            <a:off x="377482" y="1818799"/>
            <a:ext cx="11444403" cy="3220402"/>
          </a:xfrm>
          <a:prstGeom prst="rect">
            <a:avLst/>
          </a:prstGeom>
        </p:spPr>
      </p:pic>
      <p:sp>
        <p:nvSpPr>
          <p:cNvPr id="6" name="TextBox 5">
            <a:extLst>
              <a:ext uri="{FF2B5EF4-FFF2-40B4-BE49-F238E27FC236}">
                <a16:creationId xmlns:a16="http://schemas.microsoft.com/office/drawing/2014/main" id="{C04534D6-0793-414A-8C5D-D296129F4B31}"/>
              </a:ext>
            </a:extLst>
          </p:cNvPr>
          <p:cNvSpPr txBox="1"/>
          <p:nvPr/>
        </p:nvSpPr>
        <p:spPr>
          <a:xfrm>
            <a:off x="8651921" y="2083592"/>
            <a:ext cx="3162597" cy="369332"/>
          </a:xfrm>
          <a:prstGeom prst="rect">
            <a:avLst/>
          </a:prstGeom>
          <a:solidFill>
            <a:schemeClr val="bg2">
              <a:lumMod val="75000"/>
            </a:schemeClr>
          </a:solidFill>
        </p:spPr>
        <p:style>
          <a:lnRef idx="2">
            <a:schemeClr val="accent3"/>
          </a:lnRef>
          <a:fillRef idx="1">
            <a:schemeClr val="lt1"/>
          </a:fillRef>
          <a:effectRef idx="0">
            <a:schemeClr val="accent3"/>
          </a:effectRef>
          <a:fontRef idx="minor">
            <a:schemeClr val="dk1"/>
          </a:fontRef>
        </p:style>
        <p:txBody>
          <a:bodyPr wrap="square" rtlCol="0" anchor="ctr">
            <a:spAutoFit/>
          </a:bodyPr>
          <a:lstStyle>
            <a:defPPr>
              <a:defRPr lang="en-US"/>
            </a:defPPr>
            <a:lvl1pPr algn="ctr">
              <a:defRPr>
                <a:solidFill>
                  <a:schemeClr val="bg1"/>
                </a:solidFill>
              </a:defRPr>
            </a:lvl1pPr>
          </a:lstStyle>
          <a:p>
            <a:r>
              <a:rPr lang="en-US" dirty="0"/>
              <a:t>MERGING THE DATA FRAMES</a:t>
            </a:r>
          </a:p>
        </p:txBody>
      </p:sp>
    </p:spTree>
    <p:extLst>
      <p:ext uri="{BB962C8B-B14F-4D97-AF65-F5344CB8AC3E}">
        <p14:creationId xmlns:p14="http://schemas.microsoft.com/office/powerpoint/2010/main" val="1222421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88C2-7A49-41E4-86BC-DF4697433A34}"/>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83362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6B1006-D4FD-4CDE-B744-C996A66C2981}"/>
              </a:ext>
            </a:extLst>
          </p:cNvPr>
          <p:cNvSpPr>
            <a:spLocks noGrp="1"/>
          </p:cNvSpPr>
          <p:nvPr>
            <p:ph type="sldNum" sz="quarter" idx="12"/>
          </p:nvPr>
        </p:nvSpPr>
        <p:spPr/>
        <p:txBody>
          <a:bodyPr/>
          <a:lstStyle/>
          <a:p>
            <a:fld id="{8A7A6979-0714-4377-B894-6BE4C2D6E202}" type="slidenum">
              <a:rPr lang="en-US" smtClean="0"/>
              <a:pPr/>
              <a:t>9</a:t>
            </a:fld>
            <a:endParaRPr lang="en-US" dirty="0"/>
          </a:p>
        </p:txBody>
      </p:sp>
      <p:pic>
        <p:nvPicPr>
          <p:cNvPr id="7" name="Picture 6">
            <a:extLst>
              <a:ext uri="{FF2B5EF4-FFF2-40B4-BE49-F238E27FC236}">
                <a16:creationId xmlns:a16="http://schemas.microsoft.com/office/drawing/2014/main" id="{83F23E9D-CFC1-4F03-A6AA-09FFFCD0AB0D}"/>
              </a:ext>
            </a:extLst>
          </p:cNvPr>
          <p:cNvPicPr>
            <a:picLocks noChangeAspect="1"/>
          </p:cNvPicPr>
          <p:nvPr/>
        </p:nvPicPr>
        <p:blipFill>
          <a:blip r:embed="rId2"/>
          <a:stretch>
            <a:fillRect/>
          </a:stretch>
        </p:blipFill>
        <p:spPr>
          <a:xfrm>
            <a:off x="366403" y="1127760"/>
            <a:ext cx="11459193" cy="4186237"/>
          </a:xfrm>
          <a:prstGeom prst="rect">
            <a:avLst/>
          </a:prstGeom>
        </p:spPr>
      </p:pic>
    </p:spTree>
    <p:extLst>
      <p:ext uri="{BB962C8B-B14F-4D97-AF65-F5344CB8AC3E}">
        <p14:creationId xmlns:p14="http://schemas.microsoft.com/office/powerpoint/2010/main" val="1719829319"/>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4342</TotalTime>
  <Words>462</Words>
  <Application>Microsoft Office PowerPoint</Application>
  <PresentationFormat>Widescreen</PresentationFormat>
  <Paragraphs>52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Hadassah Friedlaender</vt:lpstr>
      <vt:lpstr>Parcel</vt:lpstr>
      <vt:lpstr>Assessing Access to Healthcare professionals in Missouri</vt:lpstr>
      <vt:lpstr>Research questions</vt:lpstr>
      <vt:lpstr>Data Sources</vt:lpstr>
      <vt:lpstr>PowerPoint Presentation</vt:lpstr>
      <vt:lpstr>PowerPoint Presentation</vt:lpstr>
      <vt:lpstr>PowerPoint Presentation</vt:lpstr>
      <vt:lpstr>PowerPoint Presentation</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and implications</vt:lpstr>
      <vt:lpstr>Conclusions</vt:lpstr>
      <vt:lpstr>Implications</vt:lpstr>
      <vt:lpstr>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to Doctors offices in Missouri</dc:title>
  <dc:creator>Andrew Mullenger</dc:creator>
  <cp:lastModifiedBy>Andrew Mullenger</cp:lastModifiedBy>
  <cp:revision>33</cp:revision>
  <dcterms:created xsi:type="dcterms:W3CDTF">2019-03-04T23:49:44Z</dcterms:created>
  <dcterms:modified xsi:type="dcterms:W3CDTF">2019-03-08T00:13:52Z</dcterms:modified>
</cp:coreProperties>
</file>