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80858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227867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36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290707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5456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362880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1574060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198521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230690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03973-6393-4EAE-A17D-E1CFBC4EA60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4668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03973-6393-4EAE-A17D-E1CFBC4EA60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140365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03973-6393-4EAE-A17D-E1CFBC4EA600}"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366352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03973-6393-4EAE-A17D-E1CFBC4EA600}"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306810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03973-6393-4EAE-A17D-E1CFBC4EA600}" type="datetimeFigureOut">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292904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D03973-6393-4EAE-A17D-E1CFBC4EA60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2226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D03973-6393-4EAE-A17D-E1CFBC4EA60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09867-1F40-42ED-B9E7-733D99047EFF}" type="slidenum">
              <a:rPr lang="en-IN" smtClean="0"/>
              <a:t>‹#›</a:t>
            </a:fld>
            <a:endParaRPr lang="en-IN"/>
          </a:p>
        </p:txBody>
      </p:sp>
    </p:spTree>
    <p:extLst>
      <p:ext uri="{BB962C8B-B14F-4D97-AF65-F5344CB8AC3E}">
        <p14:creationId xmlns:p14="http://schemas.microsoft.com/office/powerpoint/2010/main" val="403934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D03973-6393-4EAE-A17D-E1CFBC4EA600}" type="datetimeFigureOut">
              <a:rPr lang="en-IN" smtClean="0"/>
              <a:t>17-12-2020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B09867-1F40-42ED-B9E7-733D99047EFF}" type="slidenum">
              <a:rPr lang="en-IN" smtClean="0"/>
              <a:t>‹#›</a:t>
            </a:fld>
            <a:endParaRPr lang="en-IN"/>
          </a:p>
        </p:txBody>
      </p:sp>
    </p:spTree>
    <p:extLst>
      <p:ext uri="{BB962C8B-B14F-4D97-AF65-F5344CB8AC3E}">
        <p14:creationId xmlns:p14="http://schemas.microsoft.com/office/powerpoint/2010/main" val="4144858338"/>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85A5-B5D3-4F8F-9320-F088E2C690FA}"/>
              </a:ext>
            </a:extLst>
          </p:cNvPr>
          <p:cNvSpPr>
            <a:spLocks noGrp="1"/>
          </p:cNvSpPr>
          <p:nvPr>
            <p:ph type="ctrTitle"/>
          </p:nvPr>
        </p:nvSpPr>
        <p:spPr>
          <a:xfrm>
            <a:off x="1414540" y="843006"/>
            <a:ext cx="7766936" cy="1646302"/>
          </a:xfrm>
        </p:spPr>
        <p:txBody>
          <a:bodyPr>
            <a:normAutofit/>
          </a:bodyPr>
          <a:lstStyle/>
          <a:p>
            <a:pPr algn="l">
              <a:lnSpc>
                <a:spcPct val="90000"/>
              </a:lnSpc>
            </a:pPr>
            <a:r>
              <a:rPr lang="en-US" sz="4200" dirty="0"/>
              <a:t>Towards stock price analysis on time series data using LSTM</a:t>
            </a:r>
            <a:endParaRPr lang="en-IN" sz="4200" dirty="0"/>
          </a:p>
        </p:txBody>
      </p:sp>
      <p:sp>
        <p:nvSpPr>
          <p:cNvPr id="3" name="Subtitle 2">
            <a:extLst>
              <a:ext uri="{FF2B5EF4-FFF2-40B4-BE49-F238E27FC236}">
                <a16:creationId xmlns:a16="http://schemas.microsoft.com/office/drawing/2014/main" id="{57E4FA2D-5212-494D-9044-3B036D3D8DB4}"/>
              </a:ext>
            </a:extLst>
          </p:cNvPr>
          <p:cNvSpPr>
            <a:spLocks noGrp="1"/>
          </p:cNvSpPr>
          <p:nvPr>
            <p:ph type="subTitle" idx="1"/>
          </p:nvPr>
        </p:nvSpPr>
        <p:spPr>
          <a:xfrm>
            <a:off x="1302328" y="2807855"/>
            <a:ext cx="7971676" cy="3207139"/>
          </a:xfrm>
        </p:spPr>
        <p:txBody>
          <a:bodyPr>
            <a:normAutofit/>
          </a:bodyPr>
          <a:lstStyle/>
          <a:p>
            <a:pPr algn="l">
              <a:lnSpc>
                <a:spcPct val="90000"/>
              </a:lnSpc>
            </a:pPr>
            <a:r>
              <a:rPr lang="en-US" sz="2200" dirty="0">
                <a:solidFill>
                  <a:schemeClr val="tx1"/>
                </a:solidFill>
              </a:rPr>
              <a:t>The project "Stock Prediction using Machine Learning" takes us through the basic process of predicting the trends of stock prices using machine learning architecture of LSTM while also making use of prominent Python Libraries such as TensorFlow, Kera’s</a:t>
            </a:r>
            <a:r>
              <a:rPr lang="en-US" sz="2900" dirty="0">
                <a:solidFill>
                  <a:schemeClr val="tx1"/>
                </a:solidFill>
              </a:rPr>
              <a:t>.</a:t>
            </a:r>
          </a:p>
          <a:p>
            <a:pPr algn="l">
              <a:lnSpc>
                <a:spcPct val="90000"/>
              </a:lnSpc>
            </a:pPr>
            <a:endParaRPr lang="en-US" dirty="0">
              <a:solidFill>
                <a:schemeClr val="tx1"/>
              </a:solidFill>
            </a:endParaRPr>
          </a:p>
          <a:p>
            <a:pPr algn="l">
              <a:lnSpc>
                <a:spcPct val="90000"/>
              </a:lnSpc>
            </a:pPr>
            <a:r>
              <a:rPr lang="en-IN" dirty="0">
                <a:solidFill>
                  <a:schemeClr val="tx1"/>
                </a:solidFill>
              </a:rPr>
              <a:t>-A Project by KAMIL ILHAQ, IT SEC B , 3</a:t>
            </a:r>
            <a:r>
              <a:rPr lang="en-IN" baseline="30000" dirty="0">
                <a:solidFill>
                  <a:schemeClr val="tx1"/>
                </a:solidFill>
              </a:rPr>
              <a:t>RD</a:t>
            </a:r>
            <a:r>
              <a:rPr lang="en-IN" dirty="0">
                <a:solidFill>
                  <a:schemeClr val="tx1"/>
                </a:solidFill>
              </a:rPr>
              <a:t> YEAR</a:t>
            </a:r>
          </a:p>
          <a:p>
            <a:pPr algn="l">
              <a:lnSpc>
                <a:spcPct val="90000"/>
              </a:lnSpc>
            </a:pPr>
            <a:r>
              <a:rPr lang="en-IN" dirty="0">
                <a:solidFill>
                  <a:schemeClr val="tx1"/>
                </a:solidFill>
              </a:rPr>
              <a:t> ROLL NO- 1802913073</a:t>
            </a:r>
          </a:p>
        </p:txBody>
      </p:sp>
    </p:spTree>
    <p:extLst>
      <p:ext uri="{BB962C8B-B14F-4D97-AF65-F5344CB8AC3E}">
        <p14:creationId xmlns:p14="http://schemas.microsoft.com/office/powerpoint/2010/main" val="36286367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CE46-9267-45C4-B7E1-4FB061000271}"/>
              </a:ext>
            </a:extLst>
          </p:cNvPr>
          <p:cNvSpPr>
            <a:spLocks noGrp="1"/>
          </p:cNvSpPr>
          <p:nvPr>
            <p:ph type="title"/>
          </p:nvPr>
        </p:nvSpPr>
        <p:spPr/>
        <p:txBody>
          <a:bodyPr>
            <a:normAutofit/>
          </a:bodyPr>
          <a:lstStyle/>
          <a:p>
            <a:r>
              <a:rPr lang="en-IN"/>
              <a:t>OBJECTIVE</a:t>
            </a:r>
          </a:p>
        </p:txBody>
      </p:sp>
      <p:sp>
        <p:nvSpPr>
          <p:cNvPr id="3" name="Content Placeholder 2">
            <a:extLst>
              <a:ext uri="{FF2B5EF4-FFF2-40B4-BE49-F238E27FC236}">
                <a16:creationId xmlns:a16="http://schemas.microsoft.com/office/drawing/2014/main" id="{7923B513-EE16-4016-A695-6EED03A6DAE4}"/>
              </a:ext>
            </a:extLst>
          </p:cNvPr>
          <p:cNvSpPr>
            <a:spLocks noGrp="1"/>
          </p:cNvSpPr>
          <p:nvPr>
            <p:ph idx="1"/>
          </p:nvPr>
        </p:nvSpPr>
        <p:spPr/>
        <p:txBody>
          <a:bodyPr>
            <a:normAutofit/>
          </a:bodyPr>
          <a:lstStyle/>
          <a:p>
            <a:pPr marL="0" indent="0">
              <a:buNone/>
            </a:pPr>
            <a:r>
              <a:rPr lang="en-IN"/>
              <a:t>The objective of this project is to correctly predict the stock prices of a company’s shares in the financial market.</a:t>
            </a:r>
          </a:p>
        </p:txBody>
      </p:sp>
    </p:spTree>
    <p:extLst>
      <p:ext uri="{BB962C8B-B14F-4D97-AF65-F5344CB8AC3E}">
        <p14:creationId xmlns:p14="http://schemas.microsoft.com/office/powerpoint/2010/main" val="1143705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FF76-371A-4D57-9FC8-EDC8B092B015}"/>
              </a:ext>
            </a:extLst>
          </p:cNvPr>
          <p:cNvSpPr>
            <a:spLocks noGrp="1"/>
          </p:cNvSpPr>
          <p:nvPr>
            <p:ph type="title"/>
          </p:nvPr>
        </p:nvSpPr>
        <p:spPr/>
        <p:txBody>
          <a:bodyPr>
            <a:normAutofit/>
          </a:bodyPr>
          <a:lstStyle/>
          <a:p>
            <a:r>
              <a:rPr lang="en-IN" dirty="0"/>
              <a:t>FLOW PROCESS</a:t>
            </a:r>
          </a:p>
        </p:txBody>
      </p:sp>
      <p:sp>
        <p:nvSpPr>
          <p:cNvPr id="3" name="Content Placeholder 2">
            <a:extLst>
              <a:ext uri="{FF2B5EF4-FFF2-40B4-BE49-F238E27FC236}">
                <a16:creationId xmlns:a16="http://schemas.microsoft.com/office/drawing/2014/main" id="{B9BF1AF2-400A-432F-B693-3607DF4A0BF3}"/>
              </a:ext>
            </a:extLst>
          </p:cNvPr>
          <p:cNvSpPr>
            <a:spLocks noGrp="1"/>
          </p:cNvSpPr>
          <p:nvPr>
            <p:ph idx="1"/>
          </p:nvPr>
        </p:nvSpPr>
        <p:spPr/>
        <p:txBody>
          <a:bodyPr>
            <a:normAutofit lnSpcReduction="10000"/>
          </a:bodyPr>
          <a:lstStyle/>
          <a:p>
            <a:pPr>
              <a:buAutoNum type="arabicPeriod"/>
            </a:pPr>
            <a:r>
              <a:rPr lang="en-IN" dirty="0"/>
              <a:t>Selection of Dataset.</a:t>
            </a:r>
          </a:p>
          <a:p>
            <a:pPr>
              <a:buAutoNum type="arabicPeriod"/>
            </a:pPr>
            <a:r>
              <a:rPr lang="en-IN" dirty="0"/>
              <a:t>Understanding LSTM Architecture.</a:t>
            </a:r>
          </a:p>
          <a:p>
            <a:pPr>
              <a:buAutoNum type="arabicPeriod"/>
            </a:pPr>
            <a:r>
              <a:rPr lang="en-IN" dirty="0"/>
              <a:t>Data Pre-processing.</a:t>
            </a:r>
          </a:p>
          <a:p>
            <a:pPr>
              <a:buAutoNum type="arabicPeriod"/>
            </a:pPr>
            <a:r>
              <a:rPr lang="en-IN" dirty="0"/>
              <a:t>Feature Extraction.</a:t>
            </a:r>
          </a:p>
          <a:p>
            <a:pPr>
              <a:buAutoNum type="arabicPeriod"/>
            </a:pPr>
            <a:r>
              <a:rPr lang="en-IN" dirty="0"/>
              <a:t>Implementing the Adam Optimiser.</a:t>
            </a:r>
          </a:p>
          <a:p>
            <a:pPr>
              <a:buFont typeface="Wingdings 3" charset="2"/>
              <a:buAutoNum type="arabicPeriod"/>
            </a:pPr>
            <a:r>
              <a:rPr lang="en-IN" dirty="0"/>
              <a:t>Regularisation.</a:t>
            </a:r>
          </a:p>
          <a:p>
            <a:pPr>
              <a:buAutoNum type="arabicPeriod"/>
            </a:pPr>
            <a:r>
              <a:rPr lang="en-US" dirty="0"/>
              <a:t>Fitting the RNN to the Training set.</a:t>
            </a:r>
          </a:p>
          <a:p>
            <a:pPr>
              <a:buAutoNum type="arabicPeriod"/>
            </a:pPr>
            <a:r>
              <a:rPr lang="en-US" dirty="0"/>
              <a:t>Training Neural Network.</a:t>
            </a:r>
          </a:p>
          <a:p>
            <a:pPr>
              <a:buFont typeface="Wingdings 3" charset="2"/>
              <a:buAutoNum type="arabicPeriod"/>
            </a:pPr>
            <a:r>
              <a:rPr lang="en-US" dirty="0"/>
              <a:t>Output generation.</a:t>
            </a:r>
          </a:p>
          <a:p>
            <a:pPr>
              <a:buAutoNum type="arabicPeriod"/>
            </a:pPr>
            <a:r>
              <a:rPr lang="en-US" dirty="0"/>
              <a:t>Data Visualization.</a:t>
            </a:r>
          </a:p>
          <a:p>
            <a:pPr>
              <a:buAutoNum type="arabicPeriod"/>
            </a:pPr>
            <a:endParaRPr lang="en-US" dirty="0"/>
          </a:p>
          <a:p>
            <a:pPr>
              <a:buAutoNum type="arabicPeriod"/>
            </a:pPr>
            <a:endParaRPr lang="en-IN" dirty="0"/>
          </a:p>
          <a:p>
            <a:pPr>
              <a:buAutoNum type="arabicPeriod"/>
            </a:pPr>
            <a:endParaRPr lang="en-IN" dirty="0"/>
          </a:p>
          <a:p>
            <a:pPr>
              <a:buAutoNum type="arabicPeriod"/>
            </a:pPr>
            <a:endParaRPr lang="en-IN" dirty="0"/>
          </a:p>
          <a:p>
            <a:pPr>
              <a:buAutoNum type="arabicPeriod"/>
            </a:pPr>
            <a:endParaRPr lang="en-IN" dirty="0"/>
          </a:p>
          <a:p>
            <a:pPr>
              <a:buAutoNum type="arabicPeriod"/>
            </a:pPr>
            <a:endParaRPr lang="en-IN" dirty="0"/>
          </a:p>
          <a:p>
            <a:pPr>
              <a:buAutoNum type="arabicPeriod"/>
            </a:pPr>
            <a:endParaRPr lang="en-IN" dirty="0"/>
          </a:p>
        </p:txBody>
      </p:sp>
    </p:spTree>
    <p:extLst>
      <p:ext uri="{BB962C8B-B14F-4D97-AF65-F5344CB8AC3E}">
        <p14:creationId xmlns:p14="http://schemas.microsoft.com/office/powerpoint/2010/main" val="34244408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FD4E710-A43C-46CB-93C1-EBBA20E77FA3}"/>
              </a:ext>
            </a:extLst>
          </p:cNvPr>
          <p:cNvSpPr>
            <a:spLocks noGrp="1"/>
          </p:cNvSpPr>
          <p:nvPr>
            <p:ph type="title"/>
          </p:nvPr>
        </p:nvSpPr>
        <p:spPr>
          <a:xfrm>
            <a:off x="673754" y="643467"/>
            <a:ext cx="4203045" cy="1375608"/>
          </a:xfrm>
        </p:spPr>
        <p:txBody>
          <a:bodyPr anchor="ctr">
            <a:normAutofit/>
          </a:bodyPr>
          <a:lstStyle/>
          <a:p>
            <a:r>
              <a:rPr lang="en-IN" dirty="0">
                <a:solidFill>
                  <a:schemeClr val="bg1"/>
                </a:solidFill>
              </a:rPr>
              <a:t>EXPERIMENTAL RESULTS</a:t>
            </a:r>
          </a:p>
        </p:txBody>
      </p:sp>
      <p:sp>
        <p:nvSpPr>
          <p:cNvPr id="9" name="Content Placeholder 8">
            <a:extLst>
              <a:ext uri="{FF2B5EF4-FFF2-40B4-BE49-F238E27FC236}">
                <a16:creationId xmlns:a16="http://schemas.microsoft.com/office/drawing/2014/main" id="{FB5FA26B-05CE-49CA-8456-0D7CE5FE0851}"/>
              </a:ext>
            </a:extLst>
          </p:cNvPr>
          <p:cNvSpPr>
            <a:spLocks noGrp="1"/>
          </p:cNvSpPr>
          <p:nvPr>
            <p:ph idx="1"/>
          </p:nvPr>
        </p:nvSpPr>
        <p:spPr>
          <a:xfrm>
            <a:off x="673754" y="2160590"/>
            <a:ext cx="3973943" cy="3440110"/>
          </a:xfrm>
        </p:spPr>
        <p:txBody>
          <a:bodyPr>
            <a:normAutofit/>
          </a:bodyPr>
          <a:lstStyle/>
          <a:p>
            <a:r>
              <a:rPr lang="en-US" dirty="0">
                <a:solidFill>
                  <a:schemeClr val="bg1"/>
                </a:solidFill>
              </a:rPr>
              <a:t>Red line in the graph indicates the real Google stock price.</a:t>
            </a:r>
          </a:p>
          <a:p>
            <a:r>
              <a:rPr lang="en-US" dirty="0">
                <a:solidFill>
                  <a:schemeClr val="bg1"/>
                </a:solidFill>
              </a:rPr>
              <a:t>Blue line shows the predicted stock price of Google.</a:t>
            </a:r>
          </a:p>
          <a:p>
            <a:r>
              <a:rPr lang="en-US" dirty="0">
                <a:solidFill>
                  <a:schemeClr val="bg1"/>
                </a:solidFill>
              </a:rPr>
              <a:t>We can see that almost at every point of the graph the predicted value holds true.</a:t>
            </a:r>
          </a:p>
        </p:txBody>
      </p:sp>
      <p:pic>
        <p:nvPicPr>
          <p:cNvPr id="5" name="Content Placeholder 4">
            <a:extLst>
              <a:ext uri="{FF2B5EF4-FFF2-40B4-BE49-F238E27FC236}">
                <a16:creationId xmlns:a16="http://schemas.microsoft.com/office/drawing/2014/main" id="{D842975C-BCA7-4651-80C7-5CEC3BDB1E1E}"/>
              </a:ext>
            </a:extLst>
          </p:cNvPr>
          <p:cNvPicPr>
            <a:picLocks noChangeAspect="1"/>
          </p:cNvPicPr>
          <p:nvPr/>
        </p:nvPicPr>
        <p:blipFill rotWithShape="1">
          <a:blip r:embed="rId2">
            <a:extLst>
              <a:ext uri="{28A0092B-C50C-407E-A947-70E740481C1C}">
                <a14:useLocalDpi xmlns:a14="http://schemas.microsoft.com/office/drawing/2010/main" val="0"/>
              </a:ext>
            </a:extLst>
          </a:blip>
          <a:srcRect r="165" b="-2"/>
          <a:stretch/>
        </p:blipFill>
        <p:spPr>
          <a:xfrm>
            <a:off x="6096001" y="1581759"/>
            <a:ext cx="5143500" cy="3681966"/>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2680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AFA7-A16C-4C67-A514-8AEC35949458}"/>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45E33851-CC2E-480E-9EA4-45EF1BF75DFA}"/>
              </a:ext>
            </a:extLst>
          </p:cNvPr>
          <p:cNvSpPr>
            <a:spLocks noGrp="1"/>
          </p:cNvSpPr>
          <p:nvPr>
            <p:ph idx="1"/>
          </p:nvPr>
        </p:nvSpPr>
        <p:spPr/>
        <p:txBody>
          <a:bodyPr>
            <a:normAutofit/>
          </a:bodyPr>
          <a:lstStyle/>
          <a:p>
            <a:r>
              <a:rPr lang="en-IN" dirty="0"/>
              <a:t>The whole concept of this project was to correctly predict the trends in stock prices of a company in the future.</a:t>
            </a:r>
          </a:p>
          <a:p>
            <a:r>
              <a:rPr lang="en-IN" dirty="0"/>
              <a:t>Using machine learning and LSTM, I was able to achieve my desired goal at the end by correctly predicting the trends observed in stock prices of Google in the future.</a:t>
            </a:r>
          </a:p>
          <a:p>
            <a:r>
              <a:rPr lang="en-IN" dirty="0"/>
              <a:t>On comparing the predicted stock prices and the real stock prices, we see that at almost every point of the graph, our predicted trend holds true thereby fulfilling the whole purpose of the project.</a:t>
            </a:r>
          </a:p>
        </p:txBody>
      </p:sp>
    </p:spTree>
    <p:extLst>
      <p:ext uri="{BB962C8B-B14F-4D97-AF65-F5344CB8AC3E}">
        <p14:creationId xmlns:p14="http://schemas.microsoft.com/office/powerpoint/2010/main" val="226710952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A7D8-2478-4356-AF45-D5A4CD3A6704}"/>
              </a:ext>
            </a:extLst>
          </p:cNvPr>
          <p:cNvSpPr>
            <a:spLocks noGrp="1"/>
          </p:cNvSpPr>
          <p:nvPr>
            <p:ph type="title"/>
          </p:nvPr>
        </p:nvSpPr>
        <p:spPr>
          <a:xfrm>
            <a:off x="677334" y="609600"/>
            <a:ext cx="3843375" cy="5175624"/>
          </a:xfrm>
        </p:spPr>
        <p:txBody>
          <a:bodyPr anchor="ctr">
            <a:normAutofit/>
          </a:bodyPr>
          <a:lstStyle/>
          <a:p>
            <a:r>
              <a:rPr lang="en-IN" sz="2400" dirty="0">
                <a:solidFill>
                  <a:schemeClr val="tx1">
                    <a:lumMod val="85000"/>
                    <a:lumOff val="15000"/>
                  </a:schemeClr>
                </a:solidFill>
              </a:rPr>
              <a:t>BY KAMIL ILHAQ ,</a:t>
            </a:r>
            <a:br>
              <a:rPr lang="en-IN" sz="2400" dirty="0">
                <a:solidFill>
                  <a:schemeClr val="tx1">
                    <a:lumMod val="85000"/>
                    <a:lumOff val="15000"/>
                  </a:schemeClr>
                </a:solidFill>
              </a:rPr>
            </a:br>
            <a:r>
              <a:rPr lang="en-IN" sz="2400" dirty="0">
                <a:solidFill>
                  <a:schemeClr val="tx1">
                    <a:lumMod val="85000"/>
                    <a:lumOff val="15000"/>
                  </a:schemeClr>
                </a:solidFill>
              </a:rPr>
              <a:t>IT SECTION B,</a:t>
            </a:r>
            <a:br>
              <a:rPr lang="en-IN" sz="2400" dirty="0">
                <a:solidFill>
                  <a:schemeClr val="tx1">
                    <a:lumMod val="85000"/>
                    <a:lumOff val="15000"/>
                  </a:schemeClr>
                </a:solidFill>
              </a:rPr>
            </a:br>
            <a:r>
              <a:rPr lang="en-IN" sz="2400" dirty="0">
                <a:solidFill>
                  <a:schemeClr val="tx1">
                    <a:lumMod val="85000"/>
                    <a:lumOff val="15000"/>
                  </a:schemeClr>
                </a:solidFill>
              </a:rPr>
              <a:t>3</a:t>
            </a:r>
            <a:r>
              <a:rPr lang="en-IN" sz="2400" baseline="30000" dirty="0">
                <a:solidFill>
                  <a:schemeClr val="tx1">
                    <a:lumMod val="85000"/>
                    <a:lumOff val="15000"/>
                  </a:schemeClr>
                </a:solidFill>
              </a:rPr>
              <a:t>RD</a:t>
            </a:r>
            <a:r>
              <a:rPr lang="en-IN" sz="2400" dirty="0">
                <a:solidFill>
                  <a:schemeClr val="tx1">
                    <a:lumMod val="85000"/>
                    <a:lumOff val="15000"/>
                  </a:schemeClr>
                </a:solidFill>
              </a:rPr>
              <a:t> YEAR,</a:t>
            </a:r>
            <a:br>
              <a:rPr lang="en-IN" sz="2400" dirty="0">
                <a:solidFill>
                  <a:schemeClr val="tx1">
                    <a:lumMod val="85000"/>
                    <a:lumOff val="15000"/>
                  </a:schemeClr>
                </a:solidFill>
              </a:rPr>
            </a:br>
            <a:r>
              <a:rPr lang="en-IN" sz="2400" dirty="0">
                <a:solidFill>
                  <a:schemeClr val="tx1">
                    <a:lumMod val="85000"/>
                    <a:lumOff val="15000"/>
                  </a:schemeClr>
                </a:solidFill>
              </a:rPr>
              <a:t>ROLL NO-1802913073</a:t>
            </a:r>
            <a:br>
              <a:rPr lang="en-IN" dirty="0">
                <a:solidFill>
                  <a:schemeClr val="tx1">
                    <a:lumMod val="85000"/>
                    <a:lumOff val="15000"/>
                  </a:schemeClr>
                </a:solidFill>
              </a:rPr>
            </a:b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CFD6D51-F5CA-40F7-87C7-205D563B247E}"/>
              </a:ext>
            </a:extLst>
          </p:cNvPr>
          <p:cNvSpPr>
            <a:spLocks noGrp="1"/>
          </p:cNvSpPr>
          <p:nvPr>
            <p:ph idx="1"/>
          </p:nvPr>
        </p:nvSpPr>
        <p:spPr>
          <a:xfrm>
            <a:off x="6116084" y="609601"/>
            <a:ext cx="5511296" cy="5175624"/>
          </a:xfrm>
        </p:spPr>
        <p:txBody>
          <a:bodyPr anchor="ctr">
            <a:normAutofit/>
          </a:bodyPr>
          <a:lstStyle/>
          <a:p>
            <a:r>
              <a:rPr lang="en-IN" sz="5400" dirty="0">
                <a:solidFill>
                  <a:srgbClr val="FFFFFF"/>
                </a:solidFill>
              </a:rPr>
              <a:t>THANK YOU</a:t>
            </a:r>
          </a:p>
        </p:txBody>
      </p:sp>
    </p:spTree>
    <p:extLst>
      <p:ext uri="{BB962C8B-B14F-4D97-AF65-F5344CB8AC3E}">
        <p14:creationId xmlns:p14="http://schemas.microsoft.com/office/powerpoint/2010/main" val="26040115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TotalTime>
  <Words>271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Towards stock price analysis on time series data using LSTM</vt:lpstr>
      <vt:lpstr>OBJECTIVE</vt:lpstr>
      <vt:lpstr>FLOW PROCESS</vt:lpstr>
      <vt:lpstr>EXPERIMENTAL RESULTS</vt:lpstr>
      <vt:lpstr>CONCLUSION</vt:lpstr>
      <vt:lpstr>BY KAMIL ILHAQ , IT SECTION B, 3RD YEAR, ROLL NO-1802913073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time series stock prediction analysis using LSTM</dc:title>
  <dc:creator>kamil.1822it1065</dc:creator>
  <cp:lastModifiedBy>kamil.1822it1065</cp:lastModifiedBy>
  <cp:revision>2</cp:revision>
  <dcterms:created xsi:type="dcterms:W3CDTF">2020-12-15T08:50:13Z</dcterms:created>
  <dcterms:modified xsi:type="dcterms:W3CDTF">2020-12-17T07:40:09Z</dcterms:modified>
</cp:coreProperties>
</file>