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7"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7/20/2021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7/20/2021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7/20/2021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7/20/2021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7/20/2021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The battle of neighborhoods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pl-PL" dirty="0">
                <a:solidFill>
                  <a:schemeClr val="tx1"/>
                </a:solidFill>
              </a:rPr>
              <a:t>O</a:t>
            </a:r>
            <a:r>
              <a:rPr lang="en-US" dirty="0" err="1">
                <a:solidFill>
                  <a:schemeClr val="tx1"/>
                </a:solidFill>
              </a:rPr>
              <a:t>ffice</a:t>
            </a:r>
            <a:r>
              <a:rPr lang="en-US" dirty="0">
                <a:solidFill>
                  <a:schemeClr val="tx1"/>
                </a:solidFill>
              </a:rPr>
              <a:t> in Toronto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9850CDE-3CFA-4C18-BE09-C4B8E7D58FB2}"/>
              </a:ext>
            </a:extLst>
          </p:cNvPr>
          <p:cNvSpPr>
            <a:spLocks noGrp="1"/>
          </p:cNvSpPr>
          <p:nvPr>
            <p:ph type="title"/>
          </p:nvPr>
        </p:nvSpPr>
        <p:spPr/>
        <p:txBody>
          <a:bodyPr/>
          <a:lstStyle/>
          <a:p>
            <a:r>
              <a:rPr lang="en-US" dirty="0"/>
              <a:t>The battle of neighborhoods - office in Toronto</a:t>
            </a:r>
            <a:endParaRPr lang="pl-PL" dirty="0"/>
          </a:p>
        </p:txBody>
      </p:sp>
      <p:sp>
        <p:nvSpPr>
          <p:cNvPr id="3" name="Symbol zastępczy zawartości 2">
            <a:extLst>
              <a:ext uri="{FF2B5EF4-FFF2-40B4-BE49-F238E27FC236}">
                <a16:creationId xmlns:a16="http://schemas.microsoft.com/office/drawing/2014/main" id="{37F84F9D-7541-4A00-991F-AEA253D68508}"/>
              </a:ext>
            </a:extLst>
          </p:cNvPr>
          <p:cNvSpPr>
            <a:spLocks noGrp="1"/>
          </p:cNvSpPr>
          <p:nvPr>
            <p:ph idx="1"/>
          </p:nvPr>
        </p:nvSpPr>
        <p:spPr/>
        <p:txBody>
          <a:bodyPr>
            <a:normAutofit/>
          </a:bodyPr>
          <a:lstStyle/>
          <a:p>
            <a:r>
              <a:rPr lang="pl-PL" b="0" i="0" dirty="0">
                <a:solidFill>
                  <a:srgbClr val="000000"/>
                </a:solidFill>
                <a:effectLst/>
                <a:latin typeface="Helvetica Neue"/>
              </a:rPr>
              <a:t>B</a:t>
            </a:r>
            <a:r>
              <a:rPr lang="en-US" b="0" i="0" dirty="0" err="1">
                <a:solidFill>
                  <a:srgbClr val="000000"/>
                </a:solidFill>
                <a:effectLst/>
                <a:latin typeface="Helvetica Neue"/>
              </a:rPr>
              <a:t>oth</a:t>
            </a:r>
            <a:r>
              <a:rPr lang="en-US" b="0" i="0" dirty="0">
                <a:solidFill>
                  <a:srgbClr val="000000"/>
                </a:solidFill>
                <a:effectLst/>
                <a:latin typeface="Helvetica Neue"/>
              </a:rPr>
              <a:t> cities</a:t>
            </a:r>
            <a:r>
              <a:rPr lang="pl-PL" b="0" i="0" dirty="0">
                <a:solidFill>
                  <a:srgbClr val="000000"/>
                </a:solidFill>
                <a:effectLst/>
                <a:latin typeface="Helvetica Neue"/>
              </a:rPr>
              <a:t> – New York and Toronto</a:t>
            </a:r>
            <a:r>
              <a:rPr lang="en-US" b="0" i="0" dirty="0">
                <a:solidFill>
                  <a:srgbClr val="000000"/>
                </a:solidFill>
                <a:effectLst/>
                <a:latin typeface="Helvetica Neue"/>
              </a:rPr>
              <a:t> are quite large and have many common features</a:t>
            </a:r>
            <a:r>
              <a:rPr lang="pl-PL" b="0" i="0" dirty="0">
                <a:solidFill>
                  <a:srgbClr val="000000"/>
                </a:solidFill>
                <a:effectLst/>
                <a:latin typeface="Helvetica Neue"/>
              </a:rPr>
              <a:t>.</a:t>
            </a:r>
          </a:p>
          <a:p>
            <a:pPr lvl="1"/>
            <a:r>
              <a:rPr lang="en-US" b="0" i="0" dirty="0">
                <a:solidFill>
                  <a:srgbClr val="000000"/>
                </a:solidFill>
                <a:effectLst/>
                <a:latin typeface="Helvetica Neue"/>
              </a:rPr>
              <a:t>are the biggest cities in their respective countries.</a:t>
            </a:r>
            <a:endParaRPr lang="pl-PL" b="0" i="0" dirty="0">
              <a:solidFill>
                <a:srgbClr val="000000"/>
              </a:solidFill>
              <a:effectLst/>
              <a:latin typeface="Helvetica Neue"/>
            </a:endParaRPr>
          </a:p>
          <a:p>
            <a:pPr lvl="1"/>
            <a:r>
              <a:rPr lang="en-US" b="0" i="0" dirty="0">
                <a:solidFill>
                  <a:srgbClr val="000000"/>
                </a:solidFill>
                <a:effectLst/>
                <a:latin typeface="Helvetica Neue"/>
              </a:rPr>
              <a:t>are the financial capitals in their respective countries.</a:t>
            </a:r>
            <a:endParaRPr lang="pl-PL" b="0" i="0" dirty="0">
              <a:solidFill>
                <a:srgbClr val="000000"/>
              </a:solidFill>
              <a:effectLst/>
              <a:latin typeface="Helvetica Neue"/>
            </a:endParaRPr>
          </a:p>
          <a:p>
            <a:pPr lvl="1"/>
            <a:r>
              <a:rPr lang="en-US" b="0" i="0" dirty="0">
                <a:solidFill>
                  <a:srgbClr val="000000"/>
                </a:solidFill>
                <a:effectLst/>
                <a:latin typeface="Helvetica Neue"/>
              </a:rPr>
              <a:t>are the most crowded cities in their respective countries.</a:t>
            </a:r>
            <a:endParaRPr lang="pl-PL" b="0" i="0" dirty="0">
              <a:solidFill>
                <a:srgbClr val="000000"/>
              </a:solidFill>
              <a:effectLst/>
              <a:latin typeface="Helvetica Neue"/>
            </a:endParaRPr>
          </a:p>
          <a:p>
            <a:r>
              <a:rPr lang="pl-PL" b="0" i="0" dirty="0">
                <a:solidFill>
                  <a:srgbClr val="000000"/>
                </a:solidFill>
                <a:effectLst/>
                <a:latin typeface="Helvetica Neue"/>
              </a:rPr>
              <a:t>A</a:t>
            </a:r>
            <a:r>
              <a:rPr lang="en-US" b="0" i="0" dirty="0" err="1">
                <a:solidFill>
                  <a:srgbClr val="000000"/>
                </a:solidFill>
                <a:effectLst/>
                <a:latin typeface="Helvetica Neue"/>
              </a:rPr>
              <a:t>ccording</a:t>
            </a:r>
            <a:r>
              <a:rPr lang="en-US" b="0" i="0" dirty="0">
                <a:solidFill>
                  <a:srgbClr val="000000"/>
                </a:solidFill>
                <a:effectLst/>
                <a:latin typeface="Helvetica Neue"/>
              </a:rPr>
              <a:t> to ranking Best Places to Live in North America Toronto seems to be better place to live</a:t>
            </a:r>
            <a:r>
              <a:rPr lang="pl-PL" b="0" i="0" dirty="0">
                <a:solidFill>
                  <a:srgbClr val="000000"/>
                </a:solidFill>
                <a:effectLst/>
                <a:latin typeface="Helvetica Neue"/>
              </a:rPr>
              <a:t> – </a:t>
            </a:r>
            <a:r>
              <a:rPr lang="pl-PL" b="0" i="0" dirty="0" err="1">
                <a:solidFill>
                  <a:srgbClr val="000000"/>
                </a:solidFill>
                <a:effectLst/>
                <a:latin typeface="Helvetica Neue"/>
              </a:rPr>
              <a:t>ranked</a:t>
            </a:r>
            <a:r>
              <a:rPr lang="pl-PL" b="0" i="0" dirty="0">
                <a:solidFill>
                  <a:srgbClr val="000000"/>
                </a:solidFill>
                <a:effectLst/>
                <a:latin typeface="Helvetica Neue"/>
              </a:rPr>
              <a:t> on the </a:t>
            </a:r>
            <a:r>
              <a:rPr lang="pl-PL" b="0" i="0" dirty="0" err="1">
                <a:solidFill>
                  <a:srgbClr val="000000"/>
                </a:solidFill>
                <a:effectLst/>
                <a:latin typeface="Helvetica Neue"/>
              </a:rPr>
              <a:t>first</a:t>
            </a:r>
            <a:r>
              <a:rPr lang="pl-PL" b="0" i="0" dirty="0">
                <a:solidFill>
                  <a:srgbClr val="000000"/>
                </a:solidFill>
                <a:effectLst/>
                <a:latin typeface="Helvetica Neue"/>
              </a:rPr>
              <a:t> place.</a:t>
            </a:r>
          </a:p>
          <a:p>
            <a:r>
              <a:rPr lang="en-US" b="0" i="0" dirty="0">
                <a:solidFill>
                  <a:srgbClr val="000000"/>
                </a:solidFill>
                <a:effectLst/>
                <a:latin typeface="Helvetica Neue"/>
              </a:rPr>
              <a:t>In the era of high mobility of employees, striving to improve the quality of life by employees, looking for work-life balance but also seeking lower costs of running a business, finding the answer on asked question can be interesting for a large group of entrepreneurs who want to move their headquarters to other countries</a:t>
            </a:r>
            <a:r>
              <a:rPr lang="pl-PL" b="0" i="0" dirty="0">
                <a:solidFill>
                  <a:srgbClr val="000000"/>
                </a:solidFill>
                <a:effectLst/>
                <a:latin typeface="Helvetica Neue"/>
              </a:rPr>
              <a:t>:</a:t>
            </a:r>
          </a:p>
          <a:p>
            <a:pPr marL="0" indent="0">
              <a:buNone/>
            </a:pPr>
            <a:endParaRPr lang="pl-PL" dirty="0">
              <a:solidFill>
                <a:srgbClr val="000000"/>
              </a:solidFill>
              <a:latin typeface="Helvetica Neue"/>
            </a:endParaRPr>
          </a:p>
        </p:txBody>
      </p:sp>
      <p:sp>
        <p:nvSpPr>
          <p:cNvPr id="4" name="pole tekstowe 3">
            <a:extLst>
              <a:ext uri="{FF2B5EF4-FFF2-40B4-BE49-F238E27FC236}">
                <a16:creationId xmlns:a16="http://schemas.microsoft.com/office/drawing/2014/main" id="{D98848A4-F0A5-40D2-B01F-2A72ED57DA44}"/>
              </a:ext>
            </a:extLst>
          </p:cNvPr>
          <p:cNvSpPr txBox="1"/>
          <p:nvPr/>
        </p:nvSpPr>
        <p:spPr>
          <a:xfrm>
            <a:off x="1066800" y="5121747"/>
            <a:ext cx="10688367" cy="830997"/>
          </a:xfrm>
          <a:prstGeom prst="rect">
            <a:avLst/>
          </a:prstGeom>
          <a:noFill/>
        </p:spPr>
        <p:txBody>
          <a:bodyPr wrap="square" rtlCol="0">
            <a:spAutoFit/>
          </a:bodyPr>
          <a:lstStyle/>
          <a:p>
            <a:r>
              <a:rPr lang="en-US" sz="2400" i="0" dirty="0">
                <a:ln w="0"/>
                <a:effectLst>
                  <a:outerShdw blurRad="38100" dist="19050" dir="2700000" algn="tl" rotWithShape="0">
                    <a:schemeClr val="dk1">
                      <a:alpha val="40000"/>
                    </a:schemeClr>
                  </a:outerShdw>
                </a:effectLst>
                <a:latin typeface="Helvetica Neue"/>
              </a:rPr>
              <a:t>Where would I recommend to open the new office taking into account similarity of the new and old location (venues availability)?</a:t>
            </a:r>
            <a:endParaRPr lang="pl-PL"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2459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7196300-9B0F-4814-B049-F7E13D5C2E3C}"/>
              </a:ext>
            </a:extLst>
          </p:cNvPr>
          <p:cNvSpPr>
            <a:spLocks noGrp="1"/>
          </p:cNvSpPr>
          <p:nvPr>
            <p:ph type="title"/>
          </p:nvPr>
        </p:nvSpPr>
        <p:spPr/>
        <p:txBody>
          <a:bodyPr/>
          <a:lstStyle/>
          <a:p>
            <a:r>
              <a:rPr lang="pl-PL" dirty="0"/>
              <a:t>Data </a:t>
            </a:r>
            <a:r>
              <a:rPr lang="pl-PL" dirty="0" err="1"/>
              <a:t>acquisition</a:t>
            </a:r>
            <a:r>
              <a:rPr lang="pl-PL" dirty="0"/>
              <a:t> and </a:t>
            </a:r>
            <a:r>
              <a:rPr lang="pl-PL" dirty="0" err="1"/>
              <a:t>cleaning</a:t>
            </a:r>
            <a:endParaRPr lang="pl-PL" dirty="0"/>
          </a:p>
        </p:txBody>
      </p:sp>
      <p:sp>
        <p:nvSpPr>
          <p:cNvPr id="3" name="Symbol zastępczy zawartości 2">
            <a:extLst>
              <a:ext uri="{FF2B5EF4-FFF2-40B4-BE49-F238E27FC236}">
                <a16:creationId xmlns:a16="http://schemas.microsoft.com/office/drawing/2014/main" id="{E17AB945-25FC-4F3A-B851-CD93E8459555}"/>
              </a:ext>
            </a:extLst>
          </p:cNvPr>
          <p:cNvSpPr>
            <a:spLocks noGrp="1"/>
          </p:cNvSpPr>
          <p:nvPr>
            <p:ph idx="1"/>
          </p:nvPr>
        </p:nvSpPr>
        <p:spPr/>
        <p:txBody>
          <a:bodyPr/>
          <a:lstStyle/>
          <a:p>
            <a:r>
              <a:rPr lang="en-US" b="0" i="0" dirty="0">
                <a:solidFill>
                  <a:srgbClr val="000000"/>
                </a:solidFill>
                <a:effectLst/>
                <a:latin typeface="Helvetica Neue"/>
              </a:rPr>
              <a:t>Toronto City data that contains Borough, Neighborhoods</a:t>
            </a:r>
            <a:endParaRPr lang="pl-PL" b="0" i="0" dirty="0">
              <a:solidFill>
                <a:srgbClr val="000000"/>
              </a:solidFill>
              <a:effectLst/>
              <a:latin typeface="Helvetica Neue"/>
            </a:endParaRPr>
          </a:p>
          <a:p>
            <a:r>
              <a:rPr lang="en-US" b="0" i="0" dirty="0">
                <a:solidFill>
                  <a:srgbClr val="000000"/>
                </a:solidFill>
                <a:effectLst/>
                <a:latin typeface="Helvetica Neue"/>
              </a:rPr>
              <a:t>Geographical Location data using Geocoder Package</a:t>
            </a:r>
            <a:endParaRPr lang="pl-PL" dirty="0">
              <a:solidFill>
                <a:srgbClr val="000000"/>
              </a:solidFill>
              <a:latin typeface="Helvetica Neue"/>
            </a:endParaRPr>
          </a:p>
          <a:p>
            <a:r>
              <a:rPr lang="en-US" b="0" i="0" dirty="0">
                <a:solidFill>
                  <a:srgbClr val="000000"/>
                </a:solidFill>
                <a:effectLst/>
                <a:latin typeface="Helvetica Neue"/>
              </a:rPr>
              <a:t>New York data that contains Borough, </a:t>
            </a:r>
            <a:r>
              <a:rPr lang="en-US" b="0" i="0" dirty="0" err="1">
                <a:solidFill>
                  <a:srgbClr val="000000"/>
                </a:solidFill>
                <a:effectLst/>
                <a:latin typeface="Helvetica Neue"/>
              </a:rPr>
              <a:t>Neighbourhoods</a:t>
            </a:r>
            <a:r>
              <a:rPr lang="en-US" b="0" i="0" dirty="0">
                <a:solidFill>
                  <a:srgbClr val="000000"/>
                </a:solidFill>
                <a:effectLst/>
                <a:latin typeface="Helvetica Neue"/>
              </a:rPr>
              <a:t>, latitude and longitude</a:t>
            </a:r>
            <a:endParaRPr lang="pl-PL" b="0" i="0" dirty="0">
              <a:solidFill>
                <a:srgbClr val="000000"/>
              </a:solidFill>
              <a:effectLst/>
              <a:latin typeface="Helvetica Neue"/>
            </a:endParaRPr>
          </a:p>
          <a:p>
            <a:r>
              <a:rPr lang="en-US" b="0" i="0" dirty="0">
                <a:solidFill>
                  <a:srgbClr val="000000"/>
                </a:solidFill>
                <a:effectLst/>
                <a:latin typeface="Helvetica Neue"/>
              </a:rPr>
              <a:t>Venue Data using Foursquare API</a:t>
            </a:r>
            <a:endParaRPr lang="pl-PL" dirty="0">
              <a:solidFill>
                <a:srgbClr val="000000"/>
              </a:solidFill>
              <a:latin typeface="Helvetica Neue"/>
            </a:endParaRPr>
          </a:p>
          <a:p>
            <a:endParaRPr lang="pl-PL" dirty="0">
              <a:solidFill>
                <a:srgbClr val="000000"/>
              </a:solidFill>
              <a:latin typeface="Helvetica Neue"/>
            </a:endParaRPr>
          </a:p>
          <a:p>
            <a:r>
              <a:rPr lang="pl-PL" dirty="0">
                <a:solidFill>
                  <a:srgbClr val="000000"/>
                </a:solidFill>
                <a:latin typeface="Helvetica Neue"/>
              </a:rPr>
              <a:t>In </a:t>
            </a:r>
            <a:r>
              <a:rPr lang="pl-PL" dirty="0" err="1">
                <a:solidFill>
                  <a:srgbClr val="000000"/>
                </a:solidFill>
                <a:latin typeface="Helvetica Neue"/>
              </a:rPr>
              <a:t>total</a:t>
            </a:r>
            <a:r>
              <a:rPr lang="pl-PL" dirty="0">
                <a:solidFill>
                  <a:srgbClr val="000000"/>
                </a:solidFill>
                <a:latin typeface="Helvetica Neue"/>
              </a:rPr>
              <a:t> </a:t>
            </a:r>
            <a:r>
              <a:rPr lang="en-US" dirty="0">
                <a:solidFill>
                  <a:srgbClr val="000000"/>
                </a:solidFill>
                <a:latin typeface="Helvetica Neue"/>
              </a:rPr>
              <a:t>3717 rows and 7 </a:t>
            </a:r>
            <a:r>
              <a:rPr lang="pl-PL" dirty="0" err="1">
                <a:solidFill>
                  <a:srgbClr val="000000"/>
                </a:solidFill>
                <a:latin typeface="Helvetica Neue"/>
              </a:rPr>
              <a:t>features</a:t>
            </a:r>
            <a:r>
              <a:rPr lang="pl-PL" dirty="0">
                <a:solidFill>
                  <a:srgbClr val="000000"/>
                </a:solidFill>
                <a:latin typeface="Helvetica Neue"/>
              </a:rPr>
              <a:t> in the </a:t>
            </a:r>
            <a:r>
              <a:rPr lang="pl-PL" dirty="0" err="1">
                <a:solidFill>
                  <a:srgbClr val="000000"/>
                </a:solidFill>
                <a:latin typeface="Helvetica Neue"/>
              </a:rPr>
              <a:t>raw</a:t>
            </a:r>
            <a:r>
              <a:rPr lang="pl-PL" dirty="0">
                <a:solidFill>
                  <a:srgbClr val="000000"/>
                </a:solidFill>
                <a:latin typeface="Helvetica Neue"/>
              </a:rPr>
              <a:t> </a:t>
            </a:r>
            <a:r>
              <a:rPr lang="pl-PL" dirty="0" err="1">
                <a:solidFill>
                  <a:srgbClr val="000000"/>
                </a:solidFill>
                <a:latin typeface="Helvetica Neue"/>
              </a:rPr>
              <a:t>dataset</a:t>
            </a:r>
            <a:r>
              <a:rPr lang="pl-PL" dirty="0">
                <a:solidFill>
                  <a:srgbClr val="000000"/>
                </a:solidFill>
                <a:latin typeface="Helvetica Neue"/>
              </a:rPr>
              <a:t>.</a:t>
            </a:r>
          </a:p>
          <a:p>
            <a:r>
              <a:rPr lang="pl-PL" dirty="0" err="1">
                <a:solidFill>
                  <a:srgbClr val="000000"/>
                </a:solidFill>
                <a:latin typeface="Helvetica Neue"/>
              </a:rPr>
              <a:t>All</a:t>
            </a:r>
            <a:r>
              <a:rPr lang="pl-PL" dirty="0">
                <a:solidFill>
                  <a:srgbClr val="000000"/>
                </a:solidFill>
                <a:latin typeface="Helvetica Neue"/>
              </a:rPr>
              <a:t> data </a:t>
            </a:r>
            <a:r>
              <a:rPr lang="pl-PL" dirty="0" err="1">
                <a:solidFill>
                  <a:srgbClr val="000000"/>
                </a:solidFill>
                <a:latin typeface="Helvetica Neue"/>
              </a:rPr>
              <a:t>has</a:t>
            </a:r>
            <a:r>
              <a:rPr lang="pl-PL" dirty="0">
                <a:solidFill>
                  <a:srgbClr val="000000"/>
                </a:solidFill>
                <a:latin typeface="Helvetica Neue"/>
              </a:rPr>
              <a:t> </a:t>
            </a:r>
            <a:r>
              <a:rPr lang="pl-PL" dirty="0" err="1">
                <a:solidFill>
                  <a:srgbClr val="000000"/>
                </a:solidFill>
                <a:latin typeface="Helvetica Neue"/>
              </a:rPr>
              <a:t>been</a:t>
            </a:r>
            <a:r>
              <a:rPr lang="pl-PL" dirty="0">
                <a:solidFill>
                  <a:srgbClr val="000000"/>
                </a:solidFill>
                <a:latin typeface="Helvetica Neue"/>
              </a:rPr>
              <a:t> c</a:t>
            </a:r>
            <a:r>
              <a:rPr lang="en-US" dirty="0">
                <a:solidFill>
                  <a:srgbClr val="000000"/>
                </a:solidFill>
                <a:latin typeface="Helvetica Neue"/>
              </a:rPr>
              <a:t>leaned.</a:t>
            </a:r>
            <a:endParaRPr lang="pl-PL" dirty="0">
              <a:solidFill>
                <a:srgbClr val="000000"/>
              </a:solidFill>
              <a:latin typeface="Helvetica Neue"/>
            </a:endParaRPr>
          </a:p>
        </p:txBody>
      </p:sp>
    </p:spTree>
    <p:extLst>
      <p:ext uri="{BB962C8B-B14F-4D97-AF65-F5344CB8AC3E}">
        <p14:creationId xmlns:p14="http://schemas.microsoft.com/office/powerpoint/2010/main" val="204963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DB4128-E23F-410D-A8B2-81CE20C10AEF}"/>
              </a:ext>
            </a:extLst>
          </p:cNvPr>
          <p:cNvSpPr>
            <a:spLocks noGrp="1"/>
          </p:cNvSpPr>
          <p:nvPr>
            <p:ph type="title"/>
          </p:nvPr>
        </p:nvSpPr>
        <p:spPr/>
        <p:txBody>
          <a:bodyPr/>
          <a:lstStyle/>
          <a:p>
            <a:r>
              <a:rPr lang="pl-PL" dirty="0"/>
              <a:t>Analysis of </a:t>
            </a:r>
            <a:r>
              <a:rPr lang="pl-PL" dirty="0" err="1"/>
              <a:t>neighborhoods</a:t>
            </a:r>
            <a:endParaRPr lang="pl-PL" dirty="0"/>
          </a:p>
        </p:txBody>
      </p:sp>
      <p:pic>
        <p:nvPicPr>
          <p:cNvPr id="4" name="Symbol zastępczy zawartości 3">
            <a:extLst>
              <a:ext uri="{FF2B5EF4-FFF2-40B4-BE49-F238E27FC236}">
                <a16:creationId xmlns:a16="http://schemas.microsoft.com/office/drawing/2014/main" id="{4C41EF35-310B-484C-B8DA-1D90A52CB5AE}"/>
              </a:ext>
            </a:extLst>
          </p:cNvPr>
          <p:cNvPicPr>
            <a:picLocks noGrp="1"/>
          </p:cNvPicPr>
          <p:nvPr>
            <p:ph idx="1"/>
          </p:nvPr>
        </p:nvPicPr>
        <p:blipFill>
          <a:blip r:embed="rId2"/>
          <a:stretch>
            <a:fillRect/>
          </a:stretch>
        </p:blipFill>
        <p:spPr>
          <a:xfrm>
            <a:off x="677706" y="2128151"/>
            <a:ext cx="6717668" cy="3849687"/>
          </a:xfrm>
          <a:prstGeom prst="rect">
            <a:avLst/>
          </a:prstGeom>
        </p:spPr>
      </p:pic>
      <p:pic>
        <p:nvPicPr>
          <p:cNvPr id="5" name="Obraz 4">
            <a:extLst>
              <a:ext uri="{FF2B5EF4-FFF2-40B4-BE49-F238E27FC236}">
                <a16:creationId xmlns:a16="http://schemas.microsoft.com/office/drawing/2014/main" id="{5A85E7C9-ED05-42B3-8865-9C5BBD4B4D6A}"/>
              </a:ext>
            </a:extLst>
          </p:cNvPr>
          <p:cNvPicPr/>
          <p:nvPr/>
        </p:nvPicPr>
        <p:blipFill>
          <a:blip r:embed="rId3"/>
          <a:stretch>
            <a:fillRect/>
          </a:stretch>
        </p:blipFill>
        <p:spPr>
          <a:xfrm>
            <a:off x="7990703" y="642594"/>
            <a:ext cx="3982222" cy="3282006"/>
          </a:xfrm>
          <a:prstGeom prst="rect">
            <a:avLst/>
          </a:prstGeom>
        </p:spPr>
      </p:pic>
      <p:pic>
        <p:nvPicPr>
          <p:cNvPr id="7" name="Obraz 6">
            <a:extLst>
              <a:ext uri="{FF2B5EF4-FFF2-40B4-BE49-F238E27FC236}">
                <a16:creationId xmlns:a16="http://schemas.microsoft.com/office/drawing/2014/main" id="{0A0CBAB3-EECD-4AE3-9190-59BE36C26E58}"/>
              </a:ext>
            </a:extLst>
          </p:cNvPr>
          <p:cNvPicPr>
            <a:picLocks noChangeAspect="1"/>
          </p:cNvPicPr>
          <p:nvPr/>
        </p:nvPicPr>
        <p:blipFill>
          <a:blip r:embed="rId4"/>
          <a:stretch>
            <a:fillRect/>
          </a:stretch>
        </p:blipFill>
        <p:spPr>
          <a:xfrm>
            <a:off x="8963025" y="4193875"/>
            <a:ext cx="2162175" cy="2152650"/>
          </a:xfrm>
          <a:prstGeom prst="rect">
            <a:avLst/>
          </a:prstGeom>
        </p:spPr>
      </p:pic>
    </p:spTree>
    <p:extLst>
      <p:ext uri="{BB962C8B-B14F-4D97-AF65-F5344CB8AC3E}">
        <p14:creationId xmlns:p14="http://schemas.microsoft.com/office/powerpoint/2010/main" val="313676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114E74-4AD3-4960-9DEB-F3E8D586AE30}"/>
              </a:ext>
            </a:extLst>
          </p:cNvPr>
          <p:cNvSpPr>
            <a:spLocks noGrp="1"/>
          </p:cNvSpPr>
          <p:nvPr>
            <p:ph type="title"/>
          </p:nvPr>
        </p:nvSpPr>
        <p:spPr/>
        <p:txBody>
          <a:bodyPr/>
          <a:lstStyle/>
          <a:p>
            <a:r>
              <a:rPr lang="pl-PL" dirty="0"/>
              <a:t>Cluster </a:t>
            </a:r>
            <a:r>
              <a:rPr lang="pl-PL" dirty="0" err="1"/>
              <a:t>Neighborhoods</a:t>
            </a:r>
            <a:endParaRPr lang="pl-PL" dirty="0"/>
          </a:p>
        </p:txBody>
      </p:sp>
      <p:sp>
        <p:nvSpPr>
          <p:cNvPr id="3" name="Symbol zastępczy zawartości 2">
            <a:extLst>
              <a:ext uri="{FF2B5EF4-FFF2-40B4-BE49-F238E27FC236}">
                <a16:creationId xmlns:a16="http://schemas.microsoft.com/office/drawing/2014/main" id="{DCD96870-EC35-4046-AE10-78AC7F321A47}"/>
              </a:ext>
            </a:extLst>
          </p:cNvPr>
          <p:cNvSpPr>
            <a:spLocks noGrp="1"/>
          </p:cNvSpPr>
          <p:nvPr>
            <p:ph idx="1"/>
          </p:nvPr>
        </p:nvSpPr>
        <p:spPr>
          <a:xfrm>
            <a:off x="7867134" y="2014194"/>
            <a:ext cx="3258066" cy="3938550"/>
          </a:xfrm>
        </p:spPr>
        <p:txBody>
          <a:bodyPr/>
          <a:lstStyle/>
          <a:p>
            <a:r>
              <a:rPr lang="pl-PL" dirty="0" err="1"/>
              <a:t>resulting</a:t>
            </a:r>
            <a:r>
              <a:rPr lang="pl-PL" dirty="0"/>
              <a:t> of 8 </a:t>
            </a:r>
            <a:r>
              <a:rPr lang="pl-PL" dirty="0" err="1"/>
              <a:t>clusters</a:t>
            </a:r>
            <a:endParaRPr lang="pl-PL" dirty="0"/>
          </a:p>
        </p:txBody>
      </p:sp>
      <p:pic>
        <p:nvPicPr>
          <p:cNvPr id="4" name="Obraz 3">
            <a:extLst>
              <a:ext uri="{FF2B5EF4-FFF2-40B4-BE49-F238E27FC236}">
                <a16:creationId xmlns:a16="http://schemas.microsoft.com/office/drawing/2014/main" id="{43B4B802-5303-43ED-8DA9-62AC160F28FF}"/>
              </a:ext>
            </a:extLst>
          </p:cNvPr>
          <p:cNvPicPr/>
          <p:nvPr/>
        </p:nvPicPr>
        <p:blipFill>
          <a:blip r:embed="rId2"/>
          <a:stretch>
            <a:fillRect/>
          </a:stretch>
        </p:blipFill>
        <p:spPr>
          <a:xfrm>
            <a:off x="1066799" y="2014194"/>
            <a:ext cx="6800335" cy="3938550"/>
          </a:xfrm>
          <a:prstGeom prst="rect">
            <a:avLst/>
          </a:prstGeom>
        </p:spPr>
      </p:pic>
    </p:spTree>
    <p:extLst>
      <p:ext uri="{BB962C8B-B14F-4D97-AF65-F5344CB8AC3E}">
        <p14:creationId xmlns:p14="http://schemas.microsoft.com/office/powerpoint/2010/main" val="3767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114E74-4AD3-4960-9DEB-F3E8D586AE30}"/>
              </a:ext>
            </a:extLst>
          </p:cNvPr>
          <p:cNvSpPr>
            <a:spLocks noGrp="1"/>
          </p:cNvSpPr>
          <p:nvPr>
            <p:ph type="title"/>
          </p:nvPr>
        </p:nvSpPr>
        <p:spPr/>
        <p:txBody>
          <a:bodyPr/>
          <a:lstStyle/>
          <a:p>
            <a:r>
              <a:rPr lang="pl-PL" dirty="0"/>
              <a:t>Cluster </a:t>
            </a:r>
            <a:r>
              <a:rPr lang="pl-PL" dirty="0" err="1"/>
              <a:t>Neighborhoods</a:t>
            </a:r>
            <a:r>
              <a:rPr lang="pl-PL" dirty="0"/>
              <a:t> - </a:t>
            </a:r>
            <a:r>
              <a:rPr lang="pl-PL" dirty="0" err="1"/>
              <a:t>KMean</a:t>
            </a:r>
            <a:endParaRPr lang="pl-PL" dirty="0"/>
          </a:p>
        </p:txBody>
      </p:sp>
      <p:pic>
        <p:nvPicPr>
          <p:cNvPr id="4" name="Symbol zastępczy zawartości 3">
            <a:extLst>
              <a:ext uri="{FF2B5EF4-FFF2-40B4-BE49-F238E27FC236}">
                <a16:creationId xmlns:a16="http://schemas.microsoft.com/office/drawing/2014/main" id="{C03FC88E-7D66-4043-8009-8F6475637B15}"/>
              </a:ext>
            </a:extLst>
          </p:cNvPr>
          <p:cNvPicPr>
            <a:picLocks noGrp="1"/>
          </p:cNvPicPr>
          <p:nvPr>
            <p:ph idx="1"/>
          </p:nvPr>
        </p:nvPicPr>
        <p:blipFill>
          <a:blip r:embed="rId2"/>
          <a:stretch>
            <a:fillRect/>
          </a:stretch>
        </p:blipFill>
        <p:spPr>
          <a:xfrm>
            <a:off x="419230" y="2627205"/>
            <a:ext cx="5961876" cy="2117790"/>
          </a:xfrm>
          <a:prstGeom prst="rect">
            <a:avLst/>
          </a:prstGeom>
        </p:spPr>
      </p:pic>
      <p:pic>
        <p:nvPicPr>
          <p:cNvPr id="6" name="Obraz 5">
            <a:extLst>
              <a:ext uri="{FF2B5EF4-FFF2-40B4-BE49-F238E27FC236}">
                <a16:creationId xmlns:a16="http://schemas.microsoft.com/office/drawing/2014/main" id="{701C833F-C856-48D4-8E39-AAFF8BE56A14}"/>
              </a:ext>
            </a:extLst>
          </p:cNvPr>
          <p:cNvPicPr>
            <a:picLocks noChangeAspect="1"/>
          </p:cNvPicPr>
          <p:nvPr/>
        </p:nvPicPr>
        <p:blipFill>
          <a:blip r:embed="rId3"/>
          <a:stretch>
            <a:fillRect/>
          </a:stretch>
        </p:blipFill>
        <p:spPr>
          <a:xfrm>
            <a:off x="6562338" y="1733530"/>
            <a:ext cx="4820679" cy="4448665"/>
          </a:xfrm>
          <a:prstGeom prst="rect">
            <a:avLst/>
          </a:prstGeom>
        </p:spPr>
      </p:pic>
    </p:spTree>
    <p:extLst>
      <p:ext uri="{BB962C8B-B14F-4D97-AF65-F5344CB8AC3E}">
        <p14:creationId xmlns:p14="http://schemas.microsoft.com/office/powerpoint/2010/main" val="108219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114E74-4AD3-4960-9DEB-F3E8D586AE30}"/>
              </a:ext>
            </a:extLst>
          </p:cNvPr>
          <p:cNvSpPr>
            <a:spLocks noGrp="1"/>
          </p:cNvSpPr>
          <p:nvPr>
            <p:ph type="title"/>
          </p:nvPr>
        </p:nvSpPr>
        <p:spPr/>
        <p:txBody>
          <a:bodyPr/>
          <a:lstStyle/>
          <a:p>
            <a:r>
              <a:rPr lang="pl-PL" dirty="0" err="1"/>
              <a:t>Conclusion</a:t>
            </a:r>
            <a:r>
              <a:rPr lang="pl-PL" dirty="0"/>
              <a:t> and </a:t>
            </a:r>
            <a:r>
              <a:rPr lang="pl-PL" dirty="0" err="1"/>
              <a:t>future</a:t>
            </a:r>
            <a:r>
              <a:rPr lang="pl-PL" dirty="0"/>
              <a:t> </a:t>
            </a:r>
            <a:r>
              <a:rPr lang="pl-PL" dirty="0" err="1"/>
              <a:t>directions</a:t>
            </a:r>
            <a:endParaRPr lang="pl-PL" dirty="0"/>
          </a:p>
        </p:txBody>
      </p:sp>
      <p:sp>
        <p:nvSpPr>
          <p:cNvPr id="3" name="Symbol zastępczy zawartości 2">
            <a:extLst>
              <a:ext uri="{FF2B5EF4-FFF2-40B4-BE49-F238E27FC236}">
                <a16:creationId xmlns:a16="http://schemas.microsoft.com/office/drawing/2014/main" id="{DCD96870-EC35-4046-AE10-78AC7F321A47}"/>
              </a:ext>
            </a:extLst>
          </p:cNvPr>
          <p:cNvSpPr>
            <a:spLocks noGrp="1"/>
          </p:cNvSpPr>
          <p:nvPr>
            <p:ph idx="1"/>
          </p:nvPr>
        </p:nvSpPr>
        <p:spPr>
          <a:xfrm>
            <a:off x="1066800" y="1598141"/>
            <a:ext cx="10058400" cy="5008605"/>
          </a:xfrm>
        </p:spPr>
        <p:txBody>
          <a:bodyPr>
            <a:normAutofit fontScale="77500" lnSpcReduction="20000"/>
          </a:bodyPr>
          <a:lstStyle/>
          <a:p>
            <a:pPr algn="just"/>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There is a great number of locations in Toronto which are similar to Marble Hill (56 places). </a:t>
            </a:r>
            <a:endPar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 would suggest to choose important venues for him or add other factors that would lead to a shortlist.</a:t>
            </a:r>
            <a:endParaRPr lang="pl-PL" sz="1800" dirty="0">
              <a:effectLst/>
              <a:latin typeface="Times New Roman" panose="02020603050405020304" pitchFamily="18" charset="0"/>
              <a:ea typeface="Times New Roman" panose="02020603050405020304" pitchFamily="18" charset="0"/>
            </a:endParaRPr>
          </a:p>
          <a:p>
            <a:pPr algn="just">
              <a:spcBef>
                <a:spcPts val="1200"/>
              </a:spcBef>
            </a:pP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 would be useful to analyze the number of clusters once again with different method</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 </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Elbow Method with inertia plot both k = 3 and k = 8 formed the elbow</a:t>
            </a:r>
            <a:endPar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gn="just">
              <a:spcBef>
                <a:spcPts val="1200"/>
              </a:spcBef>
            </a:pP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he venue itself does not constitute an unequivocal decision as to whether a given venue is similar to the current office location</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recommend</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to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use</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additional</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factors</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in the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next</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analysis</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pl-PL" sz="1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like</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attractiveness of each location,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traffic,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public transport,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cost of the rented space,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space availability,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social and economic dynamics of every neighborhood, </a:t>
            </a:r>
            <a:endParaRPr lang="pl-PL"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algn="just">
              <a:spcBef>
                <a:spcPts val="1200"/>
              </a:spcBef>
            </a:pPr>
            <a:r>
              <a:rPr lang="en-US"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neighborhood safety etc.</a:t>
            </a:r>
            <a:endParaRPr lang="pl-PL" sz="1600" dirty="0">
              <a:effectLst/>
              <a:latin typeface="Times New Roman" panose="02020603050405020304" pitchFamily="18" charset="0"/>
              <a:ea typeface="Times New Roman" panose="02020603050405020304" pitchFamily="18" charset="0"/>
            </a:endParaRPr>
          </a:p>
          <a:p>
            <a:pPr algn="just">
              <a:spcBef>
                <a:spcPts val="1200"/>
              </a:spcBef>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Usually, in the vicinity of offices, there are the same attractions</a:t>
            </a:r>
            <a:r>
              <a:rPr lang="pl-PL"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pl-PL" sz="18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spcBef>
                <a:spcPts val="1200"/>
              </a:spcBef>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Final decision on optimal office location will be made by stakeholders based on specific characteristics of neighborhoods and locations in every recommended zone, taking into consideration The analysis performed may be the first step in the further search for the best place, depending on stakeholders decision.</a:t>
            </a:r>
            <a:endParaRPr lang="pl-PL" dirty="0"/>
          </a:p>
        </p:txBody>
      </p:sp>
    </p:spTree>
    <p:extLst>
      <p:ext uri="{BB962C8B-B14F-4D97-AF65-F5344CB8AC3E}">
        <p14:creationId xmlns:p14="http://schemas.microsoft.com/office/powerpoint/2010/main" val="1779045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{82140277-5F56-410A-91E7-91C5269A2C49}tf78438558_win32</Template>
  <TotalTime>23</TotalTime>
  <Words>442</Words>
  <Application>Microsoft Office PowerPoint</Application>
  <PresentationFormat>Panoramiczny</PresentationFormat>
  <Paragraphs>36</Paragraphs>
  <Slides>7</Slides>
  <Notes>0</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7</vt:i4>
      </vt:variant>
    </vt:vector>
  </HeadingPairs>
  <TitlesOfParts>
    <vt:vector size="14" baseType="lpstr">
      <vt:lpstr>Calibri</vt:lpstr>
      <vt:lpstr>Calibri Light</vt:lpstr>
      <vt:lpstr>Century Gothic</vt:lpstr>
      <vt:lpstr>Garamond</vt:lpstr>
      <vt:lpstr>Helvetica Neue</vt:lpstr>
      <vt:lpstr>Times New Roman</vt:lpstr>
      <vt:lpstr>SavonVTI</vt:lpstr>
      <vt:lpstr>The battle of neighborhoods</vt:lpstr>
      <vt:lpstr>The battle of neighborhoods - office in Toronto</vt:lpstr>
      <vt:lpstr>Data acquisition and cleaning</vt:lpstr>
      <vt:lpstr>Analysis of neighborhoods</vt:lpstr>
      <vt:lpstr>Cluster Neighborhoods</vt:lpstr>
      <vt:lpstr>Cluster Neighborhoods - KMean</vt:lpstr>
      <vt:lpstr>Conclusion and future directions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Kamil KAFARA</dc:creator>
  <cp:lastModifiedBy>Kamil Kafara</cp:lastModifiedBy>
  <cp:revision>7</cp:revision>
  <dcterms:created xsi:type="dcterms:W3CDTF">2021-07-19T12:25:07Z</dcterms:created>
  <dcterms:modified xsi:type="dcterms:W3CDTF">2021-07-20T16:02:06Z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2b30ed1b-e95f-40b5-af89-828263f287a7_Enabled">
    <vt:lpwstr>true</vt:lpwstr>
  </property>
  <property fmtid="{D5CDD505-2E9C-101B-9397-08002B2CF9AE}" pid="4" name="MSIP_Label_2b30ed1b-e95f-40b5-af89-828263f287a7_SetDate">
    <vt:lpwstr>2021-07-19T12:25:08Z</vt:lpwstr>
  </property>
  <property fmtid="{D5CDD505-2E9C-101B-9397-08002B2CF9AE}" pid="5" name="MSIP_Label_2b30ed1b-e95f-40b5-af89-828263f287a7_Method">
    <vt:lpwstr>Standard</vt:lpwstr>
  </property>
  <property fmtid="{D5CDD505-2E9C-101B-9397-08002B2CF9AE}" pid="6" name="MSIP_Label_2b30ed1b-e95f-40b5-af89-828263f287a7_Name">
    <vt:lpwstr>2b30ed1b-e95f-40b5-af89-828263f287a7</vt:lpwstr>
  </property>
  <property fmtid="{D5CDD505-2E9C-101B-9397-08002B2CF9AE}" pid="7" name="MSIP_Label_2b30ed1b-e95f-40b5-af89-828263f287a7_SiteId">
    <vt:lpwstr>329e91b0-e21f-48fb-a071-456717ecc28e</vt:lpwstr>
  </property>
  <property fmtid="{D5CDD505-2E9C-101B-9397-08002B2CF9AE}" pid="8" name="MSIP_Label_2b30ed1b-e95f-40b5-af89-828263f287a7_ActionId">
    <vt:lpwstr>dfe2ad39-8cc5-471b-a58f-7b883952d869</vt:lpwstr>
  </property>
  <property fmtid="{D5CDD505-2E9C-101B-9397-08002B2CF9AE}" pid="9" name="MSIP_Label_2b30ed1b-e95f-40b5-af89-828263f287a7_ContentBits">
    <vt:lpwstr>0</vt:lpwstr>
  </property>
</Properties>
</file>