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76" r:id="rId3"/>
    <p:sldId id="257" r:id="rId4"/>
    <p:sldId id="261" r:id="rId5"/>
    <p:sldId id="260" r:id="rId6"/>
    <p:sldId id="258" r:id="rId7"/>
    <p:sldId id="263" r:id="rId8"/>
    <p:sldId id="259" r:id="rId9"/>
    <p:sldId id="262" r:id="rId10"/>
    <p:sldId id="275" r:id="rId11"/>
    <p:sldId id="264" r:id="rId12"/>
    <p:sldId id="265" r:id="rId13"/>
    <p:sldId id="266" r:id="rId14"/>
    <p:sldId id="267" r:id="rId15"/>
    <p:sldId id="268" r:id="rId16"/>
    <p:sldId id="274" r:id="rId17"/>
    <p:sldId id="272" r:id="rId18"/>
    <p:sldId id="273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ny432@wp.pl" userId="16a3e0b933895e51" providerId="LiveId" clId="{F9C05865-0144-4EF0-A61F-9E948C1BCF83}"/>
    <pc:docChg chg="modSld">
      <pc:chgData name="jonny432@wp.pl" userId="16a3e0b933895e51" providerId="LiveId" clId="{F9C05865-0144-4EF0-A61F-9E948C1BCF83}" dt="2022-01-25T11:54:49.519" v="231" actId="27918"/>
      <pc:docMkLst>
        <pc:docMk/>
      </pc:docMkLst>
      <pc:sldChg chg="mod">
        <pc:chgData name="jonny432@wp.pl" userId="16a3e0b933895e51" providerId="LiveId" clId="{F9C05865-0144-4EF0-A61F-9E948C1BCF83}" dt="2022-01-24T22:54:06.795" v="15" actId="27918"/>
        <pc:sldMkLst>
          <pc:docMk/>
          <pc:sldMk cId="1478264675" sldId="267"/>
        </pc:sldMkLst>
      </pc:sldChg>
      <pc:sldChg chg="mod">
        <pc:chgData name="jonny432@wp.pl" userId="16a3e0b933895e51" providerId="LiveId" clId="{F9C05865-0144-4EF0-A61F-9E948C1BCF83}" dt="2022-01-25T11:49:15.848" v="227" actId="27918"/>
        <pc:sldMkLst>
          <pc:docMk/>
          <pc:sldMk cId="3396640086" sldId="268"/>
        </pc:sldMkLst>
      </pc:sldChg>
      <pc:sldChg chg="mod">
        <pc:chgData name="jonny432@wp.pl" userId="16a3e0b933895e51" providerId="LiveId" clId="{F9C05865-0144-4EF0-A61F-9E948C1BCF83}" dt="2022-01-25T00:48:40.965" v="68" actId="27918"/>
        <pc:sldMkLst>
          <pc:docMk/>
          <pc:sldMk cId="355830598" sldId="272"/>
        </pc:sldMkLst>
      </pc:sldChg>
      <pc:sldChg chg="mod">
        <pc:chgData name="jonny432@wp.pl" userId="16a3e0b933895e51" providerId="LiveId" clId="{F9C05865-0144-4EF0-A61F-9E948C1BCF83}" dt="2022-01-25T11:11:35.316" v="224" actId="27918"/>
        <pc:sldMkLst>
          <pc:docMk/>
          <pc:sldMk cId="2095295222" sldId="273"/>
        </pc:sldMkLst>
      </pc:sldChg>
      <pc:sldChg chg="mod">
        <pc:chgData name="jonny432@wp.pl" userId="16a3e0b933895e51" providerId="LiveId" clId="{F9C05865-0144-4EF0-A61F-9E948C1BCF83}" dt="2022-01-25T11:54:49.519" v="231" actId="27918"/>
        <pc:sldMkLst>
          <pc:docMk/>
          <pc:sldMk cId="1384880478" sldId="274"/>
        </pc:sldMkLst>
      </pc:sldChg>
      <pc:sldChg chg="modSp mod">
        <pc:chgData name="jonny432@wp.pl" userId="16a3e0b933895e51" providerId="LiveId" clId="{F9C05865-0144-4EF0-A61F-9E948C1BCF83}" dt="2022-01-25T00:53:06.160" v="208" actId="20577"/>
        <pc:sldMkLst>
          <pc:docMk/>
          <pc:sldMk cId="3836756270" sldId="276"/>
        </pc:sldMkLst>
        <pc:spChg chg="mod">
          <ac:chgData name="jonny432@wp.pl" userId="16a3e0b933895e51" providerId="LiveId" clId="{F9C05865-0144-4EF0-A61F-9E948C1BCF83}" dt="2022-01-25T00:53:06.160" v="208" actId="20577"/>
          <ac:spMkLst>
            <pc:docMk/>
            <pc:sldMk cId="3836756270" sldId="276"/>
            <ac:spMk id="3" creationId="{2778D9E4-264E-4186-A086-ADF5041675A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CPP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Arkusz1!$A$2:$A$8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Arkusz1!$B$2:$B$8</c:f>
              <c:numCache>
                <c:formatCode>General</c:formatCode>
                <c:ptCount val="7"/>
                <c:pt idx="0">
                  <c:v>5.6383800000000001E-3</c:v>
                </c:pt>
                <c:pt idx="1">
                  <c:v>6.9042000000000001E-3</c:v>
                </c:pt>
                <c:pt idx="2">
                  <c:v>1.31743E-2</c:v>
                </c:pt>
                <c:pt idx="3">
                  <c:v>2.35374E-2</c:v>
                </c:pt>
                <c:pt idx="4">
                  <c:v>4.7107219999999998E-2</c:v>
                </c:pt>
                <c:pt idx="5">
                  <c:v>8.6175639999999998E-2</c:v>
                </c:pt>
                <c:pt idx="6">
                  <c:v>0.17014699999999999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779-4169-AD09-A7AD4A089A1A}"/>
            </c:ext>
          </c:extLst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ASM</c:v>
                </c:pt>
              </c:strCache>
            </c:strRef>
          </c:tx>
          <c:spPr>
            <a:ln w="28575" cap="rnd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Arkusz1!$A$2:$A$8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Arkusz1!$C$2:$C$8</c:f>
              <c:numCache>
                <c:formatCode>General</c:formatCode>
                <c:ptCount val="7"/>
                <c:pt idx="0">
                  <c:v>1.490287E-2</c:v>
                </c:pt>
                <c:pt idx="1">
                  <c:v>1.288626E-2</c:v>
                </c:pt>
                <c:pt idx="2">
                  <c:v>1.5324880000000001E-2</c:v>
                </c:pt>
                <c:pt idx="3">
                  <c:v>2.6456339999999998E-2</c:v>
                </c:pt>
                <c:pt idx="4">
                  <c:v>4.6984339999999999E-2</c:v>
                </c:pt>
                <c:pt idx="5">
                  <c:v>8.7942699999999999E-2</c:v>
                </c:pt>
                <c:pt idx="6">
                  <c:v>0.16853199999999999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779-4169-AD09-A7AD4A089A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776063"/>
        <c:axId val="31776895"/>
      </c:lineChart>
      <c:catAx>
        <c:axId val="317760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/>
                  <a:t>Liczba</a:t>
                </a:r>
                <a:r>
                  <a:rPr lang="pl-PL" baseline="0" dirty="0"/>
                  <a:t> Wątków</a:t>
                </a:r>
                <a:endParaRPr lang="pl-PL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31776895"/>
        <c:crosses val="autoZero"/>
        <c:auto val="1"/>
        <c:lblAlgn val="ctr"/>
        <c:lblOffset val="100"/>
        <c:noMultiLvlLbl val="0"/>
      </c:catAx>
      <c:valAx>
        <c:axId val="31776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/>
                  <a:t>Czas</a:t>
                </a:r>
                <a:r>
                  <a:rPr lang="pl-PL" baseline="0" dirty="0"/>
                  <a:t> [s]</a:t>
                </a:r>
                <a:endParaRPr lang="pl-PL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31776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CPP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Arkusz1!$A$2:$A$8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Arkusz1!$B$2:$B$8</c:f>
              <c:numCache>
                <c:formatCode>General</c:formatCode>
                <c:ptCount val="7"/>
                <c:pt idx="0">
                  <c:v>1.2846E-2</c:v>
                </c:pt>
                <c:pt idx="1">
                  <c:v>1.0394E-2</c:v>
                </c:pt>
                <c:pt idx="2">
                  <c:v>1.4076999999999999E-2</c:v>
                </c:pt>
                <c:pt idx="3">
                  <c:v>2.4490999999999999E-2</c:v>
                </c:pt>
                <c:pt idx="4">
                  <c:v>4.5345000000000003E-2</c:v>
                </c:pt>
                <c:pt idx="5">
                  <c:v>0.105972</c:v>
                </c:pt>
                <c:pt idx="6">
                  <c:v>0.213366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92-4EE8-BA0D-7196BBA6BEB3}"/>
            </c:ext>
          </c:extLst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ASM</c:v>
                </c:pt>
              </c:strCache>
            </c:strRef>
          </c:tx>
          <c:spPr>
            <a:ln w="28575" cap="rnd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Arkusz1!$A$2:$A$8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Arkusz1!$C$2:$C$8</c:f>
              <c:numCache>
                <c:formatCode>General</c:formatCode>
                <c:ptCount val="7"/>
                <c:pt idx="0">
                  <c:v>4.5580000000000002E-2</c:v>
                </c:pt>
                <c:pt idx="1">
                  <c:v>2.9162E-2</c:v>
                </c:pt>
                <c:pt idx="2">
                  <c:v>2.2832999999999999E-2</c:v>
                </c:pt>
                <c:pt idx="3">
                  <c:v>3.3521000000000002E-2</c:v>
                </c:pt>
                <c:pt idx="4">
                  <c:v>5.8034000000000002E-2</c:v>
                </c:pt>
                <c:pt idx="5">
                  <c:v>0.104257</c:v>
                </c:pt>
                <c:pt idx="6">
                  <c:v>0.21602299999999999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D92-4EE8-BA0D-7196BBA6BE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776063"/>
        <c:axId val="31776895"/>
      </c:lineChart>
      <c:catAx>
        <c:axId val="317760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/>
                  <a:t>Liczba</a:t>
                </a:r>
                <a:r>
                  <a:rPr lang="pl-PL" baseline="0" dirty="0"/>
                  <a:t> Wątków</a:t>
                </a:r>
                <a:endParaRPr lang="pl-PL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31776895"/>
        <c:crosses val="autoZero"/>
        <c:auto val="1"/>
        <c:lblAlgn val="ctr"/>
        <c:lblOffset val="100"/>
        <c:noMultiLvlLbl val="0"/>
      </c:catAx>
      <c:valAx>
        <c:axId val="31776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/>
                  <a:t>Czas</a:t>
                </a:r>
                <a:r>
                  <a:rPr lang="pl-PL" baseline="0" dirty="0"/>
                  <a:t> [s]</a:t>
                </a:r>
                <a:endParaRPr lang="pl-PL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31776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CPP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Arkusz1!$A$2:$A$8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Arkusz1!$B$2:$B$8</c:f>
              <c:numCache>
                <c:formatCode>General</c:formatCode>
                <c:ptCount val="7"/>
                <c:pt idx="0">
                  <c:v>4.6044000000000002E-2</c:v>
                </c:pt>
                <c:pt idx="1">
                  <c:v>3.0793999999999998E-2</c:v>
                </c:pt>
                <c:pt idx="2">
                  <c:v>2.3428999999999998E-2</c:v>
                </c:pt>
                <c:pt idx="3">
                  <c:v>3.3445999999999997E-2</c:v>
                </c:pt>
                <c:pt idx="4">
                  <c:v>5.194E-2</c:v>
                </c:pt>
                <c:pt idx="5">
                  <c:v>8.5268999999999998E-2</c:v>
                </c:pt>
                <c:pt idx="6">
                  <c:v>0.175067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BB-4436-BE0A-82E81043D143}"/>
            </c:ext>
          </c:extLst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ASM</c:v>
                </c:pt>
              </c:strCache>
            </c:strRef>
          </c:tx>
          <c:spPr>
            <a:ln w="28575" cap="rnd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Arkusz1!$A$2:$A$8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Arkusz1!$C$2:$C$8</c:f>
              <c:numCache>
                <c:formatCode>General</c:formatCode>
                <c:ptCount val="7"/>
                <c:pt idx="0">
                  <c:v>0.23166500000000001</c:v>
                </c:pt>
                <c:pt idx="1">
                  <c:v>0.110073</c:v>
                </c:pt>
                <c:pt idx="2">
                  <c:v>7.1885000000000004E-2</c:v>
                </c:pt>
                <c:pt idx="3">
                  <c:v>6.8409999999999999E-2</c:v>
                </c:pt>
                <c:pt idx="4">
                  <c:v>7.7446000000000001E-2</c:v>
                </c:pt>
                <c:pt idx="5">
                  <c:v>0.107778</c:v>
                </c:pt>
                <c:pt idx="6">
                  <c:v>0.18090400000000001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BB-4436-BE0A-82E81043D1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776063"/>
        <c:axId val="31776895"/>
      </c:lineChart>
      <c:catAx>
        <c:axId val="317760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/>
                  <a:t>Liczba</a:t>
                </a:r>
                <a:r>
                  <a:rPr lang="pl-PL" baseline="0" dirty="0"/>
                  <a:t> Wątków</a:t>
                </a:r>
                <a:endParaRPr lang="pl-PL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31776895"/>
        <c:crosses val="autoZero"/>
        <c:auto val="1"/>
        <c:lblAlgn val="ctr"/>
        <c:lblOffset val="100"/>
        <c:noMultiLvlLbl val="0"/>
      </c:catAx>
      <c:valAx>
        <c:axId val="31776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/>
                  <a:t>Czas</a:t>
                </a:r>
                <a:r>
                  <a:rPr lang="pl-PL" baseline="0" dirty="0"/>
                  <a:t> [s]</a:t>
                </a:r>
                <a:endParaRPr lang="pl-PL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31776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CPP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Arkusz1!$A$2:$A$8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Arkusz1!$B$2:$B$8</c:f>
              <c:numCache>
                <c:formatCode>General</c:formatCode>
                <c:ptCount val="7"/>
                <c:pt idx="0">
                  <c:v>6.9264000000000006E-2</c:v>
                </c:pt>
                <c:pt idx="1">
                  <c:v>4.4352000000000003E-2</c:v>
                </c:pt>
                <c:pt idx="2">
                  <c:v>3.4923999999999997E-2</c:v>
                </c:pt>
                <c:pt idx="3">
                  <c:v>4.2875999999999997E-2</c:v>
                </c:pt>
                <c:pt idx="4">
                  <c:v>5.1541999999999998E-2</c:v>
                </c:pt>
                <c:pt idx="5">
                  <c:v>9.1776999999999997E-2</c:v>
                </c:pt>
                <c:pt idx="6">
                  <c:v>0.175511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BB-4436-BE0A-82E81043D143}"/>
            </c:ext>
          </c:extLst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ASM</c:v>
                </c:pt>
              </c:strCache>
            </c:strRef>
          </c:tx>
          <c:spPr>
            <a:ln w="28575" cap="rnd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Arkusz1!$A$2:$A$8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Arkusz1!$C$2:$C$8</c:f>
              <c:numCache>
                <c:formatCode>General</c:formatCode>
                <c:ptCount val="7"/>
                <c:pt idx="0">
                  <c:v>0.31825999999999999</c:v>
                </c:pt>
                <c:pt idx="1">
                  <c:v>0.18030499999999999</c:v>
                </c:pt>
                <c:pt idx="2">
                  <c:v>0.103807</c:v>
                </c:pt>
                <c:pt idx="3">
                  <c:v>8.8396000000000002E-2</c:v>
                </c:pt>
                <c:pt idx="4">
                  <c:v>0.104236</c:v>
                </c:pt>
                <c:pt idx="5">
                  <c:v>0.14193</c:v>
                </c:pt>
                <c:pt idx="6">
                  <c:v>0.20660700000000001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BB-4436-BE0A-82E81043D1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776063"/>
        <c:axId val="31776895"/>
      </c:lineChart>
      <c:catAx>
        <c:axId val="317760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/>
                  <a:t>Liczba</a:t>
                </a:r>
                <a:r>
                  <a:rPr lang="pl-PL" baseline="0" dirty="0"/>
                  <a:t> Wątków</a:t>
                </a:r>
                <a:endParaRPr lang="pl-PL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31776895"/>
        <c:crosses val="autoZero"/>
        <c:auto val="1"/>
        <c:lblAlgn val="ctr"/>
        <c:lblOffset val="100"/>
        <c:noMultiLvlLbl val="0"/>
      </c:catAx>
      <c:valAx>
        <c:axId val="31776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/>
                  <a:t>Czas</a:t>
                </a:r>
                <a:r>
                  <a:rPr lang="pl-PL" baseline="0" dirty="0"/>
                  <a:t> [s]</a:t>
                </a:r>
                <a:endParaRPr lang="pl-PL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31776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CPP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Arkusz1!$A$2:$A$8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Arkusz1!$B$2:$B$8</c:f>
              <c:numCache>
                <c:formatCode>General</c:formatCode>
                <c:ptCount val="7"/>
                <c:pt idx="0">
                  <c:v>0.24376100000000001</c:v>
                </c:pt>
                <c:pt idx="1">
                  <c:v>0.14005300000000001</c:v>
                </c:pt>
                <c:pt idx="2">
                  <c:v>9.9116999999999997E-2</c:v>
                </c:pt>
                <c:pt idx="3">
                  <c:v>8.4071000000000007E-2</c:v>
                </c:pt>
                <c:pt idx="4">
                  <c:v>9.8803000000000002E-2</c:v>
                </c:pt>
                <c:pt idx="5">
                  <c:v>0.13506299999999999</c:v>
                </c:pt>
                <c:pt idx="6">
                  <c:v>0.19606599999999999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0C-4069-AFE2-6BE0CD4CC83F}"/>
            </c:ext>
          </c:extLst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ASM</c:v>
                </c:pt>
              </c:strCache>
            </c:strRef>
          </c:tx>
          <c:spPr>
            <a:ln w="28575" cap="rnd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Arkusz1!$A$2:$A$8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Arkusz1!$C$2:$C$8</c:f>
              <c:numCache>
                <c:formatCode>General</c:formatCode>
                <c:ptCount val="7"/>
                <c:pt idx="0">
                  <c:v>1.1639569999999999</c:v>
                </c:pt>
                <c:pt idx="1">
                  <c:v>0.66094299999999995</c:v>
                </c:pt>
                <c:pt idx="2">
                  <c:v>0.379222</c:v>
                </c:pt>
                <c:pt idx="3">
                  <c:v>0.25992399999999999</c:v>
                </c:pt>
                <c:pt idx="4">
                  <c:v>0.26327600000000001</c:v>
                </c:pt>
                <c:pt idx="5">
                  <c:v>0.30283399999999999</c:v>
                </c:pt>
                <c:pt idx="6">
                  <c:v>0.35051300000000002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0C-4069-AFE2-6BE0CD4CC8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776063"/>
        <c:axId val="31776895"/>
      </c:lineChart>
      <c:catAx>
        <c:axId val="317760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/>
                  <a:t>Liczba</a:t>
                </a:r>
                <a:r>
                  <a:rPr lang="pl-PL" baseline="0" dirty="0"/>
                  <a:t> Wątków</a:t>
                </a:r>
                <a:endParaRPr lang="pl-PL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31776895"/>
        <c:crosses val="autoZero"/>
        <c:auto val="1"/>
        <c:lblAlgn val="ctr"/>
        <c:lblOffset val="100"/>
        <c:noMultiLvlLbl val="0"/>
      </c:catAx>
      <c:valAx>
        <c:axId val="31776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/>
                  <a:t>Czas</a:t>
                </a:r>
                <a:r>
                  <a:rPr lang="pl-PL" baseline="0" dirty="0"/>
                  <a:t> [s]</a:t>
                </a:r>
                <a:endParaRPr lang="pl-PL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31776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CPP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Arkusz1!$A$2:$A$8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Arkusz1!$B$2:$B$8</c:f>
              <c:numCache>
                <c:formatCode>General</c:formatCode>
                <c:ptCount val="7"/>
                <c:pt idx="0">
                  <c:v>0.95010499999999998</c:v>
                </c:pt>
                <c:pt idx="1">
                  <c:v>0.535493</c:v>
                </c:pt>
                <c:pt idx="2">
                  <c:v>0.35326099999999999</c:v>
                </c:pt>
                <c:pt idx="3">
                  <c:v>0.24393400000000001</c:v>
                </c:pt>
                <c:pt idx="4">
                  <c:v>0.273314</c:v>
                </c:pt>
                <c:pt idx="5">
                  <c:v>0.29795899999999997</c:v>
                </c:pt>
                <c:pt idx="6">
                  <c:v>0.37637900000000002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9C-4D58-8BD5-6CB1A1B6CEED}"/>
            </c:ext>
          </c:extLst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ASM</c:v>
                </c:pt>
              </c:strCache>
            </c:strRef>
          </c:tx>
          <c:spPr>
            <a:ln w="28575" cap="rnd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Arkusz1!$A$2:$A$8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Arkusz1!$C$2:$C$8</c:f>
              <c:numCache>
                <c:formatCode>General</c:formatCode>
                <c:ptCount val="7"/>
                <c:pt idx="0">
                  <c:v>4.57904</c:v>
                </c:pt>
                <c:pt idx="1">
                  <c:v>2.6626430000000001</c:v>
                </c:pt>
                <c:pt idx="2">
                  <c:v>1.4995970000000001</c:v>
                </c:pt>
                <c:pt idx="3">
                  <c:v>0.90936499999999998</c:v>
                </c:pt>
                <c:pt idx="4">
                  <c:v>0.91166800000000003</c:v>
                </c:pt>
                <c:pt idx="5">
                  <c:v>0.93595499999999998</c:v>
                </c:pt>
                <c:pt idx="6">
                  <c:v>1.0125459999999999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9C-4D58-8BD5-6CB1A1B6CE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776063"/>
        <c:axId val="31776895"/>
      </c:lineChart>
      <c:catAx>
        <c:axId val="317760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/>
                  <a:t>Liczba</a:t>
                </a:r>
                <a:r>
                  <a:rPr lang="pl-PL" baseline="0" dirty="0"/>
                  <a:t> Wątków</a:t>
                </a:r>
                <a:endParaRPr lang="pl-PL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31776895"/>
        <c:crosses val="autoZero"/>
        <c:auto val="1"/>
        <c:lblAlgn val="ctr"/>
        <c:lblOffset val="100"/>
        <c:noMultiLvlLbl val="0"/>
      </c:catAx>
      <c:valAx>
        <c:axId val="31776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/>
                  <a:t>Czas</a:t>
                </a:r>
                <a:r>
                  <a:rPr lang="pl-PL" baseline="0" dirty="0"/>
                  <a:t> [s]</a:t>
                </a:r>
                <a:endParaRPr lang="pl-PL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31776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69AEEA5-8297-41A2-A2CD-3AAEFC21C832}" type="datetimeFigureOut">
              <a:rPr lang="pl-PL" smtClean="0"/>
              <a:t>24.01.2022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52E1353-6CDC-4ECD-BA48-F97A9E2257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866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EEA5-8297-41A2-A2CD-3AAEFC21C832}" type="datetimeFigureOut">
              <a:rPr lang="pl-PL" smtClean="0"/>
              <a:t>24.01.2022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1353-6CDC-4ECD-BA48-F97A9E2257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739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EEA5-8297-41A2-A2CD-3AAEFC21C832}" type="datetimeFigureOut">
              <a:rPr lang="pl-PL" smtClean="0"/>
              <a:t>24.01.2022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1353-6CDC-4ECD-BA48-F97A9E2257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2291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EEA5-8297-41A2-A2CD-3AAEFC21C832}" type="datetimeFigureOut">
              <a:rPr lang="pl-PL" smtClean="0"/>
              <a:t>24.01.2022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1353-6CDC-4ECD-BA48-F97A9E2257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4335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EEA5-8297-41A2-A2CD-3AAEFC21C832}" type="datetimeFigureOut">
              <a:rPr lang="pl-PL" smtClean="0"/>
              <a:t>24.01.2022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1353-6CDC-4ECD-BA48-F97A9E2257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709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EEA5-8297-41A2-A2CD-3AAEFC21C832}" type="datetimeFigureOut">
              <a:rPr lang="pl-PL" smtClean="0"/>
              <a:t>24.01.2022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1353-6CDC-4ECD-BA48-F97A9E2257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4482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EEA5-8297-41A2-A2CD-3AAEFC21C832}" type="datetimeFigureOut">
              <a:rPr lang="pl-PL" smtClean="0"/>
              <a:t>24.01.2022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1353-6CDC-4ECD-BA48-F97A9E2257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088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69AEEA5-8297-41A2-A2CD-3AAEFC21C832}" type="datetimeFigureOut">
              <a:rPr lang="pl-PL" smtClean="0"/>
              <a:t>24.01.2022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1353-6CDC-4ECD-BA48-F97A9E2257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445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69AEEA5-8297-41A2-A2CD-3AAEFC21C832}" type="datetimeFigureOut">
              <a:rPr lang="pl-PL" smtClean="0"/>
              <a:t>24.01.2022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1353-6CDC-4ECD-BA48-F97A9E2257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966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EEA5-8297-41A2-A2CD-3AAEFC21C832}" type="datetimeFigureOut">
              <a:rPr lang="pl-PL" smtClean="0"/>
              <a:t>24.01.2022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1353-6CDC-4ECD-BA48-F97A9E2257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96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EEA5-8297-41A2-A2CD-3AAEFC21C832}" type="datetimeFigureOut">
              <a:rPr lang="pl-PL" smtClean="0"/>
              <a:t>24.01.2022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1353-6CDC-4ECD-BA48-F97A9E2257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763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EEA5-8297-41A2-A2CD-3AAEFC21C832}" type="datetimeFigureOut">
              <a:rPr lang="pl-PL" smtClean="0"/>
              <a:t>24.01.2022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1353-6CDC-4ECD-BA48-F97A9E2257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860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EEA5-8297-41A2-A2CD-3AAEFC21C832}" type="datetimeFigureOut">
              <a:rPr lang="pl-PL" smtClean="0"/>
              <a:t>24.01.2022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1353-6CDC-4ECD-BA48-F97A9E2257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016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EEA5-8297-41A2-A2CD-3AAEFC21C832}" type="datetimeFigureOut">
              <a:rPr lang="pl-PL" smtClean="0"/>
              <a:t>24.01.2022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1353-6CDC-4ECD-BA48-F97A9E2257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384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EEA5-8297-41A2-A2CD-3AAEFC21C832}" type="datetimeFigureOut">
              <a:rPr lang="pl-PL" smtClean="0"/>
              <a:t>24.01.2022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1353-6CDC-4ECD-BA48-F97A9E2257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782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EEA5-8297-41A2-A2CD-3AAEFC21C832}" type="datetimeFigureOut">
              <a:rPr lang="pl-PL" smtClean="0"/>
              <a:t>24.01.2022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1353-6CDC-4ECD-BA48-F97A9E2257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820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EEA5-8297-41A2-A2CD-3AAEFC21C832}" type="datetimeFigureOut">
              <a:rPr lang="pl-PL" smtClean="0"/>
              <a:t>24.01.2022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1353-6CDC-4ECD-BA48-F97A9E2257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77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69AEEA5-8297-41A2-A2CD-3AAEFC21C832}" type="datetimeFigureOut">
              <a:rPr lang="pl-PL" smtClean="0"/>
              <a:t>24.01.2022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l-P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52E1353-6CDC-4ECD-BA48-F97A9E2257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944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gorytm.org/przetwarzanie-obrazow/filtrowanie-obrazow.html?fbclid=IwAR2koMcVECPQdnLRDIq5rRvK_X5MfmKP5qwQNT1xnopAEVsLGPa8dSlGeKI" TargetMode="External"/><Relationship Id="rId2" Type="http://schemas.openxmlformats.org/officeDocument/2006/relationships/hyperlink" Target="https://pl.wikipedia.org/wiki/Rozmycie_gaussowski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0DAAFB-7F51-4313-B092-606576650B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Języki asemblerowe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B507DAD-BFB3-4653-9F78-C17DAD38B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Rozmycie Gaussa</a:t>
            </a:r>
          </a:p>
        </p:txBody>
      </p:sp>
    </p:spTree>
    <p:extLst>
      <p:ext uri="{BB962C8B-B14F-4D97-AF65-F5344CB8AC3E}">
        <p14:creationId xmlns:p14="http://schemas.microsoft.com/office/powerpoint/2010/main" val="2128089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3DC552DF-0E5D-40A4-988C-E6224992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Interfejs użytkownika</a:t>
            </a:r>
          </a:p>
        </p:txBody>
      </p:sp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68EF082B-BB74-4C04-B79C-67F652ED4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276" y="2386584"/>
            <a:ext cx="6752132" cy="3632915"/>
          </a:xfrm>
        </p:spPr>
      </p:pic>
    </p:spTree>
    <p:extLst>
      <p:ext uri="{BB962C8B-B14F-4D97-AF65-F5344CB8AC3E}">
        <p14:creationId xmlns:p14="http://schemas.microsoft.com/office/powerpoint/2010/main" val="2489156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0B8A55-755A-409A-8D7B-39382344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pl-PL" dirty="0"/>
              <a:t>Implementacja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D173EC37-D619-41E3-A235-32A88B2F6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4952" y="2343175"/>
            <a:ext cx="5202241" cy="4358635"/>
          </a:xfrm>
        </p:spPr>
      </p:pic>
    </p:spTree>
    <p:extLst>
      <p:ext uri="{BB962C8B-B14F-4D97-AF65-F5344CB8AC3E}">
        <p14:creationId xmlns:p14="http://schemas.microsoft.com/office/powerpoint/2010/main" val="1299590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9DF888-D5F0-429A-8FCE-45EBDBE6A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Porównanie czasów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5360CA-B002-4B93-83FB-698F19F4B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Wydajność programu sprawdzono przeprowadzając porównanie czasów filtracji dla obrazów o różnej wielkości. Rozdzielczości obrazów które analizowano są następujące: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dirty="0"/>
              <a:t>- 256x256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dirty="0"/>
              <a:t>- 640x426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dirty="0"/>
              <a:t>- 1280x1024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dirty="0"/>
              <a:t>- 1920x1080 (Full HD)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dirty="0"/>
              <a:t>- 3840x2160 (4K)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dirty="0"/>
              <a:t>- 7680x4320 (8K)</a:t>
            </a:r>
          </a:p>
        </p:txBody>
      </p:sp>
    </p:spTree>
    <p:extLst>
      <p:ext uri="{BB962C8B-B14F-4D97-AF65-F5344CB8AC3E}">
        <p14:creationId xmlns:p14="http://schemas.microsoft.com/office/powerpoint/2010/main" val="3502236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3DA56FDE-FB07-4616-B217-918400A6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Porównanie czasów – 256x256</a:t>
            </a:r>
          </a:p>
        </p:txBody>
      </p:sp>
      <p:graphicFrame>
        <p:nvGraphicFramePr>
          <p:cNvPr id="10" name="Symbol zastępczy zawartości 9">
            <a:extLst>
              <a:ext uri="{FF2B5EF4-FFF2-40B4-BE49-F238E27FC236}">
                <a16:creationId xmlns:a16="http://schemas.microsoft.com/office/drawing/2014/main" id="{3B219A28-561B-42DA-A8C3-4CD6AE48C9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457295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219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4F20ED-D8BC-4F89-8231-4429AB4B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Porównanie czasów – 640x426</a:t>
            </a:r>
          </a:p>
        </p:txBody>
      </p:sp>
      <p:graphicFrame>
        <p:nvGraphicFramePr>
          <p:cNvPr id="4" name="Symbol zastępczy zawartości 9">
            <a:extLst>
              <a:ext uri="{FF2B5EF4-FFF2-40B4-BE49-F238E27FC236}">
                <a16:creationId xmlns:a16="http://schemas.microsoft.com/office/drawing/2014/main" id="{D14142AD-23E9-4ED8-90B4-463CE08008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934057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8264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232F3D-A274-49C9-8775-37BE3FD8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Porównanie czasów – 1280x1024</a:t>
            </a:r>
          </a:p>
        </p:txBody>
      </p:sp>
      <p:graphicFrame>
        <p:nvGraphicFramePr>
          <p:cNvPr id="5" name="Symbol zastępczy zawartości 9">
            <a:extLst>
              <a:ext uri="{FF2B5EF4-FFF2-40B4-BE49-F238E27FC236}">
                <a16:creationId xmlns:a16="http://schemas.microsoft.com/office/drawing/2014/main" id="{BC9510F3-D508-4A26-A550-B1AA9A3DCC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112509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6640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232F3D-A274-49C9-8775-37BE3FD8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Porównanie czasów – 1920x1080</a:t>
            </a:r>
          </a:p>
        </p:txBody>
      </p:sp>
      <p:graphicFrame>
        <p:nvGraphicFramePr>
          <p:cNvPr id="5" name="Symbol zastępczy zawartości 9">
            <a:extLst>
              <a:ext uri="{FF2B5EF4-FFF2-40B4-BE49-F238E27FC236}">
                <a16:creationId xmlns:a16="http://schemas.microsoft.com/office/drawing/2014/main" id="{BC9510F3-D508-4A26-A550-B1AA9A3DCC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397367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4880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89CF85-30CE-4D00-A9BF-9EF18E2D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Porównanie czasów – 3840x2160</a:t>
            </a:r>
          </a:p>
        </p:txBody>
      </p:sp>
      <p:graphicFrame>
        <p:nvGraphicFramePr>
          <p:cNvPr id="4" name="Symbol zastępczy zawartości 9">
            <a:extLst>
              <a:ext uri="{FF2B5EF4-FFF2-40B4-BE49-F238E27FC236}">
                <a16:creationId xmlns:a16="http://schemas.microsoft.com/office/drawing/2014/main" id="{68A69F97-6796-4D3E-969F-2BA4EAC8FB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313335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830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A2A5C3-73D4-49E9-82AF-08E2C03A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Porównanie czasów – 7680x4320</a:t>
            </a:r>
          </a:p>
        </p:txBody>
      </p:sp>
      <p:graphicFrame>
        <p:nvGraphicFramePr>
          <p:cNvPr id="5" name="Symbol zastępczy zawartości 9">
            <a:extLst>
              <a:ext uri="{FF2B5EF4-FFF2-40B4-BE49-F238E27FC236}">
                <a16:creationId xmlns:a16="http://schemas.microsoft.com/office/drawing/2014/main" id="{C97B68E1-BF3A-4C96-AECD-2FF0007DE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6655242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5295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711AD7-94CE-4BF5-BD44-7A0051D7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B0F337-28DA-4CAF-9619-C57FC896E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Funkcja asemblerowa jest szybsza tylko dla małych obrazów i dużej ilości wątków</a:t>
            </a:r>
          </a:p>
          <a:p>
            <a:r>
              <a:rPr lang="pl-PL" dirty="0"/>
              <a:t>Funkcje przeważnie działają najoptymalniej dla ośmiu wątków, zwłaszcza ta funkcja napisana w asemblerze</a:t>
            </a:r>
          </a:p>
          <a:p>
            <a:r>
              <a:rPr lang="pl-PL" dirty="0"/>
              <a:t>Należy rozważnie wybierać ilość wątków za pomocą których filtrujemy obraz gdyż nie zawsze większa ilość wątków jest najefektywniejsza </a:t>
            </a:r>
          </a:p>
          <a:p>
            <a:r>
              <a:rPr lang="pl-PL" dirty="0"/>
              <a:t>Największa różnica w czasach filtracji występuję na jednym wątku na korzyść CPP</a:t>
            </a:r>
          </a:p>
        </p:txBody>
      </p:sp>
    </p:spTree>
    <p:extLst>
      <p:ext uri="{BB962C8B-B14F-4D97-AF65-F5344CB8AC3E}">
        <p14:creationId xmlns:p14="http://schemas.microsoft.com/office/powerpoint/2010/main" val="80166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0C11E4-1E3B-4F98-A12E-76B25FEA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778D9E4-264E-4186-A086-ADF504167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Czym jest rozmycie Gaussa?</a:t>
            </a:r>
          </a:p>
          <a:p>
            <a:r>
              <a:rPr lang="pl-PL" dirty="0"/>
              <a:t>Przykłady rozmycia Gaussa</a:t>
            </a:r>
          </a:p>
          <a:p>
            <a:r>
              <a:rPr lang="pl-PL" dirty="0"/>
              <a:t>Analiza algorytmu</a:t>
            </a:r>
          </a:p>
          <a:p>
            <a:r>
              <a:rPr lang="pl-PL" dirty="0"/>
              <a:t>Interfejs użytkownika</a:t>
            </a:r>
          </a:p>
          <a:p>
            <a:r>
              <a:rPr lang="pl-PL" dirty="0"/>
              <a:t>Implementacja</a:t>
            </a:r>
          </a:p>
          <a:p>
            <a:r>
              <a:rPr lang="pl-PL" dirty="0"/>
              <a:t>Porównanie czasów</a:t>
            </a:r>
          </a:p>
          <a:p>
            <a:r>
              <a:rPr lang="pl-PL" dirty="0"/>
              <a:t>Wnioski</a:t>
            </a:r>
          </a:p>
        </p:txBody>
      </p:sp>
    </p:spTree>
    <p:extLst>
      <p:ext uri="{BB962C8B-B14F-4D97-AF65-F5344CB8AC3E}">
        <p14:creationId xmlns:p14="http://schemas.microsoft.com/office/powerpoint/2010/main" val="3836756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998481-DFDD-49BE-9B18-92841FD66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614F7B-6C18-4531-9B11-FEF6684C2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https://pl.wikipedia.org/wiki/Rozmycie_gaussowskie</a:t>
            </a:r>
            <a:endParaRPr lang="pl-PL" dirty="0"/>
          </a:p>
          <a:p>
            <a:r>
              <a:rPr lang="pl-PL" dirty="0">
                <a:hlinkClick r:id="rId3"/>
              </a:rPr>
              <a:t>http://www.algorytm.org/przetwarzanie-obrazow/filtrowanie-obrazow.html?fbclid=IwAR2koMcVECPQdnLRDIq5rRvK_X5MfmKP5qwQNT1xnopAEVsLGPa8dSlGeKI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95183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>
            <a:extLst>
              <a:ext uri="{FF2B5EF4-FFF2-40B4-BE49-F238E27FC236}">
                <a16:creationId xmlns:a16="http://schemas.microsoft.com/office/drawing/2014/main" id="{0727C3E9-849C-421B-80EE-CC936676D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Dziękuję za uwagę!</a:t>
            </a:r>
          </a:p>
        </p:txBody>
      </p:sp>
      <p:sp>
        <p:nvSpPr>
          <p:cNvPr id="10" name="Symbol zastępczy tekstu 9">
            <a:extLst>
              <a:ext uri="{FF2B5EF4-FFF2-40B4-BE49-F238E27FC236}">
                <a16:creationId xmlns:a16="http://schemas.microsoft.com/office/drawing/2014/main" id="{16367CD5-E19A-44A2-982A-EFEED35883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Autor: Kamil Niedziela</a:t>
            </a:r>
          </a:p>
        </p:txBody>
      </p:sp>
    </p:spTree>
    <p:extLst>
      <p:ext uri="{BB962C8B-B14F-4D97-AF65-F5344CB8AC3E}">
        <p14:creationId xmlns:p14="http://schemas.microsoft.com/office/powerpoint/2010/main" val="345533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B060E0D-38B1-4206-B269-43464CE0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jest Rozmycie Gaussa?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A11B6641-C1B1-42EC-96C9-9D9E763C1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Rozmycie Gaussa (znane również jako wygładzenie gaussowskie) to powszechnie używana funkcja oprogramowania graficznego wykorzystywana w celu zmniejszenia szumów i zakłóceń w obrazie lub w celu zamazania detali. Rozmycie Gaussa bardzo często jest wykorzystywane w profesjonalnej obróbce zdjęć. Wygładzanie gaussowskie jest również stosowane jako etap wstępnego przetwarzania obrazów w wizji komputerowej.</a:t>
            </a:r>
          </a:p>
        </p:txBody>
      </p:sp>
    </p:spTree>
    <p:extLst>
      <p:ext uri="{BB962C8B-B14F-4D97-AF65-F5344CB8AC3E}">
        <p14:creationId xmlns:p14="http://schemas.microsoft.com/office/powerpoint/2010/main" val="180969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1A6018-10FC-4D61-A66C-70649E728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rozmycia Gaussa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1D04734-E2D9-4B01-A2AB-B4205D37E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8129" y="2191684"/>
            <a:ext cx="4825158" cy="524084"/>
          </a:xfrm>
        </p:spPr>
        <p:txBody>
          <a:bodyPr/>
          <a:lstStyle/>
          <a:p>
            <a:r>
              <a:rPr lang="pl-PL" dirty="0"/>
              <a:t>Przed rozmyciem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954FFA4F-14BD-49EE-B988-6E73BD9D5D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95" y="2715768"/>
            <a:ext cx="4005072" cy="4005072"/>
          </a:xfrm>
        </p:spPr>
      </p:pic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BE46853-2C45-4725-87FE-0BE2C160B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36906" y="2191684"/>
            <a:ext cx="4564904" cy="524084"/>
          </a:xfrm>
        </p:spPr>
        <p:txBody>
          <a:bodyPr/>
          <a:lstStyle/>
          <a:p>
            <a:r>
              <a:rPr lang="pl-PL" dirty="0"/>
              <a:t>Po rozmyciu</a:t>
            </a:r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0DD24DE9-46A1-4A99-9493-06DC77F1AFD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906" y="2715768"/>
            <a:ext cx="4005072" cy="4005072"/>
          </a:xfrm>
        </p:spPr>
      </p:pic>
    </p:spTree>
    <p:extLst>
      <p:ext uri="{BB962C8B-B14F-4D97-AF65-F5344CB8AC3E}">
        <p14:creationId xmlns:p14="http://schemas.microsoft.com/office/powerpoint/2010/main" val="276742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BD65DCA5-D518-4769-ACF4-829450C25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rozmycia Gaussa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A033531-349E-4FD6-8EA1-C43A9FB51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512" y="1680632"/>
            <a:ext cx="5891599" cy="1061892"/>
          </a:xfrm>
        </p:spPr>
        <p:txBody>
          <a:bodyPr/>
          <a:lstStyle/>
          <a:p>
            <a:r>
              <a:rPr lang="pl-PL" dirty="0"/>
              <a:t>Przed rozmyciem	</a:t>
            </a:r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0002CB54-9393-4324-AA79-844FC15F26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4" y="2742525"/>
            <a:ext cx="5891599" cy="3921596"/>
          </a:xfrm>
        </p:spPr>
      </p:pic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C833CE50-00B6-459F-81B5-41CD96C14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8712" y="1819656"/>
            <a:ext cx="4825159" cy="922868"/>
          </a:xfrm>
        </p:spPr>
        <p:txBody>
          <a:bodyPr/>
          <a:lstStyle/>
          <a:p>
            <a:r>
              <a:rPr lang="pl-PL" dirty="0"/>
              <a:t>Po rozmyciu</a:t>
            </a:r>
          </a:p>
        </p:txBody>
      </p:sp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CFC47A12-E81F-404A-AA6A-37860C64B7A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51" y="2742524"/>
            <a:ext cx="5891598" cy="3921595"/>
          </a:xfrm>
        </p:spPr>
      </p:pic>
    </p:spTree>
    <p:extLst>
      <p:ext uri="{BB962C8B-B14F-4D97-AF65-F5344CB8AC3E}">
        <p14:creationId xmlns:p14="http://schemas.microsoft.com/office/powerpoint/2010/main" val="22926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33575C-4CDE-46D2-940C-044EA7F7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Działanie filtru w rozmyciu Gaussa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21FB6B-6C82-46B2-AF9E-F878DDEE2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Przetworzenie obrazu wiąże się ze zmianą wartości jego pikseli aby otrzymany efekt był widoczny dla oka. Każdy piksel w obrazie posiada swoją wagę, to za pomocą niej jesteśmy w stanie przekształcić obraz. Piksele przetwarzane są przez maskę. Maski filtrujące obraz mają różne rozmiary: 3x3, 5x5 lub 7x7. Rozmiar maski którą spotyka się najczęściej wynosi 3x3. Program stworzony przeze mnie również wykorzystuje maskę 3x3.</a:t>
            </a:r>
          </a:p>
        </p:txBody>
      </p:sp>
    </p:spTree>
    <p:extLst>
      <p:ext uri="{BB962C8B-B14F-4D97-AF65-F5344CB8AC3E}">
        <p14:creationId xmlns:p14="http://schemas.microsoft.com/office/powerpoint/2010/main" val="3979591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73DD6E7D-CFFD-4262-B15C-F10ADB7A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algorytmu</a:t>
            </a:r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9243F025-C2EF-410C-8446-E36A31F29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Proces filtracji składa się z przetwarzania każdej składowej obrazu osobno. W przypadku modelu RGB należy przeprowadzić osobno filtrację dla składowych R, G oraz B. Podczas filtracji pikseli znajdujących się na krawędziach obrazu dochodzi do sytuacji gdy maska filtrująca wychodzi poza przetwarzany obraz. Istnieje kilka sposobów aby poradzić sobie z problemem. Jednym z rozwiązań jest zmniejszenie zakresu obejmowania maski na krawędziach obrazu.</a:t>
            </a:r>
          </a:p>
        </p:txBody>
      </p:sp>
    </p:spTree>
    <p:extLst>
      <p:ext uri="{BB962C8B-B14F-4D97-AF65-F5344CB8AC3E}">
        <p14:creationId xmlns:p14="http://schemas.microsoft.com/office/powerpoint/2010/main" val="3717108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F6DBC906-7E4D-4157-AE01-3F29A8B10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470374" cy="706964"/>
          </a:xfrm>
        </p:spPr>
        <p:txBody>
          <a:bodyPr/>
          <a:lstStyle/>
          <a:p>
            <a:r>
              <a:rPr lang="pl-PL" dirty="0"/>
              <a:t>Analiza algorytmu – przedstawienie maski</a:t>
            </a:r>
          </a:p>
        </p:txBody>
      </p:sp>
      <p:sp>
        <p:nvSpPr>
          <p:cNvPr id="34" name="Symbol zastępczy tekstu 33">
            <a:extLst>
              <a:ext uri="{FF2B5EF4-FFF2-40B4-BE49-F238E27FC236}">
                <a16:creationId xmlns:a16="http://schemas.microsoft.com/office/drawing/2014/main" id="{81C652D3-51D9-44F5-8621-51858610C5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Szkielet wybranej maski</a:t>
            </a:r>
          </a:p>
        </p:txBody>
      </p:sp>
      <p:sp>
        <p:nvSpPr>
          <p:cNvPr id="36" name="Symbol zastępczy tekstu 35">
            <a:extLst>
              <a:ext uri="{FF2B5EF4-FFF2-40B4-BE49-F238E27FC236}">
                <a16:creationId xmlns:a16="http://schemas.microsoft.com/office/drawing/2014/main" id="{D763FC91-EA03-4E45-A22A-EB69CA5C1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8712" y="2603499"/>
            <a:ext cx="4825159" cy="825499"/>
          </a:xfrm>
        </p:spPr>
        <p:txBody>
          <a:bodyPr/>
          <a:lstStyle/>
          <a:p>
            <a:r>
              <a:rPr lang="pl-PL" dirty="0"/>
              <a:t>Wagi pól wybranej maski dla rozmycia Gaussa</a:t>
            </a:r>
          </a:p>
        </p:txBody>
      </p:sp>
      <p:pic>
        <p:nvPicPr>
          <p:cNvPr id="44" name="Symbol zastępczy zawartości 43">
            <a:extLst>
              <a:ext uri="{FF2B5EF4-FFF2-40B4-BE49-F238E27FC236}">
                <a16:creationId xmlns:a16="http://schemas.microsoft.com/office/drawing/2014/main" id="{E97EBC49-F6B8-48C7-A40A-421B282271A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607276" y="3506277"/>
            <a:ext cx="3146901" cy="2513524"/>
          </a:xfrm>
        </p:spPr>
      </p:pic>
      <p:pic>
        <p:nvPicPr>
          <p:cNvPr id="40" name="Symbol zastępczy zawartości 39">
            <a:extLst>
              <a:ext uri="{FF2B5EF4-FFF2-40B4-BE49-F238E27FC236}">
                <a16:creationId xmlns:a16="http://schemas.microsoft.com/office/drawing/2014/main" id="{A1B3986C-FF3E-42D6-8EE5-DE759E3D23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54953" y="3331370"/>
            <a:ext cx="3627541" cy="268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47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ytuł 15">
            <a:extLst>
              <a:ext uri="{FF2B5EF4-FFF2-40B4-BE49-F238E27FC236}">
                <a16:creationId xmlns:a16="http://schemas.microsoft.com/office/drawing/2014/main" id="{504A30E9-5FDD-42FF-BF56-1CBB4FCC3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35" y="973668"/>
            <a:ext cx="9878917" cy="706964"/>
          </a:xfrm>
        </p:spPr>
        <p:txBody>
          <a:bodyPr/>
          <a:lstStyle/>
          <a:p>
            <a:r>
              <a:rPr lang="pl-PL" dirty="0"/>
              <a:t>Analiza algorytmu – obliczanie składowych</a:t>
            </a:r>
          </a:p>
        </p:txBody>
      </p:sp>
      <p:sp>
        <p:nvSpPr>
          <p:cNvPr id="17" name="Symbol zastępczy tekstu 16">
            <a:extLst>
              <a:ext uri="{FF2B5EF4-FFF2-40B4-BE49-F238E27FC236}">
                <a16:creationId xmlns:a16="http://schemas.microsoft.com/office/drawing/2014/main" id="{BCBD23CC-DA07-4F26-BD86-5E3018AA9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267711"/>
            <a:ext cx="10101310" cy="1325881"/>
          </a:xfrm>
        </p:spPr>
        <p:txBody>
          <a:bodyPr/>
          <a:lstStyle/>
          <a:p>
            <a:r>
              <a:rPr lang="pl-PL" dirty="0"/>
              <a:t>Obliczamy nową wartość składowej punktu a o współrzędnych (</a:t>
            </a:r>
            <a:r>
              <a:rPr lang="pl-PL" dirty="0" err="1"/>
              <a:t>i,j</a:t>
            </a:r>
            <a:r>
              <a:rPr lang="pl-PL" dirty="0"/>
              <a:t>) według następującego wzoru:</a:t>
            </a:r>
          </a:p>
          <a:p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ymbol zastępczy zawartości 10">
                <a:extLst>
                  <a:ext uri="{FF2B5EF4-FFF2-40B4-BE49-F238E27FC236}">
                    <a16:creationId xmlns:a16="http://schemas.microsoft.com/office/drawing/2014/main" id="{FA5D2EA9-4F91-4836-875D-27C700D3C41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154954" y="4954587"/>
                <a:ext cx="9878917" cy="1730566"/>
              </a:xfrm>
            </p:spPr>
            <p:txBody>
              <a:bodyPr/>
              <a:lstStyle/>
              <a:p>
                <a:r>
                  <a:rPr lang="pl-PL" dirty="0"/>
                  <a:t>Sumę dzielimy przez sumę wszystkich wag maski: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−1, −1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0, −1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1, −1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−1, 0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0, 0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1, 0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−1, 1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1, 1</m:t>
                            </m:r>
                          </m:sub>
                        </m:sSub>
                      </m:den>
                    </m:f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11" name="Symbol zastępczy zawartości 10">
                <a:extLst>
                  <a:ext uri="{FF2B5EF4-FFF2-40B4-BE49-F238E27FC236}">
                    <a16:creationId xmlns:a16="http://schemas.microsoft.com/office/drawing/2014/main" id="{FA5D2EA9-4F91-4836-875D-27C700D3C4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154954" y="4954587"/>
                <a:ext cx="9878917" cy="1730566"/>
              </a:xfrm>
              <a:blipFill>
                <a:blip r:embed="rId2"/>
                <a:stretch>
                  <a:fillRect l="-123" t="-211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ymbol zastępczy zawartości 10">
                <a:extLst>
                  <a:ext uri="{FF2B5EF4-FFF2-40B4-BE49-F238E27FC236}">
                    <a16:creationId xmlns:a16="http://schemas.microsoft.com/office/drawing/2014/main" id="{F40E61C6-B0C2-466C-B59E-804414FB76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07353" y="3188313"/>
                <a:ext cx="9878917" cy="15665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l-PL" dirty="0"/>
                  <a:t>Obliczamy sumę ważoną składowej punktu i wszystkich sąsiadów zgodnie z wagami wskazanymi przez maskę filtra:</a:t>
                </a:r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−1, −1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l-PL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−1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l-PL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−1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l-PL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, 1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0, 1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, 1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pl-PL" dirty="0"/>
              </a:p>
              <a:p>
                <a:pPr marL="457200" lvl="1" indent="0">
                  <a:buNone/>
                </a:pPr>
                <a:endParaRPr lang="pl-PL" dirty="0"/>
              </a:p>
            </p:txBody>
          </p:sp>
        </mc:Choice>
        <mc:Fallback xmlns="">
          <p:sp>
            <p:nvSpPr>
              <p:cNvPr id="20" name="Symbol zastępczy zawartości 10">
                <a:extLst>
                  <a:ext uri="{FF2B5EF4-FFF2-40B4-BE49-F238E27FC236}">
                    <a16:creationId xmlns:a16="http://schemas.microsoft.com/office/drawing/2014/main" id="{F40E61C6-B0C2-466C-B59E-804414FB7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353" y="3188313"/>
                <a:ext cx="9878917" cy="1566567"/>
              </a:xfrm>
              <a:prstGeom prst="rect">
                <a:avLst/>
              </a:prstGeom>
              <a:blipFill>
                <a:blip r:embed="rId3"/>
                <a:stretch>
                  <a:fillRect l="-123" t="-1946" r="-43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201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 (sala konferencyjna)">
  <a:themeElements>
    <a:clrScheme name="Jon (sala konferencyjna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Jon (sala konferencyjna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 (sala konferencyjna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1752</TotalTime>
  <Words>548</Words>
  <Application>Microsoft Office PowerPoint</Application>
  <PresentationFormat>Panoramiczny</PresentationFormat>
  <Paragraphs>69</Paragraphs>
  <Slides>21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7" baseType="lpstr">
      <vt:lpstr>Arial</vt:lpstr>
      <vt:lpstr>Cambria Math</vt:lpstr>
      <vt:lpstr>Century Gothic</vt:lpstr>
      <vt:lpstr>Wingdings</vt:lpstr>
      <vt:lpstr>Wingdings 3</vt:lpstr>
      <vt:lpstr>Jon (sala konferencyjna)</vt:lpstr>
      <vt:lpstr>Języki asemblerowe</vt:lpstr>
      <vt:lpstr>Agenda</vt:lpstr>
      <vt:lpstr>Czym jest Rozmycie Gaussa?</vt:lpstr>
      <vt:lpstr>Przykład rozmycia Gaussa</vt:lpstr>
      <vt:lpstr>Przykład rozmycia Gaussa</vt:lpstr>
      <vt:lpstr>Działanie filtru w rozmyciu Gaussa</vt:lpstr>
      <vt:lpstr>Analiza algorytmu</vt:lpstr>
      <vt:lpstr>Analiza algorytmu – przedstawienie maski</vt:lpstr>
      <vt:lpstr>Analiza algorytmu – obliczanie składowych</vt:lpstr>
      <vt:lpstr>Interfejs użytkownika</vt:lpstr>
      <vt:lpstr>Implementacja</vt:lpstr>
      <vt:lpstr>Porównanie czasów</vt:lpstr>
      <vt:lpstr>Porównanie czasów – 256x256</vt:lpstr>
      <vt:lpstr>Porównanie czasów – 640x426</vt:lpstr>
      <vt:lpstr>Porównanie czasów – 1280x1024</vt:lpstr>
      <vt:lpstr>Porównanie czasów – 1920x1080</vt:lpstr>
      <vt:lpstr>Porównanie czasów – 3840x2160</vt:lpstr>
      <vt:lpstr>Porównanie czasów – 7680x4320</vt:lpstr>
      <vt:lpstr>Wnioski</vt:lpstr>
      <vt:lpstr>Źródła</vt:lpstr>
      <vt:lpstr>Dziękuję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Języki assemblerowe</dc:title>
  <dc:creator>jonny432@wp.pl</dc:creator>
  <cp:lastModifiedBy>jonny432@wp.pl</cp:lastModifiedBy>
  <cp:revision>31</cp:revision>
  <dcterms:created xsi:type="dcterms:W3CDTF">2022-01-11T18:16:36Z</dcterms:created>
  <dcterms:modified xsi:type="dcterms:W3CDTF">2022-01-25T11:55:39Z</dcterms:modified>
</cp:coreProperties>
</file>