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45D3-0B72-E033-AF63-704AFD0F1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020698-191F-4D8B-1F42-5A58CD1E0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4B422-96DA-403C-A986-B858B6B713EA}"/>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C720AA80-342C-E5E0-30B2-47DEB988B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8F495-5A4D-2478-1602-01AD53955317}"/>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64185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865E-8C10-6C6E-8691-BC4849A28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27503-95DD-22D3-9364-268F198ED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7926B-1D2E-39E9-BC79-4E4740E6CD59}"/>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2A973237-751B-1408-A89A-30FD7A9FB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E71DE-2E9A-0F73-02F1-96038C10F7AD}"/>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1555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460D0-5FCB-598D-9C79-37BAB287C6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D8234-0BCD-68D3-66A8-66A5B4B8A7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F24FE-15C2-501E-B5C1-D49C03CE44C5}"/>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43B3FEED-3AD5-18C3-F9E7-E18D86048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81B5C-2881-E8F7-42C7-6D4023F04DCB}"/>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145589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6518-B0E8-5EED-09DC-927641436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A9F09-8769-9A5B-D850-79E495F19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1BDEF-35BD-2D08-6157-D178DB8A934E}"/>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0C09A64A-1F12-92FC-33C0-8DB759D63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07DC-5887-CC10-4780-A3C744D6B6E5}"/>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213471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B752-A6BB-720E-73EF-90BB48DE4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D4C06-EF5E-DFA9-FBB4-9E0DFBEFA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85A5D-4E6D-7B7E-024B-B004C34B9671}"/>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3B9CA173-AF3D-0D8A-BD36-935AFE6EB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63826-F382-DB8E-5A4B-DD00E7DB829F}"/>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175076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DA1A-1ABE-76ED-0342-4B46EF941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34CBF-5130-864B-C03D-D874A1F22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A0BAD-6E97-BD47-C970-5BEAA9C3E6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E39A8-7348-EEAB-A10B-08D707A41482}"/>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6" name="Footer Placeholder 5">
            <a:extLst>
              <a:ext uri="{FF2B5EF4-FFF2-40B4-BE49-F238E27FC236}">
                <a16:creationId xmlns:a16="http://schemas.microsoft.com/office/drawing/2014/main" id="{DC8FADF0-3D48-2849-82D0-7991C855C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19D24-C125-81A9-3D65-A617E9098805}"/>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184863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F081-EB48-E087-D51E-FB40E41B21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556CD3-A2A1-0DB1-2182-4FE5020BD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096F8-9FED-9CE0-745F-4B1ECCE74E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02A11-1AB5-8CD4-7E47-15F7E05DF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43CA2-820A-93FC-E100-CB71879EA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7472D6-027C-FCB3-D2F7-2E07F7354382}"/>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8" name="Footer Placeholder 7">
            <a:extLst>
              <a:ext uri="{FF2B5EF4-FFF2-40B4-BE49-F238E27FC236}">
                <a16:creationId xmlns:a16="http://schemas.microsoft.com/office/drawing/2014/main" id="{C09678FA-FFAC-7719-831B-BADAAE162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CF916-3DFC-FDBA-F0B2-2104CFA2DB3A}"/>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84949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2275-95A1-8221-B023-E0099977E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E6580-2D39-2D84-5A7F-ABB7425B0D37}"/>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4" name="Footer Placeholder 3">
            <a:extLst>
              <a:ext uri="{FF2B5EF4-FFF2-40B4-BE49-F238E27FC236}">
                <a16:creationId xmlns:a16="http://schemas.microsoft.com/office/drawing/2014/main" id="{4843BE0C-5189-C11E-52AA-FE47044A6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5C784-EC7E-22D4-6E7F-9F01C4FCB709}"/>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8267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E5E6-B6E9-752F-548F-12E3706A985F}"/>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3" name="Footer Placeholder 2">
            <a:extLst>
              <a:ext uri="{FF2B5EF4-FFF2-40B4-BE49-F238E27FC236}">
                <a16:creationId xmlns:a16="http://schemas.microsoft.com/office/drawing/2014/main" id="{600815A3-DE01-2A1F-E9DB-073A1E6B50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6BC4BF-A8B9-8078-6A59-1F9018682590}"/>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4399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1E07-8E28-F1B8-127E-9576E59D4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9B081C-9F2E-CD73-B8E9-63701EA1B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89E8B1-5893-5EA9-CB1C-3FEEF1064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21CDB-9828-C42F-F724-CD3AD2DD1385}"/>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6" name="Footer Placeholder 5">
            <a:extLst>
              <a:ext uri="{FF2B5EF4-FFF2-40B4-BE49-F238E27FC236}">
                <a16:creationId xmlns:a16="http://schemas.microsoft.com/office/drawing/2014/main" id="{8703273D-AC48-92CD-40D9-EB48641E7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EC7C5-3AAB-6BC5-1DAE-9FCCA4C470FE}"/>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316786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6D3C-6E98-98F1-AA15-5F1C0BDA2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4FFAA9-7263-5B1F-1B53-DBCDE315B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50A40D-F3A4-5880-6A44-A95831EFC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19F70-C40E-8BFD-00E6-67CB2FF1DCBC}"/>
              </a:ext>
            </a:extLst>
          </p:cNvPr>
          <p:cNvSpPr>
            <a:spLocks noGrp="1"/>
          </p:cNvSpPr>
          <p:nvPr>
            <p:ph type="dt" sz="half" idx="10"/>
          </p:nvPr>
        </p:nvSpPr>
        <p:spPr/>
        <p:txBody>
          <a:bodyPr/>
          <a:lstStyle/>
          <a:p>
            <a:fld id="{30FDF651-24C1-4FBF-9381-7DB3AAAAE481}" type="datetimeFigureOut">
              <a:rPr lang="en-US" smtClean="0"/>
              <a:t>3/10/2023</a:t>
            </a:fld>
            <a:endParaRPr lang="en-US"/>
          </a:p>
        </p:txBody>
      </p:sp>
      <p:sp>
        <p:nvSpPr>
          <p:cNvPr id="6" name="Footer Placeholder 5">
            <a:extLst>
              <a:ext uri="{FF2B5EF4-FFF2-40B4-BE49-F238E27FC236}">
                <a16:creationId xmlns:a16="http://schemas.microsoft.com/office/drawing/2014/main" id="{99707085-D532-EBF8-B296-4E3782762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B3740-4032-D68F-D93B-315C10663350}"/>
              </a:ext>
            </a:extLst>
          </p:cNvPr>
          <p:cNvSpPr>
            <a:spLocks noGrp="1"/>
          </p:cNvSpPr>
          <p:nvPr>
            <p:ph type="sldNum" sz="quarter" idx="12"/>
          </p:nvPr>
        </p:nvSpPr>
        <p:spPr/>
        <p:txBody>
          <a:bodyPr/>
          <a:lstStyle/>
          <a:p>
            <a:fld id="{3763E311-A520-49F6-8394-CE439957171F}" type="slidenum">
              <a:rPr lang="en-US" smtClean="0"/>
              <a:t>‹#›</a:t>
            </a:fld>
            <a:endParaRPr lang="en-US"/>
          </a:p>
        </p:txBody>
      </p:sp>
    </p:spTree>
    <p:extLst>
      <p:ext uri="{BB962C8B-B14F-4D97-AF65-F5344CB8AC3E}">
        <p14:creationId xmlns:p14="http://schemas.microsoft.com/office/powerpoint/2010/main" val="417119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B2980-F091-3586-EAF6-0F94DB373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208063-6586-E8D0-08AD-F3CF6DC26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6008C-C735-EEF3-3071-CB8530991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DF651-24C1-4FBF-9381-7DB3AAAAE481}" type="datetimeFigureOut">
              <a:rPr lang="en-US" smtClean="0"/>
              <a:t>3/10/2023</a:t>
            </a:fld>
            <a:endParaRPr lang="en-US"/>
          </a:p>
        </p:txBody>
      </p:sp>
      <p:sp>
        <p:nvSpPr>
          <p:cNvPr id="5" name="Footer Placeholder 4">
            <a:extLst>
              <a:ext uri="{FF2B5EF4-FFF2-40B4-BE49-F238E27FC236}">
                <a16:creationId xmlns:a16="http://schemas.microsoft.com/office/drawing/2014/main" id="{26EE60F4-A886-C6A8-F4EE-9C8F55579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AB04B2-D45E-2924-C20E-A2E5904C7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3E311-A520-49F6-8394-CE439957171F}" type="slidenum">
              <a:rPr lang="en-US" smtClean="0"/>
              <a:t>‹#›</a:t>
            </a:fld>
            <a:endParaRPr lang="en-US"/>
          </a:p>
        </p:txBody>
      </p:sp>
    </p:spTree>
    <p:extLst>
      <p:ext uri="{BB962C8B-B14F-4D97-AF65-F5344CB8AC3E}">
        <p14:creationId xmlns:p14="http://schemas.microsoft.com/office/powerpoint/2010/main" val="7572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7A34F5-350F-05F6-01ED-5B1801DAD8DA}"/>
              </a:ext>
            </a:extLst>
          </p:cNvPr>
          <p:cNvSpPr>
            <a:spLocks noGrp="1"/>
          </p:cNvSpPr>
          <p:nvPr>
            <p:ph type="ctrTitle"/>
          </p:nvPr>
        </p:nvSpPr>
        <p:spPr>
          <a:xfrm>
            <a:off x="2290866" y="-106239"/>
            <a:ext cx="8579297" cy="3268520"/>
          </a:xfrm>
        </p:spPr>
        <p:txBody>
          <a:bodyPr>
            <a:normAutofit/>
          </a:bodyPr>
          <a:lstStyle/>
          <a:p>
            <a:pPr algn="r"/>
            <a:r>
              <a:rPr lang="en-US" sz="4800" b="1" dirty="0">
                <a:solidFill>
                  <a:srgbClr val="FFFFFF"/>
                </a:solidFill>
              </a:rPr>
              <a:t>Ultrasonic Oxygen Sensor Module </a:t>
            </a:r>
            <a:br>
              <a:rPr lang="en-US" sz="4800" b="1" dirty="0">
                <a:solidFill>
                  <a:srgbClr val="FFFFFF"/>
                </a:solidFill>
              </a:rPr>
            </a:br>
            <a:r>
              <a:rPr lang="en-US" sz="4800" b="1" dirty="0">
                <a:solidFill>
                  <a:srgbClr val="FFFFFF"/>
                </a:solidFill>
              </a:rPr>
              <a:t>Gasboard-7500H Series</a:t>
            </a:r>
            <a:endParaRPr lang="en-US" sz="4800" dirty="0">
              <a:solidFill>
                <a:srgbClr val="FFFFFF"/>
              </a:solidFill>
            </a:endParaRP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DFC0117-1CD2-041D-359F-A21F9E83C423}"/>
              </a:ext>
            </a:extLst>
          </p:cNvPr>
          <p:cNvSpPr>
            <a:spLocks noGrp="1"/>
          </p:cNvSpPr>
          <p:nvPr>
            <p:ph type="subTitle" idx="1"/>
          </p:nvPr>
        </p:nvSpPr>
        <p:spPr>
          <a:xfrm>
            <a:off x="4818927" y="5183910"/>
            <a:ext cx="6051236" cy="1241828"/>
          </a:xfrm>
        </p:spPr>
        <p:txBody>
          <a:bodyPr>
            <a:normAutofit/>
          </a:bodyPr>
          <a:lstStyle/>
          <a:p>
            <a:pPr algn="r"/>
            <a:r>
              <a:rPr lang="en-US" sz="2000" dirty="0">
                <a:solidFill>
                  <a:srgbClr val="FFFFFF"/>
                </a:solidFill>
              </a:rPr>
              <a:t>Gustavo Gil</a:t>
            </a:r>
          </a:p>
          <a:p>
            <a:pPr algn="r"/>
            <a:r>
              <a:rPr lang="en-US" sz="2000" dirty="0">
                <a:solidFill>
                  <a:srgbClr val="FFFFFF"/>
                </a:solidFill>
              </a:rPr>
              <a:t>Kamilla Peixoto</a:t>
            </a:r>
          </a:p>
        </p:txBody>
      </p:sp>
      <p:sp>
        <p:nvSpPr>
          <p:cNvPr id="39" name="Rectangle 3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Logo, company name&#10;&#10;Description automatically generated">
            <a:extLst>
              <a:ext uri="{FF2B5EF4-FFF2-40B4-BE49-F238E27FC236}">
                <a16:creationId xmlns:a16="http://schemas.microsoft.com/office/drawing/2014/main" id="{2E08A3B2-B170-7163-ED66-C3AB5275D31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26922" y="-199528"/>
            <a:ext cx="2037023" cy="2037023"/>
          </a:xfrm>
          <a:prstGeom prst="rect">
            <a:avLst/>
          </a:prstGeom>
        </p:spPr>
      </p:pic>
    </p:spTree>
    <p:extLst>
      <p:ext uri="{BB962C8B-B14F-4D97-AF65-F5344CB8AC3E}">
        <p14:creationId xmlns:p14="http://schemas.microsoft.com/office/powerpoint/2010/main" val="100091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F1917-883F-8457-CDF5-B93B8616A397}"/>
              </a:ext>
            </a:extLst>
          </p:cNvPr>
          <p:cNvSpPr>
            <a:spLocks noGrp="1"/>
          </p:cNvSpPr>
          <p:nvPr>
            <p:ph type="title"/>
          </p:nvPr>
        </p:nvSpPr>
        <p:spPr>
          <a:xfrm>
            <a:off x="755781" y="294538"/>
            <a:ext cx="10511770" cy="1033669"/>
          </a:xfrm>
        </p:spPr>
        <p:txBody>
          <a:bodyPr>
            <a:normAutofit/>
          </a:bodyPr>
          <a:lstStyle/>
          <a:p>
            <a:r>
              <a:rPr lang="en-US" sz="4000" b="1" dirty="0">
                <a:solidFill>
                  <a:srgbClr val="FFFFFF"/>
                </a:solidFill>
              </a:rPr>
              <a:t>Specification</a:t>
            </a:r>
          </a:p>
        </p:txBody>
      </p:sp>
      <p:graphicFrame>
        <p:nvGraphicFramePr>
          <p:cNvPr id="4" name="Content Placeholder 3">
            <a:extLst>
              <a:ext uri="{FF2B5EF4-FFF2-40B4-BE49-F238E27FC236}">
                <a16:creationId xmlns:a16="http://schemas.microsoft.com/office/drawing/2014/main" id="{CC07B27C-9B2A-9379-9214-730FC4140025}"/>
              </a:ext>
            </a:extLst>
          </p:cNvPr>
          <p:cNvGraphicFramePr>
            <a:graphicFrameLocks noGrp="1"/>
          </p:cNvGraphicFramePr>
          <p:nvPr>
            <p:ph idx="1"/>
            <p:extLst>
              <p:ext uri="{D42A27DB-BD31-4B8C-83A1-F6EECF244321}">
                <p14:modId xmlns:p14="http://schemas.microsoft.com/office/powerpoint/2010/main" val="2528517340"/>
              </p:ext>
            </p:extLst>
          </p:nvPr>
        </p:nvGraphicFramePr>
        <p:xfrm>
          <a:off x="4609322" y="2320514"/>
          <a:ext cx="5971590" cy="3477838"/>
        </p:xfrm>
        <a:graphic>
          <a:graphicData uri="http://schemas.openxmlformats.org/drawingml/2006/table">
            <a:tbl>
              <a:tblPr>
                <a:tableStyleId>{74C1A8A3-306A-4EB7-A6B1-4F7E0EB9C5D6}</a:tableStyleId>
              </a:tblPr>
              <a:tblGrid>
                <a:gridCol w="2091726">
                  <a:extLst>
                    <a:ext uri="{9D8B030D-6E8A-4147-A177-3AD203B41FA5}">
                      <a16:colId xmlns:a16="http://schemas.microsoft.com/office/drawing/2014/main" val="1409551591"/>
                    </a:ext>
                  </a:extLst>
                </a:gridCol>
                <a:gridCol w="1939932">
                  <a:extLst>
                    <a:ext uri="{9D8B030D-6E8A-4147-A177-3AD203B41FA5}">
                      <a16:colId xmlns:a16="http://schemas.microsoft.com/office/drawing/2014/main" val="627815559"/>
                    </a:ext>
                  </a:extLst>
                </a:gridCol>
                <a:gridCol w="1939932">
                  <a:extLst>
                    <a:ext uri="{9D8B030D-6E8A-4147-A177-3AD203B41FA5}">
                      <a16:colId xmlns:a16="http://schemas.microsoft.com/office/drawing/2014/main" val="803973953"/>
                    </a:ext>
                  </a:extLst>
                </a:gridCol>
              </a:tblGrid>
              <a:tr h="308319">
                <a:tc>
                  <a:txBody>
                    <a:bodyPr/>
                    <a:lstStyle/>
                    <a:p>
                      <a:pPr algn="l" fontAlgn="ctr"/>
                      <a:r>
                        <a:rPr lang="en-US" sz="1400" b="1" u="none" strike="noStrike">
                          <a:effectLst/>
                        </a:rPr>
                        <a:t>Model </a:t>
                      </a:r>
                      <a:endParaRPr lang="en-US" sz="1400" b="1" i="0" u="none" strike="noStrike">
                        <a:solidFill>
                          <a:srgbClr val="000000"/>
                        </a:solidFill>
                        <a:effectLst/>
                        <a:latin typeface="Calibri Light" panose="020F03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7500H </a:t>
                      </a:r>
                      <a:endParaRPr lang="en-US" sz="1400" b="1" i="0" u="none" strike="noStrike">
                        <a:solidFill>
                          <a:srgbClr val="000000"/>
                        </a:solidFill>
                        <a:effectLst/>
                        <a:latin typeface="Calibri Light" panose="020F03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7500HA-BC</a:t>
                      </a:r>
                      <a:endParaRPr lang="en-US" sz="1400" b="1" i="0" u="none" strike="noStrike" dirty="0">
                        <a:solidFill>
                          <a:srgbClr val="000000"/>
                        </a:solidFill>
                        <a:effectLst/>
                        <a:latin typeface="Calibri Light" panose="020F03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478308"/>
                  </a:ext>
                </a:extLst>
              </a:tr>
              <a:tr h="308319">
                <a:tc>
                  <a:txBody>
                    <a:bodyPr/>
                    <a:lstStyle/>
                    <a:p>
                      <a:pPr algn="l" fontAlgn="ctr"/>
                      <a:r>
                        <a:rPr lang="en-US" sz="1400" b="1" u="none" strike="noStrike" dirty="0">
                          <a:effectLst/>
                        </a:rPr>
                        <a:t>Detect Principle </a:t>
                      </a:r>
                      <a:endParaRPr lang="en-US" sz="1400" b="1" i="0" u="none" strike="noStrike" dirty="0">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u="none" strike="noStrike">
                          <a:effectLst/>
                        </a:rPr>
                        <a:t>Ultrasonic Technology</a:t>
                      </a:r>
                      <a:endParaRPr lang="en-US" sz="1400" b="0"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80688545"/>
                  </a:ext>
                </a:extLst>
              </a:tr>
              <a:tr h="505643">
                <a:tc rowSpan="2">
                  <a:txBody>
                    <a:bodyPr/>
                    <a:lstStyle/>
                    <a:p>
                      <a:pPr algn="l" fontAlgn="ctr"/>
                      <a:r>
                        <a:rPr lang="en-US" sz="1400" b="1" u="none" strike="noStrike" dirty="0">
                          <a:effectLst/>
                        </a:rPr>
                        <a:t>Detection Range</a:t>
                      </a:r>
                      <a:endParaRPr lang="en-US" sz="1400" b="1" i="0" u="none" strike="noStrike" dirty="0">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u="none" strike="noStrike">
                          <a:effectLst/>
                        </a:rPr>
                        <a:t>O2 Concentration: 0%~100%</a:t>
                      </a:r>
                      <a:endParaRPr lang="en-US" sz="1400" b="0"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89571042"/>
                  </a:ext>
                </a:extLst>
              </a:tr>
              <a:tr h="308319">
                <a:tc vMerge="1">
                  <a:txBody>
                    <a:bodyPr/>
                    <a:lstStyle/>
                    <a:p>
                      <a:endParaRPr lang="en-US"/>
                    </a:p>
                  </a:txBody>
                  <a:tcPr/>
                </a:tc>
                <a:tc>
                  <a:txBody>
                    <a:bodyPr/>
                    <a:lstStyle/>
                    <a:p>
                      <a:pPr algn="ctr" fontAlgn="b"/>
                      <a:r>
                        <a:rPr lang="en-US" sz="1400" u="none" strike="noStrike">
                          <a:effectLst/>
                        </a:rPr>
                        <a:t>Flow Rate: 0~10L/min </a:t>
                      </a:r>
                      <a:endParaRPr lang="en-US" sz="1400" b="0" i="0" u="none" strike="noStrike">
                        <a:solidFill>
                          <a:srgbClr val="000000"/>
                        </a:solidFill>
                        <a:effectLst/>
                        <a:latin typeface="Calibri Light" panose="020F03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Flow Rate:0~2L/min</a:t>
                      </a:r>
                      <a:endParaRPr lang="en-US" sz="1400" b="0" i="0" u="none" strike="noStrike" dirty="0">
                        <a:solidFill>
                          <a:srgbClr val="000000"/>
                        </a:solidFill>
                        <a:effectLst/>
                        <a:latin typeface="Calibri Light" panose="020F03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435974"/>
                  </a:ext>
                </a:extLst>
              </a:tr>
              <a:tr h="308319">
                <a:tc rowSpan="2">
                  <a:txBody>
                    <a:bodyPr/>
                    <a:lstStyle/>
                    <a:p>
                      <a:pPr algn="l" fontAlgn="ctr"/>
                      <a:r>
                        <a:rPr lang="en-US" sz="1400" b="1" u="none" strike="noStrike">
                          <a:effectLst/>
                        </a:rPr>
                        <a:t>Accuracy</a:t>
                      </a:r>
                      <a:endParaRPr lang="en-US" sz="1400" b="1"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O2 Conc.: ±1.5%FS </a:t>
                      </a:r>
                      <a:endParaRPr lang="en-US" sz="1400" b="0" i="0" u="none" strike="noStrike">
                        <a:solidFill>
                          <a:srgbClr val="000000"/>
                        </a:solidFill>
                        <a:effectLst/>
                        <a:latin typeface="Calibri Light" panose="020F0302020204030204" pitchFamily="34" charset="0"/>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O2 Conc.: ±1.5%FS</a:t>
                      </a:r>
                      <a:endParaRPr lang="en-US" sz="1400" b="0" i="0" u="none" strike="noStrike">
                        <a:solidFill>
                          <a:srgbClr val="000000"/>
                        </a:solidFill>
                        <a:effectLst/>
                        <a:latin typeface="Calibri Light" panose="020F03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160300"/>
                  </a:ext>
                </a:extLst>
              </a:tr>
              <a:tr h="308319">
                <a:tc vMerge="1">
                  <a:txBody>
                    <a:bodyPr/>
                    <a:lstStyle/>
                    <a:p>
                      <a:endParaRPr lang="en-US"/>
                    </a:p>
                  </a:txBody>
                  <a:tcPr/>
                </a:tc>
                <a:tc>
                  <a:txBody>
                    <a:bodyPr/>
                    <a:lstStyle/>
                    <a:p>
                      <a:pPr algn="ctr" fontAlgn="ctr"/>
                      <a:r>
                        <a:rPr lang="en-US" sz="1400" u="none" strike="noStrike">
                          <a:effectLst/>
                        </a:rPr>
                        <a:t>Flow Rate: ±0.2L/min </a:t>
                      </a:r>
                      <a:endParaRPr lang="en-US" sz="1400" b="0" i="0" u="none" strike="noStrike">
                        <a:solidFill>
                          <a:srgbClr val="000000"/>
                        </a:solidFill>
                        <a:effectLst/>
                        <a:latin typeface="Calibri Light" panose="020F0302020204030204" pitchFamily="34" charset="0"/>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Flow Rate: ±0.1L/min</a:t>
                      </a:r>
                      <a:endParaRPr lang="en-US" sz="1400" b="0" i="0" u="none" strike="noStrike" dirty="0">
                        <a:solidFill>
                          <a:srgbClr val="000000"/>
                        </a:solidFill>
                        <a:effectLst/>
                        <a:latin typeface="Calibri Light" panose="020F03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7067849"/>
                  </a:ext>
                </a:extLst>
              </a:tr>
              <a:tr h="308319">
                <a:tc rowSpan="2">
                  <a:txBody>
                    <a:bodyPr/>
                    <a:lstStyle/>
                    <a:p>
                      <a:pPr algn="l" fontAlgn="ctr"/>
                      <a:r>
                        <a:rPr lang="en-US" sz="1400" b="1" u="none" strike="noStrike">
                          <a:effectLst/>
                        </a:rPr>
                        <a:t>Resolution</a:t>
                      </a:r>
                      <a:endParaRPr lang="en-US" sz="1400" b="1"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u="none" strike="noStrike">
                          <a:effectLst/>
                        </a:rPr>
                        <a:t>O2 Concentration: 0.1%</a:t>
                      </a:r>
                      <a:endParaRPr lang="en-US" sz="1400" b="0"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48090620"/>
                  </a:ext>
                </a:extLst>
              </a:tr>
              <a:tr h="308319">
                <a:tc vMerge="1">
                  <a:txBody>
                    <a:bodyPr/>
                    <a:lstStyle/>
                    <a:p>
                      <a:endParaRPr lang="en-US"/>
                    </a:p>
                  </a:txBody>
                  <a:tcPr/>
                </a:tc>
                <a:tc>
                  <a:txBody>
                    <a:bodyPr/>
                    <a:lstStyle/>
                    <a:p>
                      <a:pPr algn="ctr" fontAlgn="ctr"/>
                      <a:r>
                        <a:rPr lang="en-US" sz="1400" u="none" strike="noStrike">
                          <a:effectLst/>
                        </a:rPr>
                        <a:t>Flow Rate: 0.1L/min </a:t>
                      </a:r>
                      <a:endParaRPr lang="en-US" sz="1400" b="0" i="0" u="none" strike="noStrike">
                        <a:solidFill>
                          <a:srgbClr val="000000"/>
                        </a:solidFill>
                        <a:effectLst/>
                        <a:latin typeface="Calibri Light" panose="020F0302020204030204" pitchFamily="34" charset="0"/>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Flow Rate: 0.01L/min</a:t>
                      </a:r>
                      <a:endParaRPr lang="en-US" sz="1400" b="0" i="0" u="none" strike="noStrike" dirty="0">
                        <a:solidFill>
                          <a:srgbClr val="000000"/>
                        </a:solidFill>
                        <a:effectLst/>
                        <a:latin typeface="Calibri Light" panose="020F03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756206"/>
                  </a:ext>
                </a:extLst>
              </a:tr>
              <a:tr h="308319">
                <a:tc>
                  <a:txBody>
                    <a:bodyPr/>
                    <a:lstStyle/>
                    <a:p>
                      <a:pPr algn="l" fontAlgn="ctr"/>
                      <a:r>
                        <a:rPr lang="en-US" sz="1400" b="1" u="none" strike="noStrike">
                          <a:effectLst/>
                        </a:rPr>
                        <a:t>Data Update Time </a:t>
                      </a:r>
                      <a:endParaRPr lang="en-US" sz="1400" b="1"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fr-FR" sz="1400" u="none" strike="noStrike">
                          <a:effectLst/>
                        </a:rPr>
                        <a:t>100ms (10 samples per seconds)</a:t>
                      </a:r>
                      <a:endParaRPr lang="fr-FR" sz="1400" b="0" i="0" u="none" strike="noStrike">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204174358"/>
                  </a:ext>
                </a:extLst>
              </a:tr>
              <a:tr h="505643">
                <a:tc>
                  <a:txBody>
                    <a:bodyPr/>
                    <a:lstStyle/>
                    <a:p>
                      <a:pPr algn="l" fontAlgn="ctr"/>
                      <a:r>
                        <a:rPr lang="en-US" sz="1400" b="1" u="none" strike="noStrike" dirty="0">
                          <a:effectLst/>
                        </a:rPr>
                        <a:t>Communication Interface </a:t>
                      </a:r>
                      <a:endParaRPr lang="en-US" sz="1400" b="1" i="0" u="none" strike="noStrike" dirty="0">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gridSpan="2">
                  <a:txBody>
                    <a:bodyPr/>
                    <a:lstStyle/>
                    <a:p>
                      <a:pPr algn="ctr" fontAlgn="ctr"/>
                      <a:r>
                        <a:rPr lang="en-US" sz="1400" u="none" strike="noStrike" dirty="0">
                          <a:effectLst/>
                        </a:rPr>
                        <a:t>UART_TTL (3.3V)</a:t>
                      </a:r>
                      <a:endParaRPr lang="en-US" sz="1400" b="0" i="0" u="none" strike="noStrike" dirty="0">
                        <a:solidFill>
                          <a:srgbClr val="000000"/>
                        </a:solidFill>
                        <a:effectLst/>
                        <a:latin typeface="Calibri Light" panose="020F03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107900328"/>
                  </a:ext>
                </a:extLst>
              </a:tr>
            </a:tbl>
          </a:graphicData>
        </a:graphic>
      </p:graphicFrame>
      <p:pic>
        <p:nvPicPr>
          <p:cNvPr id="1026" name="Picture 2" descr="Capteur d'oxygène à ultrasons - Gasboard 7500H - Cubic Sensor and  Instrument Co.,Ltd - niveau de ppm / niveau de pourcentage / pour  applications médicales">
            <a:extLst>
              <a:ext uri="{FF2B5EF4-FFF2-40B4-BE49-F238E27FC236}">
                <a16:creationId xmlns:a16="http://schemas.microsoft.com/office/drawing/2014/main" id="{2554D067-DB77-F056-D1CD-E5C44C256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36" y="2102102"/>
            <a:ext cx="3696250" cy="3696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mpany name&#10;&#10;Description automatically generated">
            <a:extLst>
              <a:ext uri="{FF2B5EF4-FFF2-40B4-BE49-F238E27FC236}">
                <a16:creationId xmlns:a16="http://schemas.microsoft.com/office/drawing/2014/main" id="{E769424B-D843-539F-10DB-2F8E3C5A140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31066" y="6117513"/>
            <a:ext cx="871754" cy="871754"/>
          </a:xfrm>
          <a:prstGeom prst="rect">
            <a:avLst/>
          </a:prstGeom>
        </p:spPr>
      </p:pic>
    </p:spTree>
    <p:extLst>
      <p:ext uri="{BB962C8B-B14F-4D97-AF65-F5344CB8AC3E}">
        <p14:creationId xmlns:p14="http://schemas.microsoft.com/office/powerpoint/2010/main" val="14844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D45F-06F7-450E-5C68-B999AEB33A62}"/>
              </a:ext>
            </a:extLst>
          </p:cNvPr>
          <p:cNvSpPr>
            <a:spLocks noGrp="1"/>
          </p:cNvSpPr>
          <p:nvPr>
            <p:ph type="title"/>
          </p:nvPr>
        </p:nvSpPr>
        <p:spPr>
          <a:xfrm>
            <a:off x="466722" y="586856"/>
            <a:ext cx="3201366" cy="1251470"/>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Concentration</a:t>
            </a:r>
          </a:p>
        </p:txBody>
      </p:sp>
      <p:sp>
        <p:nvSpPr>
          <p:cNvPr id="4" name="Text Placeholder 3">
            <a:extLst>
              <a:ext uri="{FF2B5EF4-FFF2-40B4-BE49-F238E27FC236}">
                <a16:creationId xmlns:a16="http://schemas.microsoft.com/office/drawing/2014/main" id="{AB47C34A-C09E-58AC-957E-6561BEB5A0A0}"/>
              </a:ext>
            </a:extLst>
          </p:cNvPr>
          <p:cNvSpPr>
            <a:spLocks noGrp="1"/>
          </p:cNvSpPr>
          <p:nvPr>
            <p:ph type="body" sz="half" idx="2"/>
          </p:nvPr>
        </p:nvSpPr>
        <p:spPr>
          <a:xfrm>
            <a:off x="244490" y="1582992"/>
            <a:ext cx="3724910" cy="5546047"/>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chemeClr val="bg1"/>
                </a:solidFill>
              </a:rPr>
              <a:t>Oscillations are inside the accuracy range (1.5%).</a:t>
            </a:r>
          </a:p>
          <a:p>
            <a:pPr marL="285750" indent="-228600">
              <a:buFont typeface="Arial" panose="020B0604020202020204" pitchFamily="34" charset="0"/>
              <a:buChar char="•"/>
            </a:pPr>
            <a:r>
              <a:rPr lang="en-US" sz="2000" dirty="0" err="1">
                <a:solidFill>
                  <a:schemeClr val="bg1"/>
                </a:solidFill>
              </a:rPr>
              <a:t>Gasboard</a:t>
            </a:r>
            <a:r>
              <a:rPr lang="en-US" sz="2000" dirty="0">
                <a:solidFill>
                  <a:schemeClr val="bg1"/>
                </a:solidFill>
              </a:rPr>
              <a:t> 7500H-ABC reads a value slightly closer to the Horizon P5 (98%)</a:t>
            </a:r>
          </a:p>
        </p:txBody>
      </p:sp>
      <p:pic>
        <p:nvPicPr>
          <p:cNvPr id="10" name="Picture Placeholder 9" descr="Chart, line chart&#10;&#10;Description automatically generated">
            <a:extLst>
              <a:ext uri="{FF2B5EF4-FFF2-40B4-BE49-F238E27FC236}">
                <a16:creationId xmlns:a16="http://schemas.microsoft.com/office/drawing/2014/main" id="{6F718A73-A996-72FB-CE9B-3AC1860C33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12" name="Content Placeholder 2">
            <a:extLst>
              <a:ext uri="{FF2B5EF4-FFF2-40B4-BE49-F238E27FC236}">
                <a16:creationId xmlns:a16="http://schemas.microsoft.com/office/drawing/2014/main" id="{5E4CC6BE-659B-22C7-29F1-A9C559F27741}"/>
              </a:ext>
            </a:extLst>
          </p:cNvPr>
          <p:cNvSpPr txBox="1">
            <a:spLocks/>
          </p:cNvSpPr>
          <p:nvPr/>
        </p:nvSpPr>
        <p:spPr>
          <a:xfrm>
            <a:off x="4951476" y="6076382"/>
            <a:ext cx="7355665" cy="508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1800" dirty="0"/>
              <a:t>Fig. 1: Oxygen Concentration. </a:t>
            </a:r>
            <a:br>
              <a:rPr lang="en-US" sz="1800" dirty="0"/>
            </a:br>
            <a:r>
              <a:rPr lang="en-US" sz="1800" dirty="0"/>
              <a:t>Horizon P5 Parameters: 98%, 25BPM, 1.00.</a:t>
            </a:r>
          </a:p>
        </p:txBody>
      </p:sp>
      <p:pic>
        <p:nvPicPr>
          <p:cNvPr id="16" name="Picture 15" descr="Logo, company name&#10;&#10;Description automatically generated">
            <a:extLst>
              <a:ext uri="{FF2B5EF4-FFF2-40B4-BE49-F238E27FC236}">
                <a16:creationId xmlns:a16="http://schemas.microsoft.com/office/drawing/2014/main" id="{463A7A1F-FBEE-EDD6-41AE-A37BBA757DF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12405" y="-22668"/>
            <a:ext cx="871754" cy="871754"/>
          </a:xfrm>
          <a:prstGeom prst="rect">
            <a:avLst/>
          </a:prstGeom>
        </p:spPr>
      </p:pic>
    </p:spTree>
    <p:extLst>
      <p:ext uri="{BB962C8B-B14F-4D97-AF65-F5344CB8AC3E}">
        <p14:creationId xmlns:p14="http://schemas.microsoft.com/office/powerpoint/2010/main" val="303734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D45F-06F7-450E-5C68-B999AEB33A62}"/>
              </a:ext>
            </a:extLst>
          </p:cNvPr>
          <p:cNvSpPr>
            <a:spLocks noGrp="1"/>
          </p:cNvSpPr>
          <p:nvPr>
            <p:ph type="title"/>
          </p:nvPr>
        </p:nvSpPr>
        <p:spPr>
          <a:xfrm>
            <a:off x="466722" y="586856"/>
            <a:ext cx="3201366" cy="1251470"/>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Flow</a:t>
            </a:r>
          </a:p>
        </p:txBody>
      </p:sp>
      <p:sp>
        <p:nvSpPr>
          <p:cNvPr id="4" name="Text Placeholder 3">
            <a:extLst>
              <a:ext uri="{FF2B5EF4-FFF2-40B4-BE49-F238E27FC236}">
                <a16:creationId xmlns:a16="http://schemas.microsoft.com/office/drawing/2014/main" id="{AB47C34A-C09E-58AC-957E-6561BEB5A0A0}"/>
              </a:ext>
            </a:extLst>
          </p:cNvPr>
          <p:cNvSpPr>
            <a:spLocks noGrp="1"/>
          </p:cNvSpPr>
          <p:nvPr>
            <p:ph type="body" sz="half" idx="2"/>
          </p:nvPr>
        </p:nvSpPr>
        <p:spPr>
          <a:xfrm>
            <a:off x="190666" y="1952657"/>
            <a:ext cx="3656483" cy="5546047"/>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err="1">
                <a:solidFill>
                  <a:schemeClr val="bg1"/>
                </a:solidFill>
              </a:rPr>
              <a:t>Gasboard</a:t>
            </a:r>
            <a:r>
              <a:rPr lang="en-US" sz="2000" dirty="0">
                <a:solidFill>
                  <a:schemeClr val="bg1"/>
                </a:solidFill>
              </a:rPr>
              <a:t> 7500H-ABC saturates in almost all the peaks.</a:t>
            </a:r>
          </a:p>
          <a:p>
            <a:pPr marL="285750" indent="-228600">
              <a:buFont typeface="Arial" panose="020B0604020202020204" pitchFamily="34" charset="0"/>
              <a:buChar char="•"/>
            </a:pPr>
            <a:r>
              <a:rPr lang="en-US" sz="2000" dirty="0" err="1">
                <a:solidFill>
                  <a:schemeClr val="bg1"/>
                </a:solidFill>
              </a:rPr>
              <a:t>Gasboard</a:t>
            </a:r>
            <a:r>
              <a:rPr lang="en-US" sz="2000" dirty="0">
                <a:solidFill>
                  <a:schemeClr val="bg1"/>
                </a:solidFill>
              </a:rPr>
              <a:t> 7500H-ABC is able to read small flow fluctuations.</a:t>
            </a:r>
          </a:p>
          <a:p>
            <a:pPr marL="285750" indent="-228600">
              <a:buFont typeface="Arial" panose="020B0604020202020204" pitchFamily="34" charset="0"/>
              <a:buChar char="•"/>
            </a:pPr>
            <a:r>
              <a:rPr lang="en-US" sz="2000" dirty="0">
                <a:solidFill>
                  <a:schemeClr val="bg1"/>
                </a:solidFill>
              </a:rPr>
              <a:t>There is more loss of data on </a:t>
            </a:r>
            <a:r>
              <a:rPr lang="en-US" sz="2000" dirty="0" err="1">
                <a:solidFill>
                  <a:schemeClr val="bg1"/>
                </a:solidFill>
              </a:rPr>
              <a:t>Gasboard</a:t>
            </a:r>
            <a:r>
              <a:rPr lang="en-US" sz="2000" dirty="0">
                <a:solidFill>
                  <a:schemeClr val="bg1"/>
                </a:solidFill>
              </a:rPr>
              <a:t> 7500H .</a:t>
            </a:r>
          </a:p>
          <a:p>
            <a:pPr marL="285750" indent="-228600">
              <a:buFont typeface="Arial" panose="020B0604020202020204" pitchFamily="34" charset="0"/>
              <a:buChar char="•"/>
            </a:pPr>
            <a:r>
              <a:rPr lang="en-US" sz="2000" dirty="0">
                <a:solidFill>
                  <a:schemeClr val="bg1"/>
                </a:solidFill>
              </a:rPr>
              <a:t>Experiments using </a:t>
            </a:r>
            <a:r>
              <a:rPr lang="en-US" sz="2000" dirty="0" err="1">
                <a:solidFill>
                  <a:schemeClr val="bg1"/>
                </a:solidFill>
              </a:rPr>
              <a:t>Gasboard</a:t>
            </a:r>
            <a:r>
              <a:rPr lang="en-US" sz="2000" dirty="0">
                <a:solidFill>
                  <a:schemeClr val="bg1"/>
                </a:solidFill>
              </a:rPr>
              <a:t> 7500H are not repeatable.</a:t>
            </a:r>
          </a:p>
          <a:p>
            <a:pPr marL="285750" indent="-228600">
              <a:buFont typeface="Arial" panose="020B0604020202020204" pitchFamily="34" charset="0"/>
              <a:buChar char="•"/>
            </a:pPr>
            <a:endParaRPr lang="en-US" sz="2000" dirty="0">
              <a:solidFill>
                <a:schemeClr val="bg1"/>
              </a:solidFill>
            </a:endParaRPr>
          </a:p>
        </p:txBody>
      </p:sp>
      <p:pic>
        <p:nvPicPr>
          <p:cNvPr id="14" name="Picture Placeholder 13" descr="Chart&#10;&#10;Description automatically generated">
            <a:extLst>
              <a:ext uri="{FF2B5EF4-FFF2-40B4-BE49-F238E27FC236}">
                <a16:creationId xmlns:a16="http://schemas.microsoft.com/office/drawing/2014/main" id="{94BD7390-E903-A011-8EBE-0447AFB142A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16" name="Content Placeholder 2">
            <a:extLst>
              <a:ext uri="{FF2B5EF4-FFF2-40B4-BE49-F238E27FC236}">
                <a16:creationId xmlns:a16="http://schemas.microsoft.com/office/drawing/2014/main" id="{9AB1EF11-B152-DD37-4A48-4E06CF756AC0}"/>
              </a:ext>
            </a:extLst>
          </p:cNvPr>
          <p:cNvSpPr txBox="1">
            <a:spLocks/>
          </p:cNvSpPr>
          <p:nvPr/>
        </p:nvSpPr>
        <p:spPr>
          <a:xfrm>
            <a:off x="4951476" y="6076382"/>
            <a:ext cx="7355665" cy="508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1800" dirty="0"/>
              <a:t>Fig. 2: Flow</a:t>
            </a:r>
            <a:br>
              <a:rPr lang="en-US" sz="1800" dirty="0"/>
            </a:br>
            <a:r>
              <a:rPr lang="en-US" sz="1800" dirty="0"/>
              <a:t>Horizon P5 Parameters: 98%, 25BPM, 1.00.</a:t>
            </a:r>
          </a:p>
        </p:txBody>
      </p:sp>
      <p:pic>
        <p:nvPicPr>
          <p:cNvPr id="20" name="Picture 19" descr="Logo, company name&#10;&#10;Description automatically generated">
            <a:extLst>
              <a:ext uri="{FF2B5EF4-FFF2-40B4-BE49-F238E27FC236}">
                <a16:creationId xmlns:a16="http://schemas.microsoft.com/office/drawing/2014/main" id="{D1443813-17FD-2DE2-B8D6-48C8CAECA5C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12405" y="-22668"/>
            <a:ext cx="871754" cy="871754"/>
          </a:xfrm>
          <a:prstGeom prst="rect">
            <a:avLst/>
          </a:prstGeom>
        </p:spPr>
      </p:pic>
    </p:spTree>
    <p:extLst>
      <p:ext uri="{BB962C8B-B14F-4D97-AF65-F5344CB8AC3E}">
        <p14:creationId xmlns:p14="http://schemas.microsoft.com/office/powerpoint/2010/main" val="40154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D45F-06F7-450E-5C68-B999AEB33A62}"/>
              </a:ext>
            </a:extLst>
          </p:cNvPr>
          <p:cNvSpPr>
            <a:spLocks noGrp="1"/>
          </p:cNvSpPr>
          <p:nvPr>
            <p:ph type="title"/>
          </p:nvPr>
        </p:nvSpPr>
        <p:spPr>
          <a:xfrm>
            <a:off x="466722" y="586856"/>
            <a:ext cx="3201366" cy="1251470"/>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Temperature</a:t>
            </a:r>
          </a:p>
        </p:txBody>
      </p:sp>
      <p:sp>
        <p:nvSpPr>
          <p:cNvPr id="4" name="Text Placeholder 3">
            <a:extLst>
              <a:ext uri="{FF2B5EF4-FFF2-40B4-BE49-F238E27FC236}">
                <a16:creationId xmlns:a16="http://schemas.microsoft.com/office/drawing/2014/main" id="{AB47C34A-C09E-58AC-957E-6561BEB5A0A0}"/>
              </a:ext>
            </a:extLst>
          </p:cNvPr>
          <p:cNvSpPr>
            <a:spLocks noGrp="1"/>
          </p:cNvSpPr>
          <p:nvPr>
            <p:ph type="body" sz="half" idx="2"/>
          </p:nvPr>
        </p:nvSpPr>
        <p:spPr>
          <a:xfrm>
            <a:off x="190666" y="1952657"/>
            <a:ext cx="3656483" cy="5546047"/>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chemeClr val="bg1"/>
                </a:solidFill>
              </a:rPr>
              <a:t>Data sheet does not provide detailed information about the temperature readings.</a:t>
            </a: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p:txBody>
      </p:sp>
      <p:sp>
        <p:nvSpPr>
          <p:cNvPr id="16" name="Content Placeholder 2">
            <a:extLst>
              <a:ext uri="{FF2B5EF4-FFF2-40B4-BE49-F238E27FC236}">
                <a16:creationId xmlns:a16="http://schemas.microsoft.com/office/drawing/2014/main" id="{9AB1EF11-B152-DD37-4A48-4E06CF756AC0}"/>
              </a:ext>
            </a:extLst>
          </p:cNvPr>
          <p:cNvSpPr txBox="1">
            <a:spLocks/>
          </p:cNvSpPr>
          <p:nvPr/>
        </p:nvSpPr>
        <p:spPr>
          <a:xfrm>
            <a:off x="4951476" y="6076382"/>
            <a:ext cx="7355665" cy="508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1800" dirty="0"/>
              <a:t>Fig. 3: Temperature</a:t>
            </a:r>
            <a:br>
              <a:rPr lang="en-US" sz="1800" dirty="0"/>
            </a:br>
            <a:r>
              <a:rPr lang="en-US" sz="1800" dirty="0"/>
              <a:t>Horizon P5 Parameters: 98%, 25BPM, 1.00.</a:t>
            </a:r>
          </a:p>
        </p:txBody>
      </p:sp>
      <p:pic>
        <p:nvPicPr>
          <p:cNvPr id="7" name="Picture Placeholder 6" descr="Chart&#10;&#10;Description automatically generated">
            <a:extLst>
              <a:ext uri="{FF2B5EF4-FFF2-40B4-BE49-F238E27FC236}">
                <a16:creationId xmlns:a16="http://schemas.microsoft.com/office/drawing/2014/main" id="{D65AAC7F-EB33-8F1D-F9E4-61D8FDCF0D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pic>
        <p:nvPicPr>
          <p:cNvPr id="9" name="Picture 8" descr="Logo, company name&#10;&#10;Description automatically generated">
            <a:extLst>
              <a:ext uri="{FF2B5EF4-FFF2-40B4-BE49-F238E27FC236}">
                <a16:creationId xmlns:a16="http://schemas.microsoft.com/office/drawing/2014/main" id="{127FEC60-B631-60CC-A143-0A620A9545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12405" y="-22668"/>
            <a:ext cx="871754" cy="871754"/>
          </a:xfrm>
          <a:prstGeom prst="rect">
            <a:avLst/>
          </a:prstGeom>
        </p:spPr>
      </p:pic>
    </p:spTree>
    <p:extLst>
      <p:ext uri="{BB962C8B-B14F-4D97-AF65-F5344CB8AC3E}">
        <p14:creationId xmlns:p14="http://schemas.microsoft.com/office/powerpoint/2010/main" val="235206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D45F-06F7-450E-5C68-B999AEB33A62}"/>
              </a:ext>
            </a:extLst>
          </p:cNvPr>
          <p:cNvSpPr>
            <a:spLocks noGrp="1"/>
          </p:cNvSpPr>
          <p:nvPr>
            <p:ph type="title"/>
          </p:nvPr>
        </p:nvSpPr>
        <p:spPr>
          <a:xfrm>
            <a:off x="466722" y="586856"/>
            <a:ext cx="3201366" cy="1251470"/>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Step Down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AB47C34A-C09E-58AC-957E-6561BEB5A0A0}"/>
                  </a:ext>
                </a:extLst>
              </p:cNvPr>
              <p:cNvSpPr>
                <a:spLocks noGrp="1"/>
              </p:cNvSpPr>
              <p:nvPr>
                <p:ph type="body" sz="half" idx="2"/>
              </p:nvPr>
            </p:nvSpPr>
            <p:spPr>
              <a:xfrm>
                <a:off x="190666" y="1952657"/>
                <a:ext cx="3656483" cy="5546047"/>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chemeClr val="bg1"/>
                    </a:solidFill>
                  </a:rPr>
                  <a:t>Both sensors can decrease their readings in a big range in just one sample.</a:t>
                </a:r>
              </a:p>
              <a:p>
                <a:pPr marL="285750" indent="-228600">
                  <a:buFont typeface="Arial" panose="020B0604020202020204" pitchFamily="34" charset="0"/>
                  <a:buChar char="•"/>
                </a:pPr>
                <a:r>
                  <a:rPr lang="en-US" sz="2000" dirty="0">
                    <a:solidFill>
                      <a:schemeClr val="bg1"/>
                    </a:solidFill>
                  </a:rPr>
                  <a:t>In no flow conditions, the sensors keep reading the residual air with high</a:t>
                </a:r>
                <a14:m>
                  <m:oMath xmlns:m="http://schemas.openxmlformats.org/officeDocument/2006/math">
                    <m:r>
                      <a:rPr lang="en-US" sz="2000" b="0" i="0" smtClean="0">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𝑂</m:t>
                        </m:r>
                      </m:e>
                      <m:sub>
                        <m:r>
                          <a:rPr lang="en-US" sz="2000" b="0" i="1" smtClean="0">
                            <a:solidFill>
                              <a:schemeClr val="bg1"/>
                            </a:solidFill>
                            <a:latin typeface="Cambria Math" panose="02040503050406030204" pitchFamily="18" charset="0"/>
                          </a:rPr>
                          <m:t>2</m:t>
                        </m:r>
                      </m:sub>
                    </m:sSub>
                  </m:oMath>
                </a14:m>
                <a:r>
                  <a:rPr lang="en-US" sz="2000" dirty="0">
                    <a:solidFill>
                      <a:schemeClr val="bg1"/>
                    </a:solidFill>
                  </a:rPr>
                  <a:t> concentration.</a:t>
                </a:r>
              </a:p>
              <a:p>
                <a:pPr marL="285750" indent="-228600">
                  <a:buFont typeface="Arial" panose="020B0604020202020204" pitchFamily="34" charset="0"/>
                  <a:buChar char="•"/>
                </a:pPr>
                <a:endParaRPr lang="en-US" sz="2000" dirty="0">
                  <a:solidFill>
                    <a:schemeClr val="bg1"/>
                  </a:solidFill>
                </a:endParaRPr>
              </a:p>
            </p:txBody>
          </p:sp>
        </mc:Choice>
        <mc:Fallback>
          <p:sp>
            <p:nvSpPr>
              <p:cNvPr id="4" name="Text Placeholder 3">
                <a:extLst>
                  <a:ext uri="{FF2B5EF4-FFF2-40B4-BE49-F238E27FC236}">
                    <a16:creationId xmlns:a16="http://schemas.microsoft.com/office/drawing/2014/main" id="{AB47C34A-C09E-58AC-957E-6561BEB5A0A0}"/>
                  </a:ext>
                </a:extLst>
              </p:cNvPr>
              <p:cNvSpPr>
                <a:spLocks noGrp="1" noRot="1" noChangeAspect="1" noMove="1" noResize="1" noEditPoints="1" noAdjustHandles="1" noChangeArrowheads="1" noChangeShapeType="1" noTextEdit="1"/>
              </p:cNvSpPr>
              <p:nvPr>
                <p:ph type="body" sz="half" idx="2"/>
              </p:nvPr>
            </p:nvSpPr>
            <p:spPr>
              <a:xfrm>
                <a:off x="190666" y="1952657"/>
                <a:ext cx="3656483" cy="5546047"/>
              </a:xfrm>
              <a:blipFill>
                <a:blip r:embed="rId2"/>
                <a:stretch>
                  <a:fillRect r="-1500"/>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9AB1EF11-B152-DD37-4A48-4E06CF756AC0}"/>
              </a:ext>
            </a:extLst>
          </p:cNvPr>
          <p:cNvSpPr txBox="1">
            <a:spLocks/>
          </p:cNvSpPr>
          <p:nvPr/>
        </p:nvSpPr>
        <p:spPr>
          <a:xfrm>
            <a:off x="4928625" y="6255015"/>
            <a:ext cx="7355665" cy="508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1800" dirty="0"/>
              <a:t>Fig. 4: Concentration, Flow and Temperature for the Step Down Experiment.</a:t>
            </a:r>
            <a:br>
              <a:rPr lang="en-US" sz="1800" dirty="0"/>
            </a:br>
            <a:r>
              <a:rPr lang="en-US" sz="1800" dirty="0"/>
              <a:t>Horizon P5 Parameters: 98%, 15BPM, 0.50.</a:t>
            </a:r>
          </a:p>
        </p:txBody>
      </p:sp>
      <p:pic>
        <p:nvPicPr>
          <p:cNvPr id="8" name="Picture Placeholder 7" descr="Chart&#10;&#10;Description automatically generated">
            <a:extLst>
              <a:ext uri="{FF2B5EF4-FFF2-40B4-BE49-F238E27FC236}">
                <a16:creationId xmlns:a16="http://schemas.microsoft.com/office/drawing/2014/main" id="{912C864C-BB42-045E-A0F3-28BCA9B7943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508" r="2508"/>
          <a:stretch>
            <a:fillRect/>
          </a:stretch>
        </p:blipFill>
        <p:spPr>
          <a:xfrm>
            <a:off x="5601510" y="185391"/>
            <a:ext cx="4818973" cy="3805105"/>
          </a:xfrm>
        </p:spPr>
      </p:pic>
      <p:pic>
        <p:nvPicPr>
          <p:cNvPr id="10" name="Picture 9" descr="Chart&#10;&#10;Description automatically generated">
            <a:extLst>
              <a:ext uri="{FF2B5EF4-FFF2-40B4-BE49-F238E27FC236}">
                <a16:creationId xmlns:a16="http://schemas.microsoft.com/office/drawing/2014/main" id="{EF3E1AC8-88AA-B847-1D3C-18FB03773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8601" y="3906848"/>
            <a:ext cx="3004242" cy="2253182"/>
          </a:xfrm>
          <a:prstGeom prst="rect">
            <a:avLst/>
          </a:prstGeom>
        </p:spPr>
      </p:pic>
      <p:pic>
        <p:nvPicPr>
          <p:cNvPr id="14" name="Picture 13" descr="Chart&#10;&#10;Description automatically generated">
            <a:extLst>
              <a:ext uri="{FF2B5EF4-FFF2-40B4-BE49-F238E27FC236}">
                <a16:creationId xmlns:a16="http://schemas.microsoft.com/office/drawing/2014/main" id="{4C7E5AFE-49D1-D346-CE70-B53947C72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081" y="3865024"/>
            <a:ext cx="3004243" cy="2253182"/>
          </a:xfrm>
          <a:prstGeom prst="rect">
            <a:avLst/>
          </a:prstGeom>
        </p:spPr>
      </p:pic>
      <p:pic>
        <p:nvPicPr>
          <p:cNvPr id="18" name="Picture 17" descr="Logo, company name&#10;&#10;Description automatically generated">
            <a:extLst>
              <a:ext uri="{FF2B5EF4-FFF2-40B4-BE49-F238E27FC236}">
                <a16:creationId xmlns:a16="http://schemas.microsoft.com/office/drawing/2014/main" id="{3D8128CB-E924-F591-D0EB-FB1B96D41BB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12405" y="-22668"/>
            <a:ext cx="871754" cy="871754"/>
          </a:xfrm>
          <a:prstGeom prst="rect">
            <a:avLst/>
          </a:prstGeom>
        </p:spPr>
      </p:pic>
    </p:spTree>
    <p:extLst>
      <p:ext uri="{BB962C8B-B14F-4D97-AF65-F5344CB8AC3E}">
        <p14:creationId xmlns:p14="http://schemas.microsoft.com/office/powerpoint/2010/main" val="30426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D45F-06F7-450E-5C68-B999AEB33A62}"/>
              </a:ext>
            </a:extLst>
          </p:cNvPr>
          <p:cNvSpPr>
            <a:spLocks noGrp="1"/>
          </p:cNvSpPr>
          <p:nvPr>
            <p:ph type="title"/>
          </p:nvPr>
        </p:nvSpPr>
        <p:spPr>
          <a:xfrm>
            <a:off x="466722" y="586856"/>
            <a:ext cx="3201366" cy="1251470"/>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Step Up</a:t>
            </a:r>
          </a:p>
        </p:txBody>
      </p:sp>
      <p:sp>
        <p:nvSpPr>
          <p:cNvPr id="4" name="Text Placeholder 3">
            <a:extLst>
              <a:ext uri="{FF2B5EF4-FFF2-40B4-BE49-F238E27FC236}">
                <a16:creationId xmlns:a16="http://schemas.microsoft.com/office/drawing/2014/main" id="{AB47C34A-C09E-58AC-957E-6561BEB5A0A0}"/>
              </a:ext>
            </a:extLst>
          </p:cNvPr>
          <p:cNvSpPr>
            <a:spLocks noGrp="1"/>
          </p:cNvSpPr>
          <p:nvPr>
            <p:ph type="body" sz="half" idx="2"/>
          </p:nvPr>
        </p:nvSpPr>
        <p:spPr>
          <a:xfrm>
            <a:off x="190666" y="1952657"/>
            <a:ext cx="3656483" cy="5546047"/>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chemeClr val="bg1"/>
                </a:solidFill>
              </a:rPr>
              <a:t>Both sensors can increase their readings in a big range in just one sample.</a:t>
            </a:r>
          </a:p>
          <a:p>
            <a:pPr marL="285750" indent="-228600">
              <a:buFont typeface="Arial" panose="020B0604020202020204" pitchFamily="34" charset="0"/>
              <a:buChar char="•"/>
            </a:pPr>
            <a:r>
              <a:rPr lang="en-US" sz="2000" dirty="0">
                <a:solidFill>
                  <a:schemeClr val="bg1"/>
                </a:solidFill>
              </a:rPr>
              <a:t>Both sensors takes around 6 seconds to achieve the final value. </a:t>
            </a:r>
          </a:p>
          <a:p>
            <a:pPr marL="285750" indent="-228600">
              <a:buFont typeface="Arial" panose="020B0604020202020204" pitchFamily="34" charset="0"/>
              <a:buChar char="•"/>
            </a:pPr>
            <a:endParaRPr lang="en-US" sz="2000" dirty="0">
              <a:solidFill>
                <a:schemeClr val="bg1"/>
              </a:solidFill>
            </a:endParaRPr>
          </a:p>
        </p:txBody>
      </p:sp>
      <p:sp>
        <p:nvSpPr>
          <p:cNvPr id="16" name="Content Placeholder 2">
            <a:extLst>
              <a:ext uri="{FF2B5EF4-FFF2-40B4-BE49-F238E27FC236}">
                <a16:creationId xmlns:a16="http://schemas.microsoft.com/office/drawing/2014/main" id="{9AB1EF11-B152-DD37-4A48-4E06CF756AC0}"/>
              </a:ext>
            </a:extLst>
          </p:cNvPr>
          <p:cNvSpPr txBox="1">
            <a:spLocks/>
          </p:cNvSpPr>
          <p:nvPr/>
        </p:nvSpPr>
        <p:spPr>
          <a:xfrm>
            <a:off x="4928625" y="6255015"/>
            <a:ext cx="7355665" cy="5080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1800" dirty="0"/>
              <a:t>Fig. 5: Concentration, Flow and Temperature for the Step Up Experiment.</a:t>
            </a:r>
            <a:br>
              <a:rPr lang="en-US" sz="1800" dirty="0"/>
            </a:br>
            <a:r>
              <a:rPr lang="en-US" sz="1800" dirty="0"/>
              <a:t>Horizon P5 Parameters: 98%, 15BPM, 0.50.</a:t>
            </a:r>
          </a:p>
        </p:txBody>
      </p:sp>
      <p:pic>
        <p:nvPicPr>
          <p:cNvPr id="8" name="Picture Placeholder 7">
            <a:extLst>
              <a:ext uri="{FF2B5EF4-FFF2-40B4-BE49-F238E27FC236}">
                <a16:creationId xmlns:a16="http://schemas.microsoft.com/office/drawing/2014/main" id="{912C864C-BB42-045E-A0F3-28BCA9B794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p:blipFill>
        <p:spPr>
          <a:xfrm>
            <a:off x="5601510" y="185391"/>
            <a:ext cx="4818973" cy="3805105"/>
          </a:xfrm>
        </p:spPr>
      </p:pic>
      <p:pic>
        <p:nvPicPr>
          <p:cNvPr id="10" name="Picture 9">
            <a:extLst>
              <a:ext uri="{FF2B5EF4-FFF2-40B4-BE49-F238E27FC236}">
                <a16:creationId xmlns:a16="http://schemas.microsoft.com/office/drawing/2014/main" id="{EF3E1AC8-88AA-B847-1D3C-18FB037738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8601" y="3906848"/>
            <a:ext cx="3004242" cy="2253181"/>
          </a:xfrm>
          <a:prstGeom prst="rect">
            <a:avLst/>
          </a:prstGeom>
        </p:spPr>
      </p:pic>
      <p:pic>
        <p:nvPicPr>
          <p:cNvPr id="14" name="Picture 13">
            <a:extLst>
              <a:ext uri="{FF2B5EF4-FFF2-40B4-BE49-F238E27FC236}">
                <a16:creationId xmlns:a16="http://schemas.microsoft.com/office/drawing/2014/main" id="{4C7E5AFE-49D1-D346-CE70-B53947C72EB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35081" y="3865024"/>
            <a:ext cx="3004242" cy="2253182"/>
          </a:xfrm>
          <a:prstGeom prst="rect">
            <a:avLst/>
          </a:prstGeom>
        </p:spPr>
      </p:pic>
      <p:pic>
        <p:nvPicPr>
          <p:cNvPr id="5" name="Picture 4" descr="Logo, company name&#10;&#10;Description automatically generated">
            <a:extLst>
              <a:ext uri="{FF2B5EF4-FFF2-40B4-BE49-F238E27FC236}">
                <a16:creationId xmlns:a16="http://schemas.microsoft.com/office/drawing/2014/main" id="{E8D5CE88-FBC6-C980-FA6F-077BA033EF9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12405" y="-22668"/>
            <a:ext cx="871754" cy="871754"/>
          </a:xfrm>
          <a:prstGeom prst="rect">
            <a:avLst/>
          </a:prstGeom>
        </p:spPr>
      </p:pic>
    </p:spTree>
    <p:extLst>
      <p:ext uri="{BB962C8B-B14F-4D97-AF65-F5344CB8AC3E}">
        <p14:creationId xmlns:p14="http://schemas.microsoft.com/office/powerpoint/2010/main" val="189203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F1917-883F-8457-CDF5-B93B8616A397}"/>
              </a:ext>
            </a:extLst>
          </p:cNvPr>
          <p:cNvSpPr>
            <a:spLocks noGrp="1"/>
          </p:cNvSpPr>
          <p:nvPr>
            <p:ph type="title"/>
          </p:nvPr>
        </p:nvSpPr>
        <p:spPr>
          <a:xfrm>
            <a:off x="755781" y="294538"/>
            <a:ext cx="10511770" cy="1033669"/>
          </a:xfrm>
        </p:spPr>
        <p:txBody>
          <a:bodyPr>
            <a:normAutofit/>
          </a:bodyPr>
          <a:lstStyle/>
          <a:p>
            <a:r>
              <a:rPr lang="en-US" sz="4000" b="1" dirty="0">
                <a:solidFill>
                  <a:srgbClr val="FFFFFF"/>
                </a:solidFill>
              </a:rPr>
              <a:t>Other Observations</a:t>
            </a:r>
          </a:p>
        </p:txBody>
      </p:sp>
      <p:pic>
        <p:nvPicPr>
          <p:cNvPr id="6" name="Picture 5" descr="Logo, company name&#10;&#10;Description automatically generated">
            <a:extLst>
              <a:ext uri="{FF2B5EF4-FFF2-40B4-BE49-F238E27FC236}">
                <a16:creationId xmlns:a16="http://schemas.microsoft.com/office/drawing/2014/main" id="{E769424B-D843-539F-10DB-2F8E3C5A140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44" l="9961" r="92969">
                        <a14:foregroundMark x1="32031" y1="46875" x2="32031" y2="46875"/>
                        <a14:foregroundMark x1="48047" y1="49414" x2="48047" y2="49414"/>
                        <a14:foregroundMark x1="60742" y1="47266" x2="60742" y2="47266"/>
                        <a14:foregroundMark x1="72461" y1="46484" x2="72461" y2="46484"/>
                        <a14:foregroundMark x1="77539" y1="48438" x2="77539" y2="48438"/>
                        <a14:foregroundMark x1="85547" y1="41406" x2="85547" y2="41406"/>
                        <a14:foregroundMark x1="92969" y1="50977" x2="92969" y2="50977"/>
                        <a14:foregroundMark x1="92969" y1="52930" x2="92969" y2="52930"/>
                        <a14:foregroundMark x1="91602" y1="63672" x2="91602" y2="63672"/>
                        <a14:foregroundMark x1="91016" y1="63477" x2="91016" y2="63477"/>
                        <a14:foregroundMark x1="79688" y1="64063" x2="79688" y2="64063"/>
                        <a14:foregroundMark x1="64453" y1="62109" x2="64453" y2="62109"/>
                        <a14:foregroundMark x1="52734" y1="62891" x2="52734" y2="62891"/>
                        <a14:foregroundMark x1="40820" y1="62891" x2="40820" y2="62891"/>
                        <a14:foregroundMark x1="27734" y1="62109" x2="27734" y2="62109"/>
                        <a14:foregroundMark x1="14258" y1="62500" x2="14258" y2="62500"/>
                        <a14:backgroundMark x1="78711" y1="64258" x2="78711" y2="64258"/>
                        <a14:backgroundMark x1="91797" y1="63867" x2="91797" y2="63867"/>
                        <a14:backgroundMark x1="64453" y1="61719" x2="64453" y2="61719"/>
                        <a14:backgroundMark x1="40820" y1="63086" x2="40820" y2="63086"/>
                        <a14:backgroundMark x1="40625" y1="63086" x2="40625" y2="63086"/>
                        <a14:backgroundMark x1="28125" y1="61719" x2="28125" y2="61719"/>
                      </a14:backgroundRemoval>
                    </a14:imgEffect>
                  </a14:imgLayer>
                </a14:imgProps>
              </a:ext>
              <a:ext uri="{28A0092B-C50C-407E-A947-70E740481C1C}">
                <a14:useLocalDpi xmlns:a14="http://schemas.microsoft.com/office/drawing/2010/main" val="0"/>
              </a:ext>
            </a:extLst>
          </a:blip>
          <a:stretch>
            <a:fillRect/>
          </a:stretch>
        </p:blipFill>
        <p:spPr>
          <a:xfrm>
            <a:off x="11131066" y="6117513"/>
            <a:ext cx="871754" cy="871754"/>
          </a:xfrm>
          <a:prstGeom prst="rect">
            <a:avLst/>
          </a:prstGeom>
        </p:spPr>
      </p:pic>
      <p:sp>
        <p:nvSpPr>
          <p:cNvPr id="5" name="Content Placeholder 4">
            <a:extLst>
              <a:ext uri="{FF2B5EF4-FFF2-40B4-BE49-F238E27FC236}">
                <a16:creationId xmlns:a16="http://schemas.microsoft.com/office/drawing/2014/main" id="{0AEFF3F8-2B5C-8654-A0BF-0A6E2C0585E4}"/>
              </a:ext>
            </a:extLst>
          </p:cNvPr>
          <p:cNvSpPr>
            <a:spLocks noGrp="1"/>
          </p:cNvSpPr>
          <p:nvPr>
            <p:ph idx="1"/>
          </p:nvPr>
        </p:nvSpPr>
        <p:spPr>
          <a:xfrm>
            <a:off x="838198" y="2004665"/>
            <a:ext cx="10515600" cy="4351338"/>
          </a:xfrm>
        </p:spPr>
        <p:txBody>
          <a:bodyPr>
            <a:normAutofit/>
          </a:bodyPr>
          <a:lstStyle/>
          <a:p>
            <a:r>
              <a:rPr lang="en-US" sz="2000" dirty="0"/>
              <a:t>The bigger the value of the concentrator`s parameter “Settings”, the more the sensor saturates while reading the flow. However, if the values are too small, the sensor is not able to identify all the peaks, so there is a loss of data. Also, there is no major influence on the flow and temperature.</a:t>
            </a:r>
          </a:p>
          <a:p>
            <a:endParaRPr lang="en-US" sz="2000" dirty="0"/>
          </a:p>
          <a:p>
            <a:r>
              <a:rPr lang="en-US" sz="2000" dirty="0"/>
              <a:t>Default and Extended reading modes do not have a significant impact on the flow and temperature readings, just on the oxygen concentration.   </a:t>
            </a:r>
          </a:p>
          <a:p>
            <a:endParaRPr lang="en-US" sz="2000" dirty="0"/>
          </a:p>
          <a:p>
            <a:r>
              <a:rPr lang="en-US" sz="2000" dirty="0"/>
              <a:t>The hose used to connect the concentrator and the sensor does not influence the readings. </a:t>
            </a:r>
          </a:p>
          <a:p>
            <a:endParaRPr lang="en-US" sz="2000" dirty="0"/>
          </a:p>
          <a:p>
            <a:r>
              <a:rPr lang="en-US" sz="2000" dirty="0"/>
              <a:t>When decreasing the sample time to values less than the minimum recommended by the data sheet, the sensor is still able to send data, but it should be further analyzed.</a:t>
            </a:r>
          </a:p>
        </p:txBody>
      </p:sp>
    </p:spTree>
    <p:extLst>
      <p:ext uri="{BB962C8B-B14F-4D97-AF65-F5344CB8AC3E}">
        <p14:creationId xmlns:p14="http://schemas.microsoft.com/office/powerpoint/2010/main" val="314425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07B8D1EAAEEE4781BFD13A7DC37664" ma:contentTypeVersion="10" ma:contentTypeDescription="Create a new document." ma:contentTypeScope="" ma:versionID="56ade148c7dcc412f34a6c06dc65575e">
  <xsd:schema xmlns:xsd="http://www.w3.org/2001/XMLSchema" xmlns:xs="http://www.w3.org/2001/XMLSchema" xmlns:p="http://schemas.microsoft.com/office/2006/metadata/properties" xmlns:ns3="52f445e1-5c7c-49b9-8e84-610a0a16912d" targetNamespace="http://schemas.microsoft.com/office/2006/metadata/properties" ma:root="true" ma:fieldsID="4b5c8d04548dd6d2f9e7d00673b107de" ns3:_="">
    <xsd:import namespace="52f445e1-5c7c-49b9-8e84-610a0a1691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f445e1-5c7c-49b9-8e84-610a0a1691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8FEBCA-F578-406A-8EB4-D860E7C1CC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f445e1-5c7c-49b9-8e84-610a0a1691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304519-6771-4592-816A-6151A0BC0D23}">
  <ds:schemaRefs>
    <ds:schemaRef ds:uri="http://schemas.microsoft.com/sharepoint/v3/contenttype/forms"/>
  </ds:schemaRefs>
</ds:datastoreItem>
</file>

<file path=customXml/itemProps3.xml><?xml version="1.0" encoding="utf-8"?>
<ds:datastoreItem xmlns:ds="http://schemas.openxmlformats.org/officeDocument/2006/customXml" ds:itemID="{52064480-E67F-4E12-B1D7-6620060E724F}">
  <ds:schemaRefs>
    <ds:schemaRef ds:uri="http://purl.org/dc/elements/1.1/"/>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52f445e1-5c7c-49b9-8e84-610a0a16912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Ultrasonic Oxygen Sensor Module  Gasboard-7500H Series</vt:lpstr>
      <vt:lpstr>Specification</vt:lpstr>
      <vt:lpstr>Concentration</vt:lpstr>
      <vt:lpstr>Flow</vt:lpstr>
      <vt:lpstr>Temperature</vt:lpstr>
      <vt:lpstr>Step Down</vt:lpstr>
      <vt:lpstr>Step Up</vt:lpstr>
      <vt:lpstr>Other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Kamilla Pereira Peixoto</dc:creator>
  <cp:lastModifiedBy>Kamilla Peixoto</cp:lastModifiedBy>
  <cp:revision>2</cp:revision>
  <dcterms:created xsi:type="dcterms:W3CDTF">2023-03-10T09:36:58Z</dcterms:created>
  <dcterms:modified xsi:type="dcterms:W3CDTF">2023-03-10T12:08:01Z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0x0101008507B8D1EAAEEE4781BFD13A7DC37664</vt:lpwstr>
  </property>
</Properties>
</file>