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sldIdLst>
    <p:sldId id="256" r:id="rId2"/>
    <p:sldId id="270" r:id="rId3"/>
    <p:sldId id="257" r:id="rId4"/>
    <p:sldId id="258" r:id="rId5"/>
    <p:sldId id="261" r:id="rId6"/>
    <p:sldId id="272" r:id="rId7"/>
    <p:sldId id="264" r:id="rId8"/>
    <p:sldId id="269" r:id="rId9"/>
    <p:sldId id="265" r:id="rId10"/>
    <p:sldId id="266" r:id="rId11"/>
    <p:sldId id="267" r:id="rId12"/>
    <p:sldId id="271" r:id="rId13"/>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A1"/>
    <a:srgbClr val="A71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57092" autoAdjust="0"/>
  </p:normalViewPr>
  <p:slideViewPr>
    <p:cSldViewPr snapToObjects="1">
      <p:cViewPr varScale="1">
        <p:scale>
          <a:sx n="42" d="100"/>
          <a:sy n="42" d="100"/>
        </p:scale>
        <p:origin x="202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1ADD2-F675-4661-9FC0-E3230FFFFA47}" type="datetimeFigureOut">
              <a:rPr lang="pl-PL" smtClean="0"/>
              <a:t>2012-12-18</a:t>
            </a:fld>
            <a:endParaRPr lang="pl-P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C679D-4917-4107-A60E-0781AEE141C0}" type="slidenum">
              <a:rPr lang="pl-PL" smtClean="0"/>
              <a:t>‹#›</a:t>
            </a:fld>
            <a:endParaRPr lang="pl-PL"/>
          </a:p>
        </p:txBody>
      </p:sp>
    </p:spTree>
    <p:extLst>
      <p:ext uri="{BB962C8B-B14F-4D97-AF65-F5344CB8AC3E}">
        <p14:creationId xmlns:p14="http://schemas.microsoft.com/office/powerpoint/2010/main" val="336807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l.wikipedia.org/wiki/J%C4%99zyk_angielsk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pl.wikipedia.org/wiki/Oprogramowanie" TargetMode="External"/><Relationship Id="rId7" Type="http://schemas.openxmlformats.org/officeDocument/2006/relationships/hyperlink" Target="http://pl.wikipedia.org/wiki/Programowanie_obiektow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pl.wikipedia.org/wiki/Pow%C5%82oka_systemowa" TargetMode="External"/><Relationship Id="rId5" Type="http://schemas.openxmlformats.org/officeDocument/2006/relationships/hyperlink" Target="http://pl.wikipedia.org/wiki/Procesor" TargetMode="External"/><Relationship Id="rId4" Type="http://schemas.openxmlformats.org/officeDocument/2006/relationships/hyperlink" Target="http://pl.wikipedia.org/wiki/Wielozadaniowo%C5%9B%C4%8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Witamy</a:t>
            </a:r>
            <a:r>
              <a:rPr lang="pl-PL" baseline="0" dirty="0" smtClean="0"/>
              <a:t> serdecznie wszystkich zgromadzonych. Jesteśmy grupą pod przedwodnictwem dr Grzegorza Kołaczka i mamy do zaprezentowania nasze przedsięwzięcie inżynierskie. Jest to centrum rejestracji usług i zarządzania kontami użytkownika dla systemu usługowego.</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1</a:t>
            </a:fld>
            <a:endParaRPr lang="pl-PL"/>
          </a:p>
        </p:txBody>
      </p:sp>
    </p:spTree>
    <p:extLst>
      <p:ext uri="{BB962C8B-B14F-4D97-AF65-F5344CB8AC3E}">
        <p14:creationId xmlns:p14="http://schemas.microsoft.com/office/powerpoint/2010/main" val="234715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Opisać sieć </a:t>
            </a:r>
            <a:r>
              <a:rPr lang="pl-PL" dirty="0" smtClean="0"/>
              <a:t>zdarzeń.</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10</a:t>
            </a:fld>
            <a:endParaRPr lang="pl-PL"/>
          </a:p>
        </p:txBody>
      </p:sp>
    </p:spTree>
    <p:extLst>
      <p:ext uri="{BB962C8B-B14F-4D97-AF65-F5344CB8AC3E}">
        <p14:creationId xmlns:p14="http://schemas.microsoft.com/office/powerpoint/2010/main" val="310117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Podsumowując,</a:t>
            </a:r>
            <a:r>
              <a:rPr lang="pl-PL" baseline="0" dirty="0" smtClean="0"/>
              <a:t> celem naszego przedsięwzięcia było napisanie takiego interfejsu któy pozwoli na łatwe dodanie, edycję usługi złożonej, będzie działał bez względu na różnice domen na których znajdują się mediatory. Dzięki zastosowaniu modułowej budowy aplikacji zapewniamy jej łatwy rozwój i przebudowę. Wykorzydstując nasz moduł zarządcy wraz z logowaniem przepływy pozwala nam na łatwe dodawanie modułów, obserwację zależoności pomiędzy modułami jak i odpluskwianie ich.  Nie udało nam się jednak stworzyć systemu zarządzania kontami usługowymi.</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11</a:t>
            </a:fld>
            <a:endParaRPr lang="pl-PL"/>
          </a:p>
        </p:txBody>
      </p:sp>
    </p:spTree>
    <p:extLst>
      <p:ext uri="{BB962C8B-B14F-4D97-AF65-F5344CB8AC3E}">
        <p14:creationId xmlns:p14="http://schemas.microsoft.com/office/powerpoint/2010/main" val="322340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99BC679D-4917-4107-A60E-0781AEE141C0}" type="slidenum">
              <a:rPr lang="pl-PL" smtClean="0"/>
              <a:t>12</a:t>
            </a:fld>
            <a:endParaRPr lang="pl-PL"/>
          </a:p>
        </p:txBody>
      </p:sp>
    </p:spTree>
    <p:extLst>
      <p:ext uri="{BB962C8B-B14F-4D97-AF65-F5344CB8AC3E}">
        <p14:creationId xmlns:p14="http://schemas.microsoft.com/office/powerpoint/2010/main" val="155693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Na wstępie chcemy zaznaczyć,</a:t>
            </a:r>
            <a:r>
              <a:rPr lang="pl-PL" baseline="0" dirty="0" smtClean="0"/>
              <a:t> że owa praca została zrealizowana w ramach projektu Politechnicznego – </a:t>
            </a:r>
            <a:r>
              <a:rPr lang="pl-PL" dirty="0" smtClean="0"/>
              <a:t>Nowe technologie informacyjne dla elektronicznej gospodarki i społeczeństwa informacyjnego oparte na paradygmacie SOA.</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2</a:t>
            </a:fld>
            <a:endParaRPr lang="pl-PL"/>
          </a:p>
        </p:txBody>
      </p:sp>
    </p:spTree>
    <p:extLst>
      <p:ext uri="{BB962C8B-B14F-4D97-AF65-F5344CB8AC3E}">
        <p14:creationId xmlns:p14="http://schemas.microsoft.com/office/powerpoint/2010/main" val="391714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Na początku</a:t>
            </a:r>
            <a:r>
              <a:rPr lang="pl-PL" baseline="0" dirty="0" smtClean="0"/>
              <a:t> naszej prezentacji chcemy pokazać zarys problemu z jakim postanowiliśmy się zmierzyć, jak bardzo jesteśmy powiązani z tworem Politechniki. Następnie opowiemy jakie funkcjonalności dostarczamy. Potem opiszemy budowę naszej aplikacji – podział ze względu na moduły i zdarzenia jakie występują pomiędzy nimi – jak wyglądają te powiązania. Pod koniec opowiemy jakie technologie zostały użyte, podsumujemy całość i finalnie opiszemy przykładowy przypadek użycia naszego interfejsu.</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3</a:t>
            </a:fld>
            <a:endParaRPr lang="pl-PL"/>
          </a:p>
        </p:txBody>
      </p:sp>
    </p:spTree>
    <p:extLst>
      <p:ext uri="{BB962C8B-B14F-4D97-AF65-F5344CB8AC3E}">
        <p14:creationId xmlns:p14="http://schemas.microsoft.com/office/powerpoint/2010/main" val="133630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Nasz</a:t>
            </a:r>
            <a:r>
              <a:rPr lang="pl-PL" baseline="0" dirty="0" smtClean="0"/>
              <a:t> program stara się odpowiedzieć na wymienione tutaj problemy takie jak:</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Trudności w konstruowaniu usług w edytorze tekstowym w języku XML wraz z walidacją ze schemą.</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Tutaj należy wytłumaczyć czym jest usługa : Jest to taki komponent programowy w sieci,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który poprzez dobrze zdefiniowany interfejs umożliwia wskazanie metody wywołania i przekazanie jej parametrów</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wejściowych. Nie powinna wywoływać innych usług , jedynie zwracać wynik. Np. dodawanie dwóch liczb.</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Brak odpowiedniego narzędzia umożliwiającego łatwe tworzenie lub modyfikację usług złożonych.</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Usługa złożona to prościej mówiąc kompozycja usług atomowych.</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Brak połączenia pomiędzy interfejsem a mediatorami ontologii i usług atomowych – występuje tak zwany problem cross – domain.</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Ontologia </a:t>
            </a:r>
            <a:r>
              <a:rPr lang="pl-PL" sz="1200" b="0" i="0" kern="1200" dirty="0" smtClean="0">
                <a:solidFill>
                  <a:schemeClr val="tx1"/>
                </a:solidFill>
                <a:effectLst/>
                <a:latin typeface="+mn-lt"/>
                <a:ea typeface="+mn-ea"/>
                <a:cs typeface="+mn-cs"/>
              </a:rPr>
              <a:t> to reprezentacja pewnej dziedziny wiedzy, na którą składa się zapis zbiorów pojęć (</a:t>
            </a:r>
            <a:r>
              <a:rPr lang="pl-PL" sz="1200" b="0" i="0" kern="1200" dirty="0" smtClean="0">
                <a:solidFill>
                  <a:schemeClr val="tx1"/>
                </a:solidFill>
                <a:effectLst/>
                <a:latin typeface="+mn-lt"/>
                <a:ea typeface="+mn-ea"/>
                <a:cs typeface="+mn-cs"/>
                <a:hlinkClick r:id="rId3" tooltip="Język angielski"/>
              </a:rPr>
              <a:t>ang.</a:t>
            </a:r>
            <a:r>
              <a:rPr lang="pl-PL" sz="1200" b="0" i="0" kern="1200" dirty="0" smtClean="0">
                <a:solidFill>
                  <a:schemeClr val="tx1"/>
                </a:solidFill>
                <a:effectLst/>
                <a:latin typeface="+mn-lt"/>
                <a:ea typeface="+mn-ea"/>
                <a:cs typeface="+mn-cs"/>
              </a:rPr>
              <a:t> </a:t>
            </a:r>
            <a:r>
              <a:rPr lang="pl-PL" sz="1200" b="0" i="1" kern="1200" dirty="0" smtClean="0">
                <a:solidFill>
                  <a:schemeClr val="tx1"/>
                </a:solidFill>
                <a:effectLst/>
                <a:latin typeface="+mn-lt"/>
                <a:ea typeface="+mn-ea"/>
                <a:cs typeface="+mn-cs"/>
              </a:rPr>
              <a:t>concept</a:t>
            </a:r>
            <a:r>
              <a:rPr lang="pl-PL" sz="1200" b="0" i="0" kern="1200" dirty="0" smtClean="0">
                <a:solidFill>
                  <a:schemeClr val="tx1"/>
                </a:solidFill>
                <a:effectLst/>
                <a:latin typeface="+mn-lt"/>
                <a:ea typeface="+mn-ea"/>
                <a:cs typeface="+mn-cs"/>
              </a:rPr>
              <a:t>) i relacji między nimi. Natomiast</a:t>
            </a:r>
            <a:r>
              <a:rPr lang="pl-PL" sz="1200" b="0" i="0" kern="1200" baseline="0" dirty="0" smtClean="0">
                <a:solidFill>
                  <a:schemeClr val="tx1"/>
                </a:solidFill>
                <a:effectLst/>
                <a:latin typeface="+mn-lt"/>
                <a:ea typeface="+mn-ea"/>
                <a:cs typeface="+mn-cs"/>
              </a:rPr>
              <a:t> problem </a:t>
            </a:r>
          </a:p>
          <a:p>
            <a:pPr marL="0" marR="0" indent="0" algn="l" defTabSz="914400" rtl="0" eaLnBrk="1" fontAlgn="auto" latinLnBrk="0" hangingPunct="1">
              <a:lnSpc>
                <a:spcPct val="100000"/>
              </a:lnSpc>
              <a:spcBef>
                <a:spcPts val="0"/>
              </a:spcBef>
              <a:spcAft>
                <a:spcPts val="0"/>
              </a:spcAft>
              <a:buClrTx/>
              <a:buSzTx/>
              <a:buFontTx/>
              <a:buNone/>
              <a:tabLst/>
              <a:defRPr/>
            </a:pPr>
            <a:r>
              <a:rPr lang="pl-PL" sz="1200" b="0" i="0" kern="1200" baseline="0" dirty="0" smtClean="0">
                <a:solidFill>
                  <a:schemeClr val="tx1"/>
                </a:solidFill>
                <a:effectLst/>
                <a:latin typeface="+mn-lt"/>
                <a:ea typeface="+mn-ea"/>
                <a:cs typeface="+mn-cs"/>
              </a:rPr>
              <a:t>		Problem cross-domain to problem odwoływań spoza domeny. Utrudnia komunikacje pomiędzy różnymi domenami.</a:t>
            </a:r>
            <a:endParaRPr lang="pl-P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	- Brak aplikacji do wizualizacji dla środowiska do testów usług złożonych.</a:t>
            </a:r>
            <a:endParaRPr lang="pl-PL" dirty="0" smtClean="0"/>
          </a:p>
          <a:p>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4</a:t>
            </a:fld>
            <a:endParaRPr lang="pl-PL"/>
          </a:p>
        </p:txBody>
      </p:sp>
    </p:spTree>
    <p:extLst>
      <p:ext uri="{BB962C8B-B14F-4D97-AF65-F5344CB8AC3E}">
        <p14:creationId xmlns:p14="http://schemas.microsoft.com/office/powerpoint/2010/main" val="299619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Nasz</a:t>
            </a:r>
            <a:r>
              <a:rPr lang="pl-PL" baseline="0" dirty="0" smtClean="0"/>
              <a:t> interfejs dostarcza poniższe funkcjonalności:</a:t>
            </a:r>
          </a:p>
          <a:p>
            <a:endParaRPr lang="pl-PL" baseline="0" dirty="0" smtClean="0"/>
          </a:p>
          <a:p>
            <a:r>
              <a:rPr lang="pl-PL" baseline="0" dirty="0" smtClean="0"/>
              <a:t>Zajmuje się wizualizacją usług złożonych a także ich tworzeniem i edycją już istniejących. Jest to łatwiejsze niż pisanie ich ręcznie jako XML. </a:t>
            </a:r>
          </a:p>
          <a:p>
            <a:endParaRPr lang="pl-PL" baseline="0" dirty="0" smtClean="0"/>
          </a:p>
          <a:p>
            <a:r>
              <a:rPr lang="pl-PL" baseline="0" dirty="0" smtClean="0"/>
              <a:t>Interfejs pozwala na zapis usługi do pliku XML zapisanego w języku SSDL wraz z jego walidacją wraz z dołączoną schemą, można dzięki temu uniknąć wszelkich błędów ze strony użytkownika. Tego typu pliki mogą być wysłane do silnika wykonawczego celem późniejszego wykonania.</a:t>
            </a:r>
          </a:p>
          <a:p>
            <a:endParaRPr lang="pl-PL" baseline="0" dirty="0" smtClean="0"/>
          </a:p>
          <a:p>
            <a:r>
              <a:rPr lang="pl-PL" baseline="0" dirty="0" smtClean="0"/>
              <a:t>Nasz intefejs może być wywoływany w różnych trybach w zależności od potrzeb użytkownika, może to być tryb tworzenia, edycji usług złożonych, bądź też wizualizacja procesów biznesowych – można także tworzyć swoje własne schematy tychże procesów. </a:t>
            </a:r>
          </a:p>
          <a:p>
            <a:endParaRPr lang="pl-PL" baseline="0" dirty="0" smtClean="0"/>
          </a:p>
          <a:p>
            <a:r>
              <a:rPr lang="pl-PL" baseline="0" dirty="0" smtClean="0"/>
              <a:t>Interfejs jest połączony z serwerem który dostarcza ontologię a także usługi atomowe co ułatwia budowanie usług złożonych. Część formularzy już jest wypełniona, bądź oferuje autouzupełnianie – dzięki onotologii użytkownik ma zdefiniowane typy, nie musi tworzyć własnych podobnych – co w rezultacie zaśmieca bazę danych. </a:t>
            </a:r>
          </a:p>
          <a:p>
            <a:endParaRPr lang="pl-PL" baseline="0" dirty="0" smtClean="0"/>
          </a:p>
          <a:p>
            <a:r>
              <a:rPr lang="pl-PL" baseline="0" dirty="0" smtClean="0"/>
              <a:t>Interfejs wstępnie rozpoznaje język przeglądarki dzięki czemu dostosowuje się do niego ułatwiając jego wykorzystanie przez obcokrajowców. </a:t>
            </a:r>
          </a:p>
          <a:p>
            <a:endParaRPr lang="pl-PL" baseline="0" dirty="0" smtClean="0"/>
          </a:p>
          <a:p>
            <a:r>
              <a:rPr lang="pl-PL" baseline="0" dirty="0" smtClean="0"/>
              <a:t>Interefejs jest dostępny na każdym systemie operacyjnym – potrzebne jest tylko połaczenie z internetem i przeglądarka internetowa. </a:t>
            </a:r>
          </a:p>
        </p:txBody>
      </p:sp>
      <p:sp>
        <p:nvSpPr>
          <p:cNvPr id="4" name="Slide Number Placeholder 3"/>
          <p:cNvSpPr>
            <a:spLocks noGrp="1"/>
          </p:cNvSpPr>
          <p:nvPr>
            <p:ph type="sldNum" sz="quarter" idx="10"/>
          </p:nvPr>
        </p:nvSpPr>
        <p:spPr/>
        <p:txBody>
          <a:bodyPr/>
          <a:lstStyle/>
          <a:p>
            <a:fld id="{99BC679D-4917-4107-A60E-0781AEE141C0}" type="slidenum">
              <a:rPr lang="pl-PL" smtClean="0"/>
              <a:t>5</a:t>
            </a:fld>
            <a:endParaRPr lang="pl-PL"/>
          </a:p>
        </p:txBody>
      </p:sp>
    </p:spTree>
    <p:extLst>
      <p:ext uri="{BB962C8B-B14F-4D97-AF65-F5344CB8AC3E}">
        <p14:creationId xmlns:p14="http://schemas.microsoft.com/office/powerpoint/2010/main" val="119289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Kolejne zalety</a:t>
            </a:r>
            <a:r>
              <a:rPr lang="pl-PL" baseline="0" dirty="0" smtClean="0"/>
              <a:t> naszego rozwiązania to między innymi:</a:t>
            </a:r>
          </a:p>
          <a:p>
            <a:endParaRPr lang="pl-PL" baseline="0" dirty="0" smtClean="0"/>
          </a:p>
          <a:p>
            <a:r>
              <a:rPr lang="pl-PL" baseline="0" dirty="0" smtClean="0"/>
              <a:t>Dostępność na większości przeglądarek. </a:t>
            </a:r>
          </a:p>
          <a:p>
            <a:endParaRPr lang="pl-PL" baseline="0" dirty="0" smtClean="0"/>
          </a:p>
          <a:p>
            <a:r>
              <a:rPr lang="pl-PL" baseline="0" dirty="0" smtClean="0"/>
              <a:t>Łatwość obłsugi dzięki dołączonym dymkom z podpowiedziami – nie potrzeba dodatkowego przeszkolenia.</a:t>
            </a:r>
          </a:p>
          <a:p>
            <a:endParaRPr lang="pl-PL" baseline="0" dirty="0" smtClean="0"/>
          </a:p>
          <a:p>
            <a:r>
              <a:rPr lang="pl-PL" baseline="0" dirty="0" smtClean="0"/>
              <a:t>Łatwość dodawania nowych typów wierzchołków – dodający kolejne typy wierzchołków do naszego interfejsu mają ułatwione zadanie.</a:t>
            </a:r>
          </a:p>
          <a:p>
            <a:endParaRPr lang="pl-PL" baseline="0" dirty="0" smtClean="0"/>
          </a:p>
          <a:p>
            <a:r>
              <a:rPr lang="pl-PL" baseline="0" dirty="0" smtClean="0"/>
              <a:t>Możemy bardzo łatwo edytować wygląd interfejsu – dzięki edycji plików wyglądu możemy zmienić wygląd wierzchołków, ich kolor – dostosować do potrzeb.</a:t>
            </a:r>
          </a:p>
          <a:p>
            <a:endParaRPr lang="pl-PL" baseline="0" dirty="0" smtClean="0"/>
          </a:p>
          <a:p>
            <a:r>
              <a:rPr lang="pl-PL" baseline="0" dirty="0" smtClean="0"/>
              <a:t>Uzyskaliśmy znaczną poprawę względem poprzedniego interfejsu, dzięki doświadczeniu które zdobyliśmy podczas tworzeniu poprzedniego interfejsu – nasz interfejs to kolejna iteracja (pisana na nowo).</a:t>
            </a:r>
          </a:p>
        </p:txBody>
      </p:sp>
      <p:sp>
        <p:nvSpPr>
          <p:cNvPr id="4" name="Slide Number Placeholder 3"/>
          <p:cNvSpPr>
            <a:spLocks noGrp="1"/>
          </p:cNvSpPr>
          <p:nvPr>
            <p:ph type="sldNum" sz="quarter" idx="10"/>
          </p:nvPr>
        </p:nvSpPr>
        <p:spPr/>
        <p:txBody>
          <a:bodyPr/>
          <a:lstStyle/>
          <a:p>
            <a:fld id="{99BC679D-4917-4107-A60E-0781AEE141C0}" type="slidenum">
              <a:rPr lang="pl-PL" smtClean="0"/>
              <a:t>6</a:t>
            </a:fld>
            <a:endParaRPr lang="pl-PL"/>
          </a:p>
        </p:txBody>
      </p:sp>
    </p:spTree>
    <p:extLst>
      <p:ext uri="{BB962C8B-B14F-4D97-AF65-F5344CB8AC3E}">
        <p14:creationId xmlns:p14="http://schemas.microsoft.com/office/powerpoint/2010/main" val="426168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Nasz</a:t>
            </a:r>
            <a:r>
              <a:rPr lang="pl-PL" baseline="0" dirty="0" smtClean="0"/>
              <a:t> interfejs jest zbudowany z modułów, są one powiązane zdarzeniami.  Zostaną one opisane później. Aplikacja zawiera pliki konfiguracyjne które definiują jakie moduły muszą być załadowane do zadanej konfiguracji. </a:t>
            </a:r>
          </a:p>
          <a:p>
            <a:r>
              <a:rPr lang="pl-PL" baseline="0" dirty="0" smtClean="0"/>
              <a:t>Zapewniamy maksymalną prostotę rozwoju separując moduły od siebie i stosując stworzonego przez nas zarządcę zdarzeń. Z racji tego nasza aplikacja jest napisana w oparciu o programowanie sterowane zdarzeniami.</a:t>
            </a:r>
          </a:p>
        </p:txBody>
      </p:sp>
      <p:sp>
        <p:nvSpPr>
          <p:cNvPr id="4" name="Slide Number Placeholder 3"/>
          <p:cNvSpPr>
            <a:spLocks noGrp="1"/>
          </p:cNvSpPr>
          <p:nvPr>
            <p:ph type="sldNum" sz="quarter" idx="10"/>
          </p:nvPr>
        </p:nvSpPr>
        <p:spPr/>
        <p:txBody>
          <a:bodyPr/>
          <a:lstStyle/>
          <a:p>
            <a:fld id="{99BC679D-4917-4107-A60E-0781AEE141C0}" type="slidenum">
              <a:rPr lang="pl-PL" smtClean="0"/>
              <a:t>7</a:t>
            </a:fld>
            <a:endParaRPr lang="pl-PL"/>
          </a:p>
        </p:txBody>
      </p:sp>
    </p:spTree>
    <p:extLst>
      <p:ext uri="{BB962C8B-B14F-4D97-AF65-F5344CB8AC3E}">
        <p14:creationId xmlns:p14="http://schemas.microsoft.com/office/powerpoint/2010/main" val="413429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Moduł jest to taki niezależny</a:t>
            </a:r>
            <a:r>
              <a:rPr lang="pl-PL" baseline="0" dirty="0" smtClean="0"/>
              <a:t> byt programistyczny, który dostarcza określoną funkcjonalność, spełnia określony interfejs.  Co daje zastosowanie podziału aplikacji na moduły ? Możemy bardzo łatwo dodawać kolejne funkcjonalności, modyfikować je i tworzyć konfigurację tak aby dostarczać tylko takie funkcjonalności jakie musimy. </a:t>
            </a:r>
            <a:endParaRPr lang="pl-PL" dirty="0"/>
          </a:p>
        </p:txBody>
      </p:sp>
      <p:sp>
        <p:nvSpPr>
          <p:cNvPr id="4" name="Slide Number Placeholder 3"/>
          <p:cNvSpPr>
            <a:spLocks noGrp="1"/>
          </p:cNvSpPr>
          <p:nvPr>
            <p:ph type="sldNum" sz="quarter" idx="10"/>
          </p:nvPr>
        </p:nvSpPr>
        <p:spPr/>
        <p:txBody>
          <a:bodyPr/>
          <a:lstStyle/>
          <a:p>
            <a:fld id="{99BC679D-4917-4107-A60E-0781AEE141C0}" type="slidenum">
              <a:rPr lang="pl-PL" smtClean="0"/>
              <a:t>8</a:t>
            </a:fld>
            <a:endParaRPr lang="pl-PL"/>
          </a:p>
        </p:txBody>
      </p:sp>
    </p:spTree>
    <p:extLst>
      <p:ext uri="{BB962C8B-B14F-4D97-AF65-F5344CB8AC3E}">
        <p14:creationId xmlns:p14="http://schemas.microsoft.com/office/powerpoint/2010/main" val="36487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1" i="0" kern="1200" dirty="0" smtClean="0">
                <a:solidFill>
                  <a:schemeClr val="tx1"/>
                </a:solidFill>
                <a:effectLst/>
                <a:latin typeface="+mn-lt"/>
                <a:ea typeface="+mn-ea"/>
                <a:cs typeface="+mn-cs"/>
              </a:rPr>
              <a:t>Programowanie sterowane zdarzeniami</a:t>
            </a:r>
            <a:r>
              <a:rPr lang="pl-PL" sz="1200" b="0" i="0" kern="1200" dirty="0" smtClean="0">
                <a:solidFill>
                  <a:schemeClr val="tx1"/>
                </a:solidFill>
                <a:effectLst/>
                <a:latin typeface="+mn-lt"/>
                <a:ea typeface="+mn-ea"/>
                <a:cs typeface="+mn-cs"/>
              </a:rPr>
              <a:t> (</a:t>
            </a:r>
            <a:r>
              <a:rPr lang="pl-PL" sz="1200" b="1" i="0" kern="1200" dirty="0" smtClean="0">
                <a:solidFill>
                  <a:schemeClr val="tx1"/>
                </a:solidFill>
                <a:effectLst/>
                <a:latin typeface="+mn-lt"/>
                <a:ea typeface="+mn-ea"/>
                <a:cs typeface="+mn-cs"/>
              </a:rPr>
              <a:t>Programowanie zdarzeniowe</a:t>
            </a:r>
            <a:r>
              <a:rPr lang="pl-PL" sz="1200" b="0" i="0" kern="1200" dirty="0" smtClean="0">
                <a:solidFill>
                  <a:schemeClr val="tx1"/>
                </a:solidFill>
                <a:effectLst/>
                <a:latin typeface="+mn-lt"/>
                <a:ea typeface="+mn-ea"/>
                <a:cs typeface="+mn-cs"/>
              </a:rPr>
              <a:t>) – metodologia tworzenia </a:t>
            </a:r>
            <a:r>
              <a:rPr lang="pl-PL" sz="1200" b="0" i="0" kern="1200" dirty="0" smtClean="0">
                <a:solidFill>
                  <a:schemeClr val="tx1"/>
                </a:solidFill>
                <a:effectLst/>
                <a:latin typeface="+mn-lt"/>
                <a:ea typeface="+mn-ea"/>
                <a:cs typeface="+mn-cs"/>
                <a:hlinkClick r:id="rId3" tooltip="Oprogramowanie"/>
              </a:rPr>
              <a:t>programów komputerowych</a:t>
            </a:r>
            <a:r>
              <a:rPr lang="pl-PL" sz="1200" b="0" i="0" kern="1200" dirty="0" smtClean="0">
                <a:solidFill>
                  <a:schemeClr val="tx1"/>
                </a:solidFill>
                <a:effectLst/>
                <a:latin typeface="+mn-lt"/>
                <a:ea typeface="+mn-ea"/>
                <a:cs typeface="+mn-cs"/>
              </a:rPr>
              <a:t>, która określa sposób ich pisania z punktu widzenia procesu przekazywania sterowania między poszczególnymi modułami tej samej aplikacji. Programowanie sterowane zdarzeniami jest mocno powiązane ze środowiskami </a:t>
            </a:r>
            <a:r>
              <a:rPr lang="pl-PL" sz="1200" b="0" i="0" kern="1200" dirty="0" smtClean="0">
                <a:solidFill>
                  <a:schemeClr val="tx1"/>
                </a:solidFill>
                <a:effectLst/>
                <a:latin typeface="+mn-lt"/>
                <a:ea typeface="+mn-ea"/>
                <a:cs typeface="+mn-cs"/>
                <a:hlinkClick r:id="rId4" tooltip="Wielozadaniowość"/>
              </a:rPr>
              <a:t>wieloprocesowymi</a:t>
            </a:r>
            <a:r>
              <a:rPr lang="pl-PL" sz="1200" b="0" i="0" kern="1200" dirty="0" smtClean="0">
                <a:solidFill>
                  <a:schemeClr val="tx1"/>
                </a:solidFill>
                <a:effectLst/>
                <a:latin typeface="+mn-lt"/>
                <a:ea typeface="+mn-ea"/>
                <a:cs typeface="+mn-cs"/>
              </a:rPr>
              <a:t> (nie mylić z komputerami</a:t>
            </a:r>
            <a:r>
              <a:rPr lang="pl-PL" sz="1200" b="0" i="0" kern="1200" dirty="0" smtClean="0">
                <a:solidFill>
                  <a:schemeClr val="tx1"/>
                </a:solidFill>
                <a:effectLst/>
                <a:latin typeface="+mn-lt"/>
                <a:ea typeface="+mn-ea"/>
                <a:cs typeface="+mn-cs"/>
                <a:hlinkClick r:id="rId5" tooltip="Procesor"/>
              </a:rPr>
              <a:t>wieloprocesorowymi</a:t>
            </a:r>
            <a:r>
              <a:rPr lang="pl-PL" sz="1200" b="0" i="0" kern="1200" dirty="0" smtClean="0">
                <a:solidFill>
                  <a:schemeClr val="tx1"/>
                </a:solidFill>
                <a:effectLst/>
                <a:latin typeface="+mn-lt"/>
                <a:ea typeface="+mn-ea"/>
                <a:cs typeface="+mn-cs"/>
              </a:rPr>
              <a:t>), z </a:t>
            </a:r>
            <a:r>
              <a:rPr lang="pl-PL" sz="1200" b="0" i="0" kern="1200" dirty="0" smtClean="0">
                <a:solidFill>
                  <a:schemeClr val="tx1"/>
                </a:solidFill>
                <a:effectLst/>
                <a:latin typeface="+mn-lt"/>
                <a:ea typeface="+mn-ea"/>
                <a:cs typeface="+mn-cs"/>
                <a:hlinkClick r:id="rId6" tooltip="Powłoka systemowa"/>
              </a:rPr>
              <a:t>graficznymi środowiskami systemów operacyjnych</a:t>
            </a:r>
            <a:r>
              <a:rPr lang="pl-PL" sz="1200" b="0" i="0" kern="1200" dirty="0" smtClean="0">
                <a:solidFill>
                  <a:schemeClr val="tx1"/>
                </a:solidFill>
                <a:effectLst/>
                <a:latin typeface="+mn-lt"/>
                <a:ea typeface="+mn-ea"/>
                <a:cs typeface="+mn-cs"/>
              </a:rPr>
              <a:t> oraz z </a:t>
            </a:r>
            <a:r>
              <a:rPr lang="pl-PL" sz="1200" b="0" i="0" kern="1200" dirty="0" smtClean="0">
                <a:solidFill>
                  <a:schemeClr val="tx1"/>
                </a:solidFill>
                <a:effectLst/>
                <a:latin typeface="+mn-lt"/>
                <a:ea typeface="+mn-ea"/>
                <a:cs typeface="+mn-cs"/>
                <a:hlinkClick r:id="rId7" tooltip="Programowanie obiektowe"/>
              </a:rPr>
              <a:t>programowaniem obiektowym</a:t>
            </a:r>
            <a:r>
              <a:rPr lang="pl-PL" sz="1200" b="0" i="0" kern="1200" dirty="0" smtClean="0">
                <a:solidFill>
                  <a:schemeClr val="tx1"/>
                </a:solidFill>
                <a:effectLst/>
                <a:latin typeface="+mn-lt"/>
                <a:ea typeface="+mn-ea"/>
                <a:cs typeface="+mn-cs"/>
              </a:rPr>
              <a:t>.</a:t>
            </a:r>
          </a:p>
          <a:p>
            <a:endParaRPr lang="pl-PL"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Ponieważ</a:t>
            </a:r>
            <a:r>
              <a:rPr lang="pl-PL" baseline="0" dirty="0" smtClean="0"/>
              <a:t> zdarzenia mogą wywoływać różne moduły i nie ma określonego przebiegu wykonywania się aplikacji debugowanie jest bardzo trudne. W tym celu opracowany został system logowania przebiegu zdarzeń i wywołań. Jest bardzo pomocny przy debugowaniu, wyświetla dane w konsoli przeglądarki (jeżeli przeglądarka takową posiada). Aby nie obniżać wydajności aplikacji logowanie można wyłączyć zmieniając flage włączającą tryb developerski</a:t>
            </a:r>
            <a:endParaRPr lang="pl-PL" dirty="0" smtClean="0"/>
          </a:p>
          <a:p>
            <a:endParaRPr lang="pl-PL"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BC679D-4917-4107-A60E-0781AEE141C0}" type="slidenum">
              <a:rPr lang="pl-PL" smtClean="0"/>
              <a:t>9</a:t>
            </a:fld>
            <a:endParaRPr lang="pl-PL"/>
          </a:p>
        </p:txBody>
      </p:sp>
    </p:spTree>
    <p:extLst>
      <p:ext uri="{BB962C8B-B14F-4D97-AF65-F5344CB8AC3E}">
        <p14:creationId xmlns:p14="http://schemas.microsoft.com/office/powerpoint/2010/main" val="2265040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5848" name="Picture 8" descr="pase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0363"/>
            <a:ext cx="1660525" cy="5235575"/>
          </a:xfrm>
          <a:prstGeom prst="rect">
            <a:avLst/>
          </a:prstGeom>
          <a:noFill/>
          <a:extLst>
            <a:ext uri="{909E8E84-426E-40DD-AFC4-6F175D3DCCD1}">
              <a14:hiddenFill xmlns:a14="http://schemas.microsoft.com/office/drawing/2010/main">
                <a:solidFill>
                  <a:srgbClr val="FFFFFF"/>
                </a:solidFill>
              </a14:hiddenFill>
            </a:ext>
          </a:extLst>
        </p:spPr>
      </p:pic>
      <p:sp>
        <p:nvSpPr>
          <p:cNvPr id="35843" name="Rectangle 3"/>
          <p:cNvSpPr>
            <a:spLocks noChangeArrowheads="1"/>
          </p:cNvSpPr>
          <p:nvPr/>
        </p:nvSpPr>
        <p:spPr bwMode="auto">
          <a:xfrm>
            <a:off x="1655763" y="1628775"/>
            <a:ext cx="7524750" cy="5229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35844" name="Rectangle 4"/>
          <p:cNvSpPr>
            <a:spLocks noGrp="1" noChangeArrowheads="1"/>
          </p:cNvSpPr>
          <p:nvPr>
            <p:ph type="ctrTitle"/>
          </p:nvPr>
        </p:nvSpPr>
        <p:spPr>
          <a:xfrm>
            <a:off x="1871663" y="2130425"/>
            <a:ext cx="7092950" cy="2019300"/>
          </a:xfrm>
        </p:spPr>
        <p:txBody>
          <a:bodyPr/>
          <a:lstStyle>
            <a:lvl1pPr algn="ctr">
              <a:defRPr/>
            </a:lvl1pPr>
          </a:lstStyle>
          <a:p>
            <a:pPr lvl="0"/>
            <a:r>
              <a:rPr lang="en-US" noProof="0" smtClean="0"/>
              <a:t>Click to edit Master title style</a:t>
            </a:r>
            <a:endParaRPr lang="pl-PL" noProof="0" smtClean="0"/>
          </a:p>
        </p:txBody>
      </p:sp>
      <p:sp>
        <p:nvSpPr>
          <p:cNvPr id="35845" name="Rectangle 5"/>
          <p:cNvSpPr>
            <a:spLocks noGrp="1" noChangeArrowheads="1"/>
          </p:cNvSpPr>
          <p:nvPr>
            <p:ph type="subTitle" sz="quarter" idx="1"/>
          </p:nvPr>
        </p:nvSpPr>
        <p:spPr>
          <a:xfrm>
            <a:off x="1871663" y="5697538"/>
            <a:ext cx="7092950" cy="900112"/>
          </a:xfrm>
        </p:spPr>
        <p:txBody>
          <a:bodyPr anchor="b"/>
          <a:lstStyle>
            <a:lvl1pPr marL="0" indent="0" algn="ctr">
              <a:buFontTx/>
              <a:buNone/>
              <a:defRPr sz="2000">
                <a:solidFill>
                  <a:srgbClr val="FFD3A1"/>
                </a:solidFill>
              </a:defRPr>
            </a:lvl1pPr>
          </a:lstStyle>
          <a:p>
            <a:pPr lvl="0"/>
            <a:r>
              <a:rPr lang="en-US" noProof="0" smtClean="0"/>
              <a:t>Click to edit Master subtitle style</a:t>
            </a:r>
            <a:endParaRPr lang="pl-PL" noProof="0" smtClean="0"/>
          </a:p>
        </p:txBody>
      </p:sp>
      <p:pic>
        <p:nvPicPr>
          <p:cNvPr id="35849" name="Picture 9" descr="logo pl du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63"/>
            <a:ext cx="7742238"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432448050"/>
      </p:ext>
    </p:extLst>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1025" y="630238"/>
            <a:ext cx="2105025" cy="6111875"/>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611188" y="630238"/>
            <a:ext cx="6167437"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100861228"/>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672295815"/>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41125990"/>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11188" y="1881188"/>
            <a:ext cx="4135437" cy="486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899025" y="1881188"/>
            <a:ext cx="4137025" cy="4860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389339823"/>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410667084"/>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2364478683"/>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632388"/>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61141863"/>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l-PL"/>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0228177"/>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 name="Rectangle 10"/>
          <p:cNvSpPr>
            <a:spLocks noChangeArrowheads="1"/>
          </p:cNvSpPr>
          <p:nvPr/>
        </p:nvSpPr>
        <p:spPr bwMode="auto">
          <a:xfrm>
            <a:off x="503238" y="481013"/>
            <a:ext cx="8640762" cy="1292225"/>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29" name="Rectangle 13"/>
          <p:cNvSpPr>
            <a:spLocks noChangeArrowheads="1"/>
          </p:cNvSpPr>
          <p:nvPr/>
        </p:nvSpPr>
        <p:spPr bwMode="auto">
          <a:xfrm flipH="1">
            <a:off x="0" y="1773238"/>
            <a:ext cx="503238" cy="5084762"/>
          </a:xfrm>
          <a:prstGeom prst="rect">
            <a:avLst/>
          </a:prstGeom>
          <a:solidFill>
            <a:srgbClr val="A7190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9230" name="Rectangle 14"/>
          <p:cNvSpPr>
            <a:spLocks noGrp="1" noChangeArrowheads="1"/>
          </p:cNvSpPr>
          <p:nvPr>
            <p:ph type="title"/>
          </p:nvPr>
        </p:nvSpPr>
        <p:spPr bwMode="auto">
          <a:xfrm>
            <a:off x="611188" y="630238"/>
            <a:ext cx="8424862"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smtClean="0"/>
              <a:t>Kliknij, aby edytować styl wzorca tytułu</a:t>
            </a:r>
          </a:p>
        </p:txBody>
      </p:sp>
      <p:sp>
        <p:nvSpPr>
          <p:cNvPr id="9231" name="Rectangle 15"/>
          <p:cNvSpPr>
            <a:spLocks noGrp="1" noChangeArrowheads="1"/>
          </p:cNvSpPr>
          <p:nvPr>
            <p:ph type="body" idx="1"/>
          </p:nvPr>
        </p:nvSpPr>
        <p:spPr bwMode="auto">
          <a:xfrm>
            <a:off x="611188" y="1881188"/>
            <a:ext cx="8424862"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pic>
        <p:nvPicPr>
          <p:cNvPr id="9232" name="Picture 16" descr="logo pl ma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19050"/>
            <a:ext cx="2341563" cy="500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randomBar/>
  </p:transition>
  <p:txStyles>
    <p:titleStyle>
      <a:lvl1pPr algn="l" rtl="0" eaLnBrk="1" fontAlgn="base" hangingPunct="1">
        <a:spcBef>
          <a:spcPct val="0"/>
        </a:spcBef>
        <a:spcAft>
          <a:spcPct val="0"/>
        </a:spcAft>
        <a:defRPr sz="3600" b="1" kern="1200">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anose="020B0603020202020204" pitchFamily="34" charset="0"/>
        </a:defRPr>
      </a:lvl2pPr>
      <a:lvl3pPr algn="l" rtl="0" eaLnBrk="1" fontAlgn="base" hangingPunct="1">
        <a:spcBef>
          <a:spcPct val="0"/>
        </a:spcBef>
        <a:spcAft>
          <a:spcPct val="0"/>
        </a:spcAft>
        <a:defRPr sz="3600" b="1">
          <a:solidFill>
            <a:schemeClr val="tx2"/>
          </a:solidFill>
          <a:latin typeface="Trebuchet MS" panose="020B0603020202020204" pitchFamily="34" charset="0"/>
        </a:defRPr>
      </a:lvl3pPr>
      <a:lvl4pPr algn="l" rtl="0" eaLnBrk="1" fontAlgn="base" hangingPunct="1">
        <a:spcBef>
          <a:spcPct val="0"/>
        </a:spcBef>
        <a:spcAft>
          <a:spcPct val="0"/>
        </a:spcAft>
        <a:defRPr sz="3600" b="1">
          <a:solidFill>
            <a:schemeClr val="tx2"/>
          </a:solidFill>
          <a:latin typeface="Trebuchet MS" panose="020B0603020202020204" pitchFamily="34" charset="0"/>
        </a:defRPr>
      </a:lvl4pPr>
      <a:lvl5pPr algn="l" rtl="0" eaLnBrk="1" fontAlgn="base" hangingPunct="1">
        <a:spcBef>
          <a:spcPct val="0"/>
        </a:spcBef>
        <a:spcAft>
          <a:spcPct val="0"/>
        </a:spcAft>
        <a:defRPr sz="3600" b="1">
          <a:solidFill>
            <a:schemeClr val="tx2"/>
          </a:solidFill>
          <a:latin typeface="Trebuchet MS" panose="020B0603020202020204" pitchFamily="34" charset="0"/>
        </a:defRPr>
      </a:lvl5pPr>
      <a:lvl6pPr marL="457200" algn="l" rtl="0" eaLnBrk="1" fontAlgn="base" hangingPunct="1">
        <a:spcBef>
          <a:spcPct val="0"/>
        </a:spcBef>
        <a:spcAft>
          <a:spcPct val="0"/>
        </a:spcAft>
        <a:defRPr sz="3600" b="1">
          <a:solidFill>
            <a:schemeClr val="tx2"/>
          </a:solidFill>
          <a:latin typeface="Trebuchet MS" panose="020B0603020202020204" pitchFamily="34" charset="0"/>
        </a:defRPr>
      </a:lvl6pPr>
      <a:lvl7pPr marL="914400" algn="l" rtl="0" eaLnBrk="1" fontAlgn="base" hangingPunct="1">
        <a:spcBef>
          <a:spcPct val="0"/>
        </a:spcBef>
        <a:spcAft>
          <a:spcPct val="0"/>
        </a:spcAft>
        <a:defRPr sz="3600" b="1">
          <a:solidFill>
            <a:schemeClr val="tx2"/>
          </a:solidFill>
          <a:latin typeface="Trebuchet MS" panose="020B0603020202020204" pitchFamily="34" charset="0"/>
        </a:defRPr>
      </a:lvl7pPr>
      <a:lvl8pPr marL="1371600" algn="l" rtl="0" eaLnBrk="1" fontAlgn="base" hangingPunct="1">
        <a:spcBef>
          <a:spcPct val="0"/>
        </a:spcBef>
        <a:spcAft>
          <a:spcPct val="0"/>
        </a:spcAft>
        <a:defRPr sz="3600" b="1">
          <a:solidFill>
            <a:schemeClr val="tx2"/>
          </a:solidFill>
          <a:latin typeface="Trebuchet MS" panose="020B0603020202020204" pitchFamily="34" charset="0"/>
        </a:defRPr>
      </a:lvl8pPr>
      <a:lvl9pPr marL="1828800" algn="l" rtl="0" eaLnBrk="1" fontAlgn="base" hangingPunct="1">
        <a:spcBef>
          <a:spcPct val="0"/>
        </a:spcBef>
        <a:spcAft>
          <a:spcPct val="0"/>
        </a:spcAft>
        <a:defRPr sz="3600" b="1">
          <a:solidFill>
            <a:schemeClr val="tx2"/>
          </a:solidFill>
          <a:latin typeface="Trebuchet MS" panose="020B0603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Centrum rejestracji usług i zarządzania kontami użytkownika dla systemu usługowego</a:t>
            </a:r>
            <a:endParaRPr lang="pl-PL" dirty="0"/>
          </a:p>
        </p:txBody>
      </p:sp>
      <p:sp>
        <p:nvSpPr>
          <p:cNvPr id="3" name="Subtitle 2"/>
          <p:cNvSpPr>
            <a:spLocks noGrp="1"/>
          </p:cNvSpPr>
          <p:nvPr>
            <p:ph type="subTitle" sz="quarter" idx="1"/>
          </p:nvPr>
        </p:nvSpPr>
        <p:spPr>
          <a:xfrm>
            <a:off x="1851855" y="5253538"/>
            <a:ext cx="2772345" cy="900112"/>
          </a:xfrm>
        </p:spPr>
        <p:txBody>
          <a:bodyPr/>
          <a:lstStyle/>
          <a:p>
            <a:r>
              <a:rPr lang="pl-PL" dirty="0" smtClean="0"/>
              <a:t>Prowadzący:</a:t>
            </a:r>
          </a:p>
          <a:p>
            <a:r>
              <a:rPr lang="pl-PL" dirty="0" smtClean="0"/>
              <a:t> dr. Grzegorz Kołaczek</a:t>
            </a:r>
            <a:endParaRPr lang="pl-PL" dirty="0"/>
          </a:p>
        </p:txBody>
      </p:sp>
      <p:sp>
        <p:nvSpPr>
          <p:cNvPr id="4" name="TextBox 3"/>
          <p:cNvSpPr txBox="1"/>
          <p:nvPr/>
        </p:nvSpPr>
        <p:spPr>
          <a:xfrm>
            <a:off x="6588224" y="4873446"/>
            <a:ext cx="2018501" cy="1754326"/>
          </a:xfrm>
          <a:prstGeom prst="rect">
            <a:avLst/>
          </a:prstGeom>
          <a:noFill/>
        </p:spPr>
        <p:txBody>
          <a:bodyPr wrap="none" rtlCol="0">
            <a:spAutoFit/>
          </a:bodyPr>
          <a:lstStyle/>
          <a:p>
            <a:r>
              <a:rPr lang="pl-PL" dirty="0" smtClean="0">
                <a:solidFill>
                  <a:srgbClr val="FFD3A1"/>
                </a:solidFill>
              </a:rPr>
              <a:t>Grupa:</a:t>
            </a:r>
          </a:p>
          <a:p>
            <a:r>
              <a:rPr lang="pl-PL" dirty="0" smtClean="0">
                <a:solidFill>
                  <a:srgbClr val="FFD3A1"/>
                </a:solidFill>
              </a:rPr>
              <a:t>Dorota Kawalec </a:t>
            </a:r>
            <a:br>
              <a:rPr lang="pl-PL" dirty="0" smtClean="0">
                <a:solidFill>
                  <a:srgbClr val="FFD3A1"/>
                </a:solidFill>
              </a:rPr>
            </a:br>
            <a:r>
              <a:rPr lang="pl-PL" dirty="0" smtClean="0">
                <a:solidFill>
                  <a:srgbClr val="FFD3A1"/>
                </a:solidFill>
              </a:rPr>
              <a:t>Jacek Kowalczyk</a:t>
            </a:r>
          </a:p>
          <a:p>
            <a:r>
              <a:rPr lang="pl-PL" dirty="0" smtClean="0">
                <a:solidFill>
                  <a:srgbClr val="FFD3A1"/>
                </a:solidFill>
              </a:rPr>
              <a:t>Błażej Wolańczyk</a:t>
            </a:r>
          </a:p>
          <a:p>
            <a:r>
              <a:rPr lang="pl-PL" dirty="0" smtClean="0">
                <a:solidFill>
                  <a:srgbClr val="FFD3A1"/>
                </a:solidFill>
              </a:rPr>
              <a:t>Kamil Kopryk</a:t>
            </a:r>
          </a:p>
          <a:p>
            <a:r>
              <a:rPr lang="pl-PL" dirty="0" smtClean="0">
                <a:solidFill>
                  <a:srgbClr val="FFD3A1"/>
                </a:solidFill>
              </a:rPr>
              <a:t>Mateusz Brząkała</a:t>
            </a:r>
            <a:endParaRPr lang="pl-PL" dirty="0">
              <a:solidFill>
                <a:srgbClr val="FFD3A1"/>
              </a:solidFill>
            </a:endParaRPr>
          </a:p>
        </p:txBody>
      </p:sp>
    </p:spTree>
    <p:extLst>
      <p:ext uri="{BB962C8B-B14F-4D97-AF65-F5344CB8AC3E}">
        <p14:creationId xmlns:p14="http://schemas.microsoft.com/office/powerpoint/2010/main" val="782578604"/>
      </p:ext>
    </p:extLst>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Wizualizacja sieci zdarzeń</a:t>
            </a:r>
            <a:endParaRPr lang="pl-PL" dirty="0"/>
          </a:p>
        </p:txBody>
      </p:sp>
      <p:pic>
        <p:nvPicPr>
          <p:cNvPr id="5" name="Symbol zastępczy zawartości 3" descr="all.jpg"/>
          <p:cNvPicPr>
            <a:picLocks noGrp="1"/>
          </p:cNvPicPr>
          <p:nvPr>
            <p:ph idx="1"/>
          </p:nvPr>
        </p:nvPicPr>
        <p:blipFill>
          <a:blip r:embed="rId3" cstate="print"/>
          <a:stretch>
            <a:fillRect/>
          </a:stretch>
        </p:blipFill>
        <p:spPr>
          <a:xfrm>
            <a:off x="178694" y="1355704"/>
            <a:ext cx="8857356" cy="5502296"/>
          </a:xfrm>
          <a:prstGeom prst="rect">
            <a:avLst/>
          </a:prstGeom>
        </p:spPr>
      </p:pic>
    </p:spTree>
    <p:extLst>
      <p:ext uri="{BB962C8B-B14F-4D97-AF65-F5344CB8AC3E}">
        <p14:creationId xmlns:p14="http://schemas.microsoft.com/office/powerpoint/2010/main" val="3272539101"/>
      </p:ext>
    </p:extLst>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Podsumowanie</a:t>
            </a:r>
            <a:endParaRPr lang="pl-PL" dirty="0"/>
          </a:p>
        </p:txBody>
      </p:sp>
      <p:sp>
        <p:nvSpPr>
          <p:cNvPr id="3" name="Content Placeholder 2"/>
          <p:cNvSpPr>
            <a:spLocks noGrp="1"/>
          </p:cNvSpPr>
          <p:nvPr>
            <p:ph idx="1"/>
          </p:nvPr>
        </p:nvSpPr>
        <p:spPr/>
        <p:txBody>
          <a:bodyPr/>
          <a:lstStyle/>
          <a:p>
            <a:r>
              <a:rPr lang="pl-PL" sz="2400" dirty="0" smtClean="0"/>
              <a:t>Celem przedsięwzięcia było napisanie interfejsu który pozwala na łatwe dodawanie, edycję usług złożonych.</a:t>
            </a:r>
          </a:p>
          <a:p>
            <a:r>
              <a:rPr lang="pl-PL" sz="2400" dirty="0" smtClean="0"/>
              <a:t>Uzyskano elastyczność aplikacji stosując modułową budowę i konfiguracje.</a:t>
            </a:r>
          </a:p>
          <a:p>
            <a:r>
              <a:rPr lang="pl-PL" sz="2400" dirty="0" smtClean="0"/>
              <a:t>Niestety z przyczyn niezależnych nie udało się zarządzać kontami użytkowników.</a:t>
            </a:r>
          </a:p>
          <a:p>
            <a:r>
              <a:rPr lang="pl-PL" sz="2400" dirty="0" smtClean="0"/>
              <a:t>Zastosowanie zarządcy modułów wraz z logowaniem przepływu zdarzeń umożliwia łatwe dodawanie nowych modułów a także odpluskwienie obecnych.</a:t>
            </a:r>
          </a:p>
          <a:p>
            <a:r>
              <a:rPr lang="pl-PL" sz="2400" dirty="0" smtClean="0"/>
              <a:t>Nasz produkt jest w pełni skalowalny, rozszerzalny, obniża koszty rozwoju oprogramowania usługowego.</a:t>
            </a:r>
          </a:p>
          <a:p>
            <a:r>
              <a:rPr lang="pl-PL" sz="2400" dirty="0" smtClean="0"/>
              <a:t>Dzięki ontologii automatyzuje tworzenie opisów usług.</a:t>
            </a:r>
          </a:p>
          <a:p>
            <a:endParaRPr lang="pl-PL" dirty="0"/>
          </a:p>
        </p:txBody>
      </p:sp>
    </p:spTree>
    <p:extLst>
      <p:ext uri="{BB962C8B-B14F-4D97-AF65-F5344CB8AC3E}">
        <p14:creationId xmlns:p14="http://schemas.microsoft.com/office/powerpoint/2010/main" val="1628091098"/>
      </p:ext>
    </p:extLst>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Użyte technologie</a:t>
            </a:r>
            <a:endParaRPr lang="pl-PL" dirty="0"/>
          </a:p>
        </p:txBody>
      </p:sp>
      <p:sp>
        <p:nvSpPr>
          <p:cNvPr id="3" name="Content Placeholder 2"/>
          <p:cNvSpPr>
            <a:spLocks noGrp="1"/>
          </p:cNvSpPr>
          <p:nvPr>
            <p:ph idx="1"/>
          </p:nvPr>
        </p:nvSpPr>
        <p:spPr/>
        <p:txBody>
          <a:bodyPr/>
          <a:lstStyle/>
          <a:p>
            <a:r>
              <a:rPr lang="pl-PL" sz="2000" dirty="0" smtClean="0"/>
              <a:t>Aplikacja składa się z dwóch części:</a:t>
            </a:r>
          </a:p>
          <a:p>
            <a:pPr lvl="1"/>
            <a:r>
              <a:rPr lang="pl-PL" sz="2000" dirty="0" smtClean="0"/>
              <a:t>Klienckiej napisanej w javaScript</a:t>
            </a:r>
          </a:p>
          <a:p>
            <a:pPr lvl="1"/>
            <a:r>
              <a:rPr lang="pl-PL" sz="2000" dirty="0" smtClean="0"/>
              <a:t>Serwerowej napisanej w PHP</a:t>
            </a:r>
          </a:p>
          <a:p>
            <a:pPr lvl="2"/>
            <a:r>
              <a:rPr lang="pl-PL" sz="2000" dirty="0" smtClean="0"/>
              <a:t>Architektura MVC</a:t>
            </a:r>
          </a:p>
          <a:p>
            <a:pPr marL="514350" indent="-457200"/>
            <a:r>
              <a:rPr lang="pl-PL" sz="2000" dirty="0" smtClean="0"/>
              <a:t>Dodatkowo wykorzystano:</a:t>
            </a:r>
          </a:p>
          <a:p>
            <a:pPr marL="914400" lvl="1" indent="-457200"/>
            <a:r>
              <a:rPr lang="pl-PL" sz="2000" dirty="0" smtClean="0"/>
              <a:t>Ajax – płynne przekazywanie danych (PHP – javaScript)</a:t>
            </a:r>
          </a:p>
          <a:p>
            <a:pPr marL="914400" lvl="1" indent="-457200"/>
            <a:r>
              <a:rPr lang="pl-PL" sz="2000" dirty="0" smtClean="0"/>
              <a:t>jQuery – ułatwiona modyfikacja elementów HTML</a:t>
            </a:r>
          </a:p>
          <a:p>
            <a:pPr marL="914400" lvl="1" indent="-457200"/>
            <a:r>
              <a:rPr lang="pl-PL" sz="2000" dirty="0" smtClean="0"/>
              <a:t>jQueryUI - autouzupełnienie pól w formularzu</a:t>
            </a:r>
          </a:p>
          <a:p>
            <a:pPr marL="914400" lvl="1" indent="-457200"/>
            <a:r>
              <a:rPr lang="pl-PL" sz="2000" dirty="0" smtClean="0"/>
              <a:t>Raphaël – javaScriptowa biblioteka SVG (rysowanie wierzchołków itd.)</a:t>
            </a:r>
          </a:p>
          <a:p>
            <a:pPr marL="914400" lvl="1" indent="-457200"/>
            <a:r>
              <a:rPr lang="pl-PL" sz="2000" dirty="0" smtClean="0"/>
              <a:t>CSS3 (wygląd interfejsu)</a:t>
            </a:r>
          </a:p>
          <a:p>
            <a:pPr marL="914400" lvl="1" indent="-457200"/>
            <a:r>
              <a:rPr lang="pl-PL" sz="2000" dirty="0" smtClean="0"/>
              <a:t>HTML5 </a:t>
            </a:r>
          </a:p>
          <a:p>
            <a:pPr marL="914400" lvl="1" indent="-457200"/>
            <a:endParaRPr lang="pl-PL" dirty="0"/>
          </a:p>
          <a:p>
            <a:pPr lvl="1"/>
            <a:endParaRPr lang="pl-PL" dirty="0" smtClean="0"/>
          </a:p>
          <a:p>
            <a:pPr marL="514350" indent="-457200"/>
            <a:endParaRPr lang="pl-PL" dirty="0" smtClean="0"/>
          </a:p>
          <a:p>
            <a:pPr lvl="1"/>
            <a:endParaRPr lang="pl-PL" dirty="0" smtClean="0"/>
          </a:p>
        </p:txBody>
      </p:sp>
    </p:spTree>
    <p:extLst>
      <p:ext uri="{BB962C8B-B14F-4D97-AF65-F5344CB8AC3E}">
        <p14:creationId xmlns:p14="http://schemas.microsoft.com/office/powerpoint/2010/main" val="1976570371"/>
      </p:ext>
    </p:extLst>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dirty="0"/>
          </a:p>
        </p:txBody>
      </p:sp>
      <p:sp>
        <p:nvSpPr>
          <p:cNvPr id="3" name="Content Placeholder 2"/>
          <p:cNvSpPr>
            <a:spLocks noGrp="1"/>
          </p:cNvSpPr>
          <p:nvPr>
            <p:ph idx="1"/>
          </p:nvPr>
        </p:nvSpPr>
        <p:spPr/>
        <p:txBody>
          <a:bodyPr/>
          <a:lstStyle/>
          <a:p>
            <a:pPr marL="0" indent="0">
              <a:buNone/>
            </a:pPr>
            <a:r>
              <a:rPr lang="pl-PL" dirty="0"/>
              <a:t>Praca realizowana w ramach projektu Programu Operacyjnego Innowacyjna Gospodarka, grant numer POIG.01.03.01-00-008/08 (Nowe technologie informacyjne dla elektronicznej gospodarki i społeczeństwa informacyjnego oparte na paradygmacie SOA).</a:t>
            </a:r>
          </a:p>
        </p:txBody>
      </p:sp>
    </p:spTree>
    <p:extLst>
      <p:ext uri="{BB962C8B-B14F-4D97-AF65-F5344CB8AC3E}">
        <p14:creationId xmlns:p14="http://schemas.microsoft.com/office/powerpoint/2010/main" val="415923679"/>
      </p:ext>
    </p:extLst>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pl-PL" dirty="0"/>
          </a:p>
        </p:txBody>
      </p:sp>
      <p:sp>
        <p:nvSpPr>
          <p:cNvPr id="3" name="Content Placeholder 2"/>
          <p:cNvSpPr>
            <a:spLocks noGrp="1"/>
          </p:cNvSpPr>
          <p:nvPr>
            <p:ph idx="1"/>
          </p:nvPr>
        </p:nvSpPr>
        <p:spPr/>
        <p:txBody>
          <a:bodyPr/>
          <a:lstStyle/>
          <a:p>
            <a:r>
              <a:rPr lang="pl-PL" sz="2400" dirty="0" smtClean="0"/>
              <a:t>Zarys Problemu</a:t>
            </a:r>
          </a:p>
          <a:p>
            <a:pPr lvl="1"/>
            <a:r>
              <a:rPr lang="pl-PL" sz="2400" dirty="0" smtClean="0"/>
              <a:t>Powiązanie z PlaTel</a:t>
            </a:r>
          </a:p>
          <a:p>
            <a:r>
              <a:rPr lang="pl-PL" sz="2400" dirty="0" smtClean="0"/>
              <a:t>Dostarczane funkcjonalności</a:t>
            </a:r>
          </a:p>
          <a:p>
            <a:r>
              <a:rPr lang="pl-PL" sz="2400" dirty="0" smtClean="0"/>
              <a:t>Budowa aplikacji</a:t>
            </a:r>
          </a:p>
          <a:p>
            <a:pPr lvl="1"/>
            <a:r>
              <a:rPr lang="pl-PL" sz="2400" dirty="0" smtClean="0"/>
              <a:t>Moduły</a:t>
            </a:r>
          </a:p>
          <a:p>
            <a:pPr lvl="1"/>
            <a:r>
              <a:rPr lang="pl-PL" sz="2400" dirty="0" smtClean="0"/>
              <a:t>Zdarzenia</a:t>
            </a:r>
          </a:p>
          <a:p>
            <a:pPr marL="457200" lvl="1" indent="0">
              <a:buNone/>
            </a:pPr>
            <a:r>
              <a:rPr lang="pl-PL" sz="2400" dirty="0"/>
              <a:t>	</a:t>
            </a:r>
            <a:r>
              <a:rPr lang="pl-PL" sz="2400" dirty="0" smtClean="0"/>
              <a:t>- Wizualizacja sieci zdarzeń</a:t>
            </a:r>
          </a:p>
          <a:p>
            <a:r>
              <a:rPr lang="pl-PL" sz="2400" dirty="0" smtClean="0"/>
              <a:t>Użyte technologie</a:t>
            </a:r>
          </a:p>
          <a:p>
            <a:r>
              <a:rPr lang="pl-PL" sz="2400" dirty="0" smtClean="0"/>
              <a:t>Podsumowanie</a:t>
            </a:r>
          </a:p>
          <a:p>
            <a:r>
              <a:rPr lang="pl-PL" sz="2400" dirty="0" smtClean="0"/>
              <a:t>Przykładowy przypadek użycia</a:t>
            </a:r>
            <a:endParaRPr lang="pl-PL" sz="2400" dirty="0"/>
          </a:p>
        </p:txBody>
      </p:sp>
    </p:spTree>
    <p:extLst>
      <p:ext uri="{BB962C8B-B14F-4D97-AF65-F5344CB8AC3E}">
        <p14:creationId xmlns:p14="http://schemas.microsoft.com/office/powerpoint/2010/main" val="2773155503"/>
      </p:ext>
    </p:extLst>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Zarys problemu</a:t>
            </a:r>
            <a:endParaRPr lang="pl-PL" dirty="0"/>
          </a:p>
        </p:txBody>
      </p:sp>
      <p:sp>
        <p:nvSpPr>
          <p:cNvPr id="3" name="Content Placeholder 2"/>
          <p:cNvSpPr>
            <a:spLocks noGrp="1"/>
          </p:cNvSpPr>
          <p:nvPr>
            <p:ph idx="1"/>
          </p:nvPr>
        </p:nvSpPr>
        <p:spPr/>
        <p:txBody>
          <a:bodyPr/>
          <a:lstStyle/>
          <a:p>
            <a:r>
              <a:rPr lang="pl-PL" sz="2400" dirty="0" smtClean="0"/>
              <a:t>Trudności w konstruowaniu usług w edytorze tekstowym w języku XML wraz z jego walidacją ze schemą. </a:t>
            </a:r>
          </a:p>
          <a:p>
            <a:r>
              <a:rPr lang="pl-PL" sz="2400" dirty="0" smtClean="0"/>
              <a:t>Brak odpowiedniego narzędzia umożliwiającego łatwe tworzenie lub modyfikację usług złożonych.</a:t>
            </a:r>
          </a:p>
          <a:p>
            <a:r>
              <a:rPr lang="pl-PL" sz="2400" dirty="0" smtClean="0"/>
              <a:t>Brak połączenia pomiędzy interfejsem a mediatorami ontologii i usług atomowych – problem cross-domain.</a:t>
            </a:r>
          </a:p>
          <a:p>
            <a:r>
              <a:rPr lang="pl-PL" sz="2400" dirty="0" smtClean="0"/>
              <a:t>Brak aplikacji do wizualizacji dla środowiska do testów.</a:t>
            </a:r>
          </a:p>
        </p:txBody>
      </p:sp>
    </p:spTree>
    <p:extLst>
      <p:ext uri="{BB962C8B-B14F-4D97-AF65-F5344CB8AC3E}">
        <p14:creationId xmlns:p14="http://schemas.microsoft.com/office/powerpoint/2010/main" val="3397886582"/>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Dostarczane funkcjonalności</a:t>
            </a:r>
            <a:endParaRPr lang="pl-PL" dirty="0"/>
          </a:p>
        </p:txBody>
      </p:sp>
      <p:sp>
        <p:nvSpPr>
          <p:cNvPr id="3" name="Content Placeholder 2"/>
          <p:cNvSpPr>
            <a:spLocks noGrp="1"/>
          </p:cNvSpPr>
          <p:nvPr>
            <p:ph idx="1"/>
          </p:nvPr>
        </p:nvSpPr>
        <p:spPr/>
        <p:txBody>
          <a:bodyPr/>
          <a:lstStyle/>
          <a:p>
            <a:r>
              <a:rPr lang="pl-PL" sz="2000" dirty="0" smtClean="0"/>
              <a:t>Wizualizacja usług złożonych:</a:t>
            </a:r>
          </a:p>
          <a:p>
            <a:pPr lvl="1"/>
            <a:r>
              <a:rPr lang="pl-PL" sz="2000" dirty="0" smtClean="0"/>
              <a:t>Tworzenie nowych usług.</a:t>
            </a:r>
          </a:p>
          <a:p>
            <a:pPr lvl="1"/>
            <a:r>
              <a:rPr lang="pl-PL" sz="2000" dirty="0" smtClean="0"/>
              <a:t>Edycja istniejących usług.</a:t>
            </a:r>
          </a:p>
          <a:p>
            <a:r>
              <a:rPr lang="pl-PL" sz="2000" dirty="0" smtClean="0"/>
              <a:t>Zapis usług do pliku XML wraz z jego walidacją z plikiem schemy.</a:t>
            </a:r>
          </a:p>
          <a:p>
            <a:r>
              <a:rPr lang="pl-PL" sz="2000" dirty="0" smtClean="0"/>
              <a:t>Tryby aplikacji w zależności od potrzeb użytkownika:</a:t>
            </a:r>
          </a:p>
          <a:p>
            <a:pPr lvl="1"/>
            <a:r>
              <a:rPr lang="pl-PL" sz="2000" dirty="0" smtClean="0"/>
              <a:t>Tworzenie / edycja usług złożonych. </a:t>
            </a:r>
          </a:p>
          <a:p>
            <a:pPr lvl="1"/>
            <a:r>
              <a:rPr lang="pl-PL" sz="2000" dirty="0" smtClean="0"/>
              <a:t>Wizualizacja procesów biznesowych.</a:t>
            </a:r>
          </a:p>
          <a:p>
            <a:r>
              <a:rPr lang="pl-PL" sz="2000" dirty="0" smtClean="0"/>
              <a:t>Połączenie z serwerem dostarczającym ontologię i repozytorium usług atomowych, rozwiązujące problem cross-domain.</a:t>
            </a:r>
          </a:p>
          <a:p>
            <a:r>
              <a:rPr lang="pl-PL" sz="2000" dirty="0" smtClean="0"/>
              <a:t>Różne wersje językowe pozwalające na obsługę aplikacji większemu gronu użytkowników.</a:t>
            </a:r>
          </a:p>
          <a:p>
            <a:r>
              <a:rPr lang="pl-PL" sz="2000" dirty="0" smtClean="0"/>
              <a:t>Dostępność na każdym systemie operacyjnym</a:t>
            </a:r>
          </a:p>
        </p:txBody>
      </p:sp>
    </p:spTree>
    <p:extLst>
      <p:ext uri="{BB962C8B-B14F-4D97-AF65-F5344CB8AC3E}">
        <p14:creationId xmlns:p14="http://schemas.microsoft.com/office/powerpoint/2010/main" val="456740350"/>
      </p:ext>
    </p:extLst>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Zalety rozwiązania</a:t>
            </a:r>
            <a:endParaRPr lang="pl-PL" dirty="0"/>
          </a:p>
        </p:txBody>
      </p:sp>
      <p:sp>
        <p:nvSpPr>
          <p:cNvPr id="3" name="Content Placeholder 2"/>
          <p:cNvSpPr>
            <a:spLocks noGrp="1"/>
          </p:cNvSpPr>
          <p:nvPr>
            <p:ph idx="1"/>
          </p:nvPr>
        </p:nvSpPr>
        <p:spPr>
          <a:xfrm>
            <a:off x="539552" y="1881188"/>
            <a:ext cx="8424862" cy="4860925"/>
          </a:xfrm>
        </p:spPr>
        <p:txBody>
          <a:bodyPr/>
          <a:lstStyle/>
          <a:p>
            <a:r>
              <a:rPr lang="pl-PL" dirty="0" smtClean="0"/>
              <a:t>Działa na większości przeglądarek wraz z ich identyfikacją (IE, Firefox, Safari, Opera, Chrome)</a:t>
            </a:r>
          </a:p>
          <a:p>
            <a:r>
              <a:rPr lang="pl-PL" dirty="0" smtClean="0"/>
              <a:t>Łatwość obsługi (np. dymki z podpowiedziami)</a:t>
            </a:r>
          </a:p>
          <a:p>
            <a:r>
              <a:rPr lang="pl-PL" dirty="0" smtClean="0"/>
              <a:t>Łatwość dodawania nowych typów wierzchołków. </a:t>
            </a:r>
          </a:p>
          <a:p>
            <a:r>
              <a:rPr lang="pl-PL" dirty="0" smtClean="0"/>
              <a:t>Łatwość personalizacji wyglądu interfejsu (edycja plików wyglądu)</a:t>
            </a:r>
          </a:p>
          <a:p>
            <a:pPr marL="0" indent="0">
              <a:buNone/>
            </a:pPr>
            <a:endParaRPr lang="pl-PL" sz="2800" dirty="0" smtClean="0"/>
          </a:p>
          <a:p>
            <a:endParaRPr lang="pl-PL" dirty="0" smtClean="0"/>
          </a:p>
          <a:p>
            <a:endParaRPr lang="pl-PL" dirty="0"/>
          </a:p>
        </p:txBody>
      </p:sp>
    </p:spTree>
    <p:extLst>
      <p:ext uri="{BB962C8B-B14F-4D97-AF65-F5344CB8AC3E}">
        <p14:creationId xmlns:p14="http://schemas.microsoft.com/office/powerpoint/2010/main" val="2654251347"/>
      </p:ext>
    </p:extLst>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Budowa aplikacji</a:t>
            </a:r>
            <a:endParaRPr lang="pl-PL" dirty="0"/>
          </a:p>
        </p:txBody>
      </p:sp>
      <p:sp>
        <p:nvSpPr>
          <p:cNvPr id="3" name="Content Placeholder 2"/>
          <p:cNvSpPr>
            <a:spLocks noGrp="1"/>
          </p:cNvSpPr>
          <p:nvPr>
            <p:ph idx="1"/>
          </p:nvPr>
        </p:nvSpPr>
        <p:spPr/>
        <p:txBody>
          <a:bodyPr/>
          <a:lstStyle/>
          <a:p>
            <a:r>
              <a:rPr lang="pl-PL" sz="2400" dirty="0" smtClean="0"/>
              <a:t>Aplikacja zbudowana z modułów.</a:t>
            </a:r>
          </a:p>
          <a:p>
            <a:r>
              <a:rPr lang="pl-PL" sz="2400" dirty="0" smtClean="0"/>
              <a:t>Na podstawie zawartości plików konfiguracyjnych uruchamiane są tylko wybrane moduły.</a:t>
            </a:r>
          </a:p>
          <a:p>
            <a:r>
              <a:rPr lang="pl-PL" sz="2400" dirty="0" smtClean="0"/>
              <a:t>Zapewnienie maksymalnej prostoty rozwoju poprzez separację modułów i zastosowanie zarządcy zdarzeń (EventManager). </a:t>
            </a:r>
          </a:p>
          <a:p>
            <a:r>
              <a:rPr lang="pl-PL" sz="2400" dirty="0" smtClean="0"/>
              <a:t>Aplikacja napisana w oparciu o programowanie sterowane zdarzeniami.</a:t>
            </a:r>
            <a:endParaRPr lang="pl-PL" sz="2400" dirty="0"/>
          </a:p>
        </p:txBody>
      </p:sp>
    </p:spTree>
    <p:extLst>
      <p:ext uri="{BB962C8B-B14F-4D97-AF65-F5344CB8AC3E}">
        <p14:creationId xmlns:p14="http://schemas.microsoft.com/office/powerpoint/2010/main" val="178291019"/>
      </p:ext>
    </p:extLst>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Moduły</a:t>
            </a:r>
            <a:endParaRPr lang="pl-PL" dirty="0"/>
          </a:p>
        </p:txBody>
      </p:sp>
      <p:sp>
        <p:nvSpPr>
          <p:cNvPr id="3" name="Content Placeholder 2"/>
          <p:cNvSpPr>
            <a:spLocks noGrp="1"/>
          </p:cNvSpPr>
          <p:nvPr>
            <p:ph idx="1"/>
          </p:nvPr>
        </p:nvSpPr>
        <p:spPr/>
        <p:txBody>
          <a:bodyPr/>
          <a:lstStyle/>
          <a:p>
            <a:r>
              <a:rPr lang="pl-PL" sz="2800" dirty="0" smtClean="0"/>
              <a:t>Moduł jest to niezależny byt programistyczny dostarczający określoną funkcjonalność, </a:t>
            </a:r>
            <a:r>
              <a:rPr lang="pl-PL" sz="2800" dirty="0"/>
              <a:t>s</a:t>
            </a:r>
            <a:r>
              <a:rPr lang="pl-PL" sz="2800" dirty="0" smtClean="0"/>
              <a:t>pełniający określony interfejs.</a:t>
            </a:r>
          </a:p>
          <a:p>
            <a:pPr marL="0" indent="0">
              <a:buNone/>
            </a:pPr>
            <a:endParaRPr lang="pl-PL" sz="2800" dirty="0" smtClean="0"/>
          </a:p>
          <a:p>
            <a:r>
              <a:rPr lang="pl-PL" sz="2800" dirty="0" smtClean="0"/>
              <a:t>Co daje zastosowanie podziału aplikacji na moduły?</a:t>
            </a:r>
          </a:p>
          <a:p>
            <a:pPr lvl="1"/>
            <a:r>
              <a:rPr lang="pl-PL" dirty="0" smtClean="0"/>
              <a:t>Łatwość dodawania kolejnych funkcjonalności</a:t>
            </a:r>
          </a:p>
          <a:p>
            <a:pPr lvl="1"/>
            <a:r>
              <a:rPr lang="pl-PL" dirty="0" smtClean="0"/>
              <a:t>Łatwość modyfikacji funkcjonalności</a:t>
            </a:r>
          </a:p>
          <a:p>
            <a:pPr lvl="1"/>
            <a:r>
              <a:rPr lang="pl-PL" dirty="0" smtClean="0"/>
              <a:t>Łatwość konfiguracji, jakie funkcjonalności potrzebujemy realizować.  </a:t>
            </a:r>
          </a:p>
          <a:p>
            <a:endParaRPr lang="pl-PL" dirty="0"/>
          </a:p>
        </p:txBody>
      </p:sp>
    </p:spTree>
    <p:extLst>
      <p:ext uri="{BB962C8B-B14F-4D97-AF65-F5344CB8AC3E}">
        <p14:creationId xmlns:p14="http://schemas.microsoft.com/office/powerpoint/2010/main" val="814323304"/>
      </p:ext>
    </p:extLst>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Zdarzenia – zarządca zdarzeń.</a:t>
            </a:r>
            <a:endParaRPr lang="pl-PL" dirty="0"/>
          </a:p>
        </p:txBody>
      </p:sp>
      <p:sp>
        <p:nvSpPr>
          <p:cNvPr id="3" name="Content Placeholder 2"/>
          <p:cNvSpPr>
            <a:spLocks noGrp="1"/>
          </p:cNvSpPr>
          <p:nvPr>
            <p:ph idx="1"/>
          </p:nvPr>
        </p:nvSpPr>
        <p:spPr/>
        <p:txBody>
          <a:bodyPr/>
          <a:lstStyle/>
          <a:p>
            <a:r>
              <a:rPr lang="pl-PL" sz="2000" dirty="0" smtClean="0"/>
              <a:t>EventManager to najważniejszy moduł aplikacji, napisany w oparciu o paradygmat programowania sterowanego zdarzeniami. </a:t>
            </a:r>
          </a:p>
          <a:p>
            <a:r>
              <a:rPr lang="pl-PL" sz="2000" dirty="0" smtClean="0"/>
              <a:t>Moduł ten obsługuje natywne zdarzenia przeglądarki oraz wewnętrzne zdarzenia aplikacji.</a:t>
            </a:r>
          </a:p>
          <a:p>
            <a:r>
              <a:rPr lang="pl-PL" sz="2000" dirty="0" smtClean="0"/>
              <a:t>Ułatwia dodawanie nowych modułów bez ingerencji w już istniejące poprzez uproszczenie komunikacji między nimi.</a:t>
            </a:r>
          </a:p>
          <a:p>
            <a:r>
              <a:rPr lang="pl-PL" sz="2000" dirty="0" smtClean="0"/>
              <a:t>Dodatkowo napisano moduł na potrzeby logowania zdarzeń, co </a:t>
            </a:r>
            <a:r>
              <a:rPr lang="pl-PL" sz="2000" smtClean="0"/>
              <a:t>pozwala na odpluskwienie modułów a także ułatwia zarządzanie nimi.</a:t>
            </a:r>
            <a:endParaRPr lang="pl-PL" sz="2000" dirty="0" smtClean="0"/>
          </a:p>
          <a:p>
            <a:endParaRPr lang="pl-PL" sz="2000" dirty="0"/>
          </a:p>
          <a:p>
            <a:endParaRPr lang="pl-PL" sz="2000" dirty="0"/>
          </a:p>
        </p:txBody>
      </p:sp>
      <p:pic>
        <p:nvPicPr>
          <p:cNvPr id="6" name="Picture 5" descr="Schemat przykładowej relacji pomiędzy modułami a zdarzeni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944" y="4581128"/>
            <a:ext cx="5686425" cy="1828800"/>
          </a:xfrm>
          <a:prstGeom prst="rect">
            <a:avLst/>
          </a:prstGeom>
          <a:noFill/>
          <a:ln>
            <a:noFill/>
          </a:ln>
        </p:spPr>
      </p:pic>
      <p:sp>
        <p:nvSpPr>
          <p:cNvPr id="7" name="TextBox 6"/>
          <p:cNvSpPr txBox="1"/>
          <p:nvPr/>
        </p:nvSpPr>
        <p:spPr>
          <a:xfrm>
            <a:off x="2715980" y="6437666"/>
            <a:ext cx="3860352" cy="276999"/>
          </a:xfrm>
          <a:prstGeom prst="rect">
            <a:avLst/>
          </a:prstGeom>
          <a:noFill/>
        </p:spPr>
        <p:txBody>
          <a:bodyPr wrap="none" rtlCol="0">
            <a:spAutoFit/>
          </a:bodyPr>
          <a:lstStyle/>
          <a:p>
            <a:r>
              <a:rPr lang="pl-PL" sz="1200" dirty="0" smtClean="0"/>
              <a:t> Schemat relacji pomiędzy Modułami a Zdarzeniem. </a:t>
            </a:r>
            <a:endParaRPr lang="pl-PL" sz="1200" dirty="0"/>
          </a:p>
        </p:txBody>
      </p:sp>
    </p:spTree>
    <p:extLst>
      <p:ext uri="{BB962C8B-B14F-4D97-AF65-F5344CB8AC3E}">
        <p14:creationId xmlns:p14="http://schemas.microsoft.com/office/powerpoint/2010/main" val="3163000048"/>
      </p:ext>
    </p:extLst>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szablon pwr1">
  <a:themeElements>
    <a:clrScheme name="szablon pwr1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fontScheme name="szablon pwr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zablon pwr1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szablon2-PL</Template>
  <TotalTime>505</TotalTime>
  <Words>1163</Words>
  <Application>Microsoft Office PowerPoint</Application>
  <PresentationFormat>On-screen Show (4:3)</PresentationFormat>
  <Paragraphs>140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szablon pwr1</vt:lpstr>
      <vt:lpstr>Centrum rejestracji usług i zarządzania kontami użytkownika dla systemu usługowego</vt:lpstr>
      <vt:lpstr>PowerPoint Presentation</vt:lpstr>
      <vt:lpstr>Agenda</vt:lpstr>
      <vt:lpstr>Zarys problemu</vt:lpstr>
      <vt:lpstr>Dostarczane funkcjonalności</vt:lpstr>
      <vt:lpstr>Zalety rozwiązania</vt:lpstr>
      <vt:lpstr>Budowa aplikacji</vt:lpstr>
      <vt:lpstr>Moduły</vt:lpstr>
      <vt:lpstr>Zdarzenia – zarządca zdarzeń.</vt:lpstr>
      <vt:lpstr>Wizualizacja sieci zdarzeń</vt:lpstr>
      <vt:lpstr>Podsumowanie</vt:lpstr>
      <vt:lpstr>Użyte technologie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Jacek Kowalczyk</dc:creator>
  <cp:lastModifiedBy>Jacek Kowalczyk</cp:lastModifiedBy>
  <cp:revision>90</cp:revision>
  <cp:lastPrinted>2012-12-17T20:17:35Z</cp:lastPrinted>
  <dcterms:created xsi:type="dcterms:W3CDTF">2012-12-17T11:49:42Z</dcterms:created>
  <dcterms:modified xsi:type="dcterms:W3CDTF">2012-12-18T11:42:04Z</dcterms:modified>
</cp:coreProperties>
</file>