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99" r:id="rId8"/>
    <p:sldId id="262" r:id="rId9"/>
    <p:sldId id="263" r:id="rId10"/>
    <p:sldId id="264" r:id="rId11"/>
    <p:sldId id="265" r:id="rId12"/>
    <p:sldId id="312" r:id="rId13"/>
    <p:sldId id="311" r:id="rId14"/>
    <p:sldId id="266" r:id="rId15"/>
    <p:sldId id="313" r:id="rId16"/>
    <p:sldId id="267" r:id="rId17"/>
    <p:sldId id="315" r:id="rId18"/>
    <p:sldId id="314" r:id="rId19"/>
    <p:sldId id="268" r:id="rId20"/>
    <p:sldId id="316" r:id="rId21"/>
    <p:sldId id="269" r:id="rId22"/>
    <p:sldId id="317" r:id="rId23"/>
    <p:sldId id="293" r:id="rId24"/>
    <p:sldId id="318" r:id="rId25"/>
    <p:sldId id="294" r:id="rId26"/>
    <p:sldId id="295" r:id="rId27"/>
    <p:sldId id="296" r:id="rId28"/>
    <p:sldId id="297" r:id="rId29"/>
    <p:sldId id="300" r:id="rId30"/>
    <p:sldId id="298" r:id="rId31"/>
    <p:sldId id="301" r:id="rId32"/>
    <p:sldId id="302" r:id="rId33"/>
    <p:sldId id="303" r:id="rId34"/>
    <p:sldId id="304" r:id="rId35"/>
    <p:sldId id="305" r:id="rId36"/>
    <p:sldId id="306" r:id="rId37"/>
    <p:sldId id="307" r:id="rId38"/>
    <p:sldId id="308" r:id="rId39"/>
    <p:sldId id="309" r:id="rId40"/>
    <p:sldId id="310"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1" r:id="rId62"/>
    <p:sldId id="292" r:id="rId6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35"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8F168F5B-A50E-4F7A-9A54-8F7EC5877A2B}" type="datetimeFigureOut">
              <a:rPr lang="pl-PL" smtClean="0"/>
              <a:t>2018-10-09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34690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F168F5B-A50E-4F7A-9A54-8F7EC5877A2B}" type="datetimeFigureOut">
              <a:rPr lang="pl-PL" smtClean="0"/>
              <a:t>2018-10-09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21182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F168F5B-A50E-4F7A-9A54-8F7EC5877A2B}" type="datetimeFigureOut">
              <a:rPr lang="pl-PL" smtClean="0"/>
              <a:t>2018-10-09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304025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F168F5B-A50E-4F7A-9A54-8F7EC5877A2B}" type="datetimeFigureOut">
              <a:rPr lang="pl-PL" smtClean="0"/>
              <a:t>2018-10-09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331707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8F168F5B-A50E-4F7A-9A54-8F7EC5877A2B}" type="datetimeFigureOut">
              <a:rPr lang="pl-PL" smtClean="0"/>
              <a:t>2018-10-09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429054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8F168F5B-A50E-4F7A-9A54-8F7EC5877A2B}" type="datetimeFigureOut">
              <a:rPr lang="pl-PL" smtClean="0"/>
              <a:t>2018-10-09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332985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8F168F5B-A50E-4F7A-9A54-8F7EC5877A2B}" type="datetimeFigureOut">
              <a:rPr lang="pl-PL" smtClean="0"/>
              <a:t>2018-10-09</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249366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8F168F5B-A50E-4F7A-9A54-8F7EC5877A2B}" type="datetimeFigureOut">
              <a:rPr lang="pl-PL" smtClean="0"/>
              <a:t>2018-10-09</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40825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8F168F5B-A50E-4F7A-9A54-8F7EC5877A2B}" type="datetimeFigureOut">
              <a:rPr lang="pl-PL" smtClean="0"/>
              <a:t>2018-10-09</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295159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8F168F5B-A50E-4F7A-9A54-8F7EC5877A2B}" type="datetimeFigureOut">
              <a:rPr lang="pl-PL" smtClean="0"/>
              <a:t>2018-10-09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4835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8F168F5B-A50E-4F7A-9A54-8F7EC5877A2B}" type="datetimeFigureOut">
              <a:rPr lang="pl-PL" smtClean="0"/>
              <a:t>2018-10-09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7A8127B-5DC7-4288-90F9-470F87C42E3C}" type="slidenum">
              <a:rPr lang="pl-PL" smtClean="0"/>
              <a:t>‹#›</a:t>
            </a:fld>
            <a:endParaRPr lang="pl-PL"/>
          </a:p>
        </p:txBody>
      </p:sp>
    </p:spTree>
    <p:extLst>
      <p:ext uri="{BB962C8B-B14F-4D97-AF65-F5344CB8AC3E}">
        <p14:creationId xmlns:p14="http://schemas.microsoft.com/office/powerpoint/2010/main" val="375179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68F5B-A50E-4F7A-9A54-8F7EC5877A2B}" type="datetimeFigureOut">
              <a:rPr lang="pl-PL" smtClean="0"/>
              <a:t>2018-10-09</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8127B-5DC7-4288-90F9-470F87C42E3C}" type="slidenum">
              <a:rPr lang="pl-PL" smtClean="0"/>
              <a:t>‹#›</a:t>
            </a:fld>
            <a:endParaRPr lang="pl-PL"/>
          </a:p>
        </p:txBody>
      </p:sp>
    </p:spTree>
    <p:extLst>
      <p:ext uri="{BB962C8B-B14F-4D97-AF65-F5344CB8AC3E}">
        <p14:creationId xmlns:p14="http://schemas.microsoft.com/office/powerpoint/2010/main" val="115966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pl.wikipedia.org/wiki/Microsoft_Offi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Zarządzanie projektem informatycznym</a:t>
            </a:r>
            <a:endParaRPr lang="pl-PL" dirty="0"/>
          </a:p>
        </p:txBody>
      </p:sp>
      <p:sp>
        <p:nvSpPr>
          <p:cNvPr id="3" name="Podtytuł 2"/>
          <p:cNvSpPr>
            <a:spLocks noGrp="1"/>
          </p:cNvSpPr>
          <p:nvPr>
            <p:ph type="subTitle" idx="1"/>
          </p:nvPr>
        </p:nvSpPr>
        <p:spPr/>
        <p:txBody>
          <a:bodyPr/>
          <a:lstStyle/>
          <a:p>
            <a:endParaRPr lang="pl-PL"/>
          </a:p>
        </p:txBody>
      </p:sp>
    </p:spTree>
    <p:extLst>
      <p:ext uri="{BB962C8B-B14F-4D97-AF65-F5344CB8AC3E}">
        <p14:creationId xmlns:p14="http://schemas.microsoft.com/office/powerpoint/2010/main" val="326040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Obszary zarządzania projektami</a:t>
            </a:r>
            <a:endParaRPr lang="pl-PL" dirty="0"/>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1317292633"/>
              </p:ext>
            </p:extLst>
          </p:nvPr>
        </p:nvGraphicFramePr>
        <p:xfrm>
          <a:off x="395536" y="1532224"/>
          <a:ext cx="8208912" cy="5065122"/>
        </p:xfrm>
        <a:graphic>
          <a:graphicData uri="http://schemas.openxmlformats.org/drawingml/2006/table">
            <a:tbl>
              <a:tblPr firstRow="1" firstCol="1" bandRow="1">
                <a:tableStyleId>{5C22544A-7EE6-4342-B048-85BDC9FD1C3A}</a:tableStyleId>
              </a:tblPr>
              <a:tblGrid>
                <a:gridCol w="4312947"/>
                <a:gridCol w="3895965"/>
              </a:tblGrid>
              <a:tr h="469630">
                <a:tc>
                  <a:txBody>
                    <a:bodyPr/>
                    <a:lstStyle/>
                    <a:p>
                      <a:pPr algn="ctr">
                        <a:lnSpc>
                          <a:spcPct val="115000"/>
                        </a:lnSpc>
                        <a:spcAft>
                          <a:spcPts val="0"/>
                        </a:spcAft>
                      </a:pPr>
                      <a:r>
                        <a:rPr lang="pl-PL" sz="1200" dirty="0">
                          <a:effectLst/>
                        </a:rPr>
                        <a:t>OBSZAR PROBLEMÓW ZARZĄDZANIA PROJEKTAMI</a:t>
                      </a:r>
                      <a:endParaRPr lang="pl-PL" sz="1200" dirty="0">
                        <a:effectLst/>
                        <a:latin typeface="Calibri"/>
                        <a:ea typeface="Calibri"/>
                        <a:cs typeface="Times New Roman"/>
                      </a:endParaRPr>
                    </a:p>
                  </a:txBody>
                  <a:tcPr marL="25173" marR="25173" marT="0" marB="0"/>
                </a:tc>
                <a:tc>
                  <a:txBody>
                    <a:bodyPr/>
                    <a:lstStyle/>
                    <a:p>
                      <a:pPr algn="ctr">
                        <a:lnSpc>
                          <a:spcPct val="115000"/>
                        </a:lnSpc>
                        <a:spcAft>
                          <a:spcPts val="0"/>
                        </a:spcAft>
                      </a:pPr>
                      <a:r>
                        <a:rPr lang="pl-PL" sz="1200">
                          <a:effectLst/>
                        </a:rPr>
                        <a:t>SZCZEGÓŁOWE ZAGADNIENIA</a:t>
                      </a:r>
                      <a:endParaRPr lang="pl-PL" sz="1200">
                        <a:effectLst/>
                        <a:latin typeface="Calibri"/>
                        <a:ea typeface="Calibri"/>
                        <a:cs typeface="Times New Roman"/>
                      </a:endParaRPr>
                    </a:p>
                  </a:txBody>
                  <a:tcPr marL="25173" marR="25173" marT="0" marB="0"/>
                </a:tc>
              </a:tr>
              <a:tr h="241868">
                <a:tc rowSpan="3">
                  <a:txBody>
                    <a:bodyPr/>
                    <a:lstStyle/>
                    <a:p>
                      <a:pPr>
                        <a:lnSpc>
                          <a:spcPct val="115000"/>
                        </a:lnSpc>
                        <a:spcAft>
                          <a:spcPts val="0"/>
                        </a:spcAft>
                      </a:pPr>
                      <a:r>
                        <a:rPr lang="pl-PL" sz="1200" dirty="0">
                          <a:effectLst/>
                        </a:rPr>
                        <a:t>Zarządzanie jakością projektu</a:t>
                      </a:r>
                      <a:endParaRPr lang="pl-PL" sz="1200" dirty="0">
                        <a:effectLst/>
                        <a:latin typeface="Calibri"/>
                        <a:ea typeface="Calibri"/>
                        <a:cs typeface="Times New Roman"/>
                      </a:endParaRPr>
                    </a:p>
                  </a:txBody>
                  <a:tcPr marL="25173" marR="25173" marT="0" marB="0" anchor="ctr"/>
                </a:tc>
                <a:tc>
                  <a:txBody>
                    <a:bodyPr/>
                    <a:lstStyle/>
                    <a:p>
                      <a:pPr>
                        <a:lnSpc>
                          <a:spcPct val="115000"/>
                        </a:lnSpc>
                        <a:spcAft>
                          <a:spcPts val="0"/>
                        </a:spcAft>
                      </a:pPr>
                      <a:r>
                        <a:rPr lang="pl-PL" sz="1200">
                          <a:effectLst/>
                        </a:rPr>
                        <a:t>planowanie jakości</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zapewnienie jakości</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kontrola jakości</a:t>
                      </a:r>
                      <a:endParaRPr lang="pl-PL" sz="1200">
                        <a:effectLst/>
                        <a:latin typeface="Calibri"/>
                        <a:ea typeface="Calibri"/>
                        <a:cs typeface="Times New Roman"/>
                      </a:endParaRPr>
                    </a:p>
                  </a:txBody>
                  <a:tcPr marL="25173" marR="25173" marT="0" marB="0" anchor="b"/>
                </a:tc>
              </a:tr>
              <a:tr h="241868">
                <a:tc rowSpan="3">
                  <a:txBody>
                    <a:bodyPr/>
                    <a:lstStyle/>
                    <a:p>
                      <a:pPr>
                        <a:lnSpc>
                          <a:spcPct val="115000"/>
                        </a:lnSpc>
                        <a:spcAft>
                          <a:spcPts val="0"/>
                        </a:spcAft>
                      </a:pPr>
                      <a:r>
                        <a:rPr lang="pl-PL" sz="1200">
                          <a:effectLst/>
                        </a:rPr>
                        <a:t>Zarządzanie zasobami ludzkimi projektu</a:t>
                      </a:r>
                      <a:endParaRPr lang="pl-PL" sz="1200">
                        <a:effectLst/>
                        <a:latin typeface="Calibri"/>
                        <a:ea typeface="Calibri"/>
                        <a:cs typeface="Times New Roman"/>
                      </a:endParaRPr>
                    </a:p>
                  </a:txBody>
                  <a:tcPr marL="25173" marR="25173" marT="0" marB="0" anchor="ctr"/>
                </a:tc>
                <a:tc>
                  <a:txBody>
                    <a:bodyPr/>
                    <a:lstStyle/>
                    <a:p>
                      <a:pPr>
                        <a:lnSpc>
                          <a:spcPct val="115000"/>
                        </a:lnSpc>
                        <a:spcAft>
                          <a:spcPts val="0"/>
                        </a:spcAft>
                      </a:pPr>
                      <a:r>
                        <a:rPr lang="pl-PL" sz="1200">
                          <a:effectLst/>
                        </a:rPr>
                        <a:t>projektowanie organizacji</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pozyskanie pracowników</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rozwój zespołu</a:t>
                      </a:r>
                      <a:endParaRPr lang="pl-PL" sz="1200">
                        <a:effectLst/>
                        <a:latin typeface="Calibri"/>
                        <a:ea typeface="Calibri"/>
                        <a:cs typeface="Times New Roman"/>
                      </a:endParaRPr>
                    </a:p>
                  </a:txBody>
                  <a:tcPr marL="25173" marR="25173" marT="0" marB="0" anchor="b"/>
                </a:tc>
              </a:tr>
              <a:tr h="241868">
                <a:tc rowSpan="4">
                  <a:txBody>
                    <a:bodyPr/>
                    <a:lstStyle/>
                    <a:p>
                      <a:pPr>
                        <a:lnSpc>
                          <a:spcPct val="115000"/>
                        </a:lnSpc>
                        <a:spcAft>
                          <a:spcPts val="0"/>
                        </a:spcAft>
                      </a:pPr>
                      <a:r>
                        <a:rPr lang="pl-PL" sz="1200" dirty="0">
                          <a:effectLst/>
                        </a:rPr>
                        <a:t>Zarządzanie komunikacją projektu</a:t>
                      </a:r>
                      <a:endParaRPr lang="pl-PL" sz="1200" dirty="0">
                        <a:effectLst/>
                        <a:latin typeface="Calibri"/>
                        <a:ea typeface="Calibri"/>
                        <a:cs typeface="Times New Roman"/>
                      </a:endParaRPr>
                    </a:p>
                  </a:txBody>
                  <a:tcPr marL="25173" marR="25173" marT="0" marB="0" anchor="ctr"/>
                </a:tc>
                <a:tc>
                  <a:txBody>
                    <a:bodyPr/>
                    <a:lstStyle/>
                    <a:p>
                      <a:pPr>
                        <a:lnSpc>
                          <a:spcPct val="115000"/>
                        </a:lnSpc>
                        <a:spcAft>
                          <a:spcPts val="0"/>
                        </a:spcAft>
                      </a:pPr>
                      <a:r>
                        <a:rPr lang="pl-PL" sz="1200">
                          <a:effectLst/>
                        </a:rPr>
                        <a:t>planowanie komunikacji</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dystrybucja komunikacji</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raportowanie wyników</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zamknięcie administracyjne</a:t>
                      </a:r>
                      <a:endParaRPr lang="pl-PL" sz="1200">
                        <a:effectLst/>
                        <a:latin typeface="Calibri"/>
                        <a:ea typeface="Calibri"/>
                        <a:cs typeface="Times New Roman"/>
                      </a:endParaRPr>
                    </a:p>
                  </a:txBody>
                  <a:tcPr marL="25173" marR="25173" marT="0" marB="0" anchor="b"/>
                </a:tc>
              </a:tr>
              <a:tr h="241868">
                <a:tc rowSpan="4">
                  <a:txBody>
                    <a:bodyPr/>
                    <a:lstStyle/>
                    <a:p>
                      <a:pPr>
                        <a:lnSpc>
                          <a:spcPct val="115000"/>
                        </a:lnSpc>
                        <a:spcAft>
                          <a:spcPts val="0"/>
                        </a:spcAft>
                      </a:pPr>
                      <a:r>
                        <a:rPr lang="pl-PL" sz="1200">
                          <a:effectLst/>
                        </a:rPr>
                        <a:t>Zarządzanie ryzykiem projektu</a:t>
                      </a:r>
                      <a:endParaRPr lang="pl-PL" sz="1200">
                        <a:effectLst/>
                        <a:latin typeface="Calibri"/>
                        <a:ea typeface="Calibri"/>
                        <a:cs typeface="Times New Roman"/>
                      </a:endParaRPr>
                    </a:p>
                  </a:txBody>
                  <a:tcPr marL="25173" marR="25173" marT="0" marB="0" anchor="ctr"/>
                </a:tc>
                <a:tc>
                  <a:txBody>
                    <a:bodyPr/>
                    <a:lstStyle/>
                    <a:p>
                      <a:pPr>
                        <a:lnSpc>
                          <a:spcPct val="115000"/>
                        </a:lnSpc>
                        <a:spcAft>
                          <a:spcPts val="0"/>
                        </a:spcAft>
                      </a:pPr>
                      <a:r>
                        <a:rPr lang="pl-PL" sz="1200">
                          <a:effectLst/>
                        </a:rPr>
                        <a:t>identyfikacja ryzyka</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kwantyfikacja ryzyka</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ograniczenie ryzyka</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kontrola ryzyka</a:t>
                      </a:r>
                      <a:endParaRPr lang="pl-PL" sz="1200">
                        <a:effectLst/>
                        <a:latin typeface="Calibri"/>
                        <a:ea typeface="Calibri"/>
                        <a:cs typeface="Times New Roman"/>
                      </a:endParaRPr>
                    </a:p>
                  </a:txBody>
                  <a:tcPr marL="25173" marR="25173" marT="0" marB="0" anchor="b"/>
                </a:tc>
              </a:tr>
              <a:tr h="241868">
                <a:tc rowSpan="5">
                  <a:txBody>
                    <a:bodyPr/>
                    <a:lstStyle/>
                    <a:p>
                      <a:pPr>
                        <a:lnSpc>
                          <a:spcPct val="115000"/>
                        </a:lnSpc>
                        <a:spcAft>
                          <a:spcPts val="0"/>
                        </a:spcAft>
                      </a:pPr>
                      <a:r>
                        <a:rPr lang="pl-PL" sz="1200">
                          <a:effectLst/>
                        </a:rPr>
                        <a:t>Zarządzanie zleceniami projektu</a:t>
                      </a:r>
                      <a:endParaRPr lang="pl-PL" sz="1200">
                        <a:effectLst/>
                        <a:latin typeface="Calibri"/>
                        <a:ea typeface="Calibri"/>
                        <a:cs typeface="Times New Roman"/>
                      </a:endParaRPr>
                    </a:p>
                  </a:txBody>
                  <a:tcPr marL="25173" marR="25173" marT="0" marB="0" anchor="ctr"/>
                </a:tc>
                <a:tc>
                  <a:txBody>
                    <a:bodyPr/>
                    <a:lstStyle/>
                    <a:p>
                      <a:pPr>
                        <a:lnSpc>
                          <a:spcPct val="115000"/>
                        </a:lnSpc>
                        <a:spcAft>
                          <a:spcPts val="0"/>
                        </a:spcAft>
                      </a:pPr>
                      <a:r>
                        <a:rPr lang="pl-PL" sz="1200">
                          <a:effectLst/>
                        </a:rPr>
                        <a:t>planowanie zleceń</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planowanie ofertowania</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selekcja dostawców</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a:effectLst/>
                        </a:rPr>
                        <a:t>administrowanie kontraktami</a:t>
                      </a:r>
                      <a:endParaRPr lang="pl-PL" sz="1200">
                        <a:effectLst/>
                        <a:latin typeface="Calibri"/>
                        <a:ea typeface="Calibri"/>
                        <a:cs typeface="Times New Roman"/>
                      </a:endParaRPr>
                    </a:p>
                  </a:txBody>
                  <a:tcPr marL="25173" marR="25173" marT="0" marB="0" anchor="b"/>
                </a:tc>
              </a:tr>
              <a:tr h="241868">
                <a:tc vMerge="1">
                  <a:txBody>
                    <a:bodyPr/>
                    <a:lstStyle/>
                    <a:p>
                      <a:endParaRPr lang="pl-PL"/>
                    </a:p>
                  </a:txBody>
                  <a:tcPr/>
                </a:tc>
                <a:tc>
                  <a:txBody>
                    <a:bodyPr/>
                    <a:lstStyle/>
                    <a:p>
                      <a:pPr>
                        <a:lnSpc>
                          <a:spcPct val="115000"/>
                        </a:lnSpc>
                        <a:spcAft>
                          <a:spcPts val="0"/>
                        </a:spcAft>
                      </a:pPr>
                      <a:r>
                        <a:rPr lang="pl-PL" sz="1200" dirty="0">
                          <a:effectLst/>
                        </a:rPr>
                        <a:t>zamykanie kontraktów</a:t>
                      </a:r>
                      <a:endParaRPr lang="pl-PL" sz="1200" dirty="0">
                        <a:effectLst/>
                        <a:latin typeface="Calibri"/>
                        <a:ea typeface="Calibri"/>
                        <a:cs typeface="Times New Roman"/>
                      </a:endParaRPr>
                    </a:p>
                  </a:txBody>
                  <a:tcPr marL="25173" marR="25173" marT="0" marB="0" anchor="b"/>
                </a:tc>
              </a:tr>
            </a:tbl>
          </a:graphicData>
        </a:graphic>
      </p:graphicFrame>
    </p:spTree>
    <p:extLst>
      <p:ext uri="{BB962C8B-B14F-4D97-AF65-F5344CB8AC3E}">
        <p14:creationId xmlns:p14="http://schemas.microsoft.com/office/powerpoint/2010/main" val="86793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zakresem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4294952937"/>
              </p:ext>
            </p:extLst>
          </p:nvPr>
        </p:nvGraphicFramePr>
        <p:xfrm>
          <a:off x="251520" y="1190466"/>
          <a:ext cx="7848872" cy="5213520"/>
        </p:xfrm>
        <a:graphic>
          <a:graphicData uri="http://schemas.openxmlformats.org/drawingml/2006/table">
            <a:tbl>
              <a:tblPr firstRow="1" firstCol="1" bandRow="1">
                <a:tableStyleId>{5C22544A-7EE6-4342-B048-85BDC9FD1C3A}</a:tableStyleId>
              </a:tblPr>
              <a:tblGrid>
                <a:gridCol w="1918483"/>
                <a:gridCol w="2266678"/>
                <a:gridCol w="3663711"/>
              </a:tblGrid>
              <a:tr h="1446446">
                <a:tc>
                  <a:txBody>
                    <a:bodyPr/>
                    <a:lstStyle/>
                    <a:p>
                      <a:pPr algn="ctr">
                        <a:lnSpc>
                          <a:spcPct val="115000"/>
                        </a:lnSpc>
                        <a:spcAft>
                          <a:spcPts val="0"/>
                        </a:spcAft>
                      </a:pPr>
                      <a:r>
                        <a:rPr lang="pl-PL" sz="1600" dirty="0">
                          <a:effectLst/>
                        </a:rPr>
                        <a:t>Szczegółowe zagadnienie</a:t>
                      </a:r>
                      <a:endParaRPr lang="pl-PL" sz="1600" dirty="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600" dirty="0">
                          <a:effectLst/>
                        </a:rPr>
                        <a:t>Szczegółowe narzędzie do nadzoru zakresu</a:t>
                      </a:r>
                      <a:endParaRPr lang="pl-PL" sz="1600" dirty="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600" dirty="0">
                          <a:effectLst/>
                        </a:rPr>
                        <a:t>Opis</a:t>
                      </a:r>
                      <a:endParaRPr lang="pl-PL" sz="1600" dirty="0">
                        <a:effectLst/>
                        <a:latin typeface="Calibri"/>
                        <a:ea typeface="Calibri"/>
                        <a:cs typeface="Times New Roman"/>
                      </a:endParaRPr>
                    </a:p>
                  </a:txBody>
                  <a:tcPr marL="28750" marR="28750" marT="0" marB="0"/>
                </a:tc>
              </a:tr>
              <a:tr h="2581175">
                <a:tc>
                  <a:txBody>
                    <a:bodyPr/>
                    <a:lstStyle/>
                    <a:p>
                      <a:pPr algn="just">
                        <a:lnSpc>
                          <a:spcPct val="115000"/>
                        </a:lnSpc>
                        <a:spcAft>
                          <a:spcPts val="0"/>
                        </a:spcAft>
                      </a:pPr>
                      <a:r>
                        <a:rPr lang="pl-PL" sz="1400" dirty="0">
                          <a:effectLst/>
                        </a:rPr>
                        <a:t>Inicjowanie</a:t>
                      </a:r>
                      <a:endParaRPr lang="pl-PL" sz="14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400" dirty="0">
                          <a:effectLst/>
                        </a:rPr>
                        <a:t>Karta projektu</a:t>
                      </a:r>
                      <a:endParaRPr lang="pl-PL" sz="14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800" dirty="0">
                          <a:effectLst/>
                        </a:rPr>
                        <a:t>Jako szczegółowe narzędzie w tym zagadnieniu będzie karta projektu. Sformułowanie jej jest podstawowym kryterium w terminie późniejszym, który pozwoli nam na weryfikację zakresu projektu. W szczególnych przypadkach Karta projektu może być umowa z wykonawcą w której to wpisujemy w sposób ogólny wymagania na projekt. Nadzorowanie na tym etapie polega na weryfikacji zapisów karty</a:t>
                      </a:r>
                      <a:endParaRPr lang="pl-PL" sz="1800" dirty="0">
                        <a:effectLst/>
                        <a:latin typeface="Calibri"/>
                        <a:ea typeface="Calibri"/>
                        <a:cs typeface="Times New Roman"/>
                      </a:endParaRPr>
                    </a:p>
                  </a:txBody>
                  <a:tcPr marL="28750" marR="28750" marT="0" marB="0"/>
                </a:tc>
              </a:tr>
            </a:tbl>
          </a:graphicData>
        </a:graphic>
      </p:graphicFrame>
    </p:spTree>
    <p:extLst>
      <p:ext uri="{BB962C8B-B14F-4D97-AF65-F5344CB8AC3E}">
        <p14:creationId xmlns:p14="http://schemas.microsoft.com/office/powerpoint/2010/main" val="312668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zakresem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801006292"/>
              </p:ext>
            </p:extLst>
          </p:nvPr>
        </p:nvGraphicFramePr>
        <p:xfrm>
          <a:off x="251521" y="1190467"/>
          <a:ext cx="7848871" cy="5014468"/>
        </p:xfrm>
        <a:graphic>
          <a:graphicData uri="http://schemas.openxmlformats.org/drawingml/2006/table">
            <a:tbl>
              <a:tblPr firstRow="1" firstCol="1" bandRow="1">
                <a:tableStyleId>{5C22544A-7EE6-4342-B048-85BDC9FD1C3A}</a:tableStyleId>
              </a:tblPr>
              <a:tblGrid>
                <a:gridCol w="1918482"/>
                <a:gridCol w="2266678"/>
                <a:gridCol w="3663711"/>
              </a:tblGrid>
              <a:tr h="187960">
                <a:tc>
                  <a:txBody>
                    <a:bodyPr/>
                    <a:lstStyle/>
                    <a:p>
                      <a:pPr algn="ctr">
                        <a:lnSpc>
                          <a:spcPct val="115000"/>
                        </a:lnSpc>
                        <a:spcAft>
                          <a:spcPts val="0"/>
                        </a:spcAft>
                      </a:pPr>
                      <a:r>
                        <a:rPr lang="pl-PL" sz="1600" dirty="0">
                          <a:effectLst/>
                        </a:rPr>
                        <a:t>Szczegółowe zagadnienie</a:t>
                      </a:r>
                      <a:endParaRPr lang="pl-PL" sz="1600" dirty="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600">
                          <a:effectLst/>
                        </a:rPr>
                        <a:t>Szczegółowe narzędzie do nadzoru zakresu</a:t>
                      </a:r>
                      <a:endParaRPr lang="pl-PL" sz="160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600">
                          <a:effectLst/>
                        </a:rPr>
                        <a:t>Opis</a:t>
                      </a:r>
                      <a:endParaRPr lang="pl-PL" sz="1600">
                        <a:effectLst/>
                        <a:latin typeface="Calibri"/>
                        <a:ea typeface="Calibri"/>
                        <a:cs typeface="Times New Roman"/>
                      </a:endParaRPr>
                    </a:p>
                  </a:txBody>
                  <a:tcPr marL="28750" marR="28750" marT="0" marB="0"/>
                </a:tc>
              </a:tr>
              <a:tr h="1409696">
                <a:tc>
                  <a:txBody>
                    <a:bodyPr/>
                    <a:lstStyle/>
                    <a:p>
                      <a:pPr algn="just">
                        <a:lnSpc>
                          <a:spcPct val="115000"/>
                        </a:lnSpc>
                        <a:spcAft>
                          <a:spcPts val="0"/>
                        </a:spcAft>
                      </a:pPr>
                      <a:r>
                        <a:rPr lang="pl-PL" sz="1600" dirty="0">
                          <a:effectLst/>
                        </a:rPr>
                        <a:t>Planowanie zakresu</a:t>
                      </a:r>
                      <a:endParaRPr lang="pl-PL" sz="16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600" dirty="0">
                          <a:effectLst/>
                        </a:rPr>
                        <a:t>Szczegółowy opis projektu</a:t>
                      </a:r>
                      <a:endParaRPr lang="pl-PL" sz="16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600" dirty="0">
                          <a:effectLst/>
                        </a:rPr>
                        <a:t>Na tym etapie następuje szczegółowe opisanie wymagań na projekt. Następuje rozbicie wymagań z karty projektu do opisu poszczególnych produktów i </a:t>
                      </a:r>
                      <a:r>
                        <a:rPr lang="pl-PL" sz="1600" dirty="0" smtClean="0">
                          <a:effectLst/>
                        </a:rPr>
                        <a:t>ich </a:t>
                      </a:r>
                      <a:r>
                        <a:rPr lang="pl-PL" sz="1600" dirty="0">
                          <a:effectLst/>
                        </a:rPr>
                        <a:t>specyfikacji. W tym memencie jako funkcje kontrolną stosuje się weryfikację Szczegółowego opisu produktu w z wymaganiami zgodnie z Karty projektu. Jest to realizowane przy wykorzystaniu arkusza pokrycia w którym weryfikuje się czy wszystkie wymagania z karty projektu zostaną zrealizowane oraz czy wymagania dla produktu mieszczą się w zakresie realizacji projektu. Kartę taką robi się dla każdego z produktów  (Załącznik 1 arkusz pokrycia dla produktu)</a:t>
                      </a:r>
                      <a:endParaRPr lang="pl-PL" sz="1600" dirty="0">
                        <a:effectLst/>
                        <a:latin typeface="Calibri"/>
                        <a:ea typeface="Calibri"/>
                        <a:cs typeface="Times New Roman"/>
                      </a:endParaRPr>
                    </a:p>
                  </a:txBody>
                  <a:tcPr marL="28750" marR="28750" marT="0" marB="0"/>
                </a:tc>
              </a:tr>
            </a:tbl>
          </a:graphicData>
        </a:graphic>
      </p:graphicFrame>
    </p:spTree>
    <p:extLst>
      <p:ext uri="{BB962C8B-B14F-4D97-AF65-F5344CB8AC3E}">
        <p14:creationId xmlns:p14="http://schemas.microsoft.com/office/powerpoint/2010/main" val="17207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zakresem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3799226791"/>
              </p:ext>
            </p:extLst>
          </p:nvPr>
        </p:nvGraphicFramePr>
        <p:xfrm>
          <a:off x="251521" y="1190467"/>
          <a:ext cx="7848871" cy="3748532"/>
        </p:xfrm>
        <a:graphic>
          <a:graphicData uri="http://schemas.openxmlformats.org/drawingml/2006/table">
            <a:tbl>
              <a:tblPr firstRow="1" firstCol="1" bandRow="1">
                <a:tableStyleId>{5C22544A-7EE6-4342-B048-85BDC9FD1C3A}</a:tableStyleId>
              </a:tblPr>
              <a:tblGrid>
                <a:gridCol w="1918482"/>
                <a:gridCol w="2266678"/>
                <a:gridCol w="3663711"/>
              </a:tblGrid>
              <a:tr h="187960">
                <a:tc>
                  <a:txBody>
                    <a:bodyPr/>
                    <a:lstStyle/>
                    <a:p>
                      <a:pPr algn="ctr">
                        <a:lnSpc>
                          <a:spcPct val="115000"/>
                        </a:lnSpc>
                        <a:spcAft>
                          <a:spcPts val="0"/>
                        </a:spcAft>
                      </a:pPr>
                      <a:r>
                        <a:rPr lang="pl-PL" sz="1800" dirty="0">
                          <a:effectLst/>
                        </a:rPr>
                        <a:t>Szczegółowe zagadnienie</a:t>
                      </a:r>
                      <a:endParaRPr lang="pl-PL" sz="1800" dirty="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800" dirty="0">
                          <a:effectLst/>
                        </a:rPr>
                        <a:t>Szczegółowe narzędzie do nadzoru zakresu</a:t>
                      </a:r>
                      <a:endParaRPr lang="pl-PL" sz="1800" dirty="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800">
                          <a:effectLst/>
                        </a:rPr>
                        <a:t>Opis</a:t>
                      </a:r>
                      <a:endParaRPr lang="pl-PL" sz="1800">
                        <a:effectLst/>
                        <a:latin typeface="Calibri"/>
                        <a:ea typeface="Calibri"/>
                        <a:cs typeface="Times New Roman"/>
                      </a:endParaRPr>
                    </a:p>
                  </a:txBody>
                  <a:tcPr marL="28750" marR="28750" marT="0" marB="0"/>
                </a:tc>
              </a:tr>
              <a:tr h="751838">
                <a:tc>
                  <a:txBody>
                    <a:bodyPr/>
                    <a:lstStyle/>
                    <a:p>
                      <a:pPr algn="just">
                        <a:lnSpc>
                          <a:spcPct val="115000"/>
                        </a:lnSpc>
                        <a:spcAft>
                          <a:spcPts val="0"/>
                        </a:spcAft>
                      </a:pPr>
                      <a:r>
                        <a:rPr lang="pl-PL" sz="1800" dirty="0">
                          <a:effectLst/>
                        </a:rPr>
                        <a:t>Definiowanie zakresu</a:t>
                      </a:r>
                      <a:endParaRPr lang="pl-PL" sz="18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800" dirty="0">
                          <a:effectLst/>
                        </a:rPr>
                        <a:t>Dokument Analizy szczegółowej i dokument Projektu technicznego</a:t>
                      </a:r>
                      <a:endParaRPr lang="pl-PL" sz="18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800" dirty="0">
                          <a:effectLst/>
                        </a:rPr>
                        <a:t>Narzędziem służącym do weryfikacji zakresu na tym zagadnieniu jest Analiza szczegółowa. Jest ona realizowana już w zakresie kolejnej fazy projektu. Najczęściej jej wykonanie następuje poprzez spotkania z klientem (biznes) i na podstawie wcześniej wytworzonych produktów weryfikuje się zgodność z zakresem dla danego produktu</a:t>
                      </a:r>
                      <a:endParaRPr lang="pl-PL" sz="1800" dirty="0">
                        <a:effectLst/>
                        <a:latin typeface="Calibri"/>
                        <a:ea typeface="Calibri"/>
                        <a:cs typeface="Times New Roman"/>
                      </a:endParaRPr>
                    </a:p>
                  </a:txBody>
                  <a:tcPr marL="28750" marR="28750" marT="0" marB="0"/>
                </a:tc>
              </a:tr>
            </a:tbl>
          </a:graphicData>
        </a:graphic>
      </p:graphicFrame>
    </p:spTree>
    <p:extLst>
      <p:ext uri="{BB962C8B-B14F-4D97-AF65-F5344CB8AC3E}">
        <p14:creationId xmlns:p14="http://schemas.microsoft.com/office/powerpoint/2010/main" val="324296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zakresem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4233404589"/>
              </p:ext>
            </p:extLst>
          </p:nvPr>
        </p:nvGraphicFramePr>
        <p:xfrm>
          <a:off x="395536" y="1916832"/>
          <a:ext cx="8064896" cy="4064000"/>
        </p:xfrm>
        <a:graphic>
          <a:graphicData uri="http://schemas.openxmlformats.org/drawingml/2006/table">
            <a:tbl>
              <a:tblPr firstRow="1" firstCol="1" bandRow="1">
                <a:tableStyleId>{5C22544A-7EE6-4342-B048-85BDC9FD1C3A}</a:tableStyleId>
              </a:tblPr>
              <a:tblGrid>
                <a:gridCol w="1902038"/>
                <a:gridCol w="2355531"/>
                <a:gridCol w="3807327"/>
              </a:tblGrid>
              <a:tr h="317338">
                <a:tc>
                  <a:txBody>
                    <a:bodyPr/>
                    <a:lstStyle/>
                    <a:p>
                      <a:pPr algn="ctr">
                        <a:lnSpc>
                          <a:spcPct val="115000"/>
                        </a:lnSpc>
                        <a:spcAft>
                          <a:spcPts val="0"/>
                        </a:spcAft>
                      </a:pPr>
                      <a:r>
                        <a:rPr lang="pl-PL" sz="1800" dirty="0">
                          <a:effectLst/>
                        </a:rPr>
                        <a:t>Szczegółowe zagadnienie</a:t>
                      </a:r>
                      <a:endParaRPr lang="pl-PL" sz="1800" dirty="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800">
                          <a:effectLst/>
                        </a:rPr>
                        <a:t>Szczegółowe narzędzie do nadzoru zakresu</a:t>
                      </a:r>
                      <a:endParaRPr lang="pl-PL" sz="180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800">
                          <a:effectLst/>
                        </a:rPr>
                        <a:t>Opis</a:t>
                      </a:r>
                      <a:endParaRPr lang="pl-PL" sz="1800">
                        <a:effectLst/>
                        <a:latin typeface="Calibri"/>
                        <a:ea typeface="Calibri"/>
                        <a:cs typeface="Times New Roman"/>
                      </a:endParaRPr>
                    </a:p>
                  </a:txBody>
                  <a:tcPr marL="28750" marR="28750" marT="0" marB="0"/>
                </a:tc>
              </a:tr>
              <a:tr h="1745359">
                <a:tc>
                  <a:txBody>
                    <a:bodyPr/>
                    <a:lstStyle/>
                    <a:p>
                      <a:pPr algn="just">
                        <a:lnSpc>
                          <a:spcPct val="115000"/>
                        </a:lnSpc>
                        <a:spcAft>
                          <a:spcPts val="0"/>
                        </a:spcAft>
                      </a:pPr>
                      <a:r>
                        <a:rPr lang="pl-PL" sz="1800" dirty="0">
                          <a:effectLst/>
                        </a:rPr>
                        <a:t>Weryfikacja zakresu</a:t>
                      </a:r>
                      <a:endParaRPr lang="pl-PL" sz="18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800" dirty="0">
                          <a:effectLst/>
                        </a:rPr>
                        <a:t>Dokument testów systemowych i UAT</a:t>
                      </a:r>
                      <a:endParaRPr lang="pl-PL" sz="18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800" dirty="0">
                          <a:effectLst/>
                        </a:rPr>
                        <a:t>Na tym etapie tworzy się scenariusze testów UAT i testów systemowych. Na podstawie wcześniej wytworzonej dokumentacji weryfikuje się poprawność realizacji całości zakresu, pokrycie wszystkich wymagań biznesowych – w ramach testów UAT oraz wymagań technicznych – w ramach testów systemowych. W tym momencie następuje zweryfikowanie poprawności definicji zakresu dla całości projektów.</a:t>
                      </a:r>
                      <a:endParaRPr lang="pl-PL" sz="1800" dirty="0">
                        <a:effectLst/>
                        <a:latin typeface="Calibri"/>
                        <a:ea typeface="Calibri"/>
                        <a:cs typeface="Times New Roman"/>
                      </a:endParaRPr>
                    </a:p>
                  </a:txBody>
                  <a:tcPr marL="28750" marR="28750" marT="0" marB="0"/>
                </a:tc>
              </a:tr>
            </a:tbl>
          </a:graphicData>
        </a:graphic>
      </p:graphicFrame>
    </p:spTree>
    <p:extLst>
      <p:ext uri="{BB962C8B-B14F-4D97-AF65-F5344CB8AC3E}">
        <p14:creationId xmlns:p14="http://schemas.microsoft.com/office/powerpoint/2010/main" val="110169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zakresem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3498835187"/>
              </p:ext>
            </p:extLst>
          </p:nvPr>
        </p:nvGraphicFramePr>
        <p:xfrm>
          <a:off x="539552" y="1340768"/>
          <a:ext cx="8280919" cy="4416552"/>
        </p:xfrm>
        <a:graphic>
          <a:graphicData uri="http://schemas.openxmlformats.org/drawingml/2006/table">
            <a:tbl>
              <a:tblPr firstRow="1" firstCol="1" bandRow="1">
                <a:tableStyleId>{5C22544A-7EE6-4342-B048-85BDC9FD1C3A}</a:tableStyleId>
              </a:tblPr>
              <a:tblGrid>
                <a:gridCol w="2024085"/>
                <a:gridCol w="2391450"/>
                <a:gridCol w="3865384"/>
              </a:tblGrid>
              <a:tr h="317338">
                <a:tc>
                  <a:txBody>
                    <a:bodyPr/>
                    <a:lstStyle/>
                    <a:p>
                      <a:pPr algn="ctr">
                        <a:lnSpc>
                          <a:spcPct val="115000"/>
                        </a:lnSpc>
                        <a:spcAft>
                          <a:spcPts val="0"/>
                        </a:spcAft>
                      </a:pPr>
                      <a:r>
                        <a:rPr lang="pl-PL" sz="1800" dirty="0">
                          <a:effectLst/>
                        </a:rPr>
                        <a:t>Szczegółowe zagadnienie</a:t>
                      </a:r>
                      <a:endParaRPr lang="pl-PL" sz="1800" dirty="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800" dirty="0">
                          <a:effectLst/>
                        </a:rPr>
                        <a:t>Szczegółowe narzędzie do nadzoru zakresu</a:t>
                      </a:r>
                      <a:endParaRPr lang="pl-PL" sz="1800" dirty="0">
                        <a:effectLst/>
                        <a:latin typeface="Calibri"/>
                        <a:ea typeface="Calibri"/>
                        <a:cs typeface="Times New Roman"/>
                      </a:endParaRPr>
                    </a:p>
                  </a:txBody>
                  <a:tcPr marL="28750" marR="28750" marT="0" marB="0"/>
                </a:tc>
                <a:tc>
                  <a:txBody>
                    <a:bodyPr/>
                    <a:lstStyle/>
                    <a:p>
                      <a:pPr algn="ctr">
                        <a:lnSpc>
                          <a:spcPct val="115000"/>
                        </a:lnSpc>
                        <a:spcAft>
                          <a:spcPts val="0"/>
                        </a:spcAft>
                      </a:pPr>
                      <a:r>
                        <a:rPr lang="pl-PL" sz="1800">
                          <a:effectLst/>
                        </a:rPr>
                        <a:t>Opis</a:t>
                      </a:r>
                      <a:endParaRPr lang="pl-PL" sz="1800">
                        <a:effectLst/>
                        <a:latin typeface="Calibri"/>
                        <a:ea typeface="Calibri"/>
                        <a:cs typeface="Times New Roman"/>
                      </a:endParaRPr>
                    </a:p>
                  </a:txBody>
                  <a:tcPr marL="28750" marR="28750" marT="0" marB="0"/>
                </a:tc>
              </a:tr>
              <a:tr h="1904028">
                <a:tc>
                  <a:txBody>
                    <a:bodyPr/>
                    <a:lstStyle/>
                    <a:p>
                      <a:pPr algn="just">
                        <a:lnSpc>
                          <a:spcPct val="115000"/>
                        </a:lnSpc>
                        <a:spcAft>
                          <a:spcPts val="0"/>
                        </a:spcAft>
                      </a:pPr>
                      <a:r>
                        <a:rPr lang="pl-PL" sz="1800" dirty="0">
                          <a:effectLst/>
                        </a:rPr>
                        <a:t>Kontrola zakresu zmian</a:t>
                      </a:r>
                      <a:endParaRPr lang="pl-PL" sz="18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800" dirty="0">
                          <a:effectLst/>
                        </a:rPr>
                        <a:t>Dokument zarządzania zmianą</a:t>
                      </a:r>
                      <a:endParaRPr lang="pl-PL" sz="1800" dirty="0">
                        <a:effectLst/>
                        <a:latin typeface="Calibri"/>
                        <a:ea typeface="Calibri"/>
                        <a:cs typeface="Times New Roman"/>
                      </a:endParaRPr>
                    </a:p>
                  </a:txBody>
                  <a:tcPr marL="28750" marR="28750" marT="0" marB="0"/>
                </a:tc>
                <a:tc>
                  <a:txBody>
                    <a:bodyPr/>
                    <a:lstStyle/>
                    <a:p>
                      <a:pPr algn="just">
                        <a:lnSpc>
                          <a:spcPct val="115000"/>
                        </a:lnSpc>
                        <a:spcAft>
                          <a:spcPts val="0"/>
                        </a:spcAft>
                      </a:pPr>
                      <a:r>
                        <a:rPr lang="pl-PL" sz="1800" dirty="0">
                          <a:effectLst/>
                        </a:rPr>
                        <a:t>Zarządzanie zmianą zakresu w projekcie jest realizowane przez całość jego życia. W wyniku jego ciągłej aktualizacji która ma miejsce w każdym etapie życia projektu następują zmiany zarówno w definicji samego projektu jak i również produktu. Zmiana taka może zostać wykonana na każdym etapie życia projektu, niemniej jednak przy jej wprowadzaniu zawsze należy pamiętać o wpływie na sam projekt tzn. zmianę harmonogramu i kosztów</a:t>
                      </a:r>
                      <a:endParaRPr lang="pl-PL" sz="1800" dirty="0">
                        <a:effectLst/>
                        <a:latin typeface="Calibri"/>
                        <a:ea typeface="Calibri"/>
                        <a:cs typeface="Times New Roman"/>
                      </a:endParaRPr>
                    </a:p>
                  </a:txBody>
                  <a:tcPr marL="28750" marR="28750" marT="0" marB="0"/>
                </a:tc>
              </a:tr>
            </a:tbl>
          </a:graphicData>
        </a:graphic>
      </p:graphicFrame>
    </p:spTree>
    <p:extLst>
      <p:ext uri="{BB962C8B-B14F-4D97-AF65-F5344CB8AC3E}">
        <p14:creationId xmlns:p14="http://schemas.microsoft.com/office/powerpoint/2010/main" val="31665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czasem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1148708900"/>
              </p:ext>
            </p:extLst>
          </p:nvPr>
        </p:nvGraphicFramePr>
        <p:xfrm>
          <a:off x="395536" y="1916832"/>
          <a:ext cx="8496943" cy="2802128"/>
        </p:xfrm>
        <a:graphic>
          <a:graphicData uri="http://schemas.openxmlformats.org/drawingml/2006/table">
            <a:tbl>
              <a:tblPr firstRow="1" firstCol="1" bandRow="1">
                <a:tableStyleId>{5C22544A-7EE6-4342-B048-85BDC9FD1C3A}</a:tableStyleId>
              </a:tblPr>
              <a:tblGrid>
                <a:gridCol w="2076886"/>
                <a:gridCol w="2453836"/>
                <a:gridCol w="3966221"/>
              </a:tblGrid>
              <a:tr h="469617">
                <a:tc>
                  <a:txBody>
                    <a:bodyPr/>
                    <a:lstStyle/>
                    <a:p>
                      <a:pPr algn="ctr">
                        <a:lnSpc>
                          <a:spcPct val="115000"/>
                        </a:lnSpc>
                        <a:spcAft>
                          <a:spcPts val="0"/>
                        </a:spcAft>
                      </a:pPr>
                      <a:r>
                        <a:rPr lang="pl-PL" sz="1800" dirty="0">
                          <a:effectLst/>
                        </a:rPr>
                        <a:t>Szczegółowe zagadnienie</a:t>
                      </a:r>
                      <a:endParaRPr lang="pl-PL" sz="1800" dirty="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800" dirty="0">
                          <a:effectLst/>
                        </a:rPr>
                        <a:t>Szczegółowe narzędzie do nadzoru zakresu</a:t>
                      </a:r>
                      <a:endParaRPr lang="pl-PL" sz="1800" dirty="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800">
                          <a:effectLst/>
                        </a:rPr>
                        <a:t>Opis</a:t>
                      </a:r>
                      <a:endParaRPr lang="pl-PL" sz="1800">
                        <a:effectLst/>
                        <a:latin typeface="Calibri"/>
                        <a:ea typeface="Calibri"/>
                        <a:cs typeface="Times New Roman"/>
                      </a:endParaRPr>
                    </a:p>
                  </a:txBody>
                  <a:tcPr marL="33542" marR="33542" marT="0" marB="0"/>
                </a:tc>
              </a:tr>
              <a:tr h="1174043">
                <a:tc>
                  <a:txBody>
                    <a:bodyPr/>
                    <a:lstStyle/>
                    <a:p>
                      <a:pPr algn="just">
                        <a:lnSpc>
                          <a:spcPct val="115000"/>
                        </a:lnSpc>
                        <a:spcAft>
                          <a:spcPts val="0"/>
                        </a:spcAft>
                      </a:pPr>
                      <a:r>
                        <a:rPr lang="pl-PL" sz="1800">
                          <a:effectLst/>
                        </a:rPr>
                        <a:t>Definiowanie działań</a:t>
                      </a:r>
                      <a:endParaRPr lang="pl-PL" sz="180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800">
                          <a:effectLst/>
                        </a:rPr>
                        <a:t>WBS</a:t>
                      </a:r>
                      <a:endParaRPr lang="pl-PL" sz="180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800" dirty="0">
                          <a:effectLst/>
                        </a:rPr>
                        <a:t>Jest to definiowanie specyfikacji działań w rozbiciu na główne grupy. Etapem tego zagadnienia będzie wyspecyfikowanie działań których czas później będzie kontrolowany. Narzędziem weryfikacji jest zgodność z kartą projektu co do wymaganych zagadnień projektowych</a:t>
                      </a:r>
                      <a:endParaRPr lang="pl-PL" sz="1800" dirty="0">
                        <a:effectLst/>
                        <a:latin typeface="Calibri"/>
                        <a:ea typeface="Calibri"/>
                        <a:cs typeface="Times New Roman"/>
                      </a:endParaRPr>
                    </a:p>
                  </a:txBody>
                  <a:tcPr marL="33542" marR="33542" marT="0" marB="0"/>
                </a:tc>
              </a:tr>
            </a:tbl>
          </a:graphicData>
        </a:graphic>
      </p:graphicFrame>
    </p:spTree>
    <p:extLst>
      <p:ext uri="{BB962C8B-B14F-4D97-AF65-F5344CB8AC3E}">
        <p14:creationId xmlns:p14="http://schemas.microsoft.com/office/powerpoint/2010/main" val="170186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czasem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4278773582"/>
              </p:ext>
            </p:extLst>
          </p:nvPr>
        </p:nvGraphicFramePr>
        <p:xfrm>
          <a:off x="539552" y="2204864"/>
          <a:ext cx="8496943" cy="1855724"/>
        </p:xfrm>
        <a:graphic>
          <a:graphicData uri="http://schemas.openxmlformats.org/drawingml/2006/table">
            <a:tbl>
              <a:tblPr firstRow="1" firstCol="1" bandRow="1">
                <a:tableStyleId>{5C22544A-7EE6-4342-B048-85BDC9FD1C3A}</a:tableStyleId>
              </a:tblPr>
              <a:tblGrid>
                <a:gridCol w="2076886"/>
                <a:gridCol w="2453836"/>
                <a:gridCol w="3966221"/>
              </a:tblGrid>
              <a:tr h="469617">
                <a:tc>
                  <a:txBody>
                    <a:bodyPr/>
                    <a:lstStyle/>
                    <a:p>
                      <a:pPr algn="ctr">
                        <a:lnSpc>
                          <a:spcPct val="115000"/>
                        </a:lnSpc>
                        <a:spcAft>
                          <a:spcPts val="0"/>
                        </a:spcAft>
                      </a:pPr>
                      <a:r>
                        <a:rPr lang="pl-PL" sz="1800" dirty="0">
                          <a:effectLst/>
                        </a:rPr>
                        <a:t>Szczegółowe zagadnienie</a:t>
                      </a:r>
                      <a:endParaRPr lang="pl-PL" sz="1800" dirty="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800" dirty="0">
                          <a:effectLst/>
                        </a:rPr>
                        <a:t>Szczegółowe narzędzie do nadzoru zakresu</a:t>
                      </a:r>
                      <a:endParaRPr lang="pl-PL" sz="1800" dirty="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800">
                          <a:effectLst/>
                        </a:rPr>
                        <a:t>Opis</a:t>
                      </a:r>
                      <a:endParaRPr lang="pl-PL" sz="1800">
                        <a:effectLst/>
                        <a:latin typeface="Calibri"/>
                        <a:ea typeface="Calibri"/>
                        <a:cs typeface="Times New Roman"/>
                      </a:endParaRPr>
                    </a:p>
                  </a:txBody>
                  <a:tcPr marL="33542" marR="33542" marT="0" marB="0"/>
                </a:tc>
              </a:tr>
              <a:tr h="939235">
                <a:tc>
                  <a:txBody>
                    <a:bodyPr/>
                    <a:lstStyle/>
                    <a:p>
                      <a:pPr algn="just">
                        <a:lnSpc>
                          <a:spcPct val="115000"/>
                        </a:lnSpc>
                        <a:spcAft>
                          <a:spcPts val="0"/>
                        </a:spcAft>
                      </a:pPr>
                      <a:r>
                        <a:rPr lang="pl-PL" sz="1800" dirty="0">
                          <a:effectLst/>
                        </a:rPr>
                        <a:t>Określenie kolejności</a:t>
                      </a:r>
                      <a:endParaRPr lang="pl-PL" sz="1800" dirty="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800" dirty="0">
                          <a:effectLst/>
                        </a:rPr>
                        <a:t>Diagram następstw</a:t>
                      </a:r>
                      <a:endParaRPr lang="pl-PL" sz="1800" dirty="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800" dirty="0">
                          <a:effectLst/>
                        </a:rPr>
                        <a:t>Doszczegółowienie WSB z zakresie diagramu następstw pozwalający na kontrole realizacji projektu jako kolejność następujących po sobie </a:t>
                      </a:r>
                      <a:r>
                        <a:rPr lang="pl-PL" sz="1800" dirty="0" smtClean="0">
                          <a:effectLst/>
                        </a:rPr>
                        <a:t>zdarzeń.</a:t>
                      </a:r>
                      <a:endParaRPr lang="pl-PL" sz="1800" dirty="0">
                        <a:effectLst/>
                        <a:latin typeface="Calibri"/>
                        <a:ea typeface="Calibri"/>
                        <a:cs typeface="Times New Roman"/>
                      </a:endParaRPr>
                    </a:p>
                  </a:txBody>
                  <a:tcPr marL="33542" marR="33542" marT="0" marB="0"/>
                </a:tc>
              </a:tr>
            </a:tbl>
          </a:graphicData>
        </a:graphic>
      </p:graphicFrame>
    </p:spTree>
    <p:extLst>
      <p:ext uri="{BB962C8B-B14F-4D97-AF65-F5344CB8AC3E}">
        <p14:creationId xmlns:p14="http://schemas.microsoft.com/office/powerpoint/2010/main" val="107228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czasem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2101966295"/>
              </p:ext>
            </p:extLst>
          </p:nvPr>
        </p:nvGraphicFramePr>
        <p:xfrm>
          <a:off x="395536" y="1556792"/>
          <a:ext cx="8496943" cy="4453636"/>
        </p:xfrm>
        <a:graphic>
          <a:graphicData uri="http://schemas.openxmlformats.org/drawingml/2006/table">
            <a:tbl>
              <a:tblPr firstRow="1" firstCol="1" bandRow="1">
                <a:tableStyleId>{5C22544A-7EE6-4342-B048-85BDC9FD1C3A}</a:tableStyleId>
              </a:tblPr>
              <a:tblGrid>
                <a:gridCol w="2076886"/>
                <a:gridCol w="2453836"/>
                <a:gridCol w="3966221"/>
              </a:tblGrid>
              <a:tr h="469617">
                <a:tc>
                  <a:txBody>
                    <a:bodyPr/>
                    <a:lstStyle/>
                    <a:p>
                      <a:pPr algn="ctr">
                        <a:lnSpc>
                          <a:spcPct val="115000"/>
                        </a:lnSpc>
                        <a:spcAft>
                          <a:spcPts val="0"/>
                        </a:spcAft>
                      </a:pPr>
                      <a:r>
                        <a:rPr lang="pl-PL" sz="1600" dirty="0">
                          <a:effectLst/>
                        </a:rPr>
                        <a:t>Szczegółowe zagadnienie</a:t>
                      </a:r>
                      <a:endParaRPr lang="pl-PL" sz="1600" dirty="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600" dirty="0">
                          <a:effectLst/>
                        </a:rPr>
                        <a:t>Szczegółowe narzędzie do nadzoru zakresu</a:t>
                      </a:r>
                      <a:endParaRPr lang="pl-PL" sz="1600" dirty="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600" dirty="0">
                          <a:effectLst/>
                        </a:rPr>
                        <a:t>Opis</a:t>
                      </a:r>
                      <a:endParaRPr lang="pl-PL" sz="1600" dirty="0">
                        <a:effectLst/>
                        <a:latin typeface="Calibri"/>
                        <a:ea typeface="Calibri"/>
                        <a:cs typeface="Times New Roman"/>
                      </a:endParaRPr>
                    </a:p>
                  </a:txBody>
                  <a:tcPr marL="33542" marR="33542" marT="0" marB="0"/>
                </a:tc>
              </a:tr>
              <a:tr h="2817705">
                <a:tc>
                  <a:txBody>
                    <a:bodyPr/>
                    <a:lstStyle/>
                    <a:p>
                      <a:pPr algn="just">
                        <a:lnSpc>
                          <a:spcPct val="115000"/>
                        </a:lnSpc>
                        <a:spcAft>
                          <a:spcPts val="0"/>
                        </a:spcAft>
                      </a:pPr>
                      <a:r>
                        <a:rPr lang="pl-PL" sz="1600" dirty="0">
                          <a:effectLst/>
                        </a:rPr>
                        <a:t>Określenie czasu trwania</a:t>
                      </a:r>
                      <a:endParaRPr lang="pl-PL" sz="1600" dirty="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600" dirty="0">
                          <a:effectLst/>
                        </a:rPr>
                        <a:t>Harmonogram</a:t>
                      </a:r>
                      <a:endParaRPr lang="pl-PL" sz="1600" dirty="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600" dirty="0">
                          <a:effectLst/>
                        </a:rPr>
                        <a:t>Jest to doszczegółowienie diagramu następstw poprzez przypisanie takim produktom czasu trwania, zasobów czasu rozpoczęcia oraz czasu zakończenia. Głównym wynikiem tego zagadnienia będzie uszczegółowiony harmonogram z przypisanymi zasobami, dzięki temu możemy zaplanować zarówno kolejne działania w projekcie jak i wykorzystanie zasobów. Jako etap kontroli na tym etapie będzie nam służył zarówno wykres Gantta </a:t>
                      </a:r>
                      <a:r>
                        <a:rPr lang="pl-PL" sz="1600" dirty="0" smtClean="0">
                          <a:effectLst/>
                        </a:rPr>
                        <a:t>jak </a:t>
                      </a:r>
                      <a:r>
                        <a:rPr lang="pl-PL" sz="1600" dirty="0">
                          <a:effectLst/>
                        </a:rPr>
                        <a:t>i arkusz </a:t>
                      </a:r>
                      <a:r>
                        <a:rPr lang="pl-PL" sz="1600" dirty="0" smtClean="0">
                          <a:effectLst/>
                        </a:rPr>
                        <a:t>użycia</a:t>
                      </a:r>
                      <a:r>
                        <a:rPr lang="pl-PL" sz="1600" baseline="0" dirty="0" smtClean="0">
                          <a:effectLst/>
                        </a:rPr>
                        <a:t> zasobów</a:t>
                      </a:r>
                      <a:r>
                        <a:rPr lang="pl-PL" sz="1600" dirty="0" smtClean="0">
                          <a:effectLst/>
                        </a:rPr>
                        <a:t>, </a:t>
                      </a:r>
                      <a:r>
                        <a:rPr lang="pl-PL" sz="1600" dirty="0">
                          <a:effectLst/>
                        </a:rPr>
                        <a:t>których weryfikacji i kontrola na tym etapie pozwoli nam na zarządzanie zasobami i czasem realizacji projektu.</a:t>
                      </a:r>
                      <a:endParaRPr lang="pl-PL" sz="1600" dirty="0">
                        <a:effectLst/>
                        <a:latin typeface="Calibri"/>
                        <a:ea typeface="Calibri"/>
                        <a:cs typeface="Times New Roman"/>
                      </a:endParaRPr>
                    </a:p>
                  </a:txBody>
                  <a:tcPr marL="33542" marR="33542" marT="0" marB="0"/>
                </a:tc>
              </a:tr>
            </a:tbl>
          </a:graphicData>
        </a:graphic>
      </p:graphicFrame>
    </p:spTree>
    <p:extLst>
      <p:ext uri="{BB962C8B-B14F-4D97-AF65-F5344CB8AC3E}">
        <p14:creationId xmlns:p14="http://schemas.microsoft.com/office/powerpoint/2010/main" val="295693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czasem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638834385"/>
              </p:ext>
            </p:extLst>
          </p:nvPr>
        </p:nvGraphicFramePr>
        <p:xfrm>
          <a:off x="683568" y="1484784"/>
          <a:ext cx="7776865" cy="1540256"/>
        </p:xfrm>
        <a:graphic>
          <a:graphicData uri="http://schemas.openxmlformats.org/drawingml/2006/table">
            <a:tbl>
              <a:tblPr firstRow="1" firstCol="1" bandRow="1">
                <a:tableStyleId>{5C22544A-7EE6-4342-B048-85BDC9FD1C3A}</a:tableStyleId>
              </a:tblPr>
              <a:tblGrid>
                <a:gridCol w="1900879"/>
                <a:gridCol w="2245885"/>
                <a:gridCol w="3630101"/>
              </a:tblGrid>
              <a:tr h="431600">
                <a:tc>
                  <a:txBody>
                    <a:bodyPr/>
                    <a:lstStyle/>
                    <a:p>
                      <a:pPr algn="ctr">
                        <a:lnSpc>
                          <a:spcPct val="115000"/>
                        </a:lnSpc>
                        <a:spcAft>
                          <a:spcPts val="0"/>
                        </a:spcAft>
                      </a:pPr>
                      <a:r>
                        <a:rPr lang="pl-PL" sz="1800" dirty="0">
                          <a:effectLst/>
                        </a:rPr>
                        <a:t>Szczegółowe zagadnienie</a:t>
                      </a:r>
                      <a:endParaRPr lang="pl-PL" sz="1800" dirty="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800">
                          <a:effectLst/>
                        </a:rPr>
                        <a:t>Szczegółowe narzędzie do nadzoru zakresu</a:t>
                      </a:r>
                      <a:endParaRPr lang="pl-PL" sz="180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800">
                          <a:effectLst/>
                        </a:rPr>
                        <a:t>Opis</a:t>
                      </a:r>
                      <a:endParaRPr lang="pl-PL" sz="1800">
                        <a:effectLst/>
                        <a:latin typeface="Calibri"/>
                        <a:ea typeface="Calibri"/>
                        <a:cs typeface="Times New Roman"/>
                      </a:endParaRPr>
                    </a:p>
                  </a:txBody>
                  <a:tcPr marL="33542" marR="33542" marT="0" marB="0"/>
                </a:tc>
              </a:tr>
              <a:tr h="560509">
                <a:tc>
                  <a:txBody>
                    <a:bodyPr/>
                    <a:lstStyle/>
                    <a:p>
                      <a:pPr algn="just">
                        <a:lnSpc>
                          <a:spcPct val="115000"/>
                        </a:lnSpc>
                        <a:spcAft>
                          <a:spcPts val="0"/>
                        </a:spcAft>
                      </a:pPr>
                      <a:r>
                        <a:rPr lang="pl-PL" sz="1800" dirty="0">
                          <a:effectLst/>
                        </a:rPr>
                        <a:t>Rozwój terminarza</a:t>
                      </a:r>
                      <a:endParaRPr lang="pl-PL" sz="1800" dirty="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800">
                          <a:effectLst/>
                        </a:rPr>
                        <a:t>Harmonogram</a:t>
                      </a:r>
                      <a:endParaRPr lang="pl-PL" sz="180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800" dirty="0">
                          <a:effectLst/>
                        </a:rPr>
                        <a:t>Jest te etap projekt, którego nadzór polega na doprecyzowywaniu zadań pod względem ich czasu</a:t>
                      </a:r>
                      <a:endParaRPr lang="pl-PL" sz="1800" dirty="0">
                        <a:effectLst/>
                        <a:latin typeface="Calibri"/>
                        <a:ea typeface="Calibri"/>
                        <a:cs typeface="Times New Roman"/>
                      </a:endParaRPr>
                    </a:p>
                  </a:txBody>
                  <a:tcPr marL="33542" marR="33542" marT="0" marB="0"/>
                </a:tc>
              </a:tr>
            </a:tbl>
          </a:graphicData>
        </a:graphic>
      </p:graphicFrame>
    </p:spTree>
    <p:extLst>
      <p:ext uri="{BB962C8B-B14F-4D97-AF65-F5344CB8AC3E}">
        <p14:creationId xmlns:p14="http://schemas.microsoft.com/office/powerpoint/2010/main" val="310272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a:t>Definicja </a:t>
            </a:r>
            <a:r>
              <a:rPr lang="pl-PL" b="1" dirty="0" smtClean="0"/>
              <a:t>projektu</a:t>
            </a:r>
            <a:endParaRPr lang="pl-PL" dirty="0"/>
          </a:p>
        </p:txBody>
      </p:sp>
      <p:sp>
        <p:nvSpPr>
          <p:cNvPr id="3" name="Symbol zastępczy zawartości 2"/>
          <p:cNvSpPr>
            <a:spLocks noGrp="1"/>
          </p:cNvSpPr>
          <p:nvPr>
            <p:ph idx="1"/>
          </p:nvPr>
        </p:nvSpPr>
        <p:spPr/>
        <p:txBody>
          <a:bodyPr>
            <a:normAutofit/>
          </a:bodyPr>
          <a:lstStyle/>
          <a:p>
            <a:pPr marL="0" indent="0" algn="just">
              <a:buNone/>
            </a:pPr>
            <a:r>
              <a:rPr lang="pl-PL" b="1" dirty="0" smtClean="0"/>
              <a:t>Ograniczony </a:t>
            </a:r>
            <a:r>
              <a:rPr lang="pl-PL" b="1" dirty="0"/>
              <a:t>w czasie wysiłek podejmowany w celu wykonania unikatowego wyrobu lub usługi.</a:t>
            </a:r>
            <a:r>
              <a:rPr lang="pl-PL" dirty="0"/>
              <a:t> </a:t>
            </a:r>
            <a:endParaRPr lang="pl-PL" dirty="0" smtClean="0"/>
          </a:p>
          <a:p>
            <a:pPr marL="0" indent="0" algn="just">
              <a:buNone/>
            </a:pPr>
            <a:r>
              <a:rPr lang="pl-PL" b="1" dirty="0" smtClean="0"/>
              <a:t>Projekt </a:t>
            </a:r>
            <a:r>
              <a:rPr lang="pl-PL" b="1" dirty="0"/>
              <a:t>powinien posiadać początek i koniec, być realizowany przez jakieś zasoby (zarówno osobowe jak i techniczne) i powinien czemuś służyć.</a:t>
            </a:r>
          </a:p>
          <a:p>
            <a:endParaRPr lang="pl-PL" dirty="0"/>
          </a:p>
        </p:txBody>
      </p:sp>
    </p:spTree>
    <p:extLst>
      <p:ext uri="{BB962C8B-B14F-4D97-AF65-F5344CB8AC3E}">
        <p14:creationId xmlns:p14="http://schemas.microsoft.com/office/powerpoint/2010/main" val="4200025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czasem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4039299923"/>
              </p:ext>
            </p:extLst>
          </p:nvPr>
        </p:nvGraphicFramePr>
        <p:xfrm>
          <a:off x="683568" y="1484784"/>
          <a:ext cx="7776865" cy="4734052"/>
        </p:xfrm>
        <a:graphic>
          <a:graphicData uri="http://schemas.openxmlformats.org/drawingml/2006/table">
            <a:tbl>
              <a:tblPr firstRow="1" firstCol="1" bandRow="1">
                <a:tableStyleId>{5C22544A-7EE6-4342-B048-85BDC9FD1C3A}</a:tableStyleId>
              </a:tblPr>
              <a:tblGrid>
                <a:gridCol w="1900879"/>
                <a:gridCol w="2245885"/>
                <a:gridCol w="3630101"/>
              </a:tblGrid>
              <a:tr h="431600">
                <a:tc>
                  <a:txBody>
                    <a:bodyPr/>
                    <a:lstStyle/>
                    <a:p>
                      <a:pPr algn="ctr">
                        <a:lnSpc>
                          <a:spcPct val="115000"/>
                        </a:lnSpc>
                        <a:spcAft>
                          <a:spcPts val="0"/>
                        </a:spcAft>
                      </a:pPr>
                      <a:r>
                        <a:rPr lang="pl-PL" sz="1600" dirty="0">
                          <a:effectLst/>
                        </a:rPr>
                        <a:t>Szczegółowe zagadnienie</a:t>
                      </a:r>
                      <a:endParaRPr lang="pl-PL" sz="1600" dirty="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600">
                          <a:effectLst/>
                        </a:rPr>
                        <a:t>Szczegółowe narzędzie do nadzoru zakresu</a:t>
                      </a:r>
                      <a:endParaRPr lang="pl-PL" sz="1600">
                        <a:effectLst/>
                        <a:latin typeface="Calibri"/>
                        <a:ea typeface="Calibri"/>
                        <a:cs typeface="Times New Roman"/>
                      </a:endParaRPr>
                    </a:p>
                  </a:txBody>
                  <a:tcPr marL="33542" marR="33542" marT="0" marB="0"/>
                </a:tc>
                <a:tc>
                  <a:txBody>
                    <a:bodyPr/>
                    <a:lstStyle/>
                    <a:p>
                      <a:pPr algn="ctr">
                        <a:lnSpc>
                          <a:spcPct val="115000"/>
                        </a:lnSpc>
                        <a:spcAft>
                          <a:spcPts val="0"/>
                        </a:spcAft>
                      </a:pPr>
                      <a:r>
                        <a:rPr lang="pl-PL" sz="1600">
                          <a:effectLst/>
                        </a:rPr>
                        <a:t>Opis</a:t>
                      </a:r>
                      <a:endParaRPr lang="pl-PL" sz="1600">
                        <a:effectLst/>
                        <a:latin typeface="Calibri"/>
                        <a:ea typeface="Calibri"/>
                        <a:cs typeface="Times New Roman"/>
                      </a:endParaRPr>
                    </a:p>
                  </a:txBody>
                  <a:tcPr marL="33542" marR="33542" marT="0" marB="0"/>
                </a:tc>
              </a:tr>
              <a:tr h="2802540">
                <a:tc>
                  <a:txBody>
                    <a:bodyPr/>
                    <a:lstStyle/>
                    <a:p>
                      <a:pPr algn="just">
                        <a:lnSpc>
                          <a:spcPct val="115000"/>
                        </a:lnSpc>
                        <a:spcAft>
                          <a:spcPts val="0"/>
                        </a:spcAft>
                      </a:pPr>
                      <a:r>
                        <a:rPr lang="pl-PL" sz="1600" dirty="0">
                          <a:effectLst/>
                        </a:rPr>
                        <a:t>Kontrola terminarza</a:t>
                      </a:r>
                      <a:endParaRPr lang="pl-PL" sz="1600" dirty="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600">
                          <a:effectLst/>
                        </a:rPr>
                        <a:t>Raport z postępu prac</a:t>
                      </a:r>
                      <a:endParaRPr lang="pl-PL" sz="1600">
                        <a:effectLst/>
                        <a:latin typeface="Calibri"/>
                        <a:ea typeface="Calibri"/>
                        <a:cs typeface="Times New Roman"/>
                      </a:endParaRPr>
                    </a:p>
                  </a:txBody>
                  <a:tcPr marL="33542" marR="33542" marT="0" marB="0"/>
                </a:tc>
                <a:tc>
                  <a:txBody>
                    <a:bodyPr/>
                    <a:lstStyle/>
                    <a:p>
                      <a:pPr algn="just">
                        <a:lnSpc>
                          <a:spcPct val="115000"/>
                        </a:lnSpc>
                        <a:spcAft>
                          <a:spcPts val="0"/>
                        </a:spcAft>
                      </a:pPr>
                      <a:r>
                        <a:rPr lang="pl-PL" sz="1600" dirty="0">
                          <a:effectLst/>
                        </a:rPr>
                        <a:t>Jest to w trybie ciągłym realizowanie zagadnienie mające na celu ciągła weryfikację realizację harmonogramu. Nadzorowanie odchyleń w czasach realizacji oraz zarządzanie poprzez wprowadzanie działań naprawczych. W ramach tego działania, które jest obecne przez cały cykl życia projektu następuje bezpośrednie kontrolowanie statusu prac. Raport z postępu prac wskazuje zadania już zrealizowane, zadania będące w trakcie realizacji oraz zadania na które oczekujemy. W ramach zadań realizowanych następuje wskazanie zadań opóźnionych, </a:t>
                      </a:r>
                      <a:r>
                        <a:rPr lang="pl-PL" sz="1600" dirty="0" smtClean="0">
                          <a:effectLst/>
                        </a:rPr>
                        <a:t>zagrożonych.</a:t>
                      </a:r>
                      <a:endParaRPr lang="pl-PL" sz="1600" dirty="0">
                        <a:effectLst/>
                        <a:latin typeface="Calibri"/>
                        <a:ea typeface="Calibri"/>
                        <a:cs typeface="Times New Roman"/>
                      </a:endParaRPr>
                    </a:p>
                  </a:txBody>
                  <a:tcPr marL="33542" marR="33542" marT="0" marB="0"/>
                </a:tc>
              </a:tr>
            </a:tbl>
          </a:graphicData>
        </a:graphic>
      </p:graphicFrame>
    </p:spTree>
    <p:extLst>
      <p:ext uri="{BB962C8B-B14F-4D97-AF65-F5344CB8AC3E}">
        <p14:creationId xmlns:p14="http://schemas.microsoft.com/office/powerpoint/2010/main" val="412797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kosztami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1657379837"/>
              </p:ext>
            </p:extLst>
          </p:nvPr>
        </p:nvGraphicFramePr>
        <p:xfrm>
          <a:off x="395536" y="1628800"/>
          <a:ext cx="7776865" cy="4173220"/>
        </p:xfrm>
        <a:graphic>
          <a:graphicData uri="http://schemas.openxmlformats.org/drawingml/2006/table">
            <a:tbl>
              <a:tblPr firstRow="1" firstCol="1" bandRow="1">
                <a:tableStyleId>{5C22544A-7EE6-4342-B048-85BDC9FD1C3A}</a:tableStyleId>
              </a:tblPr>
              <a:tblGrid>
                <a:gridCol w="1900882"/>
                <a:gridCol w="2245883"/>
                <a:gridCol w="3630100"/>
              </a:tblGrid>
              <a:tr h="534917">
                <a:tc>
                  <a:txBody>
                    <a:bodyPr/>
                    <a:lstStyle/>
                    <a:p>
                      <a:pPr algn="ctr">
                        <a:lnSpc>
                          <a:spcPct val="115000"/>
                        </a:lnSpc>
                        <a:spcAft>
                          <a:spcPts val="0"/>
                        </a:spcAft>
                      </a:pPr>
                      <a:r>
                        <a:rPr lang="pl-PL" sz="1600" dirty="0">
                          <a:effectLst/>
                        </a:rPr>
                        <a:t>Szczegółowe zagadnienie</a:t>
                      </a:r>
                      <a:endParaRPr lang="pl-PL" sz="1600" dirty="0">
                        <a:effectLst/>
                        <a:latin typeface="Calibri"/>
                        <a:ea typeface="Calibri"/>
                        <a:cs typeface="Times New Roman"/>
                      </a:endParaRPr>
                    </a:p>
                  </a:txBody>
                  <a:tcPr marL="40251" marR="40251" marT="0" marB="0"/>
                </a:tc>
                <a:tc>
                  <a:txBody>
                    <a:bodyPr/>
                    <a:lstStyle/>
                    <a:p>
                      <a:pPr algn="ctr">
                        <a:lnSpc>
                          <a:spcPct val="115000"/>
                        </a:lnSpc>
                        <a:spcAft>
                          <a:spcPts val="0"/>
                        </a:spcAft>
                      </a:pPr>
                      <a:r>
                        <a:rPr lang="pl-PL" sz="1600">
                          <a:effectLst/>
                        </a:rPr>
                        <a:t>Szczegółowe narzędzie do nadzoru zakresu</a:t>
                      </a:r>
                      <a:endParaRPr lang="pl-PL" sz="1600">
                        <a:effectLst/>
                        <a:latin typeface="Calibri"/>
                        <a:ea typeface="Calibri"/>
                        <a:cs typeface="Times New Roman"/>
                      </a:endParaRPr>
                    </a:p>
                  </a:txBody>
                  <a:tcPr marL="40251" marR="40251" marT="0" marB="0"/>
                </a:tc>
                <a:tc>
                  <a:txBody>
                    <a:bodyPr/>
                    <a:lstStyle/>
                    <a:p>
                      <a:pPr algn="ctr">
                        <a:lnSpc>
                          <a:spcPct val="115000"/>
                        </a:lnSpc>
                        <a:spcAft>
                          <a:spcPts val="0"/>
                        </a:spcAft>
                      </a:pPr>
                      <a:r>
                        <a:rPr lang="pl-PL" sz="1600">
                          <a:effectLst/>
                        </a:rPr>
                        <a:t>Opis</a:t>
                      </a:r>
                      <a:endParaRPr lang="pl-PL" sz="1600">
                        <a:effectLst/>
                        <a:latin typeface="Calibri"/>
                        <a:ea typeface="Calibri"/>
                        <a:cs typeface="Times New Roman"/>
                      </a:endParaRPr>
                    </a:p>
                  </a:txBody>
                  <a:tcPr marL="40251" marR="40251" marT="0" marB="0"/>
                </a:tc>
              </a:tr>
              <a:tr h="2674583">
                <a:tc>
                  <a:txBody>
                    <a:bodyPr/>
                    <a:lstStyle/>
                    <a:p>
                      <a:pPr algn="just">
                        <a:lnSpc>
                          <a:spcPct val="115000"/>
                        </a:lnSpc>
                        <a:spcAft>
                          <a:spcPts val="0"/>
                        </a:spcAft>
                      </a:pPr>
                      <a:r>
                        <a:rPr lang="pl-PL" sz="1600" dirty="0">
                          <a:effectLst/>
                        </a:rPr>
                        <a:t>Planowanie zasobów</a:t>
                      </a:r>
                      <a:endParaRPr lang="pl-PL" sz="1600" dirty="0">
                        <a:effectLst/>
                        <a:latin typeface="Calibri"/>
                        <a:ea typeface="Calibri"/>
                        <a:cs typeface="Times New Roman"/>
                      </a:endParaRPr>
                    </a:p>
                  </a:txBody>
                  <a:tcPr marL="40251" marR="40251" marT="0" marB="0"/>
                </a:tc>
                <a:tc>
                  <a:txBody>
                    <a:bodyPr/>
                    <a:lstStyle/>
                    <a:p>
                      <a:pPr algn="just">
                        <a:lnSpc>
                          <a:spcPct val="115000"/>
                        </a:lnSpc>
                        <a:spcAft>
                          <a:spcPts val="0"/>
                        </a:spcAft>
                      </a:pPr>
                      <a:r>
                        <a:rPr lang="pl-PL" sz="1600">
                          <a:effectLst/>
                        </a:rPr>
                        <a:t>Lista zasobów</a:t>
                      </a:r>
                      <a:endParaRPr lang="pl-PL" sz="1600">
                        <a:effectLst/>
                        <a:latin typeface="Calibri"/>
                        <a:ea typeface="Calibri"/>
                        <a:cs typeface="Times New Roman"/>
                      </a:endParaRPr>
                    </a:p>
                  </a:txBody>
                  <a:tcPr marL="40251" marR="40251" marT="0" marB="0"/>
                </a:tc>
                <a:tc>
                  <a:txBody>
                    <a:bodyPr/>
                    <a:lstStyle/>
                    <a:p>
                      <a:pPr algn="just">
                        <a:lnSpc>
                          <a:spcPct val="115000"/>
                        </a:lnSpc>
                        <a:spcAft>
                          <a:spcPts val="0"/>
                        </a:spcAft>
                      </a:pPr>
                      <a:r>
                        <a:rPr lang="pl-PL" sz="1600" dirty="0">
                          <a:effectLst/>
                        </a:rPr>
                        <a:t>Na tym etapie kontroli podlega lista przypisanych zasobów. Ich dostępność do realizacji projektu zarówno pod względem ogólnym (bez przydziału do konkretnego zadania czasowego) jak i pod względem możliwości pokrycia zakresu projektu. Najczęściej specyfikuje się na tym etapie listę potrzebnych zakresów technologicznych i weryfikuje się dostępne zasoby sprawdzając, czy dany projekt posiada pokrycie dla wymagań możliwościami  zasobowymi (Załącznik 7 Raport zasób/umiejętności)</a:t>
                      </a:r>
                      <a:endParaRPr lang="pl-PL" sz="1600" dirty="0">
                        <a:effectLst/>
                        <a:latin typeface="Calibri"/>
                        <a:ea typeface="Calibri"/>
                        <a:cs typeface="Times New Roman"/>
                      </a:endParaRPr>
                    </a:p>
                  </a:txBody>
                  <a:tcPr marL="40251" marR="40251" marT="0" marB="0"/>
                </a:tc>
              </a:tr>
            </a:tbl>
          </a:graphicData>
        </a:graphic>
      </p:graphicFrame>
    </p:spTree>
    <p:extLst>
      <p:ext uri="{BB962C8B-B14F-4D97-AF65-F5344CB8AC3E}">
        <p14:creationId xmlns:p14="http://schemas.microsoft.com/office/powerpoint/2010/main" val="4186331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kosztami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3106605241"/>
              </p:ext>
            </p:extLst>
          </p:nvPr>
        </p:nvGraphicFramePr>
        <p:xfrm>
          <a:off x="395536" y="1628800"/>
          <a:ext cx="7776865" cy="1369060"/>
        </p:xfrm>
        <a:graphic>
          <a:graphicData uri="http://schemas.openxmlformats.org/drawingml/2006/table">
            <a:tbl>
              <a:tblPr firstRow="1" firstCol="1" bandRow="1">
                <a:tableStyleId>{5C22544A-7EE6-4342-B048-85BDC9FD1C3A}</a:tableStyleId>
              </a:tblPr>
              <a:tblGrid>
                <a:gridCol w="1900882"/>
                <a:gridCol w="2245883"/>
                <a:gridCol w="3630100"/>
              </a:tblGrid>
              <a:tr h="534917">
                <a:tc>
                  <a:txBody>
                    <a:bodyPr/>
                    <a:lstStyle/>
                    <a:p>
                      <a:pPr algn="ctr">
                        <a:lnSpc>
                          <a:spcPct val="115000"/>
                        </a:lnSpc>
                        <a:spcAft>
                          <a:spcPts val="0"/>
                        </a:spcAft>
                      </a:pPr>
                      <a:r>
                        <a:rPr lang="pl-PL" sz="1600" dirty="0">
                          <a:effectLst/>
                        </a:rPr>
                        <a:t>Szczegółowe zagadnienie</a:t>
                      </a:r>
                      <a:endParaRPr lang="pl-PL" sz="1600" dirty="0">
                        <a:effectLst/>
                        <a:latin typeface="Calibri"/>
                        <a:ea typeface="Calibri"/>
                        <a:cs typeface="Times New Roman"/>
                      </a:endParaRPr>
                    </a:p>
                  </a:txBody>
                  <a:tcPr marL="40251" marR="40251" marT="0" marB="0"/>
                </a:tc>
                <a:tc>
                  <a:txBody>
                    <a:bodyPr/>
                    <a:lstStyle/>
                    <a:p>
                      <a:pPr algn="ctr">
                        <a:lnSpc>
                          <a:spcPct val="115000"/>
                        </a:lnSpc>
                        <a:spcAft>
                          <a:spcPts val="0"/>
                        </a:spcAft>
                      </a:pPr>
                      <a:r>
                        <a:rPr lang="pl-PL" sz="1600">
                          <a:effectLst/>
                        </a:rPr>
                        <a:t>Szczegółowe narzędzie do nadzoru zakresu</a:t>
                      </a:r>
                      <a:endParaRPr lang="pl-PL" sz="1600">
                        <a:effectLst/>
                        <a:latin typeface="Calibri"/>
                        <a:ea typeface="Calibri"/>
                        <a:cs typeface="Times New Roman"/>
                      </a:endParaRPr>
                    </a:p>
                  </a:txBody>
                  <a:tcPr marL="40251" marR="40251" marT="0" marB="0"/>
                </a:tc>
                <a:tc>
                  <a:txBody>
                    <a:bodyPr/>
                    <a:lstStyle/>
                    <a:p>
                      <a:pPr algn="ctr">
                        <a:lnSpc>
                          <a:spcPct val="115000"/>
                        </a:lnSpc>
                        <a:spcAft>
                          <a:spcPts val="0"/>
                        </a:spcAft>
                      </a:pPr>
                      <a:r>
                        <a:rPr lang="pl-PL" sz="1600">
                          <a:effectLst/>
                        </a:rPr>
                        <a:t>Opis</a:t>
                      </a:r>
                      <a:endParaRPr lang="pl-PL" sz="1600">
                        <a:effectLst/>
                        <a:latin typeface="Calibri"/>
                        <a:ea typeface="Calibri"/>
                        <a:cs typeface="Times New Roman"/>
                      </a:endParaRPr>
                    </a:p>
                  </a:txBody>
                  <a:tcPr marL="40251" marR="40251" marT="0" marB="0"/>
                </a:tc>
              </a:tr>
              <a:tr h="534917">
                <a:tc>
                  <a:txBody>
                    <a:bodyPr/>
                    <a:lstStyle/>
                    <a:p>
                      <a:pPr algn="just">
                        <a:lnSpc>
                          <a:spcPct val="115000"/>
                        </a:lnSpc>
                        <a:spcAft>
                          <a:spcPts val="0"/>
                        </a:spcAft>
                      </a:pPr>
                      <a:r>
                        <a:rPr lang="pl-PL" sz="1600" dirty="0">
                          <a:effectLst/>
                        </a:rPr>
                        <a:t>Określenie kosztów</a:t>
                      </a:r>
                      <a:endParaRPr lang="pl-PL" sz="1600" dirty="0">
                        <a:effectLst/>
                        <a:latin typeface="Calibri"/>
                        <a:ea typeface="Calibri"/>
                        <a:cs typeface="Times New Roman"/>
                      </a:endParaRPr>
                    </a:p>
                  </a:txBody>
                  <a:tcPr marL="40251" marR="40251" marT="0" marB="0"/>
                </a:tc>
                <a:tc>
                  <a:txBody>
                    <a:bodyPr/>
                    <a:lstStyle/>
                    <a:p>
                      <a:pPr algn="just">
                        <a:lnSpc>
                          <a:spcPct val="115000"/>
                        </a:lnSpc>
                        <a:spcAft>
                          <a:spcPts val="0"/>
                        </a:spcAft>
                      </a:pPr>
                      <a:r>
                        <a:rPr lang="pl-PL" sz="1600" dirty="0">
                          <a:effectLst/>
                        </a:rPr>
                        <a:t>Specyfikacja kosztów</a:t>
                      </a:r>
                      <a:endParaRPr lang="pl-PL" sz="1600" dirty="0">
                        <a:effectLst/>
                        <a:latin typeface="Calibri"/>
                        <a:ea typeface="Calibri"/>
                        <a:cs typeface="Times New Roman"/>
                      </a:endParaRPr>
                    </a:p>
                  </a:txBody>
                  <a:tcPr marL="40251" marR="40251" marT="0" marB="0"/>
                </a:tc>
                <a:tc>
                  <a:txBody>
                    <a:bodyPr/>
                    <a:lstStyle/>
                    <a:p>
                      <a:pPr algn="just">
                        <a:lnSpc>
                          <a:spcPct val="115000"/>
                        </a:lnSpc>
                        <a:spcAft>
                          <a:spcPts val="0"/>
                        </a:spcAft>
                      </a:pPr>
                      <a:r>
                        <a:rPr lang="pl-PL" sz="1600" dirty="0">
                          <a:effectLst/>
                        </a:rPr>
                        <a:t>Powstaje tutaj opis kosztów na podstawie zasobów dostępnych i niezbędnych do realizacji projektu.</a:t>
                      </a:r>
                      <a:endParaRPr lang="pl-PL" sz="1600" dirty="0">
                        <a:effectLst/>
                        <a:latin typeface="Calibri"/>
                        <a:ea typeface="Calibri"/>
                        <a:cs typeface="Times New Roman"/>
                      </a:endParaRPr>
                    </a:p>
                  </a:txBody>
                  <a:tcPr marL="40251" marR="40251" marT="0" marB="0"/>
                </a:tc>
              </a:tr>
            </a:tbl>
          </a:graphicData>
        </a:graphic>
      </p:graphicFrame>
    </p:spTree>
    <p:extLst>
      <p:ext uri="{BB962C8B-B14F-4D97-AF65-F5344CB8AC3E}">
        <p14:creationId xmlns:p14="http://schemas.microsoft.com/office/powerpoint/2010/main" val="2590666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kosztami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778925489"/>
              </p:ext>
            </p:extLst>
          </p:nvPr>
        </p:nvGraphicFramePr>
        <p:xfrm>
          <a:off x="467544" y="1772816"/>
          <a:ext cx="7704856" cy="3892804"/>
        </p:xfrm>
        <a:graphic>
          <a:graphicData uri="http://schemas.openxmlformats.org/drawingml/2006/table">
            <a:tbl>
              <a:tblPr firstRow="1" firstCol="1" bandRow="1">
                <a:tableStyleId>{5C22544A-7EE6-4342-B048-85BDC9FD1C3A}</a:tableStyleId>
              </a:tblPr>
              <a:tblGrid>
                <a:gridCol w="1387533"/>
                <a:gridCol w="1639365"/>
                <a:gridCol w="4677958"/>
              </a:tblGrid>
              <a:tr h="477053">
                <a:tc>
                  <a:txBody>
                    <a:bodyPr/>
                    <a:lstStyle/>
                    <a:p>
                      <a:pPr algn="ctr">
                        <a:lnSpc>
                          <a:spcPct val="115000"/>
                        </a:lnSpc>
                        <a:spcAft>
                          <a:spcPts val="0"/>
                        </a:spcAft>
                      </a:pPr>
                      <a:r>
                        <a:rPr lang="pl-PL" sz="1600" dirty="0">
                          <a:effectLst/>
                        </a:rPr>
                        <a:t>Szczegółowe zagadnienie</a:t>
                      </a:r>
                      <a:endParaRPr lang="pl-PL" sz="1600" dirty="0">
                        <a:effectLst/>
                        <a:latin typeface="Calibri"/>
                        <a:ea typeface="Calibri"/>
                        <a:cs typeface="Times New Roman"/>
                      </a:endParaRPr>
                    </a:p>
                  </a:txBody>
                  <a:tcPr marL="40251" marR="40251" marT="0" marB="0"/>
                </a:tc>
                <a:tc>
                  <a:txBody>
                    <a:bodyPr/>
                    <a:lstStyle/>
                    <a:p>
                      <a:pPr algn="ctr">
                        <a:lnSpc>
                          <a:spcPct val="115000"/>
                        </a:lnSpc>
                        <a:spcAft>
                          <a:spcPts val="0"/>
                        </a:spcAft>
                      </a:pPr>
                      <a:r>
                        <a:rPr lang="pl-PL" sz="1600">
                          <a:effectLst/>
                        </a:rPr>
                        <a:t>Szczegółowe narzędzie do nadzoru zakresu</a:t>
                      </a:r>
                      <a:endParaRPr lang="pl-PL" sz="1600">
                        <a:effectLst/>
                        <a:latin typeface="Calibri"/>
                        <a:ea typeface="Calibri"/>
                        <a:cs typeface="Times New Roman"/>
                      </a:endParaRPr>
                    </a:p>
                  </a:txBody>
                  <a:tcPr marL="40251" marR="40251" marT="0" marB="0"/>
                </a:tc>
                <a:tc>
                  <a:txBody>
                    <a:bodyPr/>
                    <a:lstStyle/>
                    <a:p>
                      <a:pPr algn="ctr">
                        <a:lnSpc>
                          <a:spcPct val="115000"/>
                        </a:lnSpc>
                        <a:spcAft>
                          <a:spcPts val="0"/>
                        </a:spcAft>
                      </a:pPr>
                      <a:r>
                        <a:rPr lang="pl-PL" sz="1600">
                          <a:effectLst/>
                        </a:rPr>
                        <a:t>Opis</a:t>
                      </a:r>
                      <a:endParaRPr lang="pl-PL" sz="1600">
                        <a:effectLst/>
                        <a:latin typeface="Calibri"/>
                        <a:ea typeface="Calibri"/>
                        <a:cs typeface="Times New Roman"/>
                      </a:endParaRPr>
                    </a:p>
                  </a:txBody>
                  <a:tcPr marL="40251" marR="40251" marT="0" marB="0"/>
                </a:tc>
              </a:tr>
              <a:tr h="1908212">
                <a:tc>
                  <a:txBody>
                    <a:bodyPr/>
                    <a:lstStyle/>
                    <a:p>
                      <a:pPr algn="just">
                        <a:lnSpc>
                          <a:spcPct val="115000"/>
                        </a:lnSpc>
                        <a:spcAft>
                          <a:spcPts val="0"/>
                        </a:spcAft>
                      </a:pPr>
                      <a:r>
                        <a:rPr lang="pl-PL" sz="1600" dirty="0">
                          <a:effectLst/>
                        </a:rPr>
                        <a:t>Budżetowanie koszów</a:t>
                      </a:r>
                      <a:endParaRPr lang="pl-PL" sz="1600" dirty="0">
                        <a:effectLst/>
                        <a:latin typeface="Calibri"/>
                        <a:ea typeface="Calibri"/>
                        <a:cs typeface="Times New Roman"/>
                      </a:endParaRPr>
                    </a:p>
                  </a:txBody>
                  <a:tcPr marL="40251" marR="40251" marT="0" marB="0"/>
                </a:tc>
                <a:tc>
                  <a:txBody>
                    <a:bodyPr/>
                    <a:lstStyle/>
                    <a:p>
                      <a:pPr algn="just">
                        <a:lnSpc>
                          <a:spcPct val="115000"/>
                        </a:lnSpc>
                        <a:spcAft>
                          <a:spcPts val="0"/>
                        </a:spcAft>
                      </a:pPr>
                      <a:r>
                        <a:rPr lang="pl-PL" sz="1600" dirty="0">
                          <a:effectLst/>
                        </a:rPr>
                        <a:t>Budżet szczegółowy</a:t>
                      </a:r>
                      <a:endParaRPr lang="pl-PL" sz="1600" dirty="0">
                        <a:effectLst/>
                        <a:latin typeface="Calibri"/>
                        <a:ea typeface="Calibri"/>
                        <a:cs typeface="Times New Roman"/>
                      </a:endParaRPr>
                    </a:p>
                  </a:txBody>
                  <a:tcPr marL="40251" marR="40251" marT="0" marB="0"/>
                </a:tc>
                <a:tc>
                  <a:txBody>
                    <a:bodyPr/>
                    <a:lstStyle/>
                    <a:p>
                      <a:pPr algn="just">
                        <a:lnSpc>
                          <a:spcPct val="115000"/>
                        </a:lnSpc>
                        <a:spcAft>
                          <a:spcPts val="0"/>
                        </a:spcAft>
                      </a:pPr>
                      <a:r>
                        <a:rPr lang="pl-PL" sz="1600" dirty="0">
                          <a:effectLst/>
                        </a:rPr>
                        <a:t>Na tym etapie następuje przypisanie do poszczególnych zadań i zasobów kosztów całkowitych. W tym momencie możemy w sposób jednoznaczny wskazać, jakie koszty odpowiadają za etap. Na etapie kontroli należy weryfikować poprawność ze specyfikacją kosztów, która jest wynikiem poprzedniego zagadnienia. Bardzo często koszty przypisuje się zarówno do zasobów jak i poprzez przypisania zasobu do zadania uzyskujemy koszty realizacji zadania. Bardzo często do realizacji takiego punktu stosuje się wyspecjalizowane narzędzia informatyczne</a:t>
                      </a:r>
                      <a:endParaRPr lang="pl-PL" sz="1600" dirty="0">
                        <a:effectLst/>
                        <a:latin typeface="Calibri"/>
                        <a:ea typeface="Calibri"/>
                        <a:cs typeface="Times New Roman"/>
                      </a:endParaRPr>
                    </a:p>
                  </a:txBody>
                  <a:tcPr marL="40251" marR="40251" marT="0" marB="0"/>
                </a:tc>
              </a:tr>
            </a:tbl>
          </a:graphicData>
        </a:graphic>
      </p:graphicFrame>
    </p:spTree>
    <p:extLst>
      <p:ext uri="{BB962C8B-B14F-4D97-AF65-F5344CB8AC3E}">
        <p14:creationId xmlns:p14="http://schemas.microsoft.com/office/powerpoint/2010/main" val="325149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i="1" dirty="0"/>
              <a:t>Zarządzanie kosztami projektu</a:t>
            </a:r>
            <a:r>
              <a:rPr lang="pl-PL" b="1" i="1" dirty="0" smtClean="0"/>
              <a:t>:</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4265053247"/>
              </p:ext>
            </p:extLst>
          </p:nvPr>
        </p:nvGraphicFramePr>
        <p:xfrm>
          <a:off x="467544" y="1772816"/>
          <a:ext cx="7704856" cy="3051556"/>
        </p:xfrm>
        <a:graphic>
          <a:graphicData uri="http://schemas.openxmlformats.org/drawingml/2006/table">
            <a:tbl>
              <a:tblPr firstRow="1" firstCol="1" bandRow="1">
                <a:tableStyleId>{5C22544A-7EE6-4342-B048-85BDC9FD1C3A}</a:tableStyleId>
              </a:tblPr>
              <a:tblGrid>
                <a:gridCol w="1387533"/>
                <a:gridCol w="1639365"/>
                <a:gridCol w="4677958"/>
              </a:tblGrid>
              <a:tr h="477053">
                <a:tc>
                  <a:txBody>
                    <a:bodyPr/>
                    <a:lstStyle/>
                    <a:p>
                      <a:pPr algn="ctr">
                        <a:lnSpc>
                          <a:spcPct val="115000"/>
                        </a:lnSpc>
                        <a:spcAft>
                          <a:spcPts val="0"/>
                        </a:spcAft>
                      </a:pPr>
                      <a:r>
                        <a:rPr lang="pl-PL" sz="1600" dirty="0">
                          <a:effectLst/>
                        </a:rPr>
                        <a:t>Szczegółowe zagadnienie</a:t>
                      </a:r>
                      <a:endParaRPr lang="pl-PL" sz="1600" dirty="0">
                        <a:effectLst/>
                        <a:latin typeface="Calibri"/>
                        <a:ea typeface="Calibri"/>
                        <a:cs typeface="Times New Roman"/>
                      </a:endParaRPr>
                    </a:p>
                  </a:txBody>
                  <a:tcPr marL="40251" marR="40251" marT="0" marB="0"/>
                </a:tc>
                <a:tc>
                  <a:txBody>
                    <a:bodyPr/>
                    <a:lstStyle/>
                    <a:p>
                      <a:pPr algn="ctr">
                        <a:lnSpc>
                          <a:spcPct val="115000"/>
                        </a:lnSpc>
                        <a:spcAft>
                          <a:spcPts val="0"/>
                        </a:spcAft>
                      </a:pPr>
                      <a:r>
                        <a:rPr lang="pl-PL" sz="1600" dirty="0">
                          <a:effectLst/>
                        </a:rPr>
                        <a:t>Szczegółowe narzędzie do nadzoru zakresu</a:t>
                      </a:r>
                      <a:endParaRPr lang="pl-PL" sz="1600" dirty="0">
                        <a:effectLst/>
                        <a:latin typeface="Calibri"/>
                        <a:ea typeface="Calibri"/>
                        <a:cs typeface="Times New Roman"/>
                      </a:endParaRPr>
                    </a:p>
                  </a:txBody>
                  <a:tcPr marL="40251" marR="40251" marT="0" marB="0"/>
                </a:tc>
                <a:tc>
                  <a:txBody>
                    <a:bodyPr/>
                    <a:lstStyle/>
                    <a:p>
                      <a:pPr algn="ctr">
                        <a:lnSpc>
                          <a:spcPct val="115000"/>
                        </a:lnSpc>
                        <a:spcAft>
                          <a:spcPts val="0"/>
                        </a:spcAft>
                      </a:pPr>
                      <a:r>
                        <a:rPr lang="pl-PL" sz="1600">
                          <a:effectLst/>
                        </a:rPr>
                        <a:t>Opis</a:t>
                      </a:r>
                      <a:endParaRPr lang="pl-PL" sz="1600">
                        <a:effectLst/>
                        <a:latin typeface="Calibri"/>
                        <a:ea typeface="Calibri"/>
                        <a:cs typeface="Times New Roman"/>
                      </a:endParaRPr>
                    </a:p>
                  </a:txBody>
                  <a:tcPr marL="40251" marR="40251" marT="0" marB="0"/>
                </a:tc>
              </a:tr>
              <a:tr h="1431159">
                <a:tc>
                  <a:txBody>
                    <a:bodyPr/>
                    <a:lstStyle/>
                    <a:p>
                      <a:pPr algn="just">
                        <a:lnSpc>
                          <a:spcPct val="115000"/>
                        </a:lnSpc>
                        <a:spcAft>
                          <a:spcPts val="0"/>
                        </a:spcAft>
                      </a:pPr>
                      <a:r>
                        <a:rPr lang="pl-PL" sz="1600" dirty="0">
                          <a:effectLst/>
                        </a:rPr>
                        <a:t>Kontrola kosztów</a:t>
                      </a:r>
                      <a:endParaRPr lang="pl-PL" sz="1600" dirty="0">
                        <a:effectLst/>
                        <a:latin typeface="Calibri"/>
                        <a:ea typeface="Calibri"/>
                        <a:cs typeface="Times New Roman"/>
                      </a:endParaRPr>
                    </a:p>
                  </a:txBody>
                  <a:tcPr marL="40251" marR="40251" marT="0" marB="0"/>
                </a:tc>
                <a:tc>
                  <a:txBody>
                    <a:bodyPr/>
                    <a:lstStyle/>
                    <a:p>
                      <a:pPr algn="just">
                        <a:lnSpc>
                          <a:spcPct val="115000"/>
                        </a:lnSpc>
                        <a:spcAft>
                          <a:spcPts val="0"/>
                        </a:spcAft>
                      </a:pPr>
                      <a:r>
                        <a:rPr lang="pl-PL" sz="1600" dirty="0">
                          <a:effectLst/>
                        </a:rPr>
                        <a:t>Raport z wykorzystania budżetu</a:t>
                      </a:r>
                      <a:endParaRPr lang="pl-PL" sz="1600" dirty="0">
                        <a:effectLst/>
                        <a:latin typeface="Calibri"/>
                        <a:ea typeface="Calibri"/>
                        <a:cs typeface="Times New Roman"/>
                      </a:endParaRPr>
                    </a:p>
                  </a:txBody>
                  <a:tcPr marL="40251" marR="40251" marT="0" marB="0"/>
                </a:tc>
                <a:tc>
                  <a:txBody>
                    <a:bodyPr/>
                    <a:lstStyle/>
                    <a:p>
                      <a:pPr algn="just">
                        <a:lnSpc>
                          <a:spcPct val="115000"/>
                        </a:lnSpc>
                        <a:spcAft>
                          <a:spcPts val="0"/>
                        </a:spcAft>
                      </a:pPr>
                      <a:r>
                        <a:rPr lang="pl-PL" sz="1600" dirty="0">
                          <a:effectLst/>
                        </a:rPr>
                        <a:t>Raport taki jest realizowany w trybie ciągłym. Za każdym razem następuje przegląd takiego budżetu, poziomu jego wykorzystania i na podstawie harmonogramu szacuje się wykorzystanie takiego budżetu. Na wykorzystanie takiego budżetu poza zasobami, materiałami wchodzą również dodatkowe koszty związane z wykorzystaniem zasobów (np. delegację) (Załącznik 6 Raport z wykorzystania budżetu)</a:t>
                      </a:r>
                      <a:endParaRPr lang="pl-PL" sz="1600" dirty="0">
                        <a:effectLst/>
                        <a:latin typeface="Calibri"/>
                        <a:ea typeface="Calibri"/>
                        <a:cs typeface="Times New Roman"/>
                      </a:endParaRPr>
                    </a:p>
                  </a:txBody>
                  <a:tcPr marL="40251" marR="40251" marT="0" marB="0"/>
                </a:tc>
              </a:tr>
            </a:tbl>
          </a:graphicData>
        </a:graphic>
      </p:graphicFrame>
    </p:spTree>
    <p:extLst>
      <p:ext uri="{BB962C8B-B14F-4D97-AF65-F5344CB8AC3E}">
        <p14:creationId xmlns:p14="http://schemas.microsoft.com/office/powerpoint/2010/main" val="2368919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jakością</a:t>
            </a:r>
            <a:endParaRPr lang="pl-PL" dirty="0"/>
          </a:p>
        </p:txBody>
      </p:sp>
      <p:sp>
        <p:nvSpPr>
          <p:cNvPr id="3" name="Symbol zastępczy zawartości 2"/>
          <p:cNvSpPr>
            <a:spLocks noGrp="1"/>
          </p:cNvSpPr>
          <p:nvPr>
            <p:ph idx="1"/>
          </p:nvPr>
        </p:nvSpPr>
        <p:spPr>
          <a:xfrm>
            <a:off x="107504" y="1268760"/>
            <a:ext cx="8507288" cy="4525963"/>
          </a:xfrm>
        </p:spPr>
        <p:txBody>
          <a:bodyPr>
            <a:normAutofit fontScale="92500" lnSpcReduction="20000"/>
          </a:bodyPr>
          <a:lstStyle/>
          <a:p>
            <a:pPr marL="446088" lvl="1" indent="0" algn="just">
              <a:buNone/>
            </a:pPr>
            <a:r>
              <a:rPr lang="pl-PL" dirty="0"/>
              <a:t>Zarządzanie jakością – głównym narzędziem kontroli dla danego obszaru jest </a:t>
            </a:r>
            <a:r>
              <a:rPr lang="pl-PL" b="1" dirty="0"/>
              <a:t>weryfikacja  poprzez wykorzystywanie testów.</a:t>
            </a:r>
            <a:r>
              <a:rPr lang="pl-PL" dirty="0"/>
              <a:t> </a:t>
            </a:r>
            <a:endParaRPr lang="pl-PL" dirty="0" smtClean="0"/>
          </a:p>
          <a:p>
            <a:pPr marL="446088" lvl="1" indent="0" algn="just">
              <a:buNone/>
            </a:pPr>
            <a:r>
              <a:rPr lang="pl-PL" dirty="0" smtClean="0"/>
              <a:t>W </a:t>
            </a:r>
            <a:r>
              <a:rPr lang="pl-PL" dirty="0"/>
              <a:t>ramach testów wykonuje się tutaj zarówno </a:t>
            </a:r>
            <a:r>
              <a:rPr lang="pl-PL" b="1" dirty="0"/>
              <a:t>testy systemowe </a:t>
            </a:r>
            <a:r>
              <a:rPr lang="pl-PL" dirty="0"/>
              <a:t>polegające </a:t>
            </a:r>
            <a:r>
              <a:rPr lang="pl-PL" b="1" dirty="0"/>
              <a:t>na weryfikacji zgodności </a:t>
            </a:r>
            <a:r>
              <a:rPr lang="pl-PL" b="1" dirty="0" smtClean="0"/>
              <a:t>z </a:t>
            </a:r>
            <a:r>
              <a:rPr lang="pl-PL" b="1" dirty="0"/>
              <a:t>zakresem projektu</a:t>
            </a:r>
            <a:r>
              <a:rPr lang="pl-PL" dirty="0"/>
              <a:t> wyspecyfikowanym w poszczególnych dokumentach tworzonych w ramach zarządzania zakresem (Dokument analizy szczegółowej, projekt techniczny rozwiązania) oraz </a:t>
            </a:r>
            <a:r>
              <a:rPr lang="pl-PL" b="1" dirty="0"/>
              <a:t>weryfikuje się jakoś dostarczanego rozwiązania</a:t>
            </a:r>
            <a:r>
              <a:rPr lang="pl-PL" dirty="0"/>
              <a:t>. </a:t>
            </a:r>
            <a:endParaRPr lang="pl-PL" dirty="0" smtClean="0"/>
          </a:p>
          <a:p>
            <a:pPr marL="446088" lvl="1" indent="0" algn="just">
              <a:buNone/>
            </a:pPr>
            <a:r>
              <a:rPr lang="pl-PL" dirty="0" smtClean="0"/>
              <a:t>Na </a:t>
            </a:r>
            <a:r>
              <a:rPr lang="pl-PL" dirty="0"/>
              <a:t>etapie tworzenia rozwiązania stosuje się </a:t>
            </a:r>
            <a:r>
              <a:rPr lang="pl-PL" b="1" dirty="0"/>
              <a:t>kontrolę poprzez wykonywanie testów </a:t>
            </a:r>
            <a:r>
              <a:rPr lang="pl-PL" b="1" dirty="0" smtClean="0"/>
              <a:t>jednostkowych.</a:t>
            </a:r>
            <a:endParaRPr lang="pl-PL" sz="2400" b="1" dirty="0"/>
          </a:p>
          <a:p>
            <a:endParaRPr lang="pl-PL" dirty="0"/>
          </a:p>
        </p:txBody>
      </p:sp>
    </p:spTree>
    <p:extLst>
      <p:ext uri="{BB962C8B-B14F-4D97-AF65-F5344CB8AC3E}">
        <p14:creationId xmlns:p14="http://schemas.microsoft.com/office/powerpoint/2010/main" val="1956369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zasobami ludzkimi</a:t>
            </a:r>
            <a:endParaRPr lang="pl-PL" dirty="0"/>
          </a:p>
        </p:txBody>
      </p:sp>
      <p:sp>
        <p:nvSpPr>
          <p:cNvPr id="3" name="Symbol zastępczy zawartości 2"/>
          <p:cNvSpPr>
            <a:spLocks noGrp="1"/>
          </p:cNvSpPr>
          <p:nvPr>
            <p:ph idx="1"/>
          </p:nvPr>
        </p:nvSpPr>
        <p:spPr>
          <a:xfrm>
            <a:off x="251520" y="1600200"/>
            <a:ext cx="8435280" cy="4525963"/>
          </a:xfrm>
        </p:spPr>
        <p:txBody>
          <a:bodyPr>
            <a:normAutofit/>
          </a:bodyPr>
          <a:lstStyle/>
          <a:p>
            <a:pPr marL="457200" lvl="1" indent="0" algn="just">
              <a:buNone/>
            </a:pPr>
            <a:r>
              <a:rPr lang="pl-PL" dirty="0" smtClean="0"/>
              <a:t>Obszar ten jest powiązany z </a:t>
            </a:r>
            <a:r>
              <a:rPr lang="pl-PL" b="1" dirty="0" smtClean="0"/>
              <a:t>zarządzaniem kosztami</a:t>
            </a:r>
            <a:r>
              <a:rPr lang="pl-PL" dirty="0" smtClean="0"/>
              <a:t>. </a:t>
            </a:r>
            <a:r>
              <a:rPr lang="pl-PL" dirty="0" smtClean="0"/>
              <a:t>Jako </a:t>
            </a:r>
            <a:r>
              <a:rPr lang="pl-PL" dirty="0" smtClean="0"/>
              <a:t>system kontroli bardzo często stosuje się dodatkowe narzędzia pozwalające na delegowania zadań dla danego zasobu. </a:t>
            </a:r>
            <a:endParaRPr lang="pl-PL" dirty="0" smtClean="0"/>
          </a:p>
          <a:p>
            <a:pPr marL="457200" lvl="1" indent="0" algn="just">
              <a:buNone/>
            </a:pPr>
            <a:r>
              <a:rPr lang="pl-PL" dirty="0" smtClean="0"/>
              <a:t>Narzędzia </a:t>
            </a:r>
            <a:r>
              <a:rPr lang="pl-PL" dirty="0" smtClean="0"/>
              <a:t>takie pozwalają w łatwy sposób kontrolować poziom wykorzystania zasobu, jak i również czasy realizacji zadań przez danego pracownika</a:t>
            </a:r>
            <a:endParaRPr lang="pl-PL" sz="2400" dirty="0" smtClean="0"/>
          </a:p>
          <a:p>
            <a:pPr algn="just"/>
            <a:endParaRPr lang="pl-PL" dirty="0"/>
          </a:p>
        </p:txBody>
      </p:sp>
    </p:spTree>
    <p:extLst>
      <p:ext uri="{BB962C8B-B14F-4D97-AF65-F5344CB8AC3E}">
        <p14:creationId xmlns:p14="http://schemas.microsoft.com/office/powerpoint/2010/main" val="234873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komunikacją</a:t>
            </a:r>
            <a:endParaRPr lang="pl-PL" dirty="0"/>
          </a:p>
        </p:txBody>
      </p:sp>
      <p:sp>
        <p:nvSpPr>
          <p:cNvPr id="3" name="Symbol zastępczy zawartości 2"/>
          <p:cNvSpPr>
            <a:spLocks noGrp="1"/>
          </p:cNvSpPr>
          <p:nvPr>
            <p:ph idx="1"/>
          </p:nvPr>
        </p:nvSpPr>
        <p:spPr>
          <a:xfrm>
            <a:off x="179512" y="1340768"/>
            <a:ext cx="8856984" cy="4925144"/>
          </a:xfrm>
        </p:spPr>
        <p:txBody>
          <a:bodyPr>
            <a:normAutofit lnSpcReduction="10000"/>
          </a:bodyPr>
          <a:lstStyle/>
          <a:p>
            <a:pPr marL="457200" lvl="1" indent="0" algn="just">
              <a:buNone/>
            </a:pPr>
            <a:r>
              <a:rPr lang="pl-PL" dirty="0" smtClean="0"/>
              <a:t>Najczęstszym narzędziem do kontroli jest </a:t>
            </a:r>
            <a:r>
              <a:rPr lang="pl-PL" b="1" dirty="0" smtClean="0"/>
              <a:t>Plan komunikacji  w ramach projektu. </a:t>
            </a:r>
          </a:p>
          <a:p>
            <a:pPr marL="457200" lvl="1" indent="0" algn="just">
              <a:buNone/>
            </a:pPr>
            <a:r>
              <a:rPr lang="pl-PL" dirty="0" smtClean="0"/>
              <a:t>W ramach niniejszego planu powstają </a:t>
            </a:r>
            <a:r>
              <a:rPr lang="pl-PL" b="1" dirty="0" smtClean="0"/>
              <a:t>macierze odpowiedzialności</a:t>
            </a:r>
            <a:r>
              <a:rPr lang="pl-PL" dirty="0" smtClean="0"/>
              <a:t>, tworzy się wszystkie </a:t>
            </a:r>
            <a:r>
              <a:rPr lang="pl-PL" b="1" dirty="0" smtClean="0"/>
              <a:t>szablony dokumentów</a:t>
            </a:r>
            <a:r>
              <a:rPr lang="pl-PL" dirty="0" smtClean="0"/>
              <a:t> oraz specyfikuje się wszystkie </a:t>
            </a:r>
            <a:r>
              <a:rPr lang="pl-PL" b="1" dirty="0" smtClean="0"/>
              <a:t>aspekty kontrolne dla projektu na poziomie zespołu i kierownika projektu.</a:t>
            </a:r>
            <a:r>
              <a:rPr lang="pl-PL" dirty="0" smtClean="0"/>
              <a:t> Plan taki w sposób bardzo szczegółowy definiuje:</a:t>
            </a:r>
            <a:endParaRPr lang="pl-PL" sz="2400" dirty="0" smtClean="0"/>
          </a:p>
          <a:p>
            <a:pPr lvl="2" algn="just"/>
            <a:r>
              <a:rPr lang="pl-PL" dirty="0" smtClean="0"/>
              <a:t> Częstotliwość spotkań w ramach projektu</a:t>
            </a:r>
            <a:endParaRPr lang="pl-PL" sz="2000" dirty="0" smtClean="0"/>
          </a:p>
          <a:p>
            <a:pPr lvl="2" algn="just"/>
            <a:r>
              <a:rPr lang="pl-PL" dirty="0" smtClean="0"/>
              <a:t>Macierz odpowiedzialności</a:t>
            </a:r>
            <a:endParaRPr lang="pl-PL" sz="2000" dirty="0" smtClean="0"/>
          </a:p>
          <a:p>
            <a:pPr lvl="2" algn="just"/>
            <a:r>
              <a:rPr lang="pl-PL" dirty="0" smtClean="0"/>
              <a:t>Raportowanie</a:t>
            </a:r>
            <a:endParaRPr lang="pl-PL" sz="2000" dirty="0" smtClean="0"/>
          </a:p>
          <a:p>
            <a:pPr lvl="2" algn="just"/>
            <a:r>
              <a:rPr lang="pl-PL" dirty="0" smtClean="0"/>
              <a:t>Eskalację i zarządzanie zmianą </a:t>
            </a:r>
            <a:r>
              <a:rPr lang="pl-PL" dirty="0" smtClean="0"/>
              <a:t>itp.</a:t>
            </a:r>
            <a:endParaRPr lang="pl-PL" sz="2000" dirty="0" smtClean="0"/>
          </a:p>
          <a:p>
            <a:pPr algn="just"/>
            <a:endParaRPr lang="pl-PL" dirty="0"/>
          </a:p>
        </p:txBody>
      </p:sp>
    </p:spTree>
    <p:extLst>
      <p:ext uri="{BB962C8B-B14F-4D97-AF65-F5344CB8AC3E}">
        <p14:creationId xmlns:p14="http://schemas.microsoft.com/office/powerpoint/2010/main" val="2684941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Krzywa kosztów</a:t>
            </a:r>
          </a:p>
        </p:txBody>
      </p:sp>
      <p:pic>
        <p:nvPicPr>
          <p:cNvPr id="4" name="Obraz 3" descr="http://pmanager.pl/images/stories/Articles/ev.jpg"/>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6984776" cy="3941157"/>
          </a:xfrm>
          <a:prstGeom prst="rect">
            <a:avLst/>
          </a:prstGeom>
          <a:noFill/>
          <a:ln>
            <a:noFill/>
          </a:ln>
        </p:spPr>
      </p:pic>
      <p:sp>
        <p:nvSpPr>
          <p:cNvPr id="3" name="pole tekstowe 2"/>
          <p:cNvSpPr txBox="1"/>
          <p:nvPr/>
        </p:nvSpPr>
        <p:spPr>
          <a:xfrm>
            <a:off x="1907704" y="5493131"/>
            <a:ext cx="7423186" cy="1200329"/>
          </a:xfrm>
          <a:prstGeom prst="rect">
            <a:avLst/>
          </a:prstGeom>
          <a:noFill/>
        </p:spPr>
        <p:txBody>
          <a:bodyPr wrap="none" rtlCol="0">
            <a:spAutoFit/>
          </a:bodyPr>
          <a:lstStyle/>
          <a:p>
            <a:pPr lvl="0"/>
            <a:r>
              <a:rPr lang="en-US" dirty="0"/>
              <a:t>BCWS (Budget Cost of Work Scheduled) – </a:t>
            </a:r>
            <a:r>
              <a:rPr lang="en-US" dirty="0" err="1"/>
              <a:t>Planowany</a:t>
            </a:r>
            <a:r>
              <a:rPr lang="en-US" dirty="0"/>
              <a:t> </a:t>
            </a:r>
            <a:r>
              <a:rPr lang="en-US" dirty="0" err="1"/>
              <a:t>koszt</a:t>
            </a:r>
            <a:r>
              <a:rPr lang="en-US" dirty="0"/>
              <a:t> </a:t>
            </a:r>
            <a:r>
              <a:rPr lang="en-US" dirty="0" err="1"/>
              <a:t>planowanej</a:t>
            </a:r>
            <a:r>
              <a:rPr lang="en-US" dirty="0"/>
              <a:t> </a:t>
            </a:r>
            <a:r>
              <a:rPr lang="en-US" dirty="0" err="1"/>
              <a:t>pracy</a:t>
            </a:r>
            <a:r>
              <a:rPr lang="en-US" dirty="0"/>
              <a:t> </a:t>
            </a:r>
            <a:endParaRPr lang="pl-PL" dirty="0"/>
          </a:p>
          <a:p>
            <a:pPr lvl="0"/>
            <a:r>
              <a:rPr lang="pl-PL" dirty="0"/>
              <a:t>ACWP (</a:t>
            </a:r>
            <a:r>
              <a:rPr lang="pl-PL" dirty="0" err="1"/>
              <a:t>Actual</a:t>
            </a:r>
            <a:r>
              <a:rPr lang="pl-PL" dirty="0"/>
              <a:t> </a:t>
            </a:r>
            <a:r>
              <a:rPr lang="pl-PL" dirty="0" err="1"/>
              <a:t>Cost</a:t>
            </a:r>
            <a:r>
              <a:rPr lang="pl-PL" dirty="0"/>
              <a:t> of </a:t>
            </a:r>
            <a:r>
              <a:rPr lang="pl-PL" dirty="0" err="1"/>
              <a:t>Work</a:t>
            </a:r>
            <a:r>
              <a:rPr lang="pl-PL" dirty="0"/>
              <a:t> </a:t>
            </a:r>
            <a:r>
              <a:rPr lang="pl-PL" dirty="0" err="1"/>
              <a:t>Performed</a:t>
            </a:r>
            <a:r>
              <a:rPr lang="pl-PL" dirty="0"/>
              <a:t>) – Rzeczywisty koszt wykonanej pracy </a:t>
            </a:r>
          </a:p>
          <a:p>
            <a:pPr lvl="0"/>
            <a:r>
              <a:rPr lang="pl-PL" dirty="0"/>
              <a:t>BCWP (Budget </a:t>
            </a:r>
            <a:r>
              <a:rPr lang="pl-PL" dirty="0" err="1"/>
              <a:t>Cost</a:t>
            </a:r>
            <a:r>
              <a:rPr lang="pl-PL" dirty="0"/>
              <a:t> of </a:t>
            </a:r>
            <a:r>
              <a:rPr lang="pl-PL" dirty="0" err="1"/>
              <a:t>Work</a:t>
            </a:r>
            <a:r>
              <a:rPr lang="pl-PL" dirty="0"/>
              <a:t> </a:t>
            </a:r>
            <a:r>
              <a:rPr lang="pl-PL" dirty="0" err="1"/>
              <a:t>Performed</a:t>
            </a:r>
            <a:r>
              <a:rPr lang="pl-PL" dirty="0"/>
              <a:t>) – Planowany koszt wykonanej  pracy</a:t>
            </a:r>
          </a:p>
          <a:p>
            <a:endParaRPr lang="pl-PL" dirty="0"/>
          </a:p>
        </p:txBody>
      </p:sp>
    </p:spTree>
    <p:extLst>
      <p:ext uri="{BB962C8B-B14F-4D97-AF65-F5344CB8AC3E}">
        <p14:creationId xmlns:p14="http://schemas.microsoft.com/office/powerpoint/2010/main" val="4184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harmonogram </a:t>
            </a:r>
            <a:r>
              <a:rPr lang="pl-PL" dirty="0" smtClean="0"/>
              <a:t>w </a:t>
            </a:r>
            <a:r>
              <a:rPr lang="pl-PL" dirty="0"/>
              <a:t>postaci wykresu Gantta.</a:t>
            </a:r>
          </a:p>
        </p:txBody>
      </p:sp>
      <p:pic>
        <p:nvPicPr>
          <p:cNvPr id="1026" name="Picture 2" descr="http://pmanager.pl/images/stories/Articles/ga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8640960"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2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16632"/>
            <a:ext cx="8229600" cy="1143000"/>
          </a:xfrm>
        </p:spPr>
        <p:txBody>
          <a:bodyPr>
            <a:normAutofit/>
          </a:bodyPr>
          <a:lstStyle/>
          <a:p>
            <a:r>
              <a:rPr lang="pl-PL" b="1" dirty="0"/>
              <a:t>Cechy </a:t>
            </a:r>
            <a:r>
              <a:rPr lang="pl-PL" b="1" dirty="0" smtClean="0"/>
              <a:t>projektu</a:t>
            </a:r>
            <a:endParaRPr lang="pl-PL" dirty="0"/>
          </a:p>
        </p:txBody>
      </p:sp>
      <p:sp>
        <p:nvSpPr>
          <p:cNvPr id="3" name="Symbol zastępczy zawartości 2"/>
          <p:cNvSpPr>
            <a:spLocks noGrp="1"/>
          </p:cNvSpPr>
          <p:nvPr>
            <p:ph idx="1"/>
          </p:nvPr>
        </p:nvSpPr>
        <p:spPr>
          <a:xfrm>
            <a:off x="179512" y="1268760"/>
            <a:ext cx="8568952" cy="5184576"/>
          </a:xfrm>
        </p:spPr>
        <p:txBody>
          <a:bodyPr>
            <a:normAutofit fontScale="70000" lnSpcReduction="20000"/>
          </a:bodyPr>
          <a:lstStyle/>
          <a:p>
            <a:pPr lvl="0"/>
            <a:r>
              <a:rPr lang="pl-PL" dirty="0" smtClean="0"/>
              <a:t>Zadanie </a:t>
            </a:r>
            <a:r>
              <a:rPr lang="pl-PL" dirty="0"/>
              <a:t>powinno mieć charakter niepowtarzalny i </a:t>
            </a:r>
            <a:r>
              <a:rPr lang="pl-PL" dirty="0" smtClean="0"/>
              <a:t>unikatowy;</a:t>
            </a:r>
            <a:endParaRPr lang="pl-PL" dirty="0"/>
          </a:p>
          <a:p>
            <a:pPr lvl="0"/>
            <a:r>
              <a:rPr lang="pl-PL" dirty="0"/>
              <a:t>Powinno się określić cele projektu </a:t>
            </a:r>
            <a:r>
              <a:rPr lang="pl-PL" dirty="0" smtClean="0"/>
              <a:t>w </a:t>
            </a:r>
            <a:r>
              <a:rPr lang="pl-PL" dirty="0"/>
              <a:t>kategoriach czasu, budżetu, zakresu, parametrów </a:t>
            </a:r>
            <a:r>
              <a:rPr lang="pl-PL" dirty="0" smtClean="0"/>
              <a:t>jakościowych;</a:t>
            </a:r>
            <a:endParaRPr lang="pl-PL" dirty="0"/>
          </a:p>
          <a:p>
            <a:pPr lvl="0"/>
            <a:r>
              <a:rPr lang="pl-PL" dirty="0"/>
              <a:t>Zrealizowanie tego działania powinno dawać określonych efekt (usługę lub wyrób</a:t>
            </a:r>
            <a:r>
              <a:rPr lang="pl-PL" dirty="0" smtClean="0"/>
              <a:t>);</a:t>
            </a:r>
            <a:endParaRPr lang="pl-PL" dirty="0"/>
          </a:p>
          <a:p>
            <a:pPr lvl="0"/>
            <a:r>
              <a:rPr lang="pl-PL" dirty="0"/>
              <a:t>Realizacja nie powinna być  zależna od podstawowej działalności</a:t>
            </a:r>
          </a:p>
          <a:p>
            <a:pPr lvl="0"/>
            <a:r>
              <a:rPr lang="pl-PL" dirty="0"/>
              <a:t>Charakteryzuje go złożoność, skala </a:t>
            </a:r>
            <a:r>
              <a:rPr lang="pl-PL" dirty="0" smtClean="0"/>
              <a:t>działania;</a:t>
            </a:r>
            <a:endParaRPr lang="pl-PL" dirty="0"/>
          </a:p>
          <a:p>
            <a:pPr lvl="0"/>
            <a:r>
              <a:rPr lang="pl-PL" dirty="0"/>
              <a:t>Powinien pozwalać na organizację w ramach swoich działań zasobów niezbędnych do jego </a:t>
            </a:r>
            <a:r>
              <a:rPr lang="pl-PL" dirty="0" smtClean="0"/>
              <a:t>realizacji;</a:t>
            </a:r>
            <a:endParaRPr lang="pl-PL" dirty="0"/>
          </a:p>
          <a:p>
            <a:pPr lvl="0"/>
            <a:r>
              <a:rPr lang="pl-PL" dirty="0"/>
              <a:t>Powinien posiadać początek i koniec </a:t>
            </a:r>
            <a:r>
              <a:rPr lang="pl-PL" dirty="0" smtClean="0"/>
              <a:t>tzn. </a:t>
            </a:r>
            <a:r>
              <a:rPr lang="pl-PL" dirty="0"/>
              <a:t>być umieszczony w zakresie </a:t>
            </a:r>
            <a:r>
              <a:rPr lang="pl-PL" dirty="0" smtClean="0"/>
              <a:t>czasowym;</a:t>
            </a:r>
            <a:endParaRPr lang="pl-PL" dirty="0"/>
          </a:p>
          <a:p>
            <a:pPr lvl="0"/>
            <a:r>
              <a:rPr lang="pl-PL" dirty="0"/>
              <a:t>Powinien posiadać określonych budżet pozwalający na jego realizację</a:t>
            </a:r>
          </a:p>
          <a:p>
            <a:pPr lvl="0"/>
            <a:r>
              <a:rPr lang="pl-PL" dirty="0"/>
              <a:t>Powinien posiadać z góry określony zakres </a:t>
            </a:r>
            <a:r>
              <a:rPr lang="pl-PL" dirty="0" smtClean="0"/>
              <a:t>działania;</a:t>
            </a:r>
            <a:endParaRPr lang="pl-PL" dirty="0"/>
          </a:p>
          <a:p>
            <a:endParaRPr lang="pl-PL" dirty="0"/>
          </a:p>
        </p:txBody>
      </p:sp>
    </p:spTree>
    <p:extLst>
      <p:ext uri="{BB962C8B-B14F-4D97-AF65-F5344CB8AC3E}">
        <p14:creationId xmlns:p14="http://schemas.microsoft.com/office/powerpoint/2010/main" val="1068413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Przepływy finansowe </a:t>
            </a:r>
          </a:p>
        </p:txBody>
      </p:sp>
      <p:pic>
        <p:nvPicPr>
          <p:cNvPr id="4" name="Symbol zastępczy zawartości 3" descr="http://pmanager.pl/images/stories/Articles/cashflow.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2809081"/>
            <a:ext cx="3810000" cy="2108200"/>
          </a:xfrm>
          <a:prstGeom prst="rect">
            <a:avLst/>
          </a:prstGeom>
          <a:noFill/>
          <a:ln>
            <a:noFill/>
          </a:ln>
        </p:spPr>
      </p:pic>
      <p:sp>
        <p:nvSpPr>
          <p:cNvPr id="5" name="pole tekstowe 4"/>
          <p:cNvSpPr txBox="1"/>
          <p:nvPr/>
        </p:nvSpPr>
        <p:spPr>
          <a:xfrm>
            <a:off x="217582" y="5127293"/>
            <a:ext cx="8701998" cy="369332"/>
          </a:xfrm>
          <a:prstGeom prst="rect">
            <a:avLst/>
          </a:prstGeom>
          <a:noFill/>
        </p:spPr>
        <p:txBody>
          <a:bodyPr wrap="none" rtlCol="0">
            <a:spAutoFit/>
          </a:bodyPr>
          <a:lstStyle/>
          <a:p>
            <a:r>
              <a:rPr lang="pl-PL" dirty="0" smtClean="0"/>
              <a:t>Proces planowania mówiący </a:t>
            </a:r>
            <a:r>
              <a:rPr lang="pl-PL" dirty="0"/>
              <a:t>o tym, jak będziemy wydawać pieniądze w naszym projekcie.</a:t>
            </a:r>
          </a:p>
        </p:txBody>
      </p:sp>
    </p:spTree>
    <p:extLst>
      <p:ext uri="{BB962C8B-B14F-4D97-AF65-F5344CB8AC3E}">
        <p14:creationId xmlns:p14="http://schemas.microsoft.com/office/powerpoint/2010/main" val="2768752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graphicFrame>
        <p:nvGraphicFramePr>
          <p:cNvPr id="4" name="Tabela 3"/>
          <p:cNvGraphicFramePr>
            <a:graphicFrameLocks noGrp="1"/>
          </p:cNvGraphicFramePr>
          <p:nvPr>
            <p:extLst>
              <p:ext uri="{D42A27DB-BD31-4B8C-83A1-F6EECF244321}">
                <p14:modId xmlns:p14="http://schemas.microsoft.com/office/powerpoint/2010/main" val="3268742029"/>
              </p:ext>
            </p:extLst>
          </p:nvPr>
        </p:nvGraphicFramePr>
        <p:xfrm>
          <a:off x="323528" y="260648"/>
          <a:ext cx="8424936" cy="5976661"/>
        </p:xfrm>
        <a:graphic>
          <a:graphicData uri="http://schemas.openxmlformats.org/drawingml/2006/table">
            <a:tbl>
              <a:tblPr firstRow="1" firstCol="1" lastRow="1" lastCol="1" bandRow="1" bandCol="1">
                <a:tableStyleId>{5C22544A-7EE6-4342-B048-85BDC9FD1C3A}</a:tableStyleId>
              </a:tblPr>
              <a:tblGrid>
                <a:gridCol w="3474676"/>
                <a:gridCol w="237510"/>
                <a:gridCol w="237510"/>
                <a:gridCol w="4475240"/>
              </a:tblGrid>
              <a:tr h="818644">
                <a:tc gridSpan="3">
                  <a:txBody>
                    <a:bodyPr/>
                    <a:lstStyle/>
                    <a:p>
                      <a:pPr>
                        <a:lnSpc>
                          <a:spcPct val="115000"/>
                        </a:lnSpc>
                        <a:spcAft>
                          <a:spcPts val="1000"/>
                        </a:spcAft>
                      </a:pPr>
                      <a:r>
                        <a:rPr lang="pl-PL" sz="1200" dirty="0">
                          <a:effectLst/>
                        </a:rPr>
                        <a:t> </a:t>
                      </a:r>
                      <a:endParaRPr lang="pl-PL" sz="1200" dirty="0">
                        <a:effectLst/>
                        <a:latin typeface="Calibri"/>
                        <a:ea typeface="Calibri"/>
                        <a:cs typeface="Times New Roman"/>
                      </a:endParaRPr>
                    </a:p>
                  </a:txBody>
                  <a:tcPr marL="31643" marR="31643" marT="0" marB="0"/>
                </a:tc>
                <a:tc hMerge="1">
                  <a:txBody>
                    <a:bodyPr/>
                    <a:lstStyle/>
                    <a:p>
                      <a:endParaRPr lang="pl-PL"/>
                    </a:p>
                  </a:txBody>
                  <a:tcPr/>
                </a:tc>
                <a:tc hMerge="1">
                  <a:txBody>
                    <a:bodyPr/>
                    <a:lstStyle/>
                    <a:p>
                      <a:endParaRPr lang="pl-PL"/>
                    </a:p>
                  </a:txBody>
                  <a:tcPr/>
                </a:tc>
                <a:tc>
                  <a:txBody>
                    <a:bodyPr/>
                    <a:lstStyle/>
                    <a:p>
                      <a:pPr>
                        <a:lnSpc>
                          <a:spcPct val="115000"/>
                        </a:lnSpc>
                        <a:spcAft>
                          <a:spcPts val="1000"/>
                        </a:spcAft>
                      </a:pPr>
                      <a:r>
                        <a:rPr lang="pl-PL" sz="1200">
                          <a:effectLst/>
                        </a:rPr>
                        <a:t>Karta Projektu</a:t>
                      </a:r>
                    </a:p>
                    <a:p>
                      <a:pPr>
                        <a:lnSpc>
                          <a:spcPct val="115000"/>
                        </a:lnSpc>
                        <a:spcAft>
                          <a:spcPts val="1000"/>
                        </a:spcAft>
                      </a:pPr>
                      <a:r>
                        <a:rPr lang="pl-PL" sz="1200">
                          <a:effectLst/>
                        </a:rPr>
                        <a:t>Project Charter</a:t>
                      </a:r>
                      <a:endParaRPr lang="pl-PL" sz="1200">
                        <a:effectLst/>
                        <a:latin typeface="Calibri"/>
                        <a:ea typeface="Calibri"/>
                        <a:cs typeface="Times New Roman"/>
                      </a:endParaRPr>
                    </a:p>
                  </a:txBody>
                  <a:tcPr marL="31643" marR="31643" marT="0" marB="0"/>
                </a:tc>
              </a:tr>
              <a:tr h="818644">
                <a:tc gridSpan="2">
                  <a:txBody>
                    <a:bodyPr/>
                    <a:lstStyle/>
                    <a:p>
                      <a:pPr>
                        <a:lnSpc>
                          <a:spcPct val="115000"/>
                        </a:lnSpc>
                        <a:spcAft>
                          <a:spcPts val="1000"/>
                        </a:spcAft>
                      </a:pPr>
                      <a:r>
                        <a:rPr lang="pl-PL" sz="1200">
                          <a:effectLst/>
                        </a:rPr>
                        <a:t>Przygotował/Prepared by:</a:t>
                      </a:r>
                    </a:p>
                    <a:p>
                      <a:pPr>
                        <a:lnSpc>
                          <a:spcPct val="115000"/>
                        </a:lnSpc>
                        <a:spcAft>
                          <a:spcPts val="1000"/>
                        </a:spcAft>
                      </a:pPr>
                      <a:r>
                        <a:rPr lang="pl-PL" sz="1200">
                          <a:effectLst/>
                        </a:rPr>
                        <a:t>Grzegorz Kolegowicz</a:t>
                      </a:r>
                      <a:endParaRPr lang="pl-PL" sz="1200">
                        <a:effectLst/>
                        <a:latin typeface="Calibri"/>
                        <a:ea typeface="Calibri"/>
                        <a:cs typeface="Times New Roman"/>
                      </a:endParaRPr>
                    </a:p>
                  </a:txBody>
                  <a:tcPr marL="31643" marR="31643" marT="0" marB="0"/>
                </a:tc>
                <a:tc hMerge="1">
                  <a:txBody>
                    <a:bodyPr/>
                    <a:lstStyle/>
                    <a:p>
                      <a:endParaRPr lang="pl-PL"/>
                    </a:p>
                  </a:txBody>
                  <a:tcPr/>
                </a:tc>
                <a:tc gridSpan="2">
                  <a:txBody>
                    <a:bodyPr/>
                    <a:lstStyle/>
                    <a:p>
                      <a:pPr>
                        <a:lnSpc>
                          <a:spcPct val="115000"/>
                        </a:lnSpc>
                        <a:spcAft>
                          <a:spcPts val="1000"/>
                        </a:spcAft>
                      </a:pPr>
                      <a:r>
                        <a:rPr lang="en-US" sz="1200">
                          <a:effectLst/>
                        </a:rPr>
                        <a:t>Data/Date: 11-05-2013</a:t>
                      </a:r>
                      <a:endParaRPr lang="pl-PL" sz="1200">
                        <a:effectLst/>
                      </a:endParaRPr>
                    </a:p>
                    <a:p>
                      <a:pPr>
                        <a:lnSpc>
                          <a:spcPct val="115000"/>
                        </a:lnSpc>
                        <a:spcAft>
                          <a:spcPts val="1000"/>
                        </a:spcAft>
                      </a:pPr>
                      <a:r>
                        <a:rPr lang="en-US" sz="1200">
                          <a:effectLst/>
                        </a:rPr>
                        <a:t>Wersja/Version: 1.0</a:t>
                      </a:r>
                      <a:endParaRPr lang="pl-PL" sz="1200">
                        <a:effectLst/>
                        <a:latin typeface="Calibri"/>
                        <a:ea typeface="Calibri"/>
                        <a:cs typeface="Times New Roman"/>
                      </a:endParaRPr>
                    </a:p>
                  </a:txBody>
                  <a:tcPr marL="31643" marR="31643" marT="0" marB="0"/>
                </a:tc>
                <a:tc hMerge="1">
                  <a:txBody>
                    <a:bodyPr/>
                    <a:lstStyle/>
                    <a:p>
                      <a:endParaRPr lang="pl-PL"/>
                    </a:p>
                  </a:txBody>
                  <a:tcPr/>
                </a:tc>
              </a:tr>
              <a:tr h="314395">
                <a:tc gridSpan="4">
                  <a:txBody>
                    <a:bodyPr/>
                    <a:lstStyle/>
                    <a:p>
                      <a:pPr>
                        <a:lnSpc>
                          <a:spcPct val="115000"/>
                        </a:lnSpc>
                        <a:spcAft>
                          <a:spcPts val="1000"/>
                        </a:spcAft>
                      </a:pPr>
                      <a:r>
                        <a:rPr lang="pl-PL" sz="1200">
                          <a:effectLst/>
                        </a:rPr>
                        <a:t>Nazwa Projektu /Project Name: Testowy projekt</a:t>
                      </a:r>
                      <a:endParaRPr lang="pl-PL" sz="1200">
                        <a:effectLst/>
                        <a:latin typeface="Calibri"/>
                        <a:ea typeface="Calibri"/>
                        <a:cs typeface="Times New Roman"/>
                      </a:endParaRPr>
                    </a:p>
                  </a:txBody>
                  <a:tcPr marL="31643" marR="31643" marT="0" marB="0"/>
                </a:tc>
                <a:tc hMerge="1">
                  <a:txBody>
                    <a:bodyPr/>
                    <a:lstStyle/>
                    <a:p>
                      <a:endParaRPr lang="pl-PL"/>
                    </a:p>
                  </a:txBody>
                  <a:tcPr/>
                </a:tc>
                <a:tc hMerge="1">
                  <a:txBody>
                    <a:bodyPr/>
                    <a:lstStyle/>
                    <a:p>
                      <a:endParaRPr lang="pl-PL"/>
                    </a:p>
                  </a:txBody>
                  <a:tcPr/>
                </a:tc>
                <a:tc hMerge="1">
                  <a:txBody>
                    <a:bodyPr/>
                    <a:lstStyle/>
                    <a:p>
                      <a:endParaRPr lang="pl-PL"/>
                    </a:p>
                  </a:txBody>
                  <a:tcPr/>
                </a:tc>
              </a:tr>
              <a:tr h="314395">
                <a:tc gridSpan="4">
                  <a:txBody>
                    <a:bodyPr/>
                    <a:lstStyle/>
                    <a:p>
                      <a:pPr>
                        <a:lnSpc>
                          <a:spcPct val="115000"/>
                        </a:lnSpc>
                        <a:spcAft>
                          <a:spcPts val="1000"/>
                        </a:spcAft>
                      </a:pPr>
                      <a:r>
                        <a:rPr lang="pl-PL" sz="1200">
                          <a:effectLst/>
                        </a:rPr>
                        <a:t>Sponsor: Właściciel</a:t>
                      </a:r>
                      <a:endParaRPr lang="pl-PL" sz="1200">
                        <a:effectLst/>
                        <a:latin typeface="Calibri"/>
                        <a:ea typeface="Calibri"/>
                        <a:cs typeface="Times New Roman"/>
                      </a:endParaRPr>
                    </a:p>
                  </a:txBody>
                  <a:tcPr marL="31643" marR="31643" marT="0" marB="0"/>
                </a:tc>
                <a:tc hMerge="1">
                  <a:txBody>
                    <a:bodyPr/>
                    <a:lstStyle/>
                    <a:p>
                      <a:endParaRPr lang="pl-PL"/>
                    </a:p>
                  </a:txBody>
                  <a:tcPr/>
                </a:tc>
                <a:tc hMerge="1">
                  <a:txBody>
                    <a:bodyPr/>
                    <a:lstStyle/>
                    <a:p>
                      <a:endParaRPr lang="pl-PL"/>
                    </a:p>
                  </a:txBody>
                  <a:tcPr/>
                </a:tc>
                <a:tc hMerge="1">
                  <a:txBody>
                    <a:bodyPr/>
                    <a:lstStyle/>
                    <a:p>
                      <a:endParaRPr lang="pl-PL"/>
                    </a:p>
                  </a:txBody>
                  <a:tcPr/>
                </a:tc>
              </a:tr>
              <a:tr h="818644">
                <a:tc gridSpan="4">
                  <a:txBody>
                    <a:bodyPr/>
                    <a:lstStyle/>
                    <a:p>
                      <a:pPr>
                        <a:lnSpc>
                          <a:spcPct val="115000"/>
                        </a:lnSpc>
                        <a:spcAft>
                          <a:spcPts val="1000"/>
                        </a:spcAft>
                      </a:pPr>
                      <a:r>
                        <a:rPr lang="pl-PL" sz="1200">
                          <a:effectLst/>
                        </a:rPr>
                        <a:t>Opis projektu / ProjectSummary:</a:t>
                      </a:r>
                    </a:p>
                    <a:p>
                      <a:pPr>
                        <a:lnSpc>
                          <a:spcPct val="115000"/>
                        </a:lnSpc>
                        <a:spcAft>
                          <a:spcPts val="1000"/>
                        </a:spcAft>
                      </a:pPr>
                      <a:r>
                        <a:rPr lang="pl-PL" sz="1200">
                          <a:effectLst/>
                        </a:rPr>
                        <a:t>Projekt testowy wdrożenia</a:t>
                      </a:r>
                      <a:endParaRPr lang="pl-PL" sz="1200">
                        <a:effectLst/>
                        <a:latin typeface="Calibri"/>
                        <a:ea typeface="Calibri"/>
                        <a:cs typeface="Times New Roman"/>
                      </a:endParaRPr>
                    </a:p>
                  </a:txBody>
                  <a:tcPr marL="31643" marR="31643" marT="0" marB="0"/>
                </a:tc>
                <a:tc hMerge="1">
                  <a:txBody>
                    <a:bodyPr/>
                    <a:lstStyle/>
                    <a:p>
                      <a:endParaRPr lang="pl-PL"/>
                    </a:p>
                  </a:txBody>
                  <a:tcPr/>
                </a:tc>
                <a:tc hMerge="1">
                  <a:txBody>
                    <a:bodyPr/>
                    <a:lstStyle/>
                    <a:p>
                      <a:endParaRPr lang="pl-PL"/>
                    </a:p>
                  </a:txBody>
                  <a:tcPr/>
                </a:tc>
                <a:tc hMerge="1">
                  <a:txBody>
                    <a:bodyPr/>
                    <a:lstStyle/>
                    <a:p>
                      <a:endParaRPr lang="pl-PL"/>
                    </a:p>
                  </a:txBody>
                  <a:tcPr/>
                </a:tc>
              </a:tr>
              <a:tr h="818644">
                <a:tc>
                  <a:txBody>
                    <a:bodyPr/>
                    <a:lstStyle/>
                    <a:p>
                      <a:pPr>
                        <a:lnSpc>
                          <a:spcPct val="115000"/>
                        </a:lnSpc>
                        <a:spcAft>
                          <a:spcPts val="1000"/>
                        </a:spcAft>
                      </a:pPr>
                      <a:r>
                        <a:rPr lang="pl-PL" sz="1200">
                          <a:effectLst/>
                        </a:rPr>
                        <a:t>Kierownik Projektu /Project Manager:</a:t>
                      </a:r>
                    </a:p>
                    <a:p>
                      <a:pPr>
                        <a:lnSpc>
                          <a:spcPct val="115000"/>
                        </a:lnSpc>
                        <a:spcAft>
                          <a:spcPts val="1000"/>
                        </a:spcAft>
                      </a:pPr>
                      <a:r>
                        <a:rPr lang="pl-PL" sz="1200">
                          <a:effectLst/>
                        </a:rPr>
                        <a:t>Grzegorz Kolegowicz</a:t>
                      </a:r>
                      <a:endParaRPr lang="pl-PL" sz="1200">
                        <a:effectLst/>
                        <a:latin typeface="Calibri"/>
                        <a:ea typeface="Calibri"/>
                        <a:cs typeface="Times New Roman"/>
                      </a:endParaRPr>
                    </a:p>
                  </a:txBody>
                  <a:tcPr marL="31643" marR="31643" marT="0" marB="0"/>
                </a:tc>
                <a:tc gridSpan="3">
                  <a:txBody>
                    <a:bodyPr/>
                    <a:lstStyle/>
                    <a:p>
                      <a:pPr>
                        <a:lnSpc>
                          <a:spcPct val="115000"/>
                        </a:lnSpc>
                        <a:spcAft>
                          <a:spcPts val="1000"/>
                        </a:spcAft>
                      </a:pPr>
                      <a:r>
                        <a:rPr lang="pl-PL" sz="1200">
                          <a:effectLst/>
                        </a:rPr>
                        <a:t>Beneficjent (dla kogo to robimy?) / Beneficiary:</a:t>
                      </a:r>
                    </a:p>
                    <a:p>
                      <a:pPr>
                        <a:lnSpc>
                          <a:spcPct val="115000"/>
                        </a:lnSpc>
                        <a:spcAft>
                          <a:spcPts val="1000"/>
                        </a:spcAft>
                      </a:pPr>
                      <a:r>
                        <a:rPr lang="pl-PL" sz="1200">
                          <a:effectLst/>
                        </a:rPr>
                        <a:t>Obsługa faktur</a:t>
                      </a:r>
                      <a:endParaRPr lang="pl-PL" sz="1200">
                        <a:effectLst/>
                        <a:latin typeface="Calibri"/>
                        <a:ea typeface="Calibri"/>
                        <a:cs typeface="Times New Roman"/>
                      </a:endParaRPr>
                    </a:p>
                  </a:txBody>
                  <a:tcPr marL="31643" marR="31643" marT="0" marB="0"/>
                </a:tc>
                <a:tc hMerge="1">
                  <a:txBody>
                    <a:bodyPr/>
                    <a:lstStyle/>
                    <a:p>
                      <a:endParaRPr lang="pl-PL"/>
                    </a:p>
                  </a:txBody>
                  <a:tcPr/>
                </a:tc>
                <a:tc hMerge="1">
                  <a:txBody>
                    <a:bodyPr/>
                    <a:lstStyle/>
                    <a:p>
                      <a:endParaRPr lang="pl-PL"/>
                    </a:p>
                  </a:txBody>
                  <a:tcPr/>
                </a:tc>
              </a:tr>
              <a:tr h="818644">
                <a:tc gridSpan="4">
                  <a:txBody>
                    <a:bodyPr/>
                    <a:lstStyle/>
                    <a:p>
                      <a:pPr>
                        <a:lnSpc>
                          <a:spcPct val="115000"/>
                        </a:lnSpc>
                        <a:spcAft>
                          <a:spcPts val="1000"/>
                        </a:spcAft>
                      </a:pPr>
                      <a:r>
                        <a:rPr lang="pl-PL" sz="1200">
                          <a:effectLst/>
                        </a:rPr>
                        <a:t>Pozostali  Interesariusze (uczestnicy) / Other stakeholders:</a:t>
                      </a:r>
                    </a:p>
                    <a:p>
                      <a:pPr>
                        <a:lnSpc>
                          <a:spcPct val="115000"/>
                        </a:lnSpc>
                        <a:spcAft>
                          <a:spcPts val="1000"/>
                        </a:spcAft>
                      </a:pPr>
                      <a:r>
                        <a:rPr lang="pl-PL" sz="1200">
                          <a:effectLst/>
                        </a:rPr>
                        <a:t>brak</a:t>
                      </a:r>
                      <a:endParaRPr lang="pl-PL" sz="1200">
                        <a:effectLst/>
                        <a:latin typeface="Calibri"/>
                        <a:ea typeface="Calibri"/>
                        <a:cs typeface="Times New Roman"/>
                      </a:endParaRPr>
                    </a:p>
                  </a:txBody>
                  <a:tcPr marL="31643" marR="31643" marT="0" marB="0"/>
                </a:tc>
                <a:tc hMerge="1">
                  <a:txBody>
                    <a:bodyPr/>
                    <a:lstStyle/>
                    <a:p>
                      <a:endParaRPr lang="pl-PL"/>
                    </a:p>
                  </a:txBody>
                  <a:tcPr/>
                </a:tc>
                <a:tc hMerge="1">
                  <a:txBody>
                    <a:bodyPr/>
                    <a:lstStyle/>
                    <a:p>
                      <a:endParaRPr lang="pl-PL"/>
                    </a:p>
                  </a:txBody>
                  <a:tcPr/>
                </a:tc>
                <a:tc hMerge="1">
                  <a:txBody>
                    <a:bodyPr/>
                    <a:lstStyle/>
                    <a:p>
                      <a:endParaRPr lang="pl-PL"/>
                    </a:p>
                  </a:txBody>
                  <a:tcPr/>
                </a:tc>
              </a:tr>
              <a:tr h="436007">
                <a:tc gridSpan="4">
                  <a:txBody>
                    <a:bodyPr/>
                    <a:lstStyle/>
                    <a:p>
                      <a:pPr>
                        <a:lnSpc>
                          <a:spcPct val="115000"/>
                        </a:lnSpc>
                        <a:spcAft>
                          <a:spcPts val="1000"/>
                        </a:spcAft>
                      </a:pPr>
                      <a:r>
                        <a:rPr lang="pl-PL" sz="1200" dirty="0">
                          <a:effectLst/>
                        </a:rPr>
                        <a:t>Odpowiedzialność </a:t>
                      </a:r>
                      <a:r>
                        <a:rPr lang="pl-PL" sz="1200" dirty="0" err="1">
                          <a:effectLst/>
                        </a:rPr>
                        <a:t>PM’a</a:t>
                      </a:r>
                      <a:r>
                        <a:rPr lang="pl-PL" sz="1200" dirty="0">
                          <a:effectLst/>
                        </a:rPr>
                        <a:t> / PM </a:t>
                      </a:r>
                      <a:r>
                        <a:rPr lang="pl-PL" sz="1200" dirty="0" err="1">
                          <a:effectLst/>
                        </a:rPr>
                        <a:t>Responsibilities</a:t>
                      </a:r>
                      <a:r>
                        <a:rPr lang="pl-PL" sz="1200" dirty="0">
                          <a:effectLst/>
                        </a:rPr>
                        <a:t>:</a:t>
                      </a:r>
                      <a:endParaRPr lang="pl-PL" sz="1200" dirty="0">
                        <a:effectLst/>
                        <a:latin typeface="Calibri"/>
                        <a:ea typeface="Calibri"/>
                        <a:cs typeface="Times New Roman"/>
                      </a:endParaRPr>
                    </a:p>
                  </a:txBody>
                  <a:tcPr marL="31643" marR="31643" marT="0" marB="0"/>
                </a:tc>
                <a:tc hMerge="1">
                  <a:txBody>
                    <a:bodyPr/>
                    <a:lstStyle/>
                    <a:p>
                      <a:endParaRPr lang="pl-PL"/>
                    </a:p>
                  </a:txBody>
                  <a:tcPr/>
                </a:tc>
                <a:tc hMerge="1">
                  <a:txBody>
                    <a:bodyPr/>
                    <a:lstStyle/>
                    <a:p>
                      <a:endParaRPr lang="pl-PL"/>
                    </a:p>
                  </a:txBody>
                  <a:tcPr/>
                </a:tc>
                <a:tc hMerge="1">
                  <a:txBody>
                    <a:bodyPr/>
                    <a:lstStyle/>
                    <a:p>
                      <a:endParaRPr lang="pl-PL"/>
                    </a:p>
                  </a:txBody>
                  <a:tcPr/>
                </a:tc>
              </a:tr>
              <a:tr h="818644">
                <a:tc gridSpan="4">
                  <a:txBody>
                    <a:bodyPr/>
                    <a:lstStyle/>
                    <a:p>
                      <a:pPr>
                        <a:lnSpc>
                          <a:spcPct val="115000"/>
                        </a:lnSpc>
                        <a:spcAft>
                          <a:spcPts val="1000"/>
                        </a:spcAft>
                      </a:pPr>
                      <a:r>
                        <a:rPr lang="pl-PL" sz="1200" dirty="0">
                          <a:effectLst/>
                        </a:rPr>
                        <a:t>Cele </a:t>
                      </a:r>
                      <a:r>
                        <a:rPr lang="pl-PL" sz="1200" dirty="0" err="1">
                          <a:effectLst/>
                        </a:rPr>
                        <a:t>projectu</a:t>
                      </a:r>
                      <a:r>
                        <a:rPr lang="pl-PL" sz="1200" dirty="0">
                          <a:effectLst/>
                        </a:rPr>
                        <a:t> (dlaczego to robimy?) / </a:t>
                      </a:r>
                      <a:r>
                        <a:rPr lang="pl-PL" sz="1200" dirty="0" err="1">
                          <a:effectLst/>
                        </a:rPr>
                        <a:t>Objectives</a:t>
                      </a:r>
                      <a:r>
                        <a:rPr lang="pl-PL" sz="1200" dirty="0">
                          <a:effectLst/>
                        </a:rPr>
                        <a:t>:</a:t>
                      </a:r>
                    </a:p>
                    <a:p>
                      <a:pPr>
                        <a:lnSpc>
                          <a:spcPct val="115000"/>
                        </a:lnSpc>
                        <a:spcAft>
                          <a:spcPts val="1000"/>
                        </a:spcAft>
                      </a:pPr>
                      <a:r>
                        <a:rPr lang="pl-PL" sz="1200" dirty="0">
                          <a:effectLst/>
                        </a:rPr>
                        <a:t>Wdrożenie systemu do obsługi faktur zakupowych</a:t>
                      </a:r>
                      <a:endParaRPr lang="pl-PL" sz="1200" dirty="0">
                        <a:effectLst/>
                        <a:latin typeface="Calibri"/>
                        <a:ea typeface="Calibri"/>
                        <a:cs typeface="Times New Roman"/>
                      </a:endParaRPr>
                    </a:p>
                  </a:txBody>
                  <a:tcPr marL="31643" marR="31643" marT="0" marB="0"/>
                </a:tc>
                <a:tc hMerge="1">
                  <a:txBody>
                    <a:bodyPr/>
                    <a:lstStyle/>
                    <a:p>
                      <a:endParaRPr lang="pl-PL"/>
                    </a:p>
                  </a:txBody>
                  <a:tcPr/>
                </a:tc>
                <a:tc hMerge="1">
                  <a:txBody>
                    <a:bodyPr/>
                    <a:lstStyle/>
                    <a:p>
                      <a:endParaRPr lang="pl-PL"/>
                    </a:p>
                  </a:txBody>
                  <a:tcPr/>
                </a:tc>
                <a:tc hMerge="1">
                  <a:txBody>
                    <a:bodyPr/>
                    <a:lstStyle/>
                    <a:p>
                      <a:endParaRPr lang="pl-PL"/>
                    </a:p>
                  </a:txBody>
                  <a:tcPr/>
                </a:tc>
              </a:tr>
            </a:tbl>
          </a:graphicData>
        </a:graphic>
      </p:graphicFrame>
    </p:spTree>
    <p:extLst>
      <p:ext uri="{BB962C8B-B14F-4D97-AF65-F5344CB8AC3E}">
        <p14:creationId xmlns:p14="http://schemas.microsoft.com/office/powerpoint/2010/main" val="1743036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graphicFrame>
        <p:nvGraphicFramePr>
          <p:cNvPr id="4" name="Tabela 3"/>
          <p:cNvGraphicFramePr>
            <a:graphicFrameLocks noGrp="1"/>
          </p:cNvGraphicFramePr>
          <p:nvPr>
            <p:extLst>
              <p:ext uri="{D42A27DB-BD31-4B8C-83A1-F6EECF244321}">
                <p14:modId xmlns:p14="http://schemas.microsoft.com/office/powerpoint/2010/main" val="4130278139"/>
              </p:ext>
            </p:extLst>
          </p:nvPr>
        </p:nvGraphicFramePr>
        <p:xfrm>
          <a:off x="179512" y="664200"/>
          <a:ext cx="8568952" cy="5755380"/>
        </p:xfrm>
        <a:graphic>
          <a:graphicData uri="http://schemas.openxmlformats.org/drawingml/2006/table">
            <a:tbl>
              <a:tblPr firstRow="1" firstCol="1" lastRow="1" lastCol="1" bandRow="1" bandCol="1">
                <a:tableStyleId>{5C22544A-7EE6-4342-B048-85BDC9FD1C3A}</a:tableStyleId>
              </a:tblPr>
              <a:tblGrid>
                <a:gridCol w="8568952"/>
              </a:tblGrid>
              <a:tr h="500480">
                <a:tc>
                  <a:txBody>
                    <a:bodyPr/>
                    <a:lstStyle/>
                    <a:p>
                      <a:pPr>
                        <a:lnSpc>
                          <a:spcPct val="115000"/>
                        </a:lnSpc>
                        <a:spcAft>
                          <a:spcPts val="1000"/>
                        </a:spcAft>
                      </a:pPr>
                      <a:r>
                        <a:rPr lang="pl-PL" sz="1200" dirty="0">
                          <a:effectLst/>
                        </a:rPr>
                        <a:t>Cele </a:t>
                      </a:r>
                      <a:r>
                        <a:rPr lang="pl-PL" sz="1200" dirty="0" err="1">
                          <a:effectLst/>
                        </a:rPr>
                        <a:t>projectu</a:t>
                      </a:r>
                      <a:r>
                        <a:rPr lang="pl-PL" sz="1200" dirty="0">
                          <a:effectLst/>
                        </a:rPr>
                        <a:t> (dlaczego to robimy?) / </a:t>
                      </a:r>
                      <a:r>
                        <a:rPr lang="pl-PL" sz="1200" dirty="0" err="1">
                          <a:effectLst/>
                        </a:rPr>
                        <a:t>Objectives</a:t>
                      </a:r>
                      <a:r>
                        <a:rPr lang="pl-PL" sz="1200" dirty="0">
                          <a:effectLst/>
                        </a:rPr>
                        <a:t>:</a:t>
                      </a:r>
                    </a:p>
                    <a:p>
                      <a:pPr>
                        <a:lnSpc>
                          <a:spcPct val="115000"/>
                        </a:lnSpc>
                        <a:spcAft>
                          <a:spcPts val="1000"/>
                        </a:spcAft>
                      </a:pPr>
                      <a:r>
                        <a:rPr lang="pl-PL" sz="1200" dirty="0">
                          <a:effectLst/>
                        </a:rPr>
                        <a:t>Wdrożenie systemu do obsługi faktur zakupowych</a:t>
                      </a:r>
                      <a:endParaRPr lang="pl-PL" sz="1200" dirty="0">
                        <a:effectLst/>
                        <a:latin typeface="Calibri"/>
                        <a:ea typeface="Calibri"/>
                        <a:cs typeface="Times New Roman"/>
                      </a:endParaRPr>
                    </a:p>
                  </a:txBody>
                  <a:tcPr marL="31643" marR="31643" marT="0" marB="0"/>
                </a:tc>
              </a:tr>
              <a:tr h="1077774">
                <a:tc>
                  <a:txBody>
                    <a:bodyPr/>
                    <a:lstStyle/>
                    <a:p>
                      <a:pPr>
                        <a:lnSpc>
                          <a:spcPct val="115000"/>
                        </a:lnSpc>
                        <a:spcAft>
                          <a:spcPts val="1000"/>
                        </a:spcAft>
                      </a:pPr>
                      <a:r>
                        <a:rPr lang="fr-FR" sz="1200" dirty="0">
                          <a:effectLst/>
                        </a:rPr>
                        <a:t>Wst</a:t>
                      </a:r>
                      <a:r>
                        <a:rPr lang="pl-PL" sz="1200" dirty="0" err="1">
                          <a:effectLst/>
                        </a:rPr>
                        <a:t>ępny</a:t>
                      </a:r>
                      <a:r>
                        <a:rPr lang="pl-PL" sz="1200" dirty="0">
                          <a:effectLst/>
                        </a:rPr>
                        <a:t> zakres projektu (</a:t>
                      </a:r>
                      <a:r>
                        <a:rPr lang="fr-FR" sz="1200" dirty="0">
                          <a:effectLst/>
                        </a:rPr>
                        <a:t>co konkretnie mamy zrobić ?)/ Scope</a:t>
                      </a:r>
                      <a:endParaRPr lang="pl-PL" sz="1200" dirty="0">
                        <a:effectLst/>
                      </a:endParaRPr>
                    </a:p>
                    <a:p>
                      <a:pPr>
                        <a:lnSpc>
                          <a:spcPct val="115000"/>
                        </a:lnSpc>
                        <a:spcAft>
                          <a:spcPts val="1000"/>
                        </a:spcAft>
                      </a:pPr>
                      <a:r>
                        <a:rPr lang="pl-PL" sz="1200" dirty="0">
                          <a:effectLst/>
                        </a:rPr>
                        <a:t>System BPM do wdrożenia w którym będziemy kierować i nadzorować proces do odpowiednich osób w zależności od danego statusu dokumentu. W ramach systemu należy dostarczyć:</a:t>
                      </a:r>
                    </a:p>
                    <a:p>
                      <a:pPr marL="342900" lvl="0" indent="-342900">
                        <a:lnSpc>
                          <a:spcPct val="115000"/>
                        </a:lnSpc>
                        <a:spcAft>
                          <a:spcPts val="0"/>
                        </a:spcAft>
                        <a:buFont typeface="Symbol"/>
                        <a:buChar char=""/>
                      </a:pPr>
                      <a:r>
                        <a:rPr lang="pl-PL" sz="1200" dirty="0">
                          <a:effectLst/>
                        </a:rPr>
                        <a:t>Dokument Analizy</a:t>
                      </a:r>
                    </a:p>
                    <a:p>
                      <a:pPr marL="342900" lvl="0" indent="-342900">
                        <a:lnSpc>
                          <a:spcPct val="115000"/>
                        </a:lnSpc>
                        <a:spcAft>
                          <a:spcPts val="1000"/>
                        </a:spcAft>
                        <a:buFont typeface="Symbol"/>
                        <a:buChar char=""/>
                      </a:pPr>
                      <a:r>
                        <a:rPr lang="pl-PL" sz="1200" dirty="0">
                          <a:effectLst/>
                        </a:rPr>
                        <a:t>Przebieg procesu</a:t>
                      </a:r>
                      <a:endParaRPr lang="pl-PL" sz="1200" dirty="0">
                        <a:effectLst/>
                        <a:latin typeface="Calibri"/>
                        <a:ea typeface="Calibri"/>
                        <a:cs typeface="Times New Roman"/>
                      </a:endParaRPr>
                    </a:p>
                  </a:txBody>
                  <a:tcPr marL="31643" marR="31643" marT="0" marB="0"/>
                </a:tc>
              </a:tr>
              <a:tr h="1922012">
                <a:tc>
                  <a:txBody>
                    <a:bodyPr/>
                    <a:lstStyle/>
                    <a:p>
                      <a:pPr>
                        <a:lnSpc>
                          <a:spcPct val="115000"/>
                        </a:lnSpc>
                        <a:spcAft>
                          <a:spcPts val="1000"/>
                        </a:spcAft>
                      </a:pPr>
                      <a:r>
                        <a:rPr lang="pl-PL" sz="1200" dirty="0">
                          <a:effectLst/>
                        </a:rPr>
                        <a:t>Harmonogram (kamienie milowe) / </a:t>
                      </a:r>
                      <a:r>
                        <a:rPr lang="pl-PL" sz="1200" dirty="0" err="1">
                          <a:effectLst/>
                        </a:rPr>
                        <a:t>Milestone</a:t>
                      </a:r>
                      <a:r>
                        <a:rPr lang="pl-PL" sz="1200" dirty="0">
                          <a:effectLst/>
                        </a:rPr>
                        <a:t> </a:t>
                      </a:r>
                      <a:r>
                        <a:rPr lang="pl-PL" sz="1200" dirty="0" err="1">
                          <a:effectLst/>
                        </a:rPr>
                        <a:t>schedule</a:t>
                      </a:r>
                      <a:r>
                        <a:rPr lang="pl-PL" sz="1200" dirty="0">
                          <a:effectLst/>
                        </a:rPr>
                        <a:t>:</a:t>
                      </a:r>
                    </a:p>
                    <a:p>
                      <a:pPr>
                        <a:lnSpc>
                          <a:spcPct val="115000"/>
                        </a:lnSpc>
                        <a:spcAft>
                          <a:spcPts val="1000"/>
                        </a:spcAft>
                      </a:pPr>
                      <a:r>
                        <a:rPr lang="pl-PL" sz="1200" dirty="0">
                          <a:effectLst/>
                        </a:rPr>
                        <a:t>Uruchomienie projektu</a:t>
                      </a:r>
                    </a:p>
                    <a:p>
                      <a:pPr>
                        <a:lnSpc>
                          <a:spcPct val="115000"/>
                        </a:lnSpc>
                        <a:spcAft>
                          <a:spcPts val="1000"/>
                        </a:spcAft>
                      </a:pPr>
                      <a:r>
                        <a:rPr lang="pl-PL" sz="1200" dirty="0">
                          <a:effectLst/>
                        </a:rPr>
                        <a:t>Specyfikacja wymagań</a:t>
                      </a:r>
                    </a:p>
                    <a:p>
                      <a:pPr>
                        <a:lnSpc>
                          <a:spcPct val="115000"/>
                        </a:lnSpc>
                        <a:spcAft>
                          <a:spcPts val="1000"/>
                        </a:spcAft>
                      </a:pPr>
                      <a:r>
                        <a:rPr lang="pl-PL" sz="1200" dirty="0">
                          <a:effectLst/>
                        </a:rPr>
                        <a:t>Implementacja</a:t>
                      </a:r>
                    </a:p>
                    <a:p>
                      <a:pPr>
                        <a:lnSpc>
                          <a:spcPct val="115000"/>
                        </a:lnSpc>
                        <a:spcAft>
                          <a:spcPts val="1000"/>
                        </a:spcAft>
                      </a:pPr>
                      <a:r>
                        <a:rPr lang="pl-PL" sz="1200" dirty="0">
                          <a:effectLst/>
                        </a:rPr>
                        <a:t>Testy</a:t>
                      </a:r>
                    </a:p>
                    <a:p>
                      <a:pPr>
                        <a:lnSpc>
                          <a:spcPct val="115000"/>
                        </a:lnSpc>
                        <a:spcAft>
                          <a:spcPts val="1000"/>
                        </a:spcAft>
                      </a:pPr>
                      <a:r>
                        <a:rPr lang="pl-PL" sz="1200" dirty="0">
                          <a:effectLst/>
                        </a:rPr>
                        <a:t>Uruchomienie produkcyjne</a:t>
                      </a:r>
                      <a:endParaRPr lang="pl-PL" sz="1200" dirty="0">
                        <a:effectLst/>
                        <a:latin typeface="Calibri"/>
                        <a:ea typeface="Calibri"/>
                        <a:cs typeface="Times New Roman"/>
                      </a:endParaRPr>
                    </a:p>
                  </a:txBody>
                  <a:tcPr marL="31643" marR="31643" marT="0" marB="0"/>
                </a:tc>
              </a:tr>
              <a:tr h="500480">
                <a:tc>
                  <a:txBody>
                    <a:bodyPr/>
                    <a:lstStyle/>
                    <a:p>
                      <a:pPr>
                        <a:lnSpc>
                          <a:spcPct val="115000"/>
                        </a:lnSpc>
                        <a:spcAft>
                          <a:spcPts val="1000"/>
                        </a:spcAft>
                      </a:pPr>
                      <a:r>
                        <a:rPr lang="pl-PL" sz="1200" dirty="0">
                          <a:effectLst/>
                        </a:rPr>
                        <a:t>Budżet/ Budget: </a:t>
                      </a:r>
                    </a:p>
                    <a:p>
                      <a:pPr marL="228600">
                        <a:lnSpc>
                          <a:spcPct val="115000"/>
                        </a:lnSpc>
                        <a:spcAft>
                          <a:spcPts val="1000"/>
                        </a:spcAft>
                      </a:pPr>
                      <a:r>
                        <a:rPr lang="en-US" sz="1200" dirty="0">
                          <a:effectLst/>
                        </a:rPr>
                        <a:t>100 000 PLN</a:t>
                      </a:r>
                      <a:endParaRPr lang="pl-PL" sz="1200" dirty="0">
                        <a:effectLst/>
                        <a:latin typeface="Calibri"/>
                        <a:ea typeface="Calibri"/>
                        <a:cs typeface="Times New Roman"/>
                      </a:endParaRPr>
                    </a:p>
                  </a:txBody>
                  <a:tcPr marL="31643" marR="31643" marT="0" marB="0"/>
                </a:tc>
              </a:tr>
              <a:tr h="855863">
                <a:tc>
                  <a:txBody>
                    <a:bodyPr/>
                    <a:lstStyle/>
                    <a:p>
                      <a:pPr>
                        <a:lnSpc>
                          <a:spcPct val="115000"/>
                        </a:lnSpc>
                        <a:spcAft>
                          <a:spcPts val="1000"/>
                        </a:spcAft>
                      </a:pPr>
                      <a:r>
                        <a:rPr lang="pl-PL" sz="1200" dirty="0">
                          <a:effectLst/>
                        </a:rPr>
                        <a:t>Ryzyka/ </a:t>
                      </a:r>
                      <a:r>
                        <a:rPr lang="pl-PL" sz="1200" dirty="0" err="1">
                          <a:effectLst/>
                        </a:rPr>
                        <a:t>Risks</a:t>
                      </a:r>
                      <a:r>
                        <a:rPr lang="pl-PL" sz="1200" dirty="0">
                          <a:effectLst/>
                        </a:rPr>
                        <a:t>: </a:t>
                      </a:r>
                    </a:p>
                    <a:p>
                      <a:pPr>
                        <a:lnSpc>
                          <a:spcPct val="115000"/>
                        </a:lnSpc>
                        <a:spcAft>
                          <a:spcPts val="1000"/>
                        </a:spcAft>
                      </a:pPr>
                      <a:r>
                        <a:rPr lang="pl-PL" sz="1200" dirty="0">
                          <a:effectLst/>
                        </a:rPr>
                        <a:t>Opór ze strony pracowników</a:t>
                      </a:r>
                    </a:p>
                    <a:p>
                      <a:pPr>
                        <a:lnSpc>
                          <a:spcPct val="115000"/>
                        </a:lnSpc>
                        <a:spcAft>
                          <a:spcPts val="1000"/>
                        </a:spcAft>
                      </a:pPr>
                      <a:r>
                        <a:rPr lang="pl-PL" sz="1200" dirty="0">
                          <a:effectLst/>
                        </a:rPr>
                        <a:t>Brak specjalistycznej wiedzy</a:t>
                      </a:r>
                      <a:endParaRPr lang="pl-PL" sz="1200" dirty="0">
                        <a:effectLst/>
                        <a:latin typeface="Calibri"/>
                        <a:ea typeface="Calibri"/>
                        <a:cs typeface="Times New Roman"/>
                      </a:endParaRPr>
                    </a:p>
                  </a:txBody>
                  <a:tcPr marL="31643" marR="31643" marT="0" marB="0"/>
                </a:tc>
              </a:tr>
              <a:tr h="500480">
                <a:tc>
                  <a:txBody>
                    <a:bodyPr/>
                    <a:lstStyle/>
                    <a:p>
                      <a:pPr>
                        <a:lnSpc>
                          <a:spcPct val="115000"/>
                        </a:lnSpc>
                        <a:spcAft>
                          <a:spcPts val="1000"/>
                        </a:spcAft>
                      </a:pPr>
                      <a:r>
                        <a:rPr lang="pl-PL" sz="1200" dirty="0">
                          <a:effectLst/>
                        </a:rPr>
                        <a:t>Założenia (czego jeszcze nie wiemy i musimy założyć) / </a:t>
                      </a:r>
                      <a:r>
                        <a:rPr lang="pl-PL" sz="1200" dirty="0" err="1">
                          <a:effectLst/>
                        </a:rPr>
                        <a:t>Assumptions</a:t>
                      </a:r>
                      <a:r>
                        <a:rPr lang="pl-PL" sz="1200" dirty="0">
                          <a:effectLst/>
                        </a:rPr>
                        <a:t>:</a:t>
                      </a:r>
                    </a:p>
                    <a:p>
                      <a:pPr marL="228600">
                        <a:lnSpc>
                          <a:spcPct val="115000"/>
                        </a:lnSpc>
                        <a:spcAft>
                          <a:spcPts val="1000"/>
                        </a:spcAft>
                      </a:pPr>
                      <a:r>
                        <a:rPr lang="pl-PL" sz="1200" dirty="0">
                          <a:effectLst/>
                        </a:rPr>
                        <a:t>Zaangażowanie konsultantów zewnętrznych</a:t>
                      </a:r>
                      <a:endParaRPr lang="pl-PL" sz="1200" dirty="0">
                        <a:effectLst/>
                        <a:latin typeface="Calibri"/>
                        <a:ea typeface="Calibri"/>
                        <a:cs typeface="Times New Roman"/>
                      </a:endParaRPr>
                    </a:p>
                  </a:txBody>
                  <a:tcPr marL="31643" marR="31643" marT="0" marB="0"/>
                </a:tc>
              </a:tr>
            </a:tbl>
          </a:graphicData>
        </a:graphic>
      </p:graphicFrame>
    </p:spTree>
    <p:extLst>
      <p:ext uri="{BB962C8B-B14F-4D97-AF65-F5344CB8AC3E}">
        <p14:creationId xmlns:p14="http://schemas.microsoft.com/office/powerpoint/2010/main" val="246245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Diagram następstw</a:t>
            </a:r>
            <a:endParaRPr lang="pl-PL" dirty="0"/>
          </a:p>
        </p:txBody>
      </p:sp>
      <p:pic>
        <p:nvPicPr>
          <p:cNvPr id="4" name="Obraz 3"/>
          <p:cNvPicPr/>
          <p:nvPr/>
        </p:nvPicPr>
        <p:blipFill>
          <a:blip r:embed="rId2">
            <a:extLst>
              <a:ext uri="{28A0092B-C50C-407E-A947-70E740481C1C}">
                <a14:useLocalDpi xmlns:a14="http://schemas.microsoft.com/office/drawing/2010/main" val="0"/>
              </a:ext>
            </a:extLst>
          </a:blip>
          <a:stretch>
            <a:fillRect/>
          </a:stretch>
        </p:blipFill>
        <p:spPr>
          <a:xfrm>
            <a:off x="683568" y="1700808"/>
            <a:ext cx="8208912" cy="4320480"/>
          </a:xfrm>
          <a:prstGeom prst="rect">
            <a:avLst/>
          </a:prstGeom>
        </p:spPr>
      </p:pic>
    </p:spTree>
    <p:extLst>
      <p:ext uri="{BB962C8B-B14F-4D97-AF65-F5344CB8AC3E}">
        <p14:creationId xmlns:p14="http://schemas.microsoft.com/office/powerpoint/2010/main" val="2593319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Harmonogram</a:t>
            </a:r>
            <a:endParaRPr lang="pl-PL" dirty="0"/>
          </a:p>
        </p:txBody>
      </p:sp>
      <p:pic>
        <p:nvPicPr>
          <p:cNvPr id="3" name="Obraz 2"/>
          <p:cNvPicPr/>
          <p:nvPr/>
        </p:nvPicPr>
        <p:blipFill>
          <a:blip r:embed="rId2">
            <a:extLst>
              <a:ext uri="{28A0092B-C50C-407E-A947-70E740481C1C}">
                <a14:useLocalDpi xmlns:a14="http://schemas.microsoft.com/office/drawing/2010/main" val="0"/>
              </a:ext>
            </a:extLst>
          </a:blip>
          <a:stretch>
            <a:fillRect/>
          </a:stretch>
        </p:blipFill>
        <p:spPr>
          <a:xfrm>
            <a:off x="107504" y="1844824"/>
            <a:ext cx="8712968" cy="4608511"/>
          </a:xfrm>
          <a:prstGeom prst="rect">
            <a:avLst/>
          </a:prstGeom>
        </p:spPr>
      </p:pic>
    </p:spTree>
    <p:extLst>
      <p:ext uri="{BB962C8B-B14F-4D97-AF65-F5344CB8AC3E}">
        <p14:creationId xmlns:p14="http://schemas.microsoft.com/office/powerpoint/2010/main" val="1684896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Przypisanie zasobów</a:t>
            </a:r>
            <a:endParaRPr lang="pl-PL" dirty="0"/>
          </a:p>
        </p:txBody>
      </p:sp>
      <p:pic>
        <p:nvPicPr>
          <p:cNvPr id="3" name="Obraz 2"/>
          <p:cNvPicPr/>
          <p:nvPr/>
        </p:nvPicPr>
        <p:blipFill>
          <a:blip r:embed="rId2">
            <a:extLst>
              <a:ext uri="{28A0092B-C50C-407E-A947-70E740481C1C}">
                <a14:useLocalDpi xmlns:a14="http://schemas.microsoft.com/office/drawing/2010/main" val="0"/>
              </a:ext>
            </a:extLst>
          </a:blip>
          <a:stretch>
            <a:fillRect/>
          </a:stretch>
        </p:blipFill>
        <p:spPr>
          <a:xfrm>
            <a:off x="755576" y="2996952"/>
            <a:ext cx="7560840" cy="2592287"/>
          </a:xfrm>
          <a:prstGeom prst="rect">
            <a:avLst/>
          </a:prstGeom>
        </p:spPr>
      </p:pic>
    </p:spTree>
    <p:extLst>
      <p:ext uri="{BB962C8B-B14F-4D97-AF65-F5344CB8AC3E}">
        <p14:creationId xmlns:p14="http://schemas.microsoft.com/office/powerpoint/2010/main" val="3763257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Raport z postępu prac</a:t>
            </a:r>
            <a:endParaRPr lang="pl-PL" dirty="0"/>
          </a:p>
        </p:txBody>
      </p:sp>
      <p:pic>
        <p:nvPicPr>
          <p:cNvPr id="3" name="Obraz 2"/>
          <p:cNvPicPr/>
          <p:nvPr/>
        </p:nvPicPr>
        <p:blipFill>
          <a:blip r:embed="rId2">
            <a:extLst>
              <a:ext uri="{28A0092B-C50C-407E-A947-70E740481C1C}">
                <a14:useLocalDpi xmlns:a14="http://schemas.microsoft.com/office/drawing/2010/main" val="0"/>
              </a:ext>
            </a:extLst>
          </a:blip>
          <a:stretch>
            <a:fillRect/>
          </a:stretch>
        </p:blipFill>
        <p:spPr>
          <a:xfrm>
            <a:off x="323528" y="1700808"/>
            <a:ext cx="8136904" cy="3960439"/>
          </a:xfrm>
          <a:prstGeom prst="rect">
            <a:avLst/>
          </a:prstGeom>
        </p:spPr>
      </p:pic>
    </p:spTree>
    <p:extLst>
      <p:ext uri="{BB962C8B-B14F-4D97-AF65-F5344CB8AC3E}">
        <p14:creationId xmlns:p14="http://schemas.microsoft.com/office/powerpoint/2010/main" val="798023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Raport z przepływu pieniędzy</a:t>
            </a:r>
            <a:endParaRPr lang="pl-PL" dirty="0"/>
          </a:p>
        </p:txBody>
      </p:sp>
      <p:pic>
        <p:nvPicPr>
          <p:cNvPr id="3" name="Obraz 2"/>
          <p:cNvPicPr/>
          <p:nvPr/>
        </p:nvPicPr>
        <p:blipFill>
          <a:blip r:embed="rId2">
            <a:extLst>
              <a:ext uri="{28A0092B-C50C-407E-A947-70E740481C1C}">
                <a14:useLocalDpi xmlns:a14="http://schemas.microsoft.com/office/drawing/2010/main" val="0"/>
              </a:ext>
            </a:extLst>
          </a:blip>
          <a:stretch>
            <a:fillRect/>
          </a:stretch>
        </p:blipFill>
        <p:spPr>
          <a:xfrm>
            <a:off x="323528" y="2376487"/>
            <a:ext cx="8352928" cy="3140745"/>
          </a:xfrm>
          <a:prstGeom prst="rect">
            <a:avLst/>
          </a:prstGeom>
        </p:spPr>
      </p:pic>
    </p:spTree>
    <p:extLst>
      <p:ext uri="{BB962C8B-B14F-4D97-AF65-F5344CB8AC3E}">
        <p14:creationId xmlns:p14="http://schemas.microsoft.com/office/powerpoint/2010/main" val="299058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Raport z wartości wypracowanej</a:t>
            </a:r>
            <a:endParaRPr lang="pl-PL" dirty="0"/>
          </a:p>
        </p:txBody>
      </p:sp>
      <p:pic>
        <p:nvPicPr>
          <p:cNvPr id="3" name="Obraz 2"/>
          <p:cNvPicPr/>
          <p:nvPr/>
        </p:nvPicPr>
        <p:blipFill>
          <a:blip r:embed="rId2">
            <a:extLst>
              <a:ext uri="{28A0092B-C50C-407E-A947-70E740481C1C}">
                <a14:useLocalDpi xmlns:a14="http://schemas.microsoft.com/office/drawing/2010/main" val="0"/>
              </a:ext>
            </a:extLst>
          </a:blip>
          <a:stretch>
            <a:fillRect/>
          </a:stretch>
        </p:blipFill>
        <p:spPr>
          <a:xfrm>
            <a:off x="611560" y="1772816"/>
            <a:ext cx="7632848" cy="3888431"/>
          </a:xfrm>
          <a:prstGeom prst="rect">
            <a:avLst/>
          </a:prstGeom>
        </p:spPr>
      </p:pic>
    </p:spTree>
    <p:extLst>
      <p:ext uri="{BB962C8B-B14F-4D97-AF65-F5344CB8AC3E}">
        <p14:creationId xmlns:p14="http://schemas.microsoft.com/office/powerpoint/2010/main" val="946617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Raport z budżetu dla danego zadania</a:t>
            </a:r>
            <a:endParaRPr lang="pl-PL" dirty="0"/>
          </a:p>
        </p:txBody>
      </p:sp>
      <p:pic>
        <p:nvPicPr>
          <p:cNvPr id="3" name="Obraz 2"/>
          <p:cNvPicPr/>
          <p:nvPr/>
        </p:nvPicPr>
        <p:blipFill>
          <a:blip r:embed="rId2">
            <a:extLst>
              <a:ext uri="{28A0092B-C50C-407E-A947-70E740481C1C}">
                <a14:useLocalDpi xmlns:a14="http://schemas.microsoft.com/office/drawing/2010/main" val="0"/>
              </a:ext>
            </a:extLst>
          </a:blip>
          <a:stretch>
            <a:fillRect/>
          </a:stretch>
        </p:blipFill>
        <p:spPr>
          <a:xfrm>
            <a:off x="539552" y="2132856"/>
            <a:ext cx="7992888" cy="3079527"/>
          </a:xfrm>
          <a:prstGeom prst="rect">
            <a:avLst/>
          </a:prstGeom>
        </p:spPr>
      </p:pic>
    </p:spTree>
    <p:extLst>
      <p:ext uri="{BB962C8B-B14F-4D97-AF65-F5344CB8AC3E}">
        <p14:creationId xmlns:p14="http://schemas.microsoft.com/office/powerpoint/2010/main" val="185710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a:t>Uczestnicy </a:t>
            </a:r>
            <a:r>
              <a:rPr lang="pl-PL" b="1" dirty="0" smtClean="0"/>
              <a:t>projektu</a:t>
            </a:r>
            <a:endParaRPr lang="pl-PL" dirty="0"/>
          </a:p>
        </p:txBody>
      </p:sp>
      <p:sp>
        <p:nvSpPr>
          <p:cNvPr id="3" name="Symbol zastępczy zawartości 2"/>
          <p:cNvSpPr>
            <a:spLocks noGrp="1"/>
          </p:cNvSpPr>
          <p:nvPr>
            <p:ph idx="1"/>
          </p:nvPr>
        </p:nvSpPr>
        <p:spPr>
          <a:xfrm>
            <a:off x="0" y="1268760"/>
            <a:ext cx="8686800" cy="4857403"/>
          </a:xfrm>
        </p:spPr>
        <p:txBody>
          <a:bodyPr>
            <a:normAutofit lnSpcReduction="10000"/>
          </a:bodyPr>
          <a:lstStyle/>
          <a:p>
            <a:pPr marL="0" indent="0" algn="just">
              <a:buNone/>
            </a:pPr>
            <a:r>
              <a:rPr lang="pl-PL" dirty="0"/>
              <a:t>Do realizacji projektu niezbędne </a:t>
            </a:r>
            <a:r>
              <a:rPr lang="pl-PL" dirty="0" smtClean="0"/>
              <a:t>jest </a:t>
            </a:r>
            <a:r>
              <a:rPr lang="pl-PL" dirty="0"/>
              <a:t>zaangażowanie odpowiednich </a:t>
            </a:r>
            <a:r>
              <a:rPr lang="pl-PL" b="1" dirty="0"/>
              <a:t>zasobów ludzkich</a:t>
            </a:r>
            <a:r>
              <a:rPr lang="pl-PL" dirty="0"/>
              <a:t>. Wszyscy uczestnicy są opisywanie </a:t>
            </a:r>
            <a:r>
              <a:rPr lang="pl-PL" dirty="0" smtClean="0"/>
              <a:t>jako </a:t>
            </a:r>
            <a:r>
              <a:rPr lang="pl-PL" b="1" dirty="0"/>
              <a:t>interesariusze projektu</a:t>
            </a:r>
            <a:r>
              <a:rPr lang="pl-PL" dirty="0"/>
              <a:t>.  </a:t>
            </a:r>
            <a:endParaRPr lang="pl-PL" dirty="0" smtClean="0"/>
          </a:p>
          <a:p>
            <a:pPr marL="0" indent="0" algn="just">
              <a:buNone/>
            </a:pPr>
            <a:r>
              <a:rPr lang="pl-PL" dirty="0" smtClean="0"/>
              <a:t>W </a:t>
            </a:r>
            <a:r>
              <a:rPr lang="pl-PL" dirty="0"/>
              <a:t>skład tej grupy wchodzą zarówno </a:t>
            </a:r>
            <a:r>
              <a:rPr lang="pl-PL" b="1" dirty="0"/>
              <a:t>pracownicy danego przedsiębiorstwa</a:t>
            </a:r>
            <a:r>
              <a:rPr lang="pl-PL" dirty="0"/>
              <a:t>, jak i również </a:t>
            </a:r>
            <a:r>
              <a:rPr lang="pl-PL" b="1" dirty="0"/>
              <a:t>podmioty zewnętrzne</a:t>
            </a:r>
            <a:r>
              <a:rPr lang="pl-PL" dirty="0"/>
              <a:t> (np. organizacje środowiskowe), których wpływ na projekt czasami z pozoru może być z pozoru nieznaczący, </a:t>
            </a:r>
            <a:r>
              <a:rPr lang="pl-PL" dirty="0" smtClean="0"/>
              <a:t>a </a:t>
            </a:r>
            <a:r>
              <a:rPr lang="pl-PL" dirty="0"/>
              <a:t>w konsekwencji może taki spowodować o niepowodzeniu projektu.</a:t>
            </a:r>
          </a:p>
          <a:p>
            <a:pPr marL="0" indent="0">
              <a:buNone/>
            </a:pPr>
            <a:endParaRPr lang="pl-PL" dirty="0"/>
          </a:p>
        </p:txBody>
      </p:sp>
    </p:spTree>
    <p:extLst>
      <p:ext uri="{BB962C8B-B14F-4D97-AF65-F5344CB8AC3E}">
        <p14:creationId xmlns:p14="http://schemas.microsoft.com/office/powerpoint/2010/main" val="614329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Raport z alokacji zasobów</a:t>
            </a:r>
            <a:endParaRPr lang="pl-PL" dirty="0"/>
          </a:p>
        </p:txBody>
      </p:sp>
      <p:pic>
        <p:nvPicPr>
          <p:cNvPr id="3" name="Obraz 2"/>
          <p:cNvPicPr/>
          <p:nvPr/>
        </p:nvPicPr>
        <p:blipFill>
          <a:blip r:embed="rId2">
            <a:extLst>
              <a:ext uri="{28A0092B-C50C-407E-A947-70E740481C1C}">
                <a14:useLocalDpi xmlns:a14="http://schemas.microsoft.com/office/drawing/2010/main" val="0"/>
              </a:ext>
            </a:extLst>
          </a:blip>
          <a:stretch>
            <a:fillRect/>
          </a:stretch>
        </p:blipFill>
        <p:spPr>
          <a:xfrm>
            <a:off x="395536" y="1700808"/>
            <a:ext cx="7992888" cy="3960439"/>
          </a:xfrm>
          <a:prstGeom prst="rect">
            <a:avLst/>
          </a:prstGeom>
        </p:spPr>
      </p:pic>
    </p:spTree>
    <p:extLst>
      <p:ext uri="{BB962C8B-B14F-4D97-AF65-F5344CB8AC3E}">
        <p14:creationId xmlns:p14="http://schemas.microsoft.com/office/powerpoint/2010/main" val="1477905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smtClean="0"/>
              <a:t>Planowanie harmonogramu w programie MS Project należy rozpocząć poprzez umieszczenie poszczególnych zadań projektu w Arkuszu zadań. Każdy wiersz zawiera informacje dotyczące tylko jednego zadania, któremu przypisywany jest identyfikator zadania</a:t>
            </a:r>
            <a:endParaRPr lang="pl-PL" dirty="0"/>
          </a:p>
        </p:txBody>
      </p:sp>
      <p:sp>
        <p:nvSpPr>
          <p:cNvPr id="3" name="Tytuł 2"/>
          <p:cNvSpPr>
            <a:spLocks noGrp="1"/>
          </p:cNvSpPr>
          <p:nvPr>
            <p:ph type="title"/>
          </p:nvPr>
        </p:nvSpPr>
        <p:spPr/>
        <p:txBody>
          <a:bodyPr/>
          <a:lstStyle/>
          <a:p>
            <a:pPr lvl="1" algn="l" rtl="0">
              <a:spcBef>
                <a:spcPct val="0"/>
              </a:spcBef>
            </a:pPr>
            <a:r>
              <a:rPr lang="pl-PL" cap="small" dirty="0"/>
              <a:t>Arkusza zadań</a:t>
            </a:r>
            <a:r>
              <a:rPr lang="pl-PL" b="1" dirty="0"/>
              <a:t/>
            </a:r>
            <a:br>
              <a:rPr lang="pl-PL" b="1" dirty="0"/>
            </a:br>
            <a:endParaRPr lang="pl-PL" dirty="0"/>
          </a:p>
        </p:txBody>
      </p:sp>
    </p:spTree>
    <p:extLst>
      <p:ext uri="{BB962C8B-B14F-4D97-AF65-F5344CB8AC3E}">
        <p14:creationId xmlns:p14="http://schemas.microsoft.com/office/powerpoint/2010/main" val="2298169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cstate="print"/>
          <a:stretch>
            <a:fillRect/>
          </a:stretch>
        </p:blipFill>
        <p:spPr>
          <a:xfrm>
            <a:off x="0" y="188640"/>
            <a:ext cx="9144000" cy="6336703"/>
          </a:xfrm>
          <a:prstGeom prst="rect">
            <a:avLst/>
          </a:prstGeom>
        </p:spPr>
      </p:pic>
    </p:spTree>
    <p:extLst>
      <p:ext uri="{BB962C8B-B14F-4D97-AF65-F5344CB8AC3E}">
        <p14:creationId xmlns:p14="http://schemas.microsoft.com/office/powerpoint/2010/main" val="302185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79512" y="692696"/>
            <a:ext cx="8661648" cy="5400600"/>
          </a:xfrm>
        </p:spPr>
        <p:txBody>
          <a:bodyPr>
            <a:normAutofit fontScale="92500" lnSpcReduction="20000"/>
          </a:bodyPr>
          <a:lstStyle/>
          <a:p>
            <a:pPr algn="just"/>
            <a:r>
              <a:rPr lang="pl-PL" dirty="0" smtClean="0"/>
              <a:t>Po umieszczeniu wszystkich planowanych zadań do wykonania, które mogą być pogrupowane na przykład w etapy projektu, należy przypisać przewidywany czas trwania. </a:t>
            </a:r>
          </a:p>
          <a:p>
            <a:pPr algn="just"/>
            <a:r>
              <a:rPr lang="pl-PL" dirty="0" smtClean="0"/>
              <a:t>Całkowity czas trwania etapu, jest liczony od daty rozpoczęcia pierwszego zadania w etapie do daty zakończenia ostatniego zadania. </a:t>
            </a:r>
          </a:p>
          <a:p>
            <a:pPr algn="just"/>
            <a:r>
              <a:rPr lang="pl-PL" dirty="0" smtClean="0"/>
              <a:t>Zależy on również od zależności występujących pomiędzy zadaniami. </a:t>
            </a:r>
          </a:p>
          <a:p>
            <a:pPr algn="just"/>
            <a:r>
              <a:rPr lang="pl-PL" dirty="0" smtClean="0"/>
              <a:t>MS Project odróżnia także czas wolny od czasu pracy (dni wolne, urlopy, weekendy). </a:t>
            </a:r>
          </a:p>
          <a:p>
            <a:pPr algn="just"/>
            <a:r>
              <a:rPr lang="pl-PL" dirty="0" smtClean="0"/>
              <a:t>W programie można także zdefiniować jednostki dni, tygodni i miesięcy na potrzeby swojego projektu.</a:t>
            </a:r>
          </a:p>
          <a:p>
            <a:pPr algn="just"/>
            <a:endParaRPr lang="pl-PL" dirty="0"/>
          </a:p>
        </p:txBody>
      </p:sp>
    </p:spTree>
    <p:extLst>
      <p:ext uri="{BB962C8B-B14F-4D97-AF65-F5344CB8AC3E}">
        <p14:creationId xmlns:p14="http://schemas.microsoft.com/office/powerpoint/2010/main" val="9926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107504" y="836712"/>
            <a:ext cx="8507288" cy="4781128"/>
          </a:xfrm>
        </p:spPr>
        <p:txBody>
          <a:bodyPr>
            <a:normAutofit fontScale="85000" lnSpcReduction="20000"/>
          </a:bodyPr>
          <a:lstStyle/>
          <a:p>
            <a:pPr marL="0" indent="0">
              <a:buNone/>
            </a:pPr>
            <a:r>
              <a:rPr lang="pl-PL" dirty="0" smtClean="0"/>
              <a:t>Zadania wchodzące w skład projektu muszą być wykonywane w odpowiedniej kolejności. </a:t>
            </a:r>
          </a:p>
          <a:p>
            <a:pPr marL="0" indent="0">
              <a:buNone/>
            </a:pPr>
            <a:endParaRPr lang="pl-PL" dirty="0"/>
          </a:p>
          <a:p>
            <a:pPr marL="0" indent="0">
              <a:buNone/>
            </a:pPr>
            <a:r>
              <a:rPr lang="pl-PL" dirty="0" smtClean="0"/>
              <a:t>Przykład:</a:t>
            </a:r>
          </a:p>
          <a:p>
            <a:pPr marL="0" indent="0">
              <a:buNone/>
            </a:pPr>
            <a:r>
              <a:rPr lang="pl-PL" b="1" dirty="0" smtClean="0"/>
              <a:t>Etap I </a:t>
            </a:r>
            <a:r>
              <a:rPr lang="pl-PL" dirty="0" smtClean="0"/>
              <a:t>- Analiza musi zostać odebrany protokołem odbioru, aby przystąpić do </a:t>
            </a:r>
            <a:r>
              <a:rPr lang="pl-PL" b="1" dirty="0" smtClean="0"/>
              <a:t>Etapu II </a:t>
            </a:r>
            <a:r>
              <a:rPr lang="pl-PL" dirty="0" smtClean="0"/>
              <a:t>– Projekt. </a:t>
            </a:r>
          </a:p>
          <a:p>
            <a:pPr marL="0" indent="0">
              <a:buNone/>
            </a:pPr>
            <a:r>
              <a:rPr lang="pl-PL" dirty="0" smtClean="0"/>
              <a:t>W momencie gdyby </a:t>
            </a:r>
            <a:r>
              <a:rPr lang="pl-PL" b="1" dirty="0" smtClean="0"/>
              <a:t>Zamawiający</a:t>
            </a:r>
            <a:r>
              <a:rPr lang="pl-PL" dirty="0" smtClean="0"/>
              <a:t> po przeanalizowaniu „Raportu z analizy” zdecydował, że jednak nie chce realizować projektu, gdyż być może znalazł nowego oferenta, podjęcie prac z Etapu II poszłoby na marne. Dlatego istotne jest wyznaczenie kolejności zadań, a także wytyczenie tzw. kamieni milowych.</a:t>
            </a:r>
          </a:p>
          <a:p>
            <a:endParaRPr lang="pl-PL" dirty="0"/>
          </a:p>
        </p:txBody>
      </p:sp>
    </p:spTree>
    <p:extLst>
      <p:ext uri="{BB962C8B-B14F-4D97-AF65-F5344CB8AC3E}">
        <p14:creationId xmlns:p14="http://schemas.microsoft.com/office/powerpoint/2010/main" val="2483742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67544" y="620688"/>
            <a:ext cx="8229600" cy="5174035"/>
          </a:xfrm>
        </p:spPr>
        <p:txBody>
          <a:bodyPr>
            <a:normAutofit fontScale="92500" lnSpcReduction="20000"/>
          </a:bodyPr>
          <a:lstStyle/>
          <a:p>
            <a:pPr marL="0" indent="0">
              <a:buNone/>
            </a:pPr>
            <a:r>
              <a:rPr lang="pl-PL" dirty="0" smtClean="0"/>
              <a:t>W celu ułatwienia śledzenia realizacji poszczególnych faz projektu, warto wprowadzić kluczowe punkty projektu tzw. punkty kontrolne. </a:t>
            </a:r>
          </a:p>
          <a:p>
            <a:pPr marL="0" indent="0">
              <a:buNone/>
            </a:pPr>
            <a:r>
              <a:rPr lang="pl-PL" dirty="0" smtClean="0"/>
              <a:t>W opisywanym projekcie każdy protokół odbioru danego etapu jest takim punktem kontrolnym. </a:t>
            </a:r>
          </a:p>
          <a:p>
            <a:pPr marL="0" indent="0">
              <a:buNone/>
            </a:pPr>
            <a:r>
              <a:rPr lang="pl-PL" dirty="0" smtClean="0"/>
              <a:t>Punkty kontrolne to istotne wydarzenia wynikające z realizacji samego projektu. </a:t>
            </a:r>
          </a:p>
          <a:p>
            <a:pPr marL="0" indent="0">
              <a:buNone/>
            </a:pPr>
            <a:r>
              <a:rPr lang="pl-PL" dirty="0" smtClean="0"/>
              <a:t>Ponieważ nie przedstawiają one żadnej pracy, przedstawia się je jako zadania o zerowym czasie trwania. </a:t>
            </a:r>
          </a:p>
          <a:p>
            <a:pPr marL="0" indent="0">
              <a:buNone/>
            </a:pPr>
            <a:r>
              <a:rPr lang="pl-PL" dirty="0" smtClean="0"/>
              <a:t>Na diagramie typu Oś czasu widać, że punkty kontrole kończą każdy etap projektu.</a:t>
            </a:r>
          </a:p>
          <a:p>
            <a:endParaRPr lang="pl-PL" dirty="0"/>
          </a:p>
        </p:txBody>
      </p:sp>
    </p:spTree>
    <p:extLst>
      <p:ext uri="{BB962C8B-B14F-4D97-AF65-F5344CB8AC3E}">
        <p14:creationId xmlns:p14="http://schemas.microsoft.com/office/powerpoint/2010/main" val="3584345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539552" y="836712"/>
            <a:ext cx="8229600" cy="4525963"/>
          </a:xfrm>
        </p:spPr>
        <p:txBody>
          <a:bodyPr>
            <a:normAutofit lnSpcReduction="10000"/>
          </a:bodyPr>
          <a:lstStyle/>
          <a:p>
            <a:r>
              <a:rPr lang="pl-PL" dirty="0" smtClean="0"/>
              <a:t>Każde zadanie może być poprzednikiem jednego lub kilku następników. W MS Project występują cztery rodzaje zależności między zadaniami .</a:t>
            </a:r>
          </a:p>
          <a:p>
            <a:r>
              <a:rPr lang="pl-PL" dirty="0" smtClean="0"/>
              <a:t> Zależności można śledzić:</a:t>
            </a:r>
          </a:p>
          <a:p>
            <a:pPr lvl="1"/>
            <a:r>
              <a:rPr lang="pl-PL" dirty="0" smtClean="0"/>
              <a:t>w widokach Wykres Gantta i Diagram sieciowy (w postaci linii łączących zadania),</a:t>
            </a:r>
          </a:p>
          <a:p>
            <a:pPr lvl="1"/>
            <a:r>
              <a:rPr lang="pl-PL" dirty="0" smtClean="0"/>
              <a:t>w Arkuszu zadań, gdzie identyfikatory poprzedników widoczne są w polu Poprzednik zadań będących następnikami.</a:t>
            </a:r>
          </a:p>
          <a:p>
            <a:endParaRPr lang="pl-PL" dirty="0"/>
          </a:p>
        </p:txBody>
      </p:sp>
    </p:spTree>
    <p:extLst>
      <p:ext uri="{BB962C8B-B14F-4D97-AF65-F5344CB8AC3E}">
        <p14:creationId xmlns:p14="http://schemas.microsoft.com/office/powerpoint/2010/main" val="3552770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Oś czasu</a:t>
            </a:r>
            <a:endParaRPr lang="pl-PL" dirty="0"/>
          </a:p>
        </p:txBody>
      </p:sp>
      <p:pic>
        <p:nvPicPr>
          <p:cNvPr id="4" name="Symbol zastępczy zawartości 3"/>
          <p:cNvPicPr>
            <a:picLocks noGrp="1"/>
          </p:cNvPicPr>
          <p:nvPr>
            <p:ph idx="1"/>
          </p:nvPr>
        </p:nvPicPr>
        <p:blipFill>
          <a:blip r:embed="rId2" cstate="print"/>
          <a:stretch>
            <a:fillRect/>
          </a:stretch>
        </p:blipFill>
        <p:spPr>
          <a:xfrm>
            <a:off x="323528" y="1700808"/>
            <a:ext cx="8352928" cy="4464496"/>
          </a:xfrm>
          <a:prstGeom prst="rect">
            <a:avLst/>
          </a:prstGeom>
        </p:spPr>
      </p:pic>
    </p:spTree>
    <p:extLst>
      <p:ext uri="{BB962C8B-B14F-4D97-AF65-F5344CB8AC3E}">
        <p14:creationId xmlns:p14="http://schemas.microsoft.com/office/powerpoint/2010/main" val="2335262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8964487" cy="6453335"/>
          </a:xfrm>
          <a:prstGeom prst="rect">
            <a:avLst/>
          </a:prstGeom>
          <a:noFill/>
          <a:ln w="9525">
            <a:noFill/>
            <a:miter lim="800000"/>
            <a:headEnd/>
            <a:tailEnd/>
          </a:ln>
          <a:effectLst/>
        </p:spPr>
      </p:pic>
    </p:spTree>
    <p:extLst>
      <p:ext uri="{BB962C8B-B14F-4D97-AF65-F5344CB8AC3E}">
        <p14:creationId xmlns:p14="http://schemas.microsoft.com/office/powerpoint/2010/main" val="877507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395536" y="764704"/>
            <a:ext cx="8229600" cy="5184576"/>
          </a:xfrm>
        </p:spPr>
        <p:txBody>
          <a:bodyPr>
            <a:normAutofit/>
          </a:bodyPr>
          <a:lstStyle/>
          <a:p>
            <a:pPr marL="0" indent="0">
              <a:buNone/>
            </a:pPr>
            <a:r>
              <a:rPr lang="pl-PL" dirty="0" smtClean="0"/>
              <a:t>W MS Project wstawianie zależności typu zakończenie-rozpoczęcie między zadaniami można przeprowadzić na wiele sposobów:</a:t>
            </a:r>
          </a:p>
          <a:p>
            <a:pPr lvl="0"/>
            <a:r>
              <a:rPr lang="pl-PL" dirty="0" smtClean="0"/>
              <a:t>wpisując w kolumnie Poprzednik Identyfikator zadania poprzedzającego,</a:t>
            </a:r>
          </a:p>
          <a:p>
            <a:pPr lvl="0"/>
            <a:r>
              <a:rPr lang="pl-PL" dirty="0" smtClean="0"/>
              <a:t>klikając przycisk Połącz zadania ,</a:t>
            </a:r>
          </a:p>
          <a:p>
            <a:r>
              <a:rPr lang="pl-PL" dirty="0" smtClean="0"/>
              <a:t>bezpośrednio na karcie zadania Informacje o zadaniu</a:t>
            </a:r>
            <a:endParaRPr lang="pl-PL" dirty="0"/>
          </a:p>
        </p:txBody>
      </p:sp>
    </p:spTree>
    <p:extLst>
      <p:ext uri="{BB962C8B-B14F-4D97-AF65-F5344CB8AC3E}">
        <p14:creationId xmlns:p14="http://schemas.microsoft.com/office/powerpoint/2010/main" val="117457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Uczestnicy projektu</a:t>
            </a:r>
            <a:endParaRPr lang="pl-PL" dirty="0"/>
          </a:p>
        </p:txBody>
      </p:sp>
      <p:sp>
        <p:nvSpPr>
          <p:cNvPr id="3" name="Symbol zastępczy zawartości 2"/>
          <p:cNvSpPr>
            <a:spLocks noGrp="1"/>
          </p:cNvSpPr>
          <p:nvPr>
            <p:ph idx="1"/>
          </p:nvPr>
        </p:nvSpPr>
        <p:spPr>
          <a:xfrm>
            <a:off x="611560" y="1484784"/>
            <a:ext cx="7488832" cy="4781128"/>
          </a:xfrm>
        </p:spPr>
        <p:txBody>
          <a:bodyPr>
            <a:normAutofit fontScale="85000" lnSpcReduction="20000"/>
          </a:bodyPr>
          <a:lstStyle/>
          <a:p>
            <a:pPr marL="0" indent="0" algn="just">
              <a:buNone/>
            </a:pPr>
            <a:r>
              <a:rPr lang="pl-PL" dirty="0" smtClean="0"/>
              <a:t>Możemy wyróżnić następujące role </a:t>
            </a:r>
            <a:br>
              <a:rPr lang="pl-PL" dirty="0" smtClean="0"/>
            </a:br>
            <a:r>
              <a:rPr lang="pl-PL" dirty="0" smtClean="0"/>
              <a:t>w projekcie:</a:t>
            </a:r>
          </a:p>
          <a:p>
            <a:pPr lvl="0" algn="just"/>
            <a:r>
              <a:rPr lang="pl-PL" b="1" dirty="0"/>
              <a:t>Sponsor projektu</a:t>
            </a:r>
            <a:r>
              <a:rPr lang="pl-PL" dirty="0"/>
              <a:t> – osoba finansująca realizację projektu lub przedstawiciel grupy osób odpowiadających za środki finansowe niezbędne do realizacji przedsięwzięcia</a:t>
            </a:r>
          </a:p>
          <a:p>
            <a:pPr lvl="0" algn="just"/>
            <a:r>
              <a:rPr lang="pl-PL" b="1" dirty="0"/>
              <a:t>Kierownik projektu </a:t>
            </a:r>
            <a:r>
              <a:rPr lang="pl-PL" dirty="0"/>
              <a:t>– osoba odpowiedzialna za realizację projektu</a:t>
            </a:r>
          </a:p>
          <a:p>
            <a:pPr lvl="0" algn="just"/>
            <a:r>
              <a:rPr lang="pl-PL" b="1" dirty="0"/>
              <a:t>Zespół projektowy </a:t>
            </a:r>
            <a:r>
              <a:rPr lang="pl-PL" dirty="0"/>
              <a:t>– osoby wykonujące zadania na rzecz projektu</a:t>
            </a:r>
          </a:p>
          <a:p>
            <a:pPr lvl="0" algn="just"/>
            <a:r>
              <a:rPr lang="pl-PL" b="1" dirty="0"/>
              <a:t>Podwykonawcy</a:t>
            </a:r>
            <a:r>
              <a:rPr lang="pl-PL" dirty="0"/>
              <a:t> – podmioty zewnętrzne odpowiedzialne za realizację części zadań</a:t>
            </a:r>
          </a:p>
          <a:p>
            <a:pPr marL="0" indent="0">
              <a:buNone/>
            </a:pPr>
            <a:endParaRPr lang="pl-PL" dirty="0" smtClean="0"/>
          </a:p>
          <a:p>
            <a:endParaRPr lang="pl-PL" dirty="0"/>
          </a:p>
        </p:txBody>
      </p:sp>
    </p:spTree>
    <p:extLst>
      <p:ext uri="{BB962C8B-B14F-4D97-AF65-F5344CB8AC3E}">
        <p14:creationId xmlns:p14="http://schemas.microsoft.com/office/powerpoint/2010/main" val="147540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p:cNvPicPr>
          <p:nvPr>
            <p:ph idx="1"/>
          </p:nvPr>
        </p:nvPicPr>
        <p:blipFill>
          <a:blip r:embed="rId2" cstate="print"/>
          <a:stretch>
            <a:fillRect/>
          </a:stretch>
        </p:blipFill>
        <p:spPr>
          <a:xfrm>
            <a:off x="251520" y="620688"/>
            <a:ext cx="8496943" cy="4971281"/>
          </a:xfrm>
          <a:prstGeom prst="rect">
            <a:avLst/>
          </a:prstGeom>
        </p:spPr>
      </p:pic>
    </p:spTree>
    <p:extLst>
      <p:ext uri="{BB962C8B-B14F-4D97-AF65-F5344CB8AC3E}">
        <p14:creationId xmlns:p14="http://schemas.microsoft.com/office/powerpoint/2010/main" val="3041737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a:xfrm>
            <a:off x="0" y="2780928"/>
            <a:ext cx="7956376" cy="1143000"/>
          </a:xfrm>
        </p:spPr>
        <p:txBody>
          <a:bodyPr>
            <a:normAutofit fontScale="90000"/>
          </a:bodyPr>
          <a:lstStyle/>
          <a:p>
            <a:pPr algn="just"/>
            <a:r>
              <a:rPr lang="pl-PL" dirty="0" smtClean="0"/>
              <a:t>Ponadto system MS Project pozwala definiować kartoteki zasobów. </a:t>
            </a:r>
            <a:br>
              <a:rPr lang="pl-PL" dirty="0" smtClean="0"/>
            </a:br>
            <a:r>
              <a:rPr lang="pl-PL" dirty="0" smtClean="0"/>
              <a:t>Do każdego zasobu na karcie Informacje o zasobie można przypisać stawkę standardową, za pracę w nadgodzinach, czy koszt użycia.  </a:t>
            </a:r>
            <a:br>
              <a:rPr lang="pl-PL" dirty="0" smtClean="0"/>
            </a:br>
            <a:endParaRPr lang="pl-PL" dirty="0"/>
          </a:p>
        </p:txBody>
      </p:sp>
    </p:spTree>
    <p:extLst>
      <p:ext uri="{BB962C8B-B14F-4D97-AF65-F5344CB8AC3E}">
        <p14:creationId xmlns:p14="http://schemas.microsoft.com/office/powerpoint/2010/main" val="290631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cstate="print"/>
          <a:stretch>
            <a:fillRect/>
          </a:stretch>
        </p:blipFill>
        <p:spPr>
          <a:xfrm>
            <a:off x="827584" y="332656"/>
            <a:ext cx="7776864" cy="5832648"/>
          </a:xfrm>
          <a:prstGeom prst="rect">
            <a:avLst/>
          </a:prstGeom>
        </p:spPr>
      </p:pic>
    </p:spTree>
    <p:extLst>
      <p:ext uri="{BB962C8B-B14F-4D97-AF65-F5344CB8AC3E}">
        <p14:creationId xmlns:p14="http://schemas.microsoft.com/office/powerpoint/2010/main" val="2775321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251520" y="620688"/>
            <a:ext cx="8661648" cy="4525963"/>
          </a:xfrm>
        </p:spPr>
        <p:txBody>
          <a:bodyPr>
            <a:normAutofit fontScale="92500" lnSpcReduction="10000"/>
          </a:bodyPr>
          <a:lstStyle/>
          <a:p>
            <a:pPr marL="0" indent="0">
              <a:buNone/>
            </a:pPr>
            <a:r>
              <a:rPr lang="pl-PL" dirty="0" smtClean="0"/>
              <a:t>MS Project umożliwia w łatwy sposób przypisać poszczególne zasoby do zadań już na arkuszu zadań. Można to także zrobić z pozycji Informacji o zadaniu (zakładka Zasoby). </a:t>
            </a:r>
          </a:p>
          <a:p>
            <a:pPr marL="0" indent="0">
              <a:buNone/>
            </a:pPr>
            <a:r>
              <a:rPr lang="pl-PL" dirty="0" smtClean="0"/>
              <a:t>Zadania zakończone (pierwsza kolumna) mają przypisane Nazwy zasobów (ostatnia kolumna). Dzięki przypisaniu poszczególnych zasobów do zadań, a także zdefiniowaniu stawek można przeprowadzić szereg różnego rodzaju analiz przy użyciu dedykowanych raportów zaszytych w MS Project.</a:t>
            </a:r>
          </a:p>
          <a:p>
            <a:endParaRPr lang="pl-PL" dirty="0"/>
          </a:p>
        </p:txBody>
      </p:sp>
    </p:spTree>
    <p:extLst>
      <p:ext uri="{BB962C8B-B14F-4D97-AF65-F5344CB8AC3E}">
        <p14:creationId xmlns:p14="http://schemas.microsoft.com/office/powerpoint/2010/main" val="1536596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Przypisanie zasobów</a:t>
            </a:r>
            <a:endParaRPr lang="pl-PL" dirty="0"/>
          </a:p>
        </p:txBody>
      </p:sp>
      <p:pic>
        <p:nvPicPr>
          <p:cNvPr id="4" name="Obraz 3"/>
          <p:cNvPicPr/>
          <p:nvPr/>
        </p:nvPicPr>
        <p:blipFill>
          <a:blip r:embed="rId2" cstate="print"/>
          <a:stretch>
            <a:fillRect/>
          </a:stretch>
        </p:blipFill>
        <p:spPr>
          <a:xfrm>
            <a:off x="99647" y="1844824"/>
            <a:ext cx="8944706" cy="3960439"/>
          </a:xfrm>
          <a:prstGeom prst="rect">
            <a:avLst/>
          </a:prstGeom>
        </p:spPr>
      </p:pic>
    </p:spTree>
    <p:extLst>
      <p:ext uri="{BB962C8B-B14F-4D97-AF65-F5344CB8AC3E}">
        <p14:creationId xmlns:p14="http://schemas.microsoft.com/office/powerpoint/2010/main" val="276334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pPr marL="0" indent="0">
              <a:buNone/>
            </a:pPr>
            <a:r>
              <a:rPr lang="pl-PL" dirty="0" smtClean="0"/>
              <a:t>MS Project oblicza czas trwania projektu na podstawie czasów trwania poszczególnych zadań i biorąc pod uwagę zależności między nimi. Jednym ze sposobów sprawdzenia czasu trwania projektu jest odnalezienie tej informacji w oknie dialogowym Informacje o projekcie, a następnie Statystyka. </a:t>
            </a:r>
          </a:p>
          <a:p>
            <a:pPr marL="0" indent="0">
              <a:buNone/>
            </a:pPr>
            <a:r>
              <a:rPr lang="pl-PL" dirty="0" smtClean="0"/>
              <a:t>Harmonogram projektu jest wyznaczony od daty rozpoczęcia.</a:t>
            </a:r>
          </a:p>
          <a:p>
            <a:pPr>
              <a:buNone/>
            </a:pPr>
            <a:endParaRPr lang="pl-PL" dirty="0"/>
          </a:p>
        </p:txBody>
      </p:sp>
      <p:sp>
        <p:nvSpPr>
          <p:cNvPr id="3" name="Tytuł 2"/>
          <p:cNvSpPr>
            <a:spLocks noGrp="1"/>
          </p:cNvSpPr>
          <p:nvPr>
            <p:ph type="title"/>
          </p:nvPr>
        </p:nvSpPr>
        <p:spPr/>
        <p:txBody>
          <a:bodyPr/>
          <a:lstStyle/>
          <a:p>
            <a:pPr lvl="1" algn="l" rtl="0">
              <a:spcBef>
                <a:spcPct val="0"/>
              </a:spcBef>
            </a:pPr>
            <a:r>
              <a:rPr lang="pl-PL" cap="small" dirty="0"/>
              <a:t>Informacje o projekcie</a:t>
            </a:r>
            <a:r>
              <a:rPr lang="pl-PL" b="1" dirty="0"/>
              <a:t/>
            </a:r>
            <a:br>
              <a:rPr lang="pl-PL" b="1" dirty="0"/>
            </a:br>
            <a:endParaRPr lang="pl-PL" dirty="0"/>
          </a:p>
        </p:txBody>
      </p:sp>
    </p:spTree>
    <p:extLst>
      <p:ext uri="{BB962C8B-B14F-4D97-AF65-F5344CB8AC3E}">
        <p14:creationId xmlns:p14="http://schemas.microsoft.com/office/powerpoint/2010/main" val="379238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p:nvPr/>
        </p:nvPicPr>
        <p:blipFill>
          <a:blip r:embed="rId2" cstate="print"/>
          <a:stretch>
            <a:fillRect/>
          </a:stretch>
        </p:blipFill>
        <p:spPr>
          <a:xfrm>
            <a:off x="0" y="404664"/>
            <a:ext cx="8748464" cy="6048671"/>
          </a:xfrm>
          <a:prstGeom prst="rect">
            <a:avLst/>
          </a:prstGeom>
        </p:spPr>
      </p:pic>
    </p:spTree>
    <p:extLst>
      <p:ext uri="{BB962C8B-B14F-4D97-AF65-F5344CB8AC3E}">
        <p14:creationId xmlns:p14="http://schemas.microsoft.com/office/powerpoint/2010/main" val="1135669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0" y="1052736"/>
            <a:ext cx="8686800" cy="5472608"/>
          </a:xfrm>
        </p:spPr>
        <p:txBody>
          <a:bodyPr>
            <a:normAutofit fontScale="77500" lnSpcReduction="20000"/>
          </a:bodyPr>
          <a:lstStyle/>
          <a:p>
            <a:r>
              <a:rPr lang="pl-PL" dirty="0" smtClean="0"/>
              <a:t>Rozwiązanie Microsoft Project umożliwia w łatwy i przyjemny sposób generować różnego rodzaju raporty. Już w samym standardowym widoku, podczas tworzenia arkusza zadań po prawej stronie ekranu tworzy się diagram Gantta, jeden z najsłynniejszych raportów związanych z prowadzeniem projektów.</a:t>
            </a:r>
          </a:p>
          <a:p>
            <a:r>
              <a:rPr lang="pl-PL" dirty="0" smtClean="0"/>
              <a:t>W diagramie Gantta uwzględnia się podział projektu na poszczególne zadania, oraz rozplanowanie ich w czasie. </a:t>
            </a:r>
          </a:p>
          <a:p>
            <a:r>
              <a:rPr lang="pl-PL" dirty="0" smtClean="0"/>
              <a:t>Nazwa diagramów pochodzi od nazwiska Henry'ego Gantta, który opracował je w 1910 roku dla fabryki </a:t>
            </a:r>
            <a:r>
              <a:rPr lang="pl-PL" dirty="0" err="1" smtClean="0"/>
              <a:t>Bethlehem</a:t>
            </a:r>
            <a:r>
              <a:rPr lang="pl-PL" dirty="0" smtClean="0"/>
              <a:t> Steel i w tym samym czasie opublikował w „Engineering Magazine”. System ten stworzył podstawy nowoczesnego zarządzania projektami, wnosząc m.in. metodę tworzenia diagramów Gantta, pozwalających na prezentacje wykresów ukazujących harmonogram zadań w projekcie. </a:t>
            </a:r>
          </a:p>
          <a:p>
            <a:pPr marL="0" indent="0">
              <a:buNone/>
            </a:pPr>
            <a:r>
              <a:rPr lang="pl-PL" dirty="0" smtClean="0"/>
              <a:t> </a:t>
            </a:r>
          </a:p>
          <a:p>
            <a:pPr>
              <a:buNone/>
            </a:pPr>
            <a:endParaRPr lang="pl-PL" dirty="0"/>
          </a:p>
        </p:txBody>
      </p:sp>
      <p:sp>
        <p:nvSpPr>
          <p:cNvPr id="3" name="Tytuł 2"/>
          <p:cNvSpPr>
            <a:spLocks noGrp="1"/>
          </p:cNvSpPr>
          <p:nvPr>
            <p:ph type="title"/>
          </p:nvPr>
        </p:nvSpPr>
        <p:spPr/>
        <p:txBody>
          <a:bodyPr/>
          <a:lstStyle/>
          <a:p>
            <a:pPr lvl="1" algn="l" rtl="0">
              <a:spcBef>
                <a:spcPct val="0"/>
              </a:spcBef>
            </a:pPr>
            <a:r>
              <a:rPr lang="pl-PL" cap="small" dirty="0"/>
              <a:t>Wykresy i raporty</a:t>
            </a:r>
            <a:r>
              <a:rPr lang="pl-PL" b="1" dirty="0"/>
              <a:t/>
            </a:r>
            <a:br>
              <a:rPr lang="pl-PL" b="1" dirty="0"/>
            </a:br>
            <a:endParaRPr lang="pl-PL" dirty="0"/>
          </a:p>
        </p:txBody>
      </p:sp>
    </p:spTree>
    <p:extLst>
      <p:ext uri="{BB962C8B-B14F-4D97-AF65-F5344CB8AC3E}">
        <p14:creationId xmlns:p14="http://schemas.microsoft.com/office/powerpoint/2010/main" val="1783704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p:nvPr/>
        </p:nvPicPr>
        <p:blipFill>
          <a:blip r:embed="rId2" cstate="print"/>
          <a:stretch>
            <a:fillRect/>
          </a:stretch>
        </p:blipFill>
        <p:spPr>
          <a:xfrm>
            <a:off x="0" y="332656"/>
            <a:ext cx="8780329" cy="5986462"/>
          </a:xfrm>
          <a:prstGeom prst="rect">
            <a:avLst/>
          </a:prstGeom>
        </p:spPr>
      </p:pic>
    </p:spTree>
    <p:extLst>
      <p:ext uri="{BB962C8B-B14F-4D97-AF65-F5344CB8AC3E}">
        <p14:creationId xmlns:p14="http://schemas.microsoft.com/office/powerpoint/2010/main" val="621248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0" y="548680"/>
            <a:ext cx="9144000" cy="5472608"/>
          </a:xfrm>
        </p:spPr>
        <p:txBody>
          <a:bodyPr>
            <a:normAutofit lnSpcReduction="10000"/>
          </a:bodyPr>
          <a:lstStyle/>
          <a:p>
            <a:pPr marL="0" indent="0">
              <a:buNone/>
            </a:pPr>
            <a:r>
              <a:rPr lang="pl-PL" dirty="0" smtClean="0"/>
              <a:t>Microsoft Project jest w pełni zintegrowany z innymi elementami pakietu </a:t>
            </a:r>
            <a:r>
              <a:rPr lang="pl-PL" dirty="0" smtClean="0">
                <a:hlinkClick r:id="rId2" tooltip="Microsoft Office"/>
              </a:rPr>
              <a:t>Microsoft Office</a:t>
            </a:r>
            <a:r>
              <a:rPr lang="pl-PL" dirty="0" smtClean="0"/>
              <a:t>. </a:t>
            </a:r>
          </a:p>
          <a:p>
            <a:pPr marL="0" indent="0">
              <a:buNone/>
            </a:pPr>
            <a:r>
              <a:rPr lang="pl-PL" dirty="0" smtClean="0"/>
              <a:t>Współpraca z aplikacjami Microsoft Visio i Microsoft Excel jest bardzo prosta, i ułatwia wygenerowanie danych do prowadzenia projektu. </a:t>
            </a:r>
          </a:p>
          <a:p>
            <a:pPr marL="0" indent="0">
              <a:buNone/>
            </a:pPr>
            <a:r>
              <a:rPr lang="pl-PL" dirty="0" smtClean="0"/>
              <a:t>Dodatkowo moduł Raporty pozwala stworzyć kompletne graficzne sprawozdania z postępów projektu. </a:t>
            </a:r>
          </a:p>
          <a:p>
            <a:pPr marL="0" indent="0">
              <a:buNone/>
            </a:pPr>
            <a:r>
              <a:rPr lang="pl-PL" dirty="0" smtClean="0"/>
              <a:t>Bezpośrednio w MS Project użytkownik może wybrać Raporty wizualne wykorzystujące wyżej wymienione rozwiązania Microsoft</a:t>
            </a:r>
            <a:endParaRPr lang="pl-PL" dirty="0"/>
          </a:p>
        </p:txBody>
      </p:sp>
    </p:spTree>
    <p:extLst>
      <p:ext uri="{BB962C8B-B14F-4D97-AF65-F5344CB8AC3E}">
        <p14:creationId xmlns:p14="http://schemas.microsoft.com/office/powerpoint/2010/main" val="362921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23528" y="116632"/>
            <a:ext cx="8229600" cy="1143000"/>
          </a:xfrm>
        </p:spPr>
        <p:txBody>
          <a:bodyPr>
            <a:normAutofit/>
          </a:bodyPr>
          <a:lstStyle/>
          <a:p>
            <a:r>
              <a:rPr lang="pl-PL" b="1" dirty="0"/>
              <a:t>Zasoby </a:t>
            </a:r>
            <a:r>
              <a:rPr lang="pl-PL" b="1" dirty="0" smtClean="0"/>
              <a:t>projektu</a:t>
            </a:r>
            <a:endParaRPr lang="pl-PL" dirty="0"/>
          </a:p>
        </p:txBody>
      </p:sp>
      <p:sp>
        <p:nvSpPr>
          <p:cNvPr id="3" name="Symbol zastępczy zawartości 2"/>
          <p:cNvSpPr>
            <a:spLocks noGrp="1"/>
          </p:cNvSpPr>
          <p:nvPr>
            <p:ph idx="1"/>
          </p:nvPr>
        </p:nvSpPr>
        <p:spPr>
          <a:xfrm>
            <a:off x="107504" y="1196752"/>
            <a:ext cx="8928992" cy="5400600"/>
          </a:xfrm>
        </p:spPr>
        <p:txBody>
          <a:bodyPr>
            <a:normAutofit/>
          </a:bodyPr>
          <a:lstStyle/>
          <a:p>
            <a:pPr marL="0" indent="0">
              <a:buNone/>
            </a:pPr>
            <a:r>
              <a:rPr lang="pl-PL" dirty="0"/>
              <a:t>Zasoby niezbędne do realizacji danego projektu możemy podzielić ze względu na możliwości wielokrotnego wykorzystania:</a:t>
            </a:r>
          </a:p>
          <a:p>
            <a:pPr lvl="0"/>
            <a:r>
              <a:rPr lang="pl-PL" b="1" dirty="0"/>
              <a:t>Jednorazowe</a:t>
            </a:r>
            <a:r>
              <a:rPr lang="pl-PL" dirty="0"/>
              <a:t>, które wykorzystać się da tylko jeden raz (np. materiały), które należy również dodatkowo planować w kontekście ich wytworzenia w innych działaniach</a:t>
            </a:r>
          </a:p>
          <a:p>
            <a:pPr lvl="0"/>
            <a:r>
              <a:rPr lang="pl-PL" b="1" dirty="0"/>
              <a:t>Wielorazowego użytku</a:t>
            </a:r>
            <a:r>
              <a:rPr lang="pl-PL" dirty="0"/>
              <a:t>, których wykorzystanie należy przewidzieć głównie </a:t>
            </a:r>
            <a:r>
              <a:rPr lang="pl-PL" dirty="0" smtClean="0"/>
              <a:t>w </a:t>
            </a:r>
            <a:r>
              <a:rPr lang="pl-PL" dirty="0"/>
              <a:t>kontekście dostępności bez planowania ich wytworzenia</a:t>
            </a:r>
          </a:p>
          <a:p>
            <a:endParaRPr lang="pl-PL" dirty="0"/>
          </a:p>
        </p:txBody>
      </p:sp>
    </p:spTree>
    <p:extLst>
      <p:ext uri="{BB962C8B-B14F-4D97-AF65-F5344CB8AC3E}">
        <p14:creationId xmlns:p14="http://schemas.microsoft.com/office/powerpoint/2010/main" val="2558089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cstate="print"/>
          <a:stretch>
            <a:fillRect/>
          </a:stretch>
        </p:blipFill>
        <p:spPr>
          <a:xfrm>
            <a:off x="467544" y="404664"/>
            <a:ext cx="8352928" cy="5544615"/>
          </a:xfrm>
          <a:prstGeom prst="rect">
            <a:avLst/>
          </a:prstGeom>
        </p:spPr>
      </p:pic>
    </p:spTree>
    <p:extLst>
      <p:ext uri="{BB962C8B-B14F-4D97-AF65-F5344CB8AC3E}">
        <p14:creationId xmlns:p14="http://schemas.microsoft.com/office/powerpoint/2010/main" val="7060992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cstate="print"/>
          <a:stretch>
            <a:fillRect/>
          </a:stretch>
        </p:blipFill>
        <p:spPr>
          <a:xfrm>
            <a:off x="0" y="1484784"/>
            <a:ext cx="8964489" cy="4608511"/>
          </a:xfrm>
          <a:prstGeom prst="rect">
            <a:avLst/>
          </a:prstGeom>
        </p:spPr>
      </p:pic>
      <p:sp>
        <p:nvSpPr>
          <p:cNvPr id="5" name="Tytuł 4"/>
          <p:cNvSpPr>
            <a:spLocks noGrp="1"/>
          </p:cNvSpPr>
          <p:nvPr>
            <p:ph type="title"/>
          </p:nvPr>
        </p:nvSpPr>
        <p:spPr/>
        <p:txBody>
          <a:bodyPr>
            <a:normAutofit fontScale="90000"/>
          </a:bodyPr>
          <a:lstStyle/>
          <a:p>
            <a:r>
              <a:rPr lang="pl-PL" dirty="0" smtClean="0"/>
              <a:t>Przykładowy raport wygenerowany w </a:t>
            </a:r>
            <a:r>
              <a:rPr lang="pl-PL" dirty="0"/>
              <a:t>MS </a:t>
            </a:r>
            <a:r>
              <a:rPr lang="pl-PL" dirty="0" smtClean="0"/>
              <a:t>Visio</a:t>
            </a:r>
            <a:endParaRPr lang="pl-PL" dirty="0"/>
          </a:p>
        </p:txBody>
      </p:sp>
      <p:sp>
        <p:nvSpPr>
          <p:cNvPr id="6" name="Symbol zastępczy zawartości 5"/>
          <p:cNvSpPr>
            <a:spLocks noGrp="1"/>
          </p:cNvSpPr>
          <p:nvPr>
            <p:ph idx="1"/>
          </p:nvPr>
        </p:nvSpPr>
        <p:spPr/>
        <p:txBody>
          <a:bodyPr/>
          <a:lstStyle/>
          <a:p>
            <a:endParaRPr lang="pl-PL" dirty="0"/>
          </a:p>
        </p:txBody>
      </p:sp>
    </p:spTree>
    <p:extLst>
      <p:ext uri="{BB962C8B-B14F-4D97-AF65-F5344CB8AC3E}">
        <p14:creationId xmlns:p14="http://schemas.microsoft.com/office/powerpoint/2010/main" val="7018565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cstate="print"/>
          <a:stretch>
            <a:fillRect/>
          </a:stretch>
        </p:blipFill>
        <p:spPr>
          <a:xfrm>
            <a:off x="107504" y="1662742"/>
            <a:ext cx="8892480" cy="5184575"/>
          </a:xfrm>
          <a:prstGeom prst="rect">
            <a:avLst/>
          </a:prstGeom>
        </p:spPr>
      </p:pic>
      <p:sp>
        <p:nvSpPr>
          <p:cNvPr id="6" name="Tytuł 4"/>
          <p:cNvSpPr>
            <a:spLocks noGrp="1"/>
          </p:cNvSpPr>
          <p:nvPr>
            <p:ph type="title"/>
          </p:nvPr>
        </p:nvSpPr>
        <p:spPr/>
        <p:txBody>
          <a:bodyPr>
            <a:normAutofit fontScale="90000"/>
          </a:bodyPr>
          <a:lstStyle/>
          <a:p>
            <a:r>
              <a:rPr lang="pl-PL" dirty="0" smtClean="0"/>
              <a:t>Przykładowy raport wygenerowany w </a:t>
            </a:r>
            <a:r>
              <a:rPr lang="pl-PL" dirty="0"/>
              <a:t>MS </a:t>
            </a:r>
            <a:r>
              <a:rPr lang="pl-PL" dirty="0" smtClean="0"/>
              <a:t>Visio</a:t>
            </a:r>
            <a:endParaRPr lang="pl-PL" dirty="0"/>
          </a:p>
        </p:txBody>
      </p:sp>
    </p:spTree>
    <p:extLst>
      <p:ext uri="{BB962C8B-B14F-4D97-AF65-F5344CB8AC3E}">
        <p14:creationId xmlns:p14="http://schemas.microsoft.com/office/powerpoint/2010/main" val="64409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23528" y="116632"/>
            <a:ext cx="8229600" cy="1143000"/>
          </a:xfrm>
        </p:spPr>
        <p:txBody>
          <a:bodyPr>
            <a:normAutofit/>
          </a:bodyPr>
          <a:lstStyle/>
          <a:p>
            <a:r>
              <a:rPr lang="pl-PL" b="1" dirty="0"/>
              <a:t>Zasoby </a:t>
            </a:r>
            <a:r>
              <a:rPr lang="pl-PL" b="1" dirty="0" smtClean="0"/>
              <a:t>projektu</a:t>
            </a:r>
            <a:endParaRPr lang="pl-PL" dirty="0"/>
          </a:p>
        </p:txBody>
      </p:sp>
      <p:sp>
        <p:nvSpPr>
          <p:cNvPr id="3" name="Symbol zastępczy zawartości 2"/>
          <p:cNvSpPr>
            <a:spLocks noGrp="1"/>
          </p:cNvSpPr>
          <p:nvPr>
            <p:ph idx="1"/>
          </p:nvPr>
        </p:nvSpPr>
        <p:spPr>
          <a:xfrm>
            <a:off x="107504" y="1196752"/>
            <a:ext cx="8928992" cy="5400600"/>
          </a:xfrm>
        </p:spPr>
        <p:txBody>
          <a:bodyPr>
            <a:normAutofit fontScale="70000" lnSpcReduction="20000"/>
          </a:bodyPr>
          <a:lstStyle/>
          <a:p>
            <a:pPr marL="0" indent="0">
              <a:buNone/>
            </a:pPr>
            <a:r>
              <a:rPr lang="pl-PL" dirty="0" smtClean="0"/>
              <a:t>ze </a:t>
            </a:r>
            <a:r>
              <a:rPr lang="pl-PL" dirty="0"/>
              <a:t>względu na dostępność:</a:t>
            </a:r>
          </a:p>
          <a:p>
            <a:pPr lvl="0"/>
            <a:r>
              <a:rPr lang="pl-PL" b="1" dirty="0"/>
              <a:t>Zasoby projektowe </a:t>
            </a:r>
            <a:r>
              <a:rPr lang="pl-PL" dirty="0"/>
              <a:t>– są to zasoby bezpośrednio przypisane do danego projektu </a:t>
            </a:r>
            <a:br>
              <a:rPr lang="pl-PL" dirty="0"/>
            </a:br>
            <a:r>
              <a:rPr lang="pl-PL" dirty="0"/>
              <a:t>i możliwe do wykorzystania przez całość jego trwania stanowiące koszt </a:t>
            </a:r>
          </a:p>
          <a:p>
            <a:pPr lvl="0"/>
            <a:r>
              <a:rPr lang="pl-PL" b="1" dirty="0"/>
              <a:t>Zasoby współdzielone- </a:t>
            </a:r>
            <a:r>
              <a:rPr lang="pl-PL" dirty="0"/>
              <a:t>są to zasoby, o których zaangażowanie należy </a:t>
            </a:r>
            <a:r>
              <a:rPr lang="pl-PL" dirty="0" smtClean="0"/>
              <a:t>konkurować </a:t>
            </a:r>
            <a:r>
              <a:rPr lang="pl-PL" dirty="0"/>
              <a:t>z innymi projektami lub też z podstawową działalnością</a:t>
            </a:r>
          </a:p>
          <a:p>
            <a:pPr lvl="0"/>
            <a:r>
              <a:rPr lang="pl-PL" b="1" dirty="0"/>
              <a:t>Zasoby zewnętrzne </a:t>
            </a:r>
            <a:r>
              <a:rPr lang="pl-PL" dirty="0"/>
              <a:t>– zasoby najczęściej bardzo specjalistyczny, które wykorzystuje się przez krótki okres czasu trwania projektu, a ich posiadanie przez organizację jest kosztowne i zbędne z punktu widzenia działalności </a:t>
            </a:r>
          </a:p>
          <a:p>
            <a:pPr marL="0" indent="0">
              <a:buNone/>
            </a:pPr>
            <a:r>
              <a:rPr lang="pl-PL" dirty="0"/>
              <a:t>Niemniej jednak bez względu na podział jaki zastosujemy zawsze z każdym zasobem jest związana jego </a:t>
            </a:r>
            <a:r>
              <a:rPr lang="pl-PL" b="1" dirty="0"/>
              <a:t>dostępność, koszt i umiejętności </a:t>
            </a:r>
            <a:r>
              <a:rPr lang="pl-PL" dirty="0"/>
              <a:t>(możliwy realizowalny zakres) który należy przewidzieć i według którego należy poruszać się w ramach realizacji projektu. </a:t>
            </a:r>
            <a:endParaRPr lang="pl-PL" dirty="0" smtClean="0"/>
          </a:p>
          <a:p>
            <a:pPr marL="0" indent="0">
              <a:buNone/>
            </a:pPr>
            <a:r>
              <a:rPr lang="pl-PL" dirty="0" smtClean="0"/>
              <a:t>Dotyczy </a:t>
            </a:r>
            <a:r>
              <a:rPr lang="pl-PL" dirty="0"/>
              <a:t>to zarówno zasobów ludzkich jak i pozostałych.</a:t>
            </a:r>
          </a:p>
          <a:p>
            <a:endParaRPr lang="pl-PL" dirty="0"/>
          </a:p>
        </p:txBody>
      </p:sp>
    </p:spTree>
    <p:extLst>
      <p:ext uri="{BB962C8B-B14F-4D97-AF65-F5344CB8AC3E}">
        <p14:creationId xmlns:p14="http://schemas.microsoft.com/office/powerpoint/2010/main" val="348683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a:t>Podstawowe parametry </a:t>
            </a:r>
            <a:r>
              <a:rPr lang="pl-PL" b="1" dirty="0" smtClean="0"/>
              <a:t>projektu</a:t>
            </a:r>
            <a:endParaRPr lang="pl-PL" dirty="0"/>
          </a:p>
        </p:txBody>
      </p:sp>
      <p:sp>
        <p:nvSpPr>
          <p:cNvPr id="3" name="Symbol zastępczy zawartości 2"/>
          <p:cNvSpPr>
            <a:spLocks noGrp="1"/>
          </p:cNvSpPr>
          <p:nvPr>
            <p:ph idx="1"/>
          </p:nvPr>
        </p:nvSpPr>
        <p:spPr/>
        <p:txBody>
          <a:bodyPr/>
          <a:lstStyle/>
          <a:p>
            <a:pPr marL="0" indent="0">
              <a:buNone/>
            </a:pPr>
            <a:r>
              <a:rPr lang="pl-PL" dirty="0"/>
              <a:t>Podstawowe cechy to:</a:t>
            </a:r>
          </a:p>
          <a:p>
            <a:pPr lvl="0"/>
            <a:r>
              <a:rPr lang="pl-PL" dirty="0"/>
              <a:t>Koszty</a:t>
            </a:r>
          </a:p>
          <a:p>
            <a:pPr lvl="0"/>
            <a:r>
              <a:rPr lang="pl-PL" dirty="0"/>
              <a:t>Dostępność zasobów</a:t>
            </a:r>
          </a:p>
          <a:p>
            <a:pPr lvl="0"/>
            <a:r>
              <a:rPr lang="pl-PL" dirty="0"/>
              <a:t>Czas </a:t>
            </a:r>
          </a:p>
          <a:p>
            <a:pPr marL="0" indent="0">
              <a:buNone/>
            </a:pPr>
            <a:r>
              <a:rPr lang="pl-PL" dirty="0"/>
              <a:t>Konsekwencją czego jest:</a:t>
            </a:r>
          </a:p>
          <a:p>
            <a:pPr lvl="0"/>
            <a:r>
              <a:rPr lang="pl-PL" dirty="0"/>
              <a:t>Zakres i jakość</a:t>
            </a:r>
          </a:p>
          <a:p>
            <a:endParaRPr lang="pl-PL" dirty="0"/>
          </a:p>
        </p:txBody>
      </p:sp>
    </p:spTree>
    <p:extLst>
      <p:ext uri="{BB962C8B-B14F-4D97-AF65-F5344CB8AC3E}">
        <p14:creationId xmlns:p14="http://schemas.microsoft.com/office/powerpoint/2010/main" val="405516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a:t>Obszary zarządzania </a:t>
            </a:r>
            <a:r>
              <a:rPr lang="pl-PL" b="1" dirty="0" smtClean="0"/>
              <a:t>projektami</a:t>
            </a:r>
            <a:endParaRPr lang="pl-PL" dirty="0"/>
          </a:p>
        </p:txBody>
      </p:sp>
      <p:graphicFrame>
        <p:nvGraphicFramePr>
          <p:cNvPr id="5" name="Symbol zastępczy zawartości 4"/>
          <p:cNvGraphicFramePr>
            <a:graphicFrameLocks noGrp="1"/>
          </p:cNvGraphicFramePr>
          <p:nvPr>
            <p:ph idx="1"/>
            <p:extLst>
              <p:ext uri="{D42A27DB-BD31-4B8C-83A1-F6EECF244321}">
                <p14:modId xmlns:p14="http://schemas.microsoft.com/office/powerpoint/2010/main" val="746158561"/>
              </p:ext>
            </p:extLst>
          </p:nvPr>
        </p:nvGraphicFramePr>
        <p:xfrm>
          <a:off x="179512" y="1412776"/>
          <a:ext cx="8496944" cy="4968558"/>
        </p:xfrm>
        <a:graphic>
          <a:graphicData uri="http://schemas.openxmlformats.org/drawingml/2006/table">
            <a:tbl>
              <a:tblPr firstRow="1" firstCol="1" bandRow="1">
                <a:tableStyleId>{5C22544A-7EE6-4342-B048-85BDC9FD1C3A}</a:tableStyleId>
              </a:tblPr>
              <a:tblGrid>
                <a:gridCol w="4464281"/>
                <a:gridCol w="4032663"/>
              </a:tblGrid>
              <a:tr h="276031">
                <a:tc>
                  <a:txBody>
                    <a:bodyPr/>
                    <a:lstStyle/>
                    <a:p>
                      <a:pPr algn="ctr">
                        <a:lnSpc>
                          <a:spcPct val="115000"/>
                        </a:lnSpc>
                        <a:spcAft>
                          <a:spcPts val="0"/>
                        </a:spcAft>
                      </a:pPr>
                      <a:r>
                        <a:rPr lang="pl-PL" sz="1200" dirty="0">
                          <a:effectLst/>
                        </a:rPr>
                        <a:t>OBSZAR PROBLEMÓW ZARZĄDZANIA PROJEKTAMI</a:t>
                      </a:r>
                      <a:endParaRPr lang="pl-PL" sz="1100" dirty="0">
                        <a:effectLst/>
                        <a:latin typeface="Calibri"/>
                        <a:ea typeface="Calibri"/>
                        <a:cs typeface="Times New Roman"/>
                      </a:endParaRPr>
                    </a:p>
                  </a:txBody>
                  <a:tcPr marL="44450" marR="44450" marT="0" marB="0"/>
                </a:tc>
                <a:tc>
                  <a:txBody>
                    <a:bodyPr/>
                    <a:lstStyle/>
                    <a:p>
                      <a:pPr algn="ctr">
                        <a:lnSpc>
                          <a:spcPct val="115000"/>
                        </a:lnSpc>
                        <a:spcAft>
                          <a:spcPts val="0"/>
                        </a:spcAft>
                      </a:pPr>
                      <a:r>
                        <a:rPr lang="pl-PL" sz="1200" dirty="0">
                          <a:effectLst/>
                        </a:rPr>
                        <a:t>SZCZEGÓŁOWE ZAGADNIENIA</a:t>
                      </a:r>
                      <a:endParaRPr lang="pl-PL" sz="1100" dirty="0">
                        <a:effectLst/>
                        <a:latin typeface="Calibri"/>
                        <a:ea typeface="Calibri"/>
                        <a:cs typeface="Times New Roman"/>
                      </a:endParaRPr>
                    </a:p>
                  </a:txBody>
                  <a:tcPr marL="44450" marR="44450" marT="0" marB="0"/>
                </a:tc>
              </a:tr>
              <a:tr h="276031">
                <a:tc rowSpan="3">
                  <a:txBody>
                    <a:bodyPr/>
                    <a:lstStyle/>
                    <a:p>
                      <a:pPr>
                        <a:lnSpc>
                          <a:spcPct val="115000"/>
                        </a:lnSpc>
                        <a:spcAft>
                          <a:spcPts val="0"/>
                        </a:spcAft>
                      </a:pPr>
                      <a:r>
                        <a:rPr lang="pl-PL" sz="1200" dirty="0">
                          <a:effectLst/>
                        </a:rPr>
                        <a:t>Zarządzanie integracją projektu</a:t>
                      </a:r>
                      <a:endParaRPr lang="pl-PL" sz="1100" dirty="0">
                        <a:effectLst/>
                        <a:latin typeface="Calibri"/>
                        <a:ea typeface="Calibri"/>
                        <a:cs typeface="Times New Roman"/>
                      </a:endParaRPr>
                    </a:p>
                  </a:txBody>
                  <a:tcPr marL="44450" marR="44450" marT="0" marB="0" anchor="ctr"/>
                </a:tc>
                <a:tc>
                  <a:txBody>
                    <a:bodyPr/>
                    <a:lstStyle/>
                    <a:p>
                      <a:pPr>
                        <a:lnSpc>
                          <a:spcPct val="115000"/>
                        </a:lnSpc>
                        <a:spcAft>
                          <a:spcPts val="0"/>
                        </a:spcAft>
                      </a:pPr>
                      <a:r>
                        <a:rPr lang="pl-PL" sz="1200" dirty="0">
                          <a:effectLst/>
                        </a:rPr>
                        <a:t>rozwój planu projektu</a:t>
                      </a:r>
                      <a:endParaRPr lang="pl-PL" sz="1100" dirty="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sporządzenie planu projektu</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ogólna kontrola zmian</a:t>
                      </a:r>
                      <a:endParaRPr lang="pl-PL" sz="1100">
                        <a:effectLst/>
                        <a:latin typeface="Calibri"/>
                        <a:ea typeface="Calibri"/>
                        <a:cs typeface="Times New Roman"/>
                      </a:endParaRPr>
                    </a:p>
                  </a:txBody>
                  <a:tcPr marL="44450" marR="44450" marT="0" marB="0" anchor="b"/>
                </a:tc>
              </a:tr>
              <a:tr h="276031">
                <a:tc rowSpan="5">
                  <a:txBody>
                    <a:bodyPr/>
                    <a:lstStyle/>
                    <a:p>
                      <a:pPr>
                        <a:lnSpc>
                          <a:spcPct val="115000"/>
                        </a:lnSpc>
                        <a:spcAft>
                          <a:spcPts val="0"/>
                        </a:spcAft>
                      </a:pPr>
                      <a:r>
                        <a:rPr lang="pl-PL" sz="1200">
                          <a:effectLst/>
                        </a:rPr>
                        <a:t>Zarządzanie zakresem projektu</a:t>
                      </a:r>
                      <a:endParaRPr lang="pl-PL" sz="1100">
                        <a:effectLst/>
                        <a:latin typeface="Calibri"/>
                        <a:ea typeface="Calibri"/>
                        <a:cs typeface="Times New Roman"/>
                      </a:endParaRPr>
                    </a:p>
                  </a:txBody>
                  <a:tcPr marL="44450" marR="44450" marT="0" marB="0" anchor="ctr"/>
                </a:tc>
                <a:tc>
                  <a:txBody>
                    <a:bodyPr/>
                    <a:lstStyle/>
                    <a:p>
                      <a:pPr>
                        <a:lnSpc>
                          <a:spcPct val="115000"/>
                        </a:lnSpc>
                        <a:spcAft>
                          <a:spcPts val="0"/>
                        </a:spcAft>
                      </a:pPr>
                      <a:r>
                        <a:rPr lang="pl-PL" sz="1200">
                          <a:effectLst/>
                        </a:rPr>
                        <a:t>inicjowanie</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planowanie zakresu</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definiowanie zakresu</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weryfikacja zakresu</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kontrola zmian zakresu</a:t>
                      </a:r>
                      <a:endParaRPr lang="pl-PL" sz="1100">
                        <a:effectLst/>
                        <a:latin typeface="Calibri"/>
                        <a:ea typeface="Calibri"/>
                        <a:cs typeface="Times New Roman"/>
                      </a:endParaRPr>
                    </a:p>
                  </a:txBody>
                  <a:tcPr marL="44450" marR="44450" marT="0" marB="0" anchor="b"/>
                </a:tc>
              </a:tr>
              <a:tr h="276031">
                <a:tc rowSpan="5">
                  <a:txBody>
                    <a:bodyPr/>
                    <a:lstStyle/>
                    <a:p>
                      <a:pPr>
                        <a:lnSpc>
                          <a:spcPct val="115000"/>
                        </a:lnSpc>
                        <a:spcAft>
                          <a:spcPts val="0"/>
                        </a:spcAft>
                      </a:pPr>
                      <a:r>
                        <a:rPr lang="pl-PL" sz="1200">
                          <a:effectLst/>
                        </a:rPr>
                        <a:t>Zarządzanie czasem projektu</a:t>
                      </a:r>
                      <a:endParaRPr lang="pl-PL" sz="1100">
                        <a:effectLst/>
                        <a:latin typeface="Calibri"/>
                        <a:ea typeface="Calibri"/>
                        <a:cs typeface="Times New Roman"/>
                      </a:endParaRPr>
                    </a:p>
                  </a:txBody>
                  <a:tcPr marL="44450" marR="44450" marT="0" marB="0" anchor="ctr"/>
                </a:tc>
                <a:tc>
                  <a:txBody>
                    <a:bodyPr/>
                    <a:lstStyle/>
                    <a:p>
                      <a:pPr>
                        <a:lnSpc>
                          <a:spcPct val="115000"/>
                        </a:lnSpc>
                        <a:spcAft>
                          <a:spcPts val="0"/>
                        </a:spcAft>
                      </a:pPr>
                      <a:r>
                        <a:rPr lang="pl-PL" sz="1200">
                          <a:effectLst/>
                        </a:rPr>
                        <a:t>definiowanie działań</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określenie kolejności</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określenie czasu trwania działań</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rozwój terminarza</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kontrola terminarza</a:t>
                      </a:r>
                      <a:endParaRPr lang="pl-PL" sz="1100">
                        <a:effectLst/>
                        <a:latin typeface="Calibri"/>
                        <a:ea typeface="Calibri"/>
                        <a:cs typeface="Times New Roman"/>
                      </a:endParaRPr>
                    </a:p>
                  </a:txBody>
                  <a:tcPr marL="44450" marR="44450" marT="0" marB="0" anchor="b"/>
                </a:tc>
              </a:tr>
              <a:tr h="276031">
                <a:tc rowSpan="4">
                  <a:txBody>
                    <a:bodyPr/>
                    <a:lstStyle/>
                    <a:p>
                      <a:pPr>
                        <a:lnSpc>
                          <a:spcPct val="115000"/>
                        </a:lnSpc>
                        <a:spcAft>
                          <a:spcPts val="0"/>
                        </a:spcAft>
                      </a:pPr>
                      <a:r>
                        <a:rPr lang="pl-PL" sz="1200">
                          <a:effectLst/>
                        </a:rPr>
                        <a:t>Zarządzanie kosztami projektu</a:t>
                      </a:r>
                      <a:endParaRPr lang="pl-PL" sz="1100">
                        <a:effectLst/>
                        <a:latin typeface="Calibri"/>
                        <a:ea typeface="Calibri"/>
                        <a:cs typeface="Times New Roman"/>
                      </a:endParaRPr>
                    </a:p>
                  </a:txBody>
                  <a:tcPr marL="44450" marR="44450" marT="0" marB="0" anchor="ctr"/>
                </a:tc>
                <a:tc>
                  <a:txBody>
                    <a:bodyPr/>
                    <a:lstStyle/>
                    <a:p>
                      <a:pPr>
                        <a:lnSpc>
                          <a:spcPct val="115000"/>
                        </a:lnSpc>
                        <a:spcAft>
                          <a:spcPts val="0"/>
                        </a:spcAft>
                      </a:pPr>
                      <a:r>
                        <a:rPr lang="pl-PL" sz="1200">
                          <a:effectLst/>
                        </a:rPr>
                        <a:t>planowanie zasobów</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a:effectLst/>
                        </a:rPr>
                        <a:t>określanie kosztów</a:t>
                      </a:r>
                      <a:endParaRPr lang="pl-PL" sz="110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dirty="0" smtClean="0">
                          <a:effectLst/>
                        </a:rPr>
                        <a:t>budżetowanie </a:t>
                      </a:r>
                      <a:r>
                        <a:rPr lang="pl-PL" sz="1200" dirty="0">
                          <a:effectLst/>
                        </a:rPr>
                        <a:t>kosztów</a:t>
                      </a:r>
                      <a:endParaRPr lang="pl-PL" sz="1100" dirty="0">
                        <a:effectLst/>
                        <a:latin typeface="Calibri"/>
                        <a:ea typeface="Calibri"/>
                        <a:cs typeface="Times New Roman"/>
                      </a:endParaRPr>
                    </a:p>
                  </a:txBody>
                  <a:tcPr marL="44450" marR="44450" marT="0" marB="0" anchor="b"/>
                </a:tc>
              </a:tr>
              <a:tr h="276031">
                <a:tc vMerge="1">
                  <a:txBody>
                    <a:bodyPr/>
                    <a:lstStyle/>
                    <a:p>
                      <a:endParaRPr lang="pl-PL"/>
                    </a:p>
                  </a:txBody>
                  <a:tcPr/>
                </a:tc>
                <a:tc>
                  <a:txBody>
                    <a:bodyPr/>
                    <a:lstStyle/>
                    <a:p>
                      <a:pPr>
                        <a:lnSpc>
                          <a:spcPct val="115000"/>
                        </a:lnSpc>
                        <a:spcAft>
                          <a:spcPts val="0"/>
                        </a:spcAft>
                      </a:pPr>
                      <a:r>
                        <a:rPr lang="pl-PL" sz="1200" dirty="0">
                          <a:effectLst/>
                        </a:rPr>
                        <a:t>kontrola kosztów</a:t>
                      </a:r>
                      <a:endParaRPr lang="pl-PL" sz="1100" dirty="0">
                        <a:effectLst/>
                        <a:latin typeface="Calibri"/>
                        <a:ea typeface="Calibri"/>
                        <a:cs typeface="Times New Roman"/>
                      </a:endParaRPr>
                    </a:p>
                  </a:txBody>
                  <a:tcPr marL="44450" marR="44450" marT="0" marB="0" anchor="b"/>
                </a:tc>
              </a:tr>
            </a:tbl>
          </a:graphicData>
        </a:graphic>
      </p:graphicFrame>
    </p:spTree>
    <p:extLst>
      <p:ext uri="{BB962C8B-B14F-4D97-AF65-F5344CB8AC3E}">
        <p14:creationId xmlns:p14="http://schemas.microsoft.com/office/powerpoint/2010/main" val="146434816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2536</Words>
  <Application>Microsoft Office PowerPoint</Application>
  <PresentationFormat>Pokaz na ekranie (4:3)</PresentationFormat>
  <Paragraphs>302</Paragraphs>
  <Slides>62</Slides>
  <Notes>0</Notes>
  <HiddenSlides>0</HiddenSlides>
  <MMClips>0</MMClips>
  <ScaleCrop>false</ScaleCrop>
  <HeadingPairs>
    <vt:vector size="4" baseType="variant">
      <vt:variant>
        <vt:lpstr>Motyw</vt:lpstr>
      </vt:variant>
      <vt:variant>
        <vt:i4>1</vt:i4>
      </vt:variant>
      <vt:variant>
        <vt:lpstr>Tytuły slajdów</vt:lpstr>
      </vt:variant>
      <vt:variant>
        <vt:i4>62</vt:i4>
      </vt:variant>
    </vt:vector>
  </HeadingPairs>
  <TitlesOfParts>
    <vt:vector size="63" baseType="lpstr">
      <vt:lpstr>Motyw pakietu Office</vt:lpstr>
      <vt:lpstr>Zarządzanie projektem informatycznym</vt:lpstr>
      <vt:lpstr>Definicja projektu</vt:lpstr>
      <vt:lpstr>Cechy projektu</vt:lpstr>
      <vt:lpstr>Uczestnicy projektu</vt:lpstr>
      <vt:lpstr>Uczestnicy projektu</vt:lpstr>
      <vt:lpstr>Zasoby projektu</vt:lpstr>
      <vt:lpstr>Zasoby projektu</vt:lpstr>
      <vt:lpstr>Podstawowe parametry projektu</vt:lpstr>
      <vt:lpstr>Obszary zarządzania projektami</vt:lpstr>
      <vt:lpstr>Obszary zarządzania projektami</vt:lpstr>
      <vt:lpstr>Zarządzanie zakresem projektu:</vt:lpstr>
      <vt:lpstr>Zarządzanie zakresem projektu:</vt:lpstr>
      <vt:lpstr>Zarządzanie zakresem projektu:</vt:lpstr>
      <vt:lpstr>Zarządzanie zakresem projektu:</vt:lpstr>
      <vt:lpstr>Zarządzanie zakresem projektu:</vt:lpstr>
      <vt:lpstr>Zarządzanie czasem projektu:</vt:lpstr>
      <vt:lpstr>Zarządzanie czasem projektu:</vt:lpstr>
      <vt:lpstr>Zarządzanie czasem projektu:</vt:lpstr>
      <vt:lpstr>Zarządzanie czasem projektu:</vt:lpstr>
      <vt:lpstr>Zarządzanie czasem projektu:</vt:lpstr>
      <vt:lpstr>Zarządzanie kosztami projektu:</vt:lpstr>
      <vt:lpstr>Zarządzanie kosztami projektu:</vt:lpstr>
      <vt:lpstr>Zarządzanie kosztami projektu:</vt:lpstr>
      <vt:lpstr>Zarządzanie kosztami projektu:</vt:lpstr>
      <vt:lpstr>Zarządzanie jakością</vt:lpstr>
      <vt:lpstr>Zarządzanie zasobami ludzkimi</vt:lpstr>
      <vt:lpstr>Zarządzanie komunikacją</vt:lpstr>
      <vt:lpstr>Krzywa kosztów</vt:lpstr>
      <vt:lpstr>harmonogram w postaci wykresu Gantta.</vt:lpstr>
      <vt:lpstr>Przepływy finansowe </vt:lpstr>
      <vt:lpstr>Prezentacja programu PowerPoint</vt:lpstr>
      <vt:lpstr>Prezentacja programu PowerPoint</vt:lpstr>
      <vt:lpstr>Diagram następstw</vt:lpstr>
      <vt:lpstr>Harmonogram</vt:lpstr>
      <vt:lpstr>Przypisanie zasobów</vt:lpstr>
      <vt:lpstr>Raport z postępu prac</vt:lpstr>
      <vt:lpstr>Raport z przepływu pieniędzy</vt:lpstr>
      <vt:lpstr>Raport z wartości wypracowanej</vt:lpstr>
      <vt:lpstr>Raport z budżetu dla danego zadania</vt:lpstr>
      <vt:lpstr>Raport z alokacji zasobów</vt:lpstr>
      <vt:lpstr>Arkusza zadań </vt:lpstr>
      <vt:lpstr>Prezentacja programu PowerPoint</vt:lpstr>
      <vt:lpstr>Prezentacja programu PowerPoint</vt:lpstr>
      <vt:lpstr>Prezentacja programu PowerPoint</vt:lpstr>
      <vt:lpstr>Prezentacja programu PowerPoint</vt:lpstr>
      <vt:lpstr>Prezentacja programu PowerPoint</vt:lpstr>
      <vt:lpstr>Oś czasu</vt:lpstr>
      <vt:lpstr>Prezentacja programu PowerPoint</vt:lpstr>
      <vt:lpstr>Prezentacja programu PowerPoint</vt:lpstr>
      <vt:lpstr>Prezentacja programu PowerPoint</vt:lpstr>
      <vt:lpstr>Ponadto system MS Project pozwala definiować kartoteki zasobów.  Do każdego zasobu na karcie Informacje o zasobie można przypisać stawkę standardową, za pracę w nadgodzinach, czy koszt użycia.   </vt:lpstr>
      <vt:lpstr>Prezentacja programu PowerPoint</vt:lpstr>
      <vt:lpstr>Prezentacja programu PowerPoint</vt:lpstr>
      <vt:lpstr>Przypisanie zasobów</vt:lpstr>
      <vt:lpstr>Informacje o projekcie </vt:lpstr>
      <vt:lpstr>Prezentacja programu PowerPoint</vt:lpstr>
      <vt:lpstr>Wykresy i raporty </vt:lpstr>
      <vt:lpstr>Prezentacja programu PowerPoint</vt:lpstr>
      <vt:lpstr>Prezentacja programu PowerPoint</vt:lpstr>
      <vt:lpstr>Prezentacja programu PowerPoint</vt:lpstr>
      <vt:lpstr>Przykładowy raport wygenerowany w MS Visio</vt:lpstr>
      <vt:lpstr>Przykładowy raport wygenerowany w MS Visio</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Zarządzanie projektem informatycznym</dc:title>
  <dc:creator>Dorota Wilk-Kolodziejczyk</dc:creator>
  <cp:lastModifiedBy>Dorota Wilk-Kolodziejczyk</cp:lastModifiedBy>
  <cp:revision>35</cp:revision>
  <dcterms:created xsi:type="dcterms:W3CDTF">2014-11-18T06:41:56Z</dcterms:created>
  <dcterms:modified xsi:type="dcterms:W3CDTF">2018-10-09T11:17:22Z</dcterms:modified>
</cp:coreProperties>
</file>