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4T02:45:03.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86,'1002'0,"-975"-2,-1 0,0-2,30-8,-26 5,56-6,389 9,-243 7,1100-3,-1297-2,0-1,54-13,-48 7,51-3,273 10,-190 4,-140-2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3F0DA-BFC8-2C5D-7464-E67D78E5DD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BC5267F-CC4F-DE19-F914-77E78AF99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33A557E-A5C4-A461-E9B3-E9DCD7C9B10E}"/>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C5D732AD-AAE1-E7A7-0E85-1628CD0194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DB1FA51-3D41-96C0-3EF4-2E5BB982806D}"/>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227124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CC593-2337-172E-E4C4-559157F81D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F820C02-6246-AE98-0CF1-E1AC3E16419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489FC5-0374-048C-8236-096E5C18E1E0}"/>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7E7444B0-E815-F2B9-1490-B7EB0C9DADF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0C77535-A0DB-5208-2920-CDD494D63926}"/>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420391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56CD48-C631-DA7B-58FE-9306E7C522D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DA83CE1-8FCD-E0FB-EDE6-B519C5E39D6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C6360FC-39B9-78E4-458B-85D9EE8E6ED8}"/>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37E15923-67BB-0D97-3A4E-B84C3B572F3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030F244-FABE-86D3-0F42-17DCD4BB6D7F}"/>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105196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76544-992C-3B7A-59A8-597A84BDADF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D1E65C-C21B-2CEC-1926-6658D25A22B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15FAC7E-DB2A-5ABD-EB86-B2DD6FE70378}"/>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5E4D65FD-372E-44F5-A03E-5C711C1EC8B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0221CF1-302E-0A41-1B6E-2F91B1FAEF7D}"/>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389529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C02FB-C74C-2A36-A359-436A5EDD602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576C27-D359-3E67-1D69-A0BE1F43D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AF287D2-3A3C-D812-DAE3-8D3E74AFFE03}"/>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D11C898D-9748-5396-6AB4-D38EEFD8C7D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85201F-D239-A44F-1B86-3A821339378E}"/>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367936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5CED6-71DB-167F-93AB-9E58A99238A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4FE3A6E-50F5-D45B-1ECF-4733209C5BA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7AABD50-AA38-FA65-DC02-1ADF8BB45A8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3361BA6-5B01-BF94-C133-274DD5AFE301}"/>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6" name="Marcador de pie de página 5">
            <a:extLst>
              <a:ext uri="{FF2B5EF4-FFF2-40B4-BE49-F238E27FC236}">
                <a16:creationId xmlns:a16="http://schemas.microsoft.com/office/drawing/2014/main" id="{794AC2CE-7DC4-087E-502A-979B92EA86F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F4F85F8-1F1C-2FDF-54EC-BB3C9618C900}"/>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203044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55816-8903-8E3E-4C88-1D063C5846E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BCCAD2-2983-E192-961C-498ED0D84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9C80AD-9559-4460-DACC-B178B79E84C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D4CFD1E-35CD-4BEE-638B-12D7173DA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6D6F1C5-AAD3-17D8-807A-D8756E3F4D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AB11FF2-CE9B-4398-CE44-62787DF2C523}"/>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8" name="Marcador de pie de página 7">
            <a:extLst>
              <a:ext uri="{FF2B5EF4-FFF2-40B4-BE49-F238E27FC236}">
                <a16:creationId xmlns:a16="http://schemas.microsoft.com/office/drawing/2014/main" id="{FAB94FBD-5CDB-78E4-2739-79FD2869EA0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055EB48-EF1D-7707-9CE2-CF3DC3DA31FD}"/>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334976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D50B2-3CAF-F780-924B-BB7DD85FF3A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719B01C-A3FE-3FBE-9EFB-A21CC467AA37}"/>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4" name="Marcador de pie de página 3">
            <a:extLst>
              <a:ext uri="{FF2B5EF4-FFF2-40B4-BE49-F238E27FC236}">
                <a16:creationId xmlns:a16="http://schemas.microsoft.com/office/drawing/2014/main" id="{5C876BA8-99AE-BCBF-0A03-4605F9AFBC6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A86460C-71F5-5081-8D48-DBFDDA020676}"/>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290422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B63A5EA-CF98-E9DB-9306-5CAD32CB8539}"/>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3" name="Marcador de pie de página 2">
            <a:extLst>
              <a:ext uri="{FF2B5EF4-FFF2-40B4-BE49-F238E27FC236}">
                <a16:creationId xmlns:a16="http://schemas.microsoft.com/office/drawing/2014/main" id="{2CC22D47-2427-64CE-5B32-1F3E96DFED6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62CA00E-189F-DFC2-DCF4-7193F4FCBAAD}"/>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174144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B7767-0B8F-077A-3B68-2715C251EF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1547D49-DF73-A01F-09A1-4CEBBF0C0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9719DEA-E5A5-249F-C22D-D3193FA0F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5E98EE-903A-A6D4-1979-79652D1C67AD}"/>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6" name="Marcador de pie de página 5">
            <a:extLst>
              <a:ext uri="{FF2B5EF4-FFF2-40B4-BE49-F238E27FC236}">
                <a16:creationId xmlns:a16="http://schemas.microsoft.com/office/drawing/2014/main" id="{96ACC1A6-6F98-6810-6015-1FF27F1DB8D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6729D3B-3451-AC06-5F2E-898E7D2D58CA}"/>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280282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60F55-3A03-1BD5-56DB-92611E058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D3C25A1-A3D4-1953-5071-B8DEE5F0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D0DCCBF-A091-44EC-EC62-50CF6E15D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914A6D-EAB0-A4C9-1A55-8387AD472DA0}"/>
              </a:ext>
            </a:extLst>
          </p:cNvPr>
          <p:cNvSpPr>
            <a:spLocks noGrp="1"/>
          </p:cNvSpPr>
          <p:nvPr>
            <p:ph type="dt" sz="half" idx="10"/>
          </p:nvPr>
        </p:nvSpPr>
        <p:spPr/>
        <p:txBody>
          <a:bodyPr/>
          <a:lstStyle/>
          <a:p>
            <a:fld id="{C92FC45B-F9EE-4521-A92C-8C04FB9FF4DA}" type="datetimeFigureOut">
              <a:rPr lang="es-MX" smtClean="0"/>
              <a:t>03/07/2023</a:t>
            </a:fld>
            <a:endParaRPr lang="es-MX"/>
          </a:p>
        </p:txBody>
      </p:sp>
      <p:sp>
        <p:nvSpPr>
          <p:cNvPr id="6" name="Marcador de pie de página 5">
            <a:extLst>
              <a:ext uri="{FF2B5EF4-FFF2-40B4-BE49-F238E27FC236}">
                <a16:creationId xmlns:a16="http://schemas.microsoft.com/office/drawing/2014/main" id="{4E85BEA8-DC74-85F9-DA6A-B0003C27BCC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0886BF4-44B2-6DF6-1C65-FD3A03637991}"/>
              </a:ext>
            </a:extLst>
          </p:cNvPr>
          <p:cNvSpPr>
            <a:spLocks noGrp="1"/>
          </p:cNvSpPr>
          <p:nvPr>
            <p:ph type="sldNum" sz="quarter" idx="12"/>
          </p:nvPr>
        </p:nvSpPr>
        <p:spPr/>
        <p:txBody>
          <a:bodyPr/>
          <a:lstStyle/>
          <a:p>
            <a:fld id="{AA802980-36B7-4D5C-B5D1-F1B45828D6AD}" type="slidenum">
              <a:rPr lang="es-MX" smtClean="0"/>
              <a:t>‹Nº›</a:t>
            </a:fld>
            <a:endParaRPr lang="es-MX"/>
          </a:p>
        </p:txBody>
      </p:sp>
    </p:spTree>
    <p:extLst>
      <p:ext uri="{BB962C8B-B14F-4D97-AF65-F5344CB8AC3E}">
        <p14:creationId xmlns:p14="http://schemas.microsoft.com/office/powerpoint/2010/main" val="33020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163263E-504F-39E9-A34E-AECCB420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148315C-33AC-FE3E-9472-468E74743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2D72E86-DF77-2BA7-36FF-876E714DB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C45B-F9EE-4521-A92C-8C04FB9FF4DA}" type="datetimeFigureOut">
              <a:rPr lang="es-MX" smtClean="0"/>
              <a:t>03/07/2023</a:t>
            </a:fld>
            <a:endParaRPr lang="es-MX"/>
          </a:p>
        </p:txBody>
      </p:sp>
      <p:sp>
        <p:nvSpPr>
          <p:cNvPr id="5" name="Marcador de pie de página 4">
            <a:extLst>
              <a:ext uri="{FF2B5EF4-FFF2-40B4-BE49-F238E27FC236}">
                <a16:creationId xmlns:a16="http://schemas.microsoft.com/office/drawing/2014/main" id="{0328481A-183D-5F08-70C0-55F6DDFEB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B68034B-6F6E-B9FD-2BB7-4957DA28C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02980-36B7-4D5C-B5D1-F1B45828D6AD}" type="slidenum">
              <a:rPr lang="es-MX" smtClean="0"/>
              <a:t>‹Nº›</a:t>
            </a:fld>
            <a:endParaRPr lang="es-MX"/>
          </a:p>
        </p:txBody>
      </p:sp>
    </p:spTree>
    <p:extLst>
      <p:ext uri="{BB962C8B-B14F-4D97-AF65-F5344CB8AC3E}">
        <p14:creationId xmlns:p14="http://schemas.microsoft.com/office/powerpoint/2010/main" val="18094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jonmircha.com/figm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diagonales cortadas 3">
            <a:extLst>
              <a:ext uri="{FF2B5EF4-FFF2-40B4-BE49-F238E27FC236}">
                <a16:creationId xmlns:a16="http://schemas.microsoft.com/office/drawing/2014/main" id="{C813C5AF-5798-8FD9-80D6-0A8212504B0A}"/>
              </a:ext>
            </a:extLst>
          </p:cNvPr>
          <p:cNvSpPr/>
          <p:nvPr/>
        </p:nvSpPr>
        <p:spPr>
          <a:xfrm>
            <a:off x="0" y="0"/>
            <a:ext cx="12192000" cy="6858000"/>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0FF9AD1-15B7-92EC-7901-802C70B251E8}"/>
              </a:ext>
            </a:extLst>
          </p:cNvPr>
          <p:cNvSpPr>
            <a:spLocks noGrp="1"/>
          </p:cNvSpPr>
          <p:nvPr>
            <p:ph type="ctrTitle"/>
          </p:nvPr>
        </p:nvSpPr>
        <p:spPr/>
        <p:txBody>
          <a:bodyPr/>
          <a:lstStyle/>
          <a:p>
            <a:r>
              <a:rPr lang="es-MX" b="1" dirty="0">
                <a:ln w="9525">
                  <a:solidFill>
                    <a:schemeClr val="bg1"/>
                  </a:solidFill>
                  <a:prstDash val="solid"/>
                </a:ln>
                <a:effectLst>
                  <a:outerShdw blurRad="12700" dist="38100" dir="2700000" algn="tl" rotWithShape="0">
                    <a:schemeClr val="bg1">
                      <a:lumMod val="50000"/>
                    </a:schemeClr>
                  </a:outerShdw>
                </a:effectLst>
              </a:rPr>
              <a:t>Curso de </a:t>
            </a:r>
            <a:r>
              <a:rPr lang="es-MX" b="1" dirty="0" err="1">
                <a:ln w="9525">
                  <a:solidFill>
                    <a:schemeClr val="bg1"/>
                  </a:solidFill>
                  <a:prstDash val="solid"/>
                </a:ln>
                <a:effectLst>
                  <a:outerShdw blurRad="12700" dist="38100" dir="2700000" algn="tl" rotWithShape="0">
                    <a:schemeClr val="bg1">
                      <a:lumMod val="50000"/>
                    </a:schemeClr>
                  </a:outerShdw>
                </a:effectLst>
              </a:rPr>
              <a:t>Figma</a:t>
            </a:r>
            <a:endParaRPr lang="es-MX"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ítulo 2">
            <a:extLst>
              <a:ext uri="{FF2B5EF4-FFF2-40B4-BE49-F238E27FC236}">
                <a16:creationId xmlns:a16="http://schemas.microsoft.com/office/drawing/2014/main" id="{7F6F18B4-432C-C27E-8E00-656BBADDFE7A}"/>
              </a:ext>
            </a:extLst>
          </p:cNvPr>
          <p:cNvSpPr>
            <a:spLocks noGrp="1"/>
          </p:cNvSpPr>
          <p:nvPr>
            <p:ph type="subTitle" idx="1"/>
          </p:nvPr>
        </p:nvSpPr>
        <p:spPr/>
        <p:txBody>
          <a:bodyPr/>
          <a:lstStyle/>
          <a:p>
            <a:r>
              <a:rPr lang="es-MX" dirty="0"/>
              <a:t>Para la mejora en el implemento del diseño</a:t>
            </a:r>
          </a:p>
        </p:txBody>
      </p:sp>
    </p:spTree>
    <p:extLst>
      <p:ext uri="{BB962C8B-B14F-4D97-AF65-F5344CB8AC3E}">
        <p14:creationId xmlns:p14="http://schemas.microsoft.com/office/powerpoint/2010/main" val="228081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D35F8F-B0A4-368A-CA2F-3F47CC40A315}"/>
              </a:ext>
            </a:extLst>
          </p:cNvPr>
          <p:cNvSpPr>
            <a:spLocks noGrp="1"/>
          </p:cNvSpPr>
          <p:nvPr>
            <p:ph type="title"/>
          </p:nvPr>
        </p:nvSpPr>
        <p:spPr>
          <a:xfrm>
            <a:off x="630936" y="639520"/>
            <a:ext cx="3429000" cy="1719072"/>
          </a:xfrm>
        </p:spPr>
        <p:txBody>
          <a:bodyPr anchor="b">
            <a:normAutofit/>
          </a:bodyPr>
          <a:lstStyle/>
          <a:p>
            <a:r>
              <a:rPr lang="es-MX" sz="5400">
                <a:effectLst/>
                <a:latin typeface="Calibri" panose="020F0502020204030204" pitchFamily="34" charset="0"/>
                <a:ea typeface="Calibri" panose="020F0502020204030204" pitchFamily="34" charset="0"/>
                <a:cs typeface="Times New Roman" panose="02020603050405020304" pitchFamily="18" charset="0"/>
              </a:rPr>
              <a:t>Constrains</a:t>
            </a:r>
            <a:endParaRPr lang="es-MX"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DDE9C45-3F0B-A06E-1212-46EB5D8BDDA1}"/>
              </a:ext>
            </a:extLst>
          </p:cNvPr>
          <p:cNvSpPr>
            <a:spLocks noGrp="1"/>
          </p:cNvSpPr>
          <p:nvPr>
            <p:ph idx="1"/>
          </p:nvPr>
        </p:nvSpPr>
        <p:spPr>
          <a:xfrm>
            <a:off x="630936" y="2807208"/>
            <a:ext cx="3429000" cy="3410712"/>
          </a:xfrm>
        </p:spPr>
        <p:txBody>
          <a:bodyPr anchor="t">
            <a:normAutofit/>
          </a:bodyPr>
          <a:lstStyle/>
          <a:p>
            <a:r>
              <a:rPr lang="es-MX" sz="2200" kern="100">
                <a:effectLst/>
                <a:latin typeface="Calibri" panose="020F0502020204030204" pitchFamily="34" charset="0"/>
                <a:ea typeface="Calibri" panose="020F0502020204030204" pitchFamily="34" charset="0"/>
                <a:cs typeface="Times New Roman" panose="02020603050405020304" pitchFamily="18" charset="0"/>
              </a:rPr>
              <a:t>se refiere a la restricción del posicionamiento para poder manejar los elemento de manera independiente y de esta manera no se desalineen independiente de la pantalla en la que se utilice es parecido a hacer el  responsive</a:t>
            </a:r>
          </a:p>
          <a:p>
            <a:endParaRPr lang="es-MX" sz="2200"/>
          </a:p>
        </p:txBody>
      </p:sp>
      <p:pic>
        <p:nvPicPr>
          <p:cNvPr id="5" name="Imagen 4">
            <a:extLst>
              <a:ext uri="{FF2B5EF4-FFF2-40B4-BE49-F238E27FC236}">
                <a16:creationId xmlns:a16="http://schemas.microsoft.com/office/drawing/2014/main" id="{E352E842-561B-C12B-A5EB-58360B1FF37A}"/>
              </a:ext>
            </a:extLst>
          </p:cNvPr>
          <p:cNvPicPr>
            <a:picLocks noChangeAspect="1"/>
          </p:cNvPicPr>
          <p:nvPr/>
        </p:nvPicPr>
        <p:blipFill>
          <a:blip r:embed="rId2"/>
          <a:stretch>
            <a:fillRect/>
          </a:stretch>
        </p:blipFill>
        <p:spPr>
          <a:xfrm>
            <a:off x="4654296" y="2074145"/>
            <a:ext cx="6903720" cy="2709710"/>
          </a:xfrm>
          <a:prstGeom prst="rect">
            <a:avLst/>
          </a:prstGeom>
        </p:spPr>
      </p:pic>
    </p:spTree>
    <p:extLst>
      <p:ext uri="{BB962C8B-B14F-4D97-AF65-F5344CB8AC3E}">
        <p14:creationId xmlns:p14="http://schemas.microsoft.com/office/powerpoint/2010/main" val="428970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C74EC2-82EA-0805-B065-5B2ECB87F019}"/>
              </a:ext>
            </a:extLst>
          </p:cNvPr>
          <p:cNvSpPr>
            <a:spLocks noGrp="1"/>
          </p:cNvSpPr>
          <p:nvPr>
            <p:ph type="title"/>
          </p:nvPr>
        </p:nvSpPr>
        <p:spPr>
          <a:xfrm>
            <a:off x="630936" y="639520"/>
            <a:ext cx="3429000" cy="1719072"/>
          </a:xfrm>
        </p:spPr>
        <p:txBody>
          <a:bodyPr anchor="b">
            <a:normAutofit/>
          </a:bodyPr>
          <a:lstStyle/>
          <a:p>
            <a:r>
              <a:rPr lang="es-MX" sz="5400"/>
              <a:t>GRID</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C4BC0BB-5376-B18D-A1F2-F341E16B3C1E}"/>
              </a:ext>
            </a:extLst>
          </p:cNvPr>
          <p:cNvSpPr>
            <a:spLocks noGrp="1"/>
          </p:cNvSpPr>
          <p:nvPr>
            <p:ph idx="1"/>
          </p:nvPr>
        </p:nvSpPr>
        <p:spPr>
          <a:xfrm>
            <a:off x="630936" y="2807208"/>
            <a:ext cx="3429000" cy="3410712"/>
          </a:xfrm>
        </p:spPr>
        <p:txBody>
          <a:bodyPr anchor="t">
            <a:normAutofit/>
          </a:bodyPr>
          <a:lstStyle/>
          <a:p>
            <a:r>
              <a:rPr lang="es-MX" sz="2200"/>
              <a:t>Son lo cuadros que me ayudan a entender mejor los pixeles de figma y les puedo dar una propiedad especifica según lo requiera </a:t>
            </a:r>
            <a:br>
              <a:rPr lang="es-MX" sz="2200"/>
            </a:br>
            <a:endParaRPr lang="es-MX" sz="2200"/>
          </a:p>
        </p:txBody>
      </p:sp>
      <p:pic>
        <p:nvPicPr>
          <p:cNvPr id="5" name="Imagen 4">
            <a:extLst>
              <a:ext uri="{FF2B5EF4-FFF2-40B4-BE49-F238E27FC236}">
                <a16:creationId xmlns:a16="http://schemas.microsoft.com/office/drawing/2014/main" id="{98632520-6752-0BE6-794A-9CECD9860317}"/>
              </a:ext>
            </a:extLst>
          </p:cNvPr>
          <p:cNvPicPr>
            <a:picLocks noChangeAspect="1"/>
          </p:cNvPicPr>
          <p:nvPr/>
        </p:nvPicPr>
        <p:blipFill>
          <a:blip r:embed="rId2"/>
          <a:stretch>
            <a:fillRect/>
          </a:stretch>
        </p:blipFill>
        <p:spPr>
          <a:xfrm>
            <a:off x="4654296" y="1728959"/>
            <a:ext cx="6903720" cy="340008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C974B9C2-B704-2FCF-F567-2A6205B14052}"/>
                  </a:ext>
                </a:extLst>
              </p14:cNvPr>
              <p14:cNvContentPartPr/>
              <p14:nvPr/>
            </p14:nvContentPartPr>
            <p14:xfrm>
              <a:off x="10057934" y="3716528"/>
              <a:ext cx="1497600" cy="30960"/>
            </p14:xfrm>
          </p:contentPart>
        </mc:Choice>
        <mc:Fallback>
          <p:pic>
            <p:nvPicPr>
              <p:cNvPr id="6" name="Entrada de lápiz 5">
                <a:extLst>
                  <a:ext uri="{FF2B5EF4-FFF2-40B4-BE49-F238E27FC236}">
                    <a16:creationId xmlns:a16="http://schemas.microsoft.com/office/drawing/2014/main" id="{C974B9C2-B704-2FCF-F567-2A6205B14052}"/>
                  </a:ext>
                </a:extLst>
              </p:cNvPr>
              <p:cNvPicPr/>
              <p:nvPr/>
            </p:nvPicPr>
            <p:blipFill>
              <a:blip r:embed="rId4"/>
              <a:stretch>
                <a:fillRect/>
              </a:stretch>
            </p:blipFill>
            <p:spPr>
              <a:xfrm>
                <a:off x="10004294" y="3608888"/>
                <a:ext cx="1605240" cy="246600"/>
              </a:xfrm>
              <a:prstGeom prst="rect">
                <a:avLst/>
              </a:prstGeom>
            </p:spPr>
          </p:pic>
        </mc:Fallback>
      </mc:AlternateContent>
    </p:spTree>
    <p:extLst>
      <p:ext uri="{BB962C8B-B14F-4D97-AF65-F5344CB8AC3E}">
        <p14:creationId xmlns:p14="http://schemas.microsoft.com/office/powerpoint/2010/main" val="234308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78027C-951B-C4CE-254D-8670EA39121B}"/>
              </a:ext>
            </a:extLst>
          </p:cNvPr>
          <p:cNvSpPr>
            <a:spLocks noGrp="1"/>
          </p:cNvSpPr>
          <p:nvPr>
            <p:ph type="title"/>
          </p:nvPr>
        </p:nvSpPr>
        <p:spPr>
          <a:xfrm>
            <a:off x="630936" y="640823"/>
            <a:ext cx="3419856" cy="5583148"/>
          </a:xfrm>
        </p:spPr>
        <p:txBody>
          <a:bodyPr anchor="ctr">
            <a:normAutofit/>
          </a:bodyPr>
          <a:lstStyle/>
          <a:p>
            <a:r>
              <a:rPr lang="es-MX" sz="5400" dirty="0"/>
              <a:t>Auto </a:t>
            </a:r>
            <a:r>
              <a:rPr lang="es-MX" sz="5400" dirty="0" err="1"/>
              <a:t>layout</a:t>
            </a:r>
            <a:endParaRPr lang="es-MX" sz="5400" dirty="0"/>
          </a:p>
        </p:txBody>
      </p:sp>
      <p:sp>
        <p:nvSpPr>
          <p:cNvPr id="2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3B8545C0-27EC-952D-C3DC-6CFE470D30FF}"/>
              </a:ext>
            </a:extLst>
          </p:cNvPr>
          <p:cNvPicPr>
            <a:picLocks noChangeAspect="1"/>
          </p:cNvPicPr>
          <p:nvPr/>
        </p:nvPicPr>
        <p:blipFill>
          <a:blip r:embed="rId2"/>
          <a:stretch>
            <a:fillRect/>
          </a:stretch>
        </p:blipFill>
        <p:spPr>
          <a:xfrm>
            <a:off x="4654296" y="674507"/>
            <a:ext cx="6894576" cy="3826489"/>
          </a:xfrm>
          <a:prstGeom prst="rect">
            <a:avLst/>
          </a:prstGeom>
        </p:spPr>
      </p:pic>
      <p:sp>
        <p:nvSpPr>
          <p:cNvPr id="3" name="Marcador de contenido 2">
            <a:extLst>
              <a:ext uri="{FF2B5EF4-FFF2-40B4-BE49-F238E27FC236}">
                <a16:creationId xmlns:a16="http://schemas.microsoft.com/office/drawing/2014/main" id="{52FDBC87-A9D1-45CD-6F20-EE1CE78FFD04}"/>
              </a:ext>
            </a:extLst>
          </p:cNvPr>
          <p:cNvSpPr>
            <a:spLocks noGrp="1"/>
          </p:cNvSpPr>
          <p:nvPr>
            <p:ph idx="1"/>
          </p:nvPr>
        </p:nvSpPr>
        <p:spPr>
          <a:xfrm>
            <a:off x="4654296" y="4798577"/>
            <a:ext cx="6894576" cy="1428487"/>
          </a:xfrm>
        </p:spPr>
        <p:txBody>
          <a:bodyPr anchor="t">
            <a:normAutofit/>
          </a:bodyPr>
          <a:lstStyle/>
          <a:p>
            <a:r>
              <a:rPr lang="es-MX" sz="2200" dirty="0"/>
              <a:t>Significa que el </a:t>
            </a:r>
            <a:r>
              <a:rPr lang="es-MX" sz="2200" dirty="0" err="1"/>
              <a:t>layout</a:t>
            </a:r>
            <a:r>
              <a:rPr lang="es-MX" sz="2200" dirty="0"/>
              <a:t> original se va a ir modificando de acuerdo a su contenido ordenando los elementos de manera automática, también se le puede aplicar la misma norma a los elementos</a:t>
            </a:r>
          </a:p>
          <a:p>
            <a:endParaRPr lang="es-MX" sz="2200" dirty="0"/>
          </a:p>
        </p:txBody>
      </p:sp>
    </p:spTree>
    <p:extLst>
      <p:ext uri="{BB962C8B-B14F-4D97-AF65-F5344CB8AC3E}">
        <p14:creationId xmlns:p14="http://schemas.microsoft.com/office/powerpoint/2010/main" val="161458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37">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38">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5BA875-9B5F-44F1-B2FC-90C3273430F3}"/>
              </a:ext>
            </a:extLst>
          </p:cNvPr>
          <p:cNvSpPr>
            <a:spLocks noGrp="1"/>
          </p:cNvSpPr>
          <p:nvPr>
            <p:ph type="title"/>
          </p:nvPr>
        </p:nvSpPr>
        <p:spPr>
          <a:xfrm>
            <a:off x="1099425" y="1238081"/>
            <a:ext cx="4709345" cy="962953"/>
          </a:xfrm>
        </p:spPr>
        <p:txBody>
          <a:bodyPr anchor="b">
            <a:normAutofit/>
          </a:bodyPr>
          <a:lstStyle/>
          <a:p>
            <a:r>
              <a:rPr lang="es-MX" sz="3800"/>
              <a:t>Componentes</a:t>
            </a:r>
          </a:p>
        </p:txBody>
      </p:sp>
      <p:sp>
        <p:nvSpPr>
          <p:cNvPr id="44" name="Rectangle 4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AAFF10C-4504-8229-0606-5AB25B0B071F}"/>
              </a:ext>
            </a:extLst>
          </p:cNvPr>
          <p:cNvSpPr>
            <a:spLocks noGrp="1"/>
          </p:cNvSpPr>
          <p:nvPr>
            <p:ph idx="1"/>
          </p:nvPr>
        </p:nvSpPr>
        <p:spPr>
          <a:xfrm>
            <a:off x="1100736" y="2508105"/>
            <a:ext cx="4709345" cy="3632493"/>
          </a:xfrm>
        </p:spPr>
        <p:txBody>
          <a:bodyPr anchor="ctr">
            <a:normAutofit/>
          </a:bodyPr>
          <a:lstStyle/>
          <a:p>
            <a:r>
              <a:rPr lang="es-MX" sz="1700"/>
              <a:t>Son conjuntos de imágenes que actúan como objetos reutilizables y se pueden crear con ctrl + alt + k ; se guardan en la sección llamada assets y los componentes copias son completamente editables pero lo que se edite en el componente original se cambia en todos las copias también te permitirán editar ciertas cosas entre ellas poder acceder al componente original también se le pueden quitar las instancias a las copias,también se puede resetar los cambios de los componentes pero no es posible dar atras</a:t>
            </a:r>
            <a:br>
              <a:rPr lang="es-MX" sz="1700"/>
            </a:br>
            <a:endParaRPr lang="es-MX" sz="1700"/>
          </a:p>
        </p:txBody>
      </p:sp>
      <p:pic>
        <p:nvPicPr>
          <p:cNvPr id="5" name="Imagen 4">
            <a:extLst>
              <a:ext uri="{FF2B5EF4-FFF2-40B4-BE49-F238E27FC236}">
                <a16:creationId xmlns:a16="http://schemas.microsoft.com/office/drawing/2014/main" id="{2C42329E-56D0-84BA-C312-B7A49A380473}"/>
              </a:ext>
            </a:extLst>
          </p:cNvPr>
          <p:cNvPicPr>
            <a:picLocks noChangeAspect="1"/>
          </p:cNvPicPr>
          <p:nvPr/>
        </p:nvPicPr>
        <p:blipFill rotWithShape="1">
          <a:blip r:embed="rId2"/>
          <a:srcRect l="34792" r="8217" b="-1"/>
          <a:stretch/>
        </p:blipFill>
        <p:spPr>
          <a:xfrm>
            <a:off x="6538366" y="1383738"/>
            <a:ext cx="4929098" cy="4756870"/>
          </a:xfrm>
          <a:prstGeom prst="rect">
            <a:avLst/>
          </a:prstGeom>
        </p:spPr>
      </p:pic>
    </p:spTree>
    <p:extLst>
      <p:ext uri="{BB962C8B-B14F-4D97-AF65-F5344CB8AC3E}">
        <p14:creationId xmlns:p14="http://schemas.microsoft.com/office/powerpoint/2010/main" val="234299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ítulo 1">
            <a:extLst>
              <a:ext uri="{FF2B5EF4-FFF2-40B4-BE49-F238E27FC236}">
                <a16:creationId xmlns:a16="http://schemas.microsoft.com/office/drawing/2014/main" id="{94B46E17-DAB7-69F9-BBA1-B4919CAC1D78}"/>
              </a:ext>
            </a:extLst>
          </p:cNvPr>
          <p:cNvSpPr>
            <a:spLocks noGrp="1"/>
          </p:cNvSpPr>
          <p:nvPr>
            <p:ph type="title"/>
          </p:nvPr>
        </p:nvSpPr>
        <p:spPr>
          <a:xfrm>
            <a:off x="838200" y="365125"/>
            <a:ext cx="5257800" cy="1720524"/>
          </a:xfrm>
        </p:spPr>
        <p:txBody>
          <a:bodyPr>
            <a:normAutofit/>
          </a:bodyPr>
          <a:lstStyle/>
          <a:p>
            <a:r>
              <a:rPr lang="es-MX" b="1"/>
              <a:t>Máscaras y Operaciones Booleans</a:t>
            </a:r>
            <a:endParaRPr lang="es-MX" dirty="0"/>
          </a:p>
        </p:txBody>
      </p:sp>
      <p:sp>
        <p:nvSpPr>
          <p:cNvPr id="3" name="Marcador de contenido 2">
            <a:extLst>
              <a:ext uri="{FF2B5EF4-FFF2-40B4-BE49-F238E27FC236}">
                <a16:creationId xmlns:a16="http://schemas.microsoft.com/office/drawing/2014/main" id="{63BB3CBC-77D0-E75B-C52B-CDAE07C3BC99}"/>
              </a:ext>
            </a:extLst>
          </p:cNvPr>
          <p:cNvSpPr>
            <a:spLocks noGrp="1"/>
          </p:cNvSpPr>
          <p:nvPr>
            <p:ph idx="1"/>
          </p:nvPr>
        </p:nvSpPr>
        <p:spPr>
          <a:xfrm>
            <a:off x="838201" y="2265037"/>
            <a:ext cx="5234271" cy="3911925"/>
          </a:xfrm>
        </p:spPr>
        <p:txBody>
          <a:bodyPr>
            <a:normAutofit/>
          </a:bodyPr>
          <a:lstStyle/>
          <a:p>
            <a:pPr marL="0" indent="0">
              <a:buNone/>
            </a:pPr>
            <a:r>
              <a:rPr lang="es-MX" sz="2000" dirty="0"/>
              <a:t>Mascaras: es la opción que te permite crear un grupo de elementos en donde la figura o el la imagen que elijas va a mostrar otro elemento que se encuentre atrás de el</a:t>
            </a:r>
          </a:p>
          <a:p>
            <a:pPr marL="0" indent="0">
              <a:buNone/>
            </a:pPr>
            <a:r>
              <a:rPr lang="es-MX" sz="2000" dirty="0"/>
              <a:t>Operaciones </a:t>
            </a:r>
            <a:r>
              <a:rPr lang="es-MX" sz="2000" dirty="0" err="1"/>
              <a:t>booleans</a:t>
            </a:r>
            <a:r>
              <a:rPr lang="es-MX" sz="2000" dirty="0"/>
              <a:t>: nos permite obtener un elemento de varios es decir en el ejemplo 2 elementos forman una nueva figura</a:t>
            </a:r>
          </a:p>
          <a:p>
            <a:pPr marL="2743200" lvl="6" indent="0">
              <a:buNone/>
            </a:pPr>
            <a:endParaRPr lang="es-MX" sz="2000" dirty="0"/>
          </a:p>
          <a:p>
            <a:pPr marL="2743200" lvl="6" indent="0">
              <a:buNone/>
            </a:pPr>
            <a:r>
              <a:rPr lang="es-MX" sz="2000" dirty="0"/>
              <a:t>	</a:t>
            </a:r>
          </a:p>
        </p:txBody>
      </p:sp>
      <p:pic>
        <p:nvPicPr>
          <p:cNvPr id="5" name="Imagen 4">
            <a:extLst>
              <a:ext uri="{FF2B5EF4-FFF2-40B4-BE49-F238E27FC236}">
                <a16:creationId xmlns:a16="http://schemas.microsoft.com/office/drawing/2014/main" id="{83D7E7E0-C31A-51D3-FBAF-1DBF25B78D55}"/>
              </a:ext>
            </a:extLst>
          </p:cNvPr>
          <p:cNvPicPr>
            <a:picLocks noChangeAspect="1"/>
          </p:cNvPicPr>
          <p:nvPr/>
        </p:nvPicPr>
        <p:blipFill>
          <a:blip r:embed="rId2"/>
          <a:stretch>
            <a:fillRect/>
          </a:stretch>
        </p:blipFill>
        <p:spPr>
          <a:xfrm>
            <a:off x="7962992" y="1359673"/>
            <a:ext cx="2684834" cy="2194560"/>
          </a:xfrm>
          <a:prstGeom prst="rect">
            <a:avLst/>
          </a:prstGeom>
        </p:spPr>
      </p:pic>
      <p:pic>
        <p:nvPicPr>
          <p:cNvPr id="7" name="Imagen 6">
            <a:extLst>
              <a:ext uri="{FF2B5EF4-FFF2-40B4-BE49-F238E27FC236}">
                <a16:creationId xmlns:a16="http://schemas.microsoft.com/office/drawing/2014/main" id="{5D978149-7F9F-40A9-A53A-B0402DF07552}"/>
              </a:ext>
            </a:extLst>
          </p:cNvPr>
          <p:cNvPicPr>
            <a:picLocks noChangeAspect="1"/>
          </p:cNvPicPr>
          <p:nvPr/>
        </p:nvPicPr>
        <p:blipFill>
          <a:blip r:embed="rId3"/>
          <a:stretch>
            <a:fillRect/>
          </a:stretch>
        </p:blipFill>
        <p:spPr>
          <a:xfrm>
            <a:off x="7919062" y="4002587"/>
            <a:ext cx="2772696" cy="2194560"/>
          </a:xfrm>
          <a:prstGeom prst="rect">
            <a:avLst/>
          </a:prstGeom>
        </p:spPr>
      </p:pic>
    </p:spTree>
    <p:extLst>
      <p:ext uri="{BB962C8B-B14F-4D97-AF65-F5344CB8AC3E}">
        <p14:creationId xmlns:p14="http://schemas.microsoft.com/office/powerpoint/2010/main" val="214267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A215C-395B-D00B-F97F-FAC84423D51F}"/>
              </a:ext>
            </a:extLst>
          </p:cNvPr>
          <p:cNvSpPr>
            <a:spLocks noGrp="1"/>
          </p:cNvSpPr>
          <p:nvPr>
            <p:ph type="title"/>
          </p:nvPr>
        </p:nvSpPr>
        <p:spPr>
          <a:xfrm>
            <a:off x="630936" y="639520"/>
            <a:ext cx="3429000" cy="1719072"/>
          </a:xfrm>
        </p:spPr>
        <p:txBody>
          <a:bodyPr anchor="b">
            <a:normAutofit/>
          </a:bodyPr>
          <a:lstStyle/>
          <a:p>
            <a:r>
              <a:rPr lang="es-MX" sz="3800" b="1"/>
              <a:t>Efectos, Modos de Fusión y Exportación</a:t>
            </a:r>
            <a:endParaRPr lang="es-MX" sz="38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4D78E21-3375-4DF6-1001-B31C467CC178}"/>
              </a:ext>
            </a:extLst>
          </p:cNvPr>
          <p:cNvSpPr>
            <a:spLocks noGrp="1"/>
          </p:cNvSpPr>
          <p:nvPr>
            <p:ph idx="1"/>
          </p:nvPr>
        </p:nvSpPr>
        <p:spPr>
          <a:xfrm>
            <a:off x="630936" y="2807208"/>
            <a:ext cx="3429000" cy="3410712"/>
          </a:xfrm>
        </p:spPr>
        <p:txBody>
          <a:bodyPr anchor="t">
            <a:normAutofit/>
          </a:bodyPr>
          <a:lstStyle/>
          <a:p>
            <a:pPr marL="0" indent="0">
              <a:buNone/>
            </a:pPr>
            <a:r>
              <a:rPr lang="es-MX" sz="2200"/>
              <a:t>Son herramientas graficas que nos van a permitir agregar propiedades especificas como sombra, transparencia profundidad entre otras, hay varias y se encuentran en la parte de effects donde también son editables a la necesidad del proyecto</a:t>
            </a:r>
          </a:p>
        </p:txBody>
      </p:sp>
      <p:pic>
        <p:nvPicPr>
          <p:cNvPr id="5" name="Imagen 4">
            <a:extLst>
              <a:ext uri="{FF2B5EF4-FFF2-40B4-BE49-F238E27FC236}">
                <a16:creationId xmlns:a16="http://schemas.microsoft.com/office/drawing/2014/main" id="{F39A7EEB-97C6-0FAE-A8F1-C048C5F02207}"/>
              </a:ext>
            </a:extLst>
          </p:cNvPr>
          <p:cNvPicPr>
            <a:picLocks noChangeAspect="1"/>
          </p:cNvPicPr>
          <p:nvPr/>
        </p:nvPicPr>
        <p:blipFill>
          <a:blip r:embed="rId2"/>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39747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1EA7FA8-6652-4CC5-90F4-3D48CAC0C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8DBD61-CBAF-BB7D-4AEB-1EC278CAB1ED}"/>
              </a:ext>
            </a:extLst>
          </p:cNvPr>
          <p:cNvSpPr>
            <a:spLocks noGrp="1"/>
          </p:cNvSpPr>
          <p:nvPr>
            <p:ph type="title"/>
          </p:nvPr>
        </p:nvSpPr>
        <p:spPr>
          <a:xfrm>
            <a:off x="838200" y="365125"/>
            <a:ext cx="10515600" cy="1325563"/>
          </a:xfrm>
        </p:spPr>
        <p:txBody>
          <a:bodyPr>
            <a:normAutofit/>
          </a:bodyPr>
          <a:lstStyle/>
          <a:p>
            <a:r>
              <a:rPr lang="es-MX"/>
              <a:t>Estilos locales</a:t>
            </a:r>
            <a:endParaRPr lang="es-MX" dirty="0"/>
          </a:p>
        </p:txBody>
      </p:sp>
      <p:sp>
        <p:nvSpPr>
          <p:cNvPr id="3" name="Marcador de contenido 2">
            <a:extLst>
              <a:ext uri="{FF2B5EF4-FFF2-40B4-BE49-F238E27FC236}">
                <a16:creationId xmlns:a16="http://schemas.microsoft.com/office/drawing/2014/main" id="{9B0F66D1-36DB-D210-EC64-4D5BF7AF6F56}"/>
              </a:ext>
            </a:extLst>
          </p:cNvPr>
          <p:cNvSpPr>
            <a:spLocks noGrp="1"/>
          </p:cNvSpPr>
          <p:nvPr>
            <p:ph idx="1"/>
          </p:nvPr>
        </p:nvSpPr>
        <p:spPr>
          <a:xfrm>
            <a:off x="838201" y="2013625"/>
            <a:ext cx="5269301" cy="4163337"/>
          </a:xfrm>
        </p:spPr>
        <p:txBody>
          <a:bodyPr>
            <a:normAutofit/>
          </a:bodyPr>
          <a:lstStyle/>
          <a:p>
            <a:pPr marL="0" indent="0">
              <a:buNone/>
            </a:pPr>
            <a:r>
              <a:rPr lang="es-MX" sz="2000" dirty="0"/>
              <a:t>Son estilos que podemos crear y reusar de una manera muy fácil de esta forma podemos cambiar el color o el diseño en todos los elementos que aplicamos el estilo esto aplica para texto y color e incluso para bordes y figuras y efectos</a:t>
            </a:r>
          </a:p>
        </p:txBody>
      </p:sp>
      <p:pic>
        <p:nvPicPr>
          <p:cNvPr id="5" name="Imagen 4">
            <a:extLst>
              <a:ext uri="{FF2B5EF4-FFF2-40B4-BE49-F238E27FC236}">
                <a16:creationId xmlns:a16="http://schemas.microsoft.com/office/drawing/2014/main" id="{D36D60AA-4C60-86BD-33ED-AB5EB8B4F273}"/>
              </a:ext>
            </a:extLst>
          </p:cNvPr>
          <p:cNvPicPr>
            <a:picLocks noChangeAspect="1"/>
          </p:cNvPicPr>
          <p:nvPr/>
        </p:nvPicPr>
        <p:blipFill rotWithShape="1">
          <a:blip r:embed="rId2"/>
          <a:srcRect r="8414"/>
          <a:stretch/>
        </p:blipFill>
        <p:spPr>
          <a:xfrm>
            <a:off x="6573962" y="2013626"/>
            <a:ext cx="4488714" cy="357682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spTree>
    <p:extLst>
      <p:ext uri="{BB962C8B-B14F-4D97-AF65-F5344CB8AC3E}">
        <p14:creationId xmlns:p14="http://schemas.microsoft.com/office/powerpoint/2010/main" val="356258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D1DD07C-92E2-D058-DE32-BB1391FFD98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a:solidFill>
                  <a:schemeClr val="tx1"/>
                </a:solidFill>
                <a:latin typeface="+mj-lt"/>
                <a:ea typeface="+mj-ea"/>
                <a:cs typeface="+mj-cs"/>
              </a:rPr>
              <a:t>Sistemas de Diseño</a:t>
            </a:r>
            <a:endParaRPr lang="en-US" sz="36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2B9AF3F8-F93B-2DC8-258A-0EC87D38B2B7}"/>
              </a:ext>
            </a:extLst>
          </p:cNvPr>
          <p:cNvSpPr>
            <a:spLocks noGrp="1"/>
          </p:cNvSpPr>
          <p:nvPr>
            <p:ph idx="1"/>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Nosotros podemos exportar los diseños que hagamos de manera local solo para nosotros</a:t>
            </a:r>
          </a:p>
        </p:txBody>
      </p:sp>
      <p:pic>
        <p:nvPicPr>
          <p:cNvPr id="5" name="Imagen 4">
            <a:extLst>
              <a:ext uri="{FF2B5EF4-FFF2-40B4-BE49-F238E27FC236}">
                <a16:creationId xmlns:a16="http://schemas.microsoft.com/office/drawing/2014/main" id="{886AE928-DBE8-1D21-4D43-24B2D201FD0D}"/>
              </a:ext>
            </a:extLst>
          </p:cNvPr>
          <p:cNvPicPr>
            <a:picLocks noChangeAspect="1"/>
          </p:cNvPicPr>
          <p:nvPr/>
        </p:nvPicPr>
        <p:blipFill>
          <a:blip r:embed="rId2"/>
          <a:stretch>
            <a:fillRect/>
          </a:stretch>
        </p:blipFill>
        <p:spPr>
          <a:xfrm>
            <a:off x="2221810" y="2354239"/>
            <a:ext cx="7748379" cy="3948085"/>
          </a:xfrm>
          <a:prstGeom prst="rect">
            <a:avLst/>
          </a:prstGeom>
        </p:spPr>
      </p:pic>
    </p:spTree>
    <p:extLst>
      <p:ext uri="{BB962C8B-B14F-4D97-AF65-F5344CB8AC3E}">
        <p14:creationId xmlns:p14="http://schemas.microsoft.com/office/powerpoint/2010/main" val="212168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9403F8-CECC-60AB-2240-C967B1B4B16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Trabajo en equipo</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29CB066-128C-5CD5-E1C3-9184399590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En figma se puede trabajar en equipo y compartir el trabajo asi mismo le Podemos dar permisos a otras personas</a:t>
            </a:r>
          </a:p>
        </p:txBody>
      </p:sp>
      <p:pic>
        <p:nvPicPr>
          <p:cNvPr id="5" name="Imagen 4">
            <a:extLst>
              <a:ext uri="{FF2B5EF4-FFF2-40B4-BE49-F238E27FC236}">
                <a16:creationId xmlns:a16="http://schemas.microsoft.com/office/drawing/2014/main" id="{324C624F-F72F-5C47-2E91-8F5A322C13E7}"/>
              </a:ext>
            </a:extLst>
          </p:cNvPr>
          <p:cNvPicPr>
            <a:picLocks noChangeAspect="1"/>
          </p:cNvPicPr>
          <p:nvPr/>
        </p:nvPicPr>
        <p:blipFill>
          <a:blip r:embed="rId2"/>
          <a:stretch>
            <a:fillRect/>
          </a:stretch>
        </p:blipFill>
        <p:spPr>
          <a:xfrm>
            <a:off x="4654296" y="1608144"/>
            <a:ext cx="6903720" cy="3641712"/>
          </a:xfrm>
          <a:prstGeom prst="rect">
            <a:avLst/>
          </a:prstGeom>
        </p:spPr>
      </p:pic>
    </p:spTree>
    <p:extLst>
      <p:ext uri="{BB962C8B-B14F-4D97-AF65-F5344CB8AC3E}">
        <p14:creationId xmlns:p14="http://schemas.microsoft.com/office/powerpoint/2010/main" val="372301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E111246A-24C2-0B1E-7E8D-5E6CB9819A4E}"/>
              </a:ext>
            </a:extLst>
          </p:cNvPr>
          <p:cNvPicPr>
            <a:picLocks noChangeAspect="1"/>
          </p:cNvPicPr>
          <p:nvPr/>
        </p:nvPicPr>
        <p:blipFill rotWithShape="1">
          <a:blip r:embed="rId2"/>
          <a:srcRect l="3356" r="29088" b="-1"/>
          <a:stretch/>
        </p:blipFill>
        <p:spPr>
          <a:xfrm>
            <a:off x="1" y="1"/>
            <a:ext cx="12192000" cy="6857999"/>
          </a:xfrm>
          <a:prstGeom prst="rect">
            <a:avLst/>
          </a:prstGeom>
        </p:spPr>
      </p:pic>
      <p:sp>
        <p:nvSpPr>
          <p:cNvPr id="12" name="Freeform: Shape 11">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66B610B-4913-1D07-C65D-A6CB412A0799}"/>
              </a:ext>
            </a:extLst>
          </p:cNvPr>
          <p:cNvSpPr>
            <a:spLocks noGrp="1"/>
          </p:cNvSpPr>
          <p:nvPr>
            <p:ph type="title"/>
          </p:nvPr>
        </p:nvSpPr>
        <p:spPr>
          <a:xfrm>
            <a:off x="1215900" y="1071349"/>
            <a:ext cx="5886449" cy="1211475"/>
          </a:xfrm>
        </p:spPr>
        <p:txBody>
          <a:bodyPr>
            <a:normAutofit/>
          </a:bodyPr>
          <a:lstStyle/>
          <a:p>
            <a:pPr algn="ctr"/>
            <a:r>
              <a:rPr lang="es-MX" sz="3600"/>
              <a:t>Comunidad figma</a:t>
            </a:r>
          </a:p>
        </p:txBody>
      </p:sp>
      <p:sp>
        <p:nvSpPr>
          <p:cNvPr id="16"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5249" y="39510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9CFF565-13DE-1900-EB71-9DAADBF810DC}"/>
              </a:ext>
            </a:extLst>
          </p:cNvPr>
          <p:cNvSpPr>
            <a:spLocks noGrp="1"/>
          </p:cNvSpPr>
          <p:nvPr>
            <p:ph idx="1"/>
          </p:nvPr>
        </p:nvSpPr>
        <p:spPr>
          <a:xfrm>
            <a:off x="1283384" y="2419350"/>
            <a:ext cx="5751481" cy="3237647"/>
          </a:xfrm>
        </p:spPr>
        <p:txBody>
          <a:bodyPr anchor="ctr">
            <a:normAutofit/>
          </a:bodyPr>
          <a:lstStyle/>
          <a:p>
            <a:r>
              <a:rPr lang="es-MX" sz="2000"/>
              <a:t>Nos permite ver el trabajo de los demás y conocer las actualizaciones de los creadores</a:t>
            </a:r>
          </a:p>
          <a:p>
            <a:endParaRPr lang="es-MX" sz="2000"/>
          </a:p>
        </p:txBody>
      </p:sp>
    </p:spTree>
    <p:extLst>
      <p:ext uri="{BB962C8B-B14F-4D97-AF65-F5344CB8AC3E}">
        <p14:creationId xmlns:p14="http://schemas.microsoft.com/office/powerpoint/2010/main" val="133262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5D4DBAF-244B-BE84-4819-05E4D267A661}"/>
              </a:ext>
            </a:extLst>
          </p:cNvPr>
          <p:cNvSpPr>
            <a:spLocks noGrp="1"/>
          </p:cNvSpPr>
          <p:nvPr>
            <p:ph type="title"/>
          </p:nvPr>
        </p:nvSpPr>
        <p:spPr>
          <a:xfrm>
            <a:off x="838200" y="609600"/>
            <a:ext cx="3739341" cy="1330839"/>
          </a:xfrm>
        </p:spPr>
        <p:txBody>
          <a:bodyPr>
            <a:normAutofit/>
          </a:bodyPr>
          <a:lstStyle/>
          <a:p>
            <a:r>
              <a:rPr lang="es-MX" dirty="0" err="1"/>
              <a:t>Frames</a:t>
            </a:r>
            <a:endParaRPr lang="es-MX"/>
          </a:p>
        </p:txBody>
      </p:sp>
      <p:sp>
        <p:nvSpPr>
          <p:cNvPr id="3" name="Marcador de contenido 2">
            <a:extLst>
              <a:ext uri="{FF2B5EF4-FFF2-40B4-BE49-F238E27FC236}">
                <a16:creationId xmlns:a16="http://schemas.microsoft.com/office/drawing/2014/main" id="{4B72BDFA-ED3E-38FB-80E2-6AB9C7390A17}"/>
              </a:ext>
            </a:extLst>
          </p:cNvPr>
          <p:cNvSpPr>
            <a:spLocks noGrp="1"/>
          </p:cNvSpPr>
          <p:nvPr>
            <p:ph idx="1"/>
          </p:nvPr>
        </p:nvSpPr>
        <p:spPr>
          <a:xfrm>
            <a:off x="862366" y="2194102"/>
            <a:ext cx="3427001" cy="3908586"/>
          </a:xfrm>
        </p:spPr>
        <p:txBody>
          <a:bodyPr>
            <a:normAutofit/>
          </a:bodyPr>
          <a:lstStyle/>
          <a:p>
            <a:r>
              <a:rPr lang="es-MX" sz="2000" kern="100">
                <a:effectLst/>
                <a:latin typeface="Calibri" panose="020F0502020204030204" pitchFamily="34" charset="0"/>
                <a:ea typeface="Calibri" panose="020F0502020204030204" pitchFamily="34" charset="0"/>
                <a:cs typeface="Times New Roman" panose="02020603050405020304" pitchFamily="18" charset="0"/>
              </a:rPr>
              <a:t>son los recuadros o layouts donde se va a crear el diseño y se ve así se pueden agregar diversos frames para poder crear un dinamismo de pagina a pagina</a:t>
            </a:r>
          </a:p>
          <a:p>
            <a:endParaRPr lang="es-MX" sz="2000"/>
          </a:p>
        </p:txBody>
      </p:sp>
      <p:pic>
        <p:nvPicPr>
          <p:cNvPr id="4" name="Imagen 3">
            <a:extLst>
              <a:ext uri="{FF2B5EF4-FFF2-40B4-BE49-F238E27FC236}">
                <a16:creationId xmlns:a16="http://schemas.microsoft.com/office/drawing/2014/main" id="{4E3D2855-7D7C-8037-3F0F-7357196EF773}"/>
              </a:ext>
            </a:extLst>
          </p:cNvPr>
          <p:cNvPicPr>
            <a:picLocks noChangeAspect="1"/>
          </p:cNvPicPr>
          <p:nvPr/>
        </p:nvPicPr>
        <p:blipFill rotWithShape="1">
          <a:blip r:embed="rId2"/>
          <a:srcRect l="5940" t="8151" r="88120" b="79170"/>
          <a:stretch/>
        </p:blipFill>
        <p:spPr bwMode="auto">
          <a:xfrm>
            <a:off x="6208509" y="661916"/>
            <a:ext cx="4629037" cy="555790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91124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2BA6F8D-C0F8-04F0-CDBE-4661A95F9869}"/>
              </a:ext>
            </a:extLst>
          </p:cNvPr>
          <p:cNvSpPr>
            <a:spLocks noGrp="1"/>
          </p:cNvSpPr>
          <p:nvPr>
            <p:ph type="title"/>
          </p:nvPr>
        </p:nvSpPr>
        <p:spPr>
          <a:xfrm>
            <a:off x="838200" y="609600"/>
            <a:ext cx="3739341" cy="1330839"/>
          </a:xfrm>
        </p:spPr>
        <p:txBody>
          <a:bodyPr>
            <a:normAutofit/>
          </a:bodyPr>
          <a:lstStyle/>
          <a:p>
            <a:r>
              <a:rPr lang="es-MX" dirty="0" err="1"/>
              <a:t>Plugins</a:t>
            </a:r>
            <a:endParaRPr lang="es-MX" dirty="0"/>
          </a:p>
        </p:txBody>
      </p:sp>
      <p:sp>
        <p:nvSpPr>
          <p:cNvPr id="3" name="Marcador de contenido 2">
            <a:extLst>
              <a:ext uri="{FF2B5EF4-FFF2-40B4-BE49-F238E27FC236}">
                <a16:creationId xmlns:a16="http://schemas.microsoft.com/office/drawing/2014/main" id="{A65447D0-88FC-73A3-E676-078E5E055619}"/>
              </a:ext>
            </a:extLst>
          </p:cNvPr>
          <p:cNvSpPr>
            <a:spLocks noGrp="1"/>
          </p:cNvSpPr>
          <p:nvPr>
            <p:ph idx="1"/>
          </p:nvPr>
        </p:nvSpPr>
        <p:spPr>
          <a:xfrm>
            <a:off x="862366" y="2194102"/>
            <a:ext cx="3427001" cy="3908586"/>
          </a:xfrm>
        </p:spPr>
        <p:txBody>
          <a:bodyPr>
            <a:normAutofit/>
          </a:bodyPr>
          <a:lstStyle/>
          <a:p>
            <a:pPr marL="0" indent="0">
              <a:buNone/>
            </a:pPr>
            <a:r>
              <a:rPr lang="es-MX" sz="2000" dirty="0"/>
              <a:t>Son herramientas que crea la comunidad para facilitar el funcionamiento o la creación de proyectos en </a:t>
            </a:r>
            <a:r>
              <a:rPr lang="es-MX" sz="2000" dirty="0" err="1"/>
              <a:t>figma</a:t>
            </a:r>
            <a:endParaRPr lang="es-MX" sz="2000" dirty="0"/>
          </a:p>
          <a:p>
            <a:pPr marL="0" indent="0">
              <a:buNone/>
            </a:pPr>
            <a:endParaRPr lang="es-MX" sz="2000" dirty="0"/>
          </a:p>
        </p:txBody>
      </p:sp>
      <p:pic>
        <p:nvPicPr>
          <p:cNvPr id="5" name="Imagen 4">
            <a:extLst>
              <a:ext uri="{FF2B5EF4-FFF2-40B4-BE49-F238E27FC236}">
                <a16:creationId xmlns:a16="http://schemas.microsoft.com/office/drawing/2014/main" id="{9E50B570-9849-7B26-E4F9-5B45892BA428}"/>
              </a:ext>
            </a:extLst>
          </p:cNvPr>
          <p:cNvPicPr>
            <a:picLocks noChangeAspect="1"/>
          </p:cNvPicPr>
          <p:nvPr/>
        </p:nvPicPr>
        <p:blipFill>
          <a:blip r:embed="rId2"/>
          <a:stretch>
            <a:fillRect/>
          </a:stretch>
        </p:blipFill>
        <p:spPr>
          <a:xfrm>
            <a:off x="5445457" y="2356027"/>
            <a:ext cx="6155141" cy="2169686"/>
          </a:xfrm>
          <a:prstGeom prst="rect">
            <a:avLst/>
          </a:prstGeom>
        </p:spPr>
      </p:pic>
    </p:spTree>
    <p:extLst>
      <p:ext uri="{BB962C8B-B14F-4D97-AF65-F5344CB8AC3E}">
        <p14:creationId xmlns:p14="http://schemas.microsoft.com/office/powerpoint/2010/main" val="331548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9F9A26E-4B1B-8EE0-C722-B51888784CB0}"/>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a:solidFill>
                  <a:schemeClr val="tx1"/>
                </a:solidFill>
                <a:latin typeface="+mj-lt"/>
                <a:ea typeface="+mj-ea"/>
                <a:cs typeface="+mj-cs"/>
              </a:rPr>
              <a:t>Inspección de Código e Historial de Versiones </a:t>
            </a:r>
          </a:p>
        </p:txBody>
      </p:sp>
      <p:sp>
        <p:nvSpPr>
          <p:cNvPr id="3" name="Marcador de contenido 2">
            <a:extLst>
              <a:ext uri="{FF2B5EF4-FFF2-40B4-BE49-F238E27FC236}">
                <a16:creationId xmlns:a16="http://schemas.microsoft.com/office/drawing/2014/main" id="{C9532CF3-68DF-8BB3-0CE5-2B9BA40F2D96}"/>
              </a:ext>
            </a:extLst>
          </p:cNvPr>
          <p:cNvSpPr>
            <a:spLocks noGrp="1"/>
          </p:cNvSpPr>
          <p:nvPr>
            <p:ph idx="1"/>
          </p:nvPr>
        </p:nvSpPr>
        <p:spPr>
          <a:xfrm>
            <a:off x="643467" y="5277684"/>
            <a:ext cx="4620584" cy="775494"/>
          </a:xfrm>
        </p:spPr>
        <p:txBody>
          <a:bodyPr vert="horz" lIns="91440" tIns="45720" rIns="91440" bIns="45720" rtlCol="0">
            <a:normAutofit fontScale="85000" lnSpcReduction="10000"/>
          </a:bodyPr>
          <a:lstStyle/>
          <a:p>
            <a:pPr marL="0" indent="0">
              <a:buNone/>
            </a:pPr>
            <a:r>
              <a:rPr lang="en-US" sz="2000" kern="1200" dirty="0" err="1">
                <a:solidFill>
                  <a:schemeClr val="tx1"/>
                </a:solidFill>
                <a:latin typeface="+mn-lt"/>
                <a:ea typeface="+mn-ea"/>
                <a:cs typeface="+mn-cs"/>
              </a:rPr>
              <a:t>También</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podemos</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ver</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el</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código</a:t>
            </a:r>
            <a:r>
              <a:rPr lang="en-US" sz="2000" kern="1200" dirty="0">
                <a:solidFill>
                  <a:schemeClr val="tx1"/>
                </a:solidFill>
                <a:latin typeface="+mn-lt"/>
                <a:ea typeface="+mn-ea"/>
                <a:cs typeface="+mn-cs"/>
              </a:rPr>
              <a:t> que </a:t>
            </a:r>
            <a:r>
              <a:rPr lang="en-US" sz="2000" kern="1200" dirty="0" err="1">
                <a:solidFill>
                  <a:schemeClr val="tx1"/>
                </a:solidFill>
                <a:latin typeface="+mn-lt"/>
                <a:ea typeface="+mn-ea"/>
                <a:cs typeface="+mn-cs"/>
              </a:rPr>
              <a:t>nos</a:t>
            </a:r>
            <a:r>
              <a:rPr lang="en-US" sz="2000" kern="1200" dirty="0">
                <a:solidFill>
                  <a:schemeClr val="tx1"/>
                </a:solidFill>
                <a:latin typeface="+mn-lt"/>
                <a:ea typeface="+mn-ea"/>
                <a:cs typeface="+mn-cs"/>
              </a:rPr>
              <a:t> genera </a:t>
            </a:r>
            <a:r>
              <a:rPr lang="en-US" sz="2000" kern="1200" dirty="0" err="1">
                <a:solidFill>
                  <a:schemeClr val="tx1"/>
                </a:solidFill>
                <a:latin typeface="+mn-lt"/>
                <a:ea typeface="+mn-ea"/>
                <a:cs typeface="+mn-cs"/>
              </a:rPr>
              <a:t>figma</a:t>
            </a:r>
            <a:r>
              <a:rPr lang="en-US" sz="2000" kern="1200" dirty="0">
                <a:solidFill>
                  <a:schemeClr val="tx1"/>
                </a:solidFill>
                <a:latin typeface="+mn-lt"/>
                <a:ea typeface="+mn-ea"/>
                <a:cs typeface="+mn-cs"/>
              </a:rPr>
              <a:t> para </a:t>
            </a:r>
            <a:r>
              <a:rPr lang="en-US" sz="2000" kern="1200" dirty="0" err="1">
                <a:solidFill>
                  <a:schemeClr val="tx1"/>
                </a:solidFill>
                <a:latin typeface="+mn-lt"/>
                <a:ea typeface="+mn-ea"/>
                <a:cs typeface="+mn-cs"/>
              </a:rPr>
              <a:t>poder</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programar</a:t>
            </a:r>
            <a:r>
              <a:rPr lang="en-US" sz="2000" kern="1200" dirty="0">
                <a:solidFill>
                  <a:schemeClr val="tx1"/>
                </a:solidFill>
                <a:latin typeface="+mn-lt"/>
                <a:ea typeface="+mn-ea"/>
                <a:cs typeface="+mn-cs"/>
              </a:rPr>
              <a:t> y Tambien Podemos </a:t>
            </a:r>
            <a:r>
              <a:rPr lang="en-US" sz="2000" kern="1200" dirty="0" err="1">
                <a:solidFill>
                  <a:schemeClr val="tx1"/>
                </a:solidFill>
                <a:latin typeface="+mn-lt"/>
                <a:ea typeface="+mn-ea"/>
                <a:cs typeface="+mn-cs"/>
              </a:rPr>
              <a:t>ve</a:t>
            </a:r>
            <a:r>
              <a:rPr lang="en-US" sz="2000" dirty="0" err="1"/>
              <a:t>r</a:t>
            </a:r>
            <a:r>
              <a:rPr lang="en-US" sz="2000" dirty="0"/>
              <a:t> las versions </a:t>
            </a:r>
            <a:r>
              <a:rPr lang="en-US" sz="2000" dirty="0" err="1"/>
              <a:t>creadas</a:t>
            </a:r>
            <a:r>
              <a:rPr lang="en-US" sz="2000" dirty="0"/>
              <a:t> de </a:t>
            </a:r>
            <a:r>
              <a:rPr lang="en-US" sz="2000" dirty="0" err="1"/>
              <a:t>los</a:t>
            </a:r>
            <a:r>
              <a:rPr lang="en-US" sz="2000" dirty="0"/>
              <a:t> </a:t>
            </a:r>
            <a:r>
              <a:rPr lang="en-US" sz="2000" dirty="0" err="1"/>
              <a:t>proyectos</a:t>
            </a:r>
            <a:endParaRPr lang="en-US" sz="2000" kern="1200" dirty="0">
              <a:solidFill>
                <a:schemeClr val="tx1"/>
              </a:solidFill>
              <a:latin typeface="+mn-lt"/>
              <a:ea typeface="+mn-ea"/>
              <a:cs typeface="+mn-cs"/>
            </a:endParaRPr>
          </a:p>
        </p:txBody>
      </p:sp>
      <p:pic>
        <p:nvPicPr>
          <p:cNvPr id="5" name="Imagen 4">
            <a:extLst>
              <a:ext uri="{FF2B5EF4-FFF2-40B4-BE49-F238E27FC236}">
                <a16:creationId xmlns:a16="http://schemas.microsoft.com/office/drawing/2014/main" id="{46627054-AAD0-8BC6-2826-CFC505BB9EBA}"/>
              </a:ext>
            </a:extLst>
          </p:cNvPr>
          <p:cNvPicPr>
            <a:picLocks noChangeAspect="1"/>
          </p:cNvPicPr>
          <p:nvPr/>
        </p:nvPicPr>
        <p:blipFill>
          <a:blip r:embed="rId2"/>
          <a:stretch>
            <a:fillRect/>
          </a:stretch>
        </p:blipFill>
        <p:spPr>
          <a:xfrm>
            <a:off x="6606253" y="1646995"/>
            <a:ext cx="4942280" cy="3564009"/>
          </a:xfrm>
          <a:prstGeom prst="rect">
            <a:avLst/>
          </a:prstGeom>
        </p:spPr>
      </p:pic>
    </p:spTree>
    <p:extLst>
      <p:ext uri="{BB962C8B-B14F-4D97-AF65-F5344CB8AC3E}">
        <p14:creationId xmlns:p14="http://schemas.microsoft.com/office/powerpoint/2010/main" val="283598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5169F9-A4CE-E1BB-6833-C3065AAA9040}"/>
              </a:ext>
            </a:extLst>
          </p:cNvPr>
          <p:cNvSpPr>
            <a:spLocks noGrp="1"/>
          </p:cNvSpPr>
          <p:nvPr>
            <p:ph type="title"/>
          </p:nvPr>
        </p:nvSpPr>
        <p:spPr>
          <a:xfrm>
            <a:off x="630936" y="502920"/>
            <a:ext cx="3419856" cy="1463040"/>
          </a:xfrm>
        </p:spPr>
        <p:txBody>
          <a:bodyPr anchor="ctr">
            <a:normAutofit/>
          </a:bodyPr>
          <a:lstStyle/>
          <a:p>
            <a:r>
              <a:rPr lang="es-MX" sz="2300"/>
              <a:t>Prototipos(interacciones)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285D561-7C90-75B7-102C-2E73D87FC142}"/>
              </a:ext>
            </a:extLst>
          </p:cNvPr>
          <p:cNvSpPr>
            <a:spLocks noGrp="1"/>
          </p:cNvSpPr>
          <p:nvPr>
            <p:ph idx="1"/>
          </p:nvPr>
        </p:nvSpPr>
        <p:spPr>
          <a:xfrm>
            <a:off x="4654295" y="502920"/>
            <a:ext cx="6894576" cy="1463040"/>
          </a:xfrm>
        </p:spPr>
        <p:txBody>
          <a:bodyPr anchor="ctr">
            <a:normAutofit/>
          </a:bodyPr>
          <a:lstStyle/>
          <a:p>
            <a:pPr marL="0" indent="0">
              <a:buNone/>
            </a:pPr>
            <a:r>
              <a:rPr lang="es-MX" sz="2200"/>
              <a:t>Figma nos permite crear interacciones para crear prototipos funcionales que nos permite dar una idea interactiva a nuestros proyectos a través de eventos</a:t>
            </a:r>
          </a:p>
        </p:txBody>
      </p:sp>
      <p:pic>
        <p:nvPicPr>
          <p:cNvPr id="5" name="Imagen 4">
            <a:extLst>
              <a:ext uri="{FF2B5EF4-FFF2-40B4-BE49-F238E27FC236}">
                <a16:creationId xmlns:a16="http://schemas.microsoft.com/office/drawing/2014/main" id="{17F0066C-1F1F-9A02-C532-F745F69DC785}"/>
              </a:ext>
            </a:extLst>
          </p:cNvPr>
          <p:cNvPicPr>
            <a:picLocks noChangeAspect="1"/>
          </p:cNvPicPr>
          <p:nvPr/>
        </p:nvPicPr>
        <p:blipFill>
          <a:blip r:embed="rId2"/>
          <a:stretch>
            <a:fillRect/>
          </a:stretch>
        </p:blipFill>
        <p:spPr>
          <a:xfrm>
            <a:off x="1809523" y="2290936"/>
            <a:ext cx="8560761" cy="3959352"/>
          </a:xfrm>
          <a:prstGeom prst="rect">
            <a:avLst/>
          </a:prstGeom>
        </p:spPr>
      </p:pic>
    </p:spTree>
    <p:extLst>
      <p:ext uri="{BB962C8B-B14F-4D97-AF65-F5344CB8AC3E}">
        <p14:creationId xmlns:p14="http://schemas.microsoft.com/office/powerpoint/2010/main" val="329441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AA6E2C-0020-13FB-71E4-6159ADE83B85}"/>
              </a:ext>
            </a:extLst>
          </p:cNvPr>
          <p:cNvSpPr>
            <a:spLocks noGrp="1"/>
          </p:cNvSpPr>
          <p:nvPr>
            <p:ph type="title"/>
          </p:nvPr>
        </p:nvSpPr>
        <p:spPr>
          <a:xfrm>
            <a:off x="630936" y="640823"/>
            <a:ext cx="3419856" cy="5583148"/>
          </a:xfrm>
        </p:spPr>
        <p:txBody>
          <a:bodyPr anchor="ctr">
            <a:normAutofit/>
          </a:bodyPr>
          <a:lstStyle/>
          <a:p>
            <a:r>
              <a:rPr lang="es-MX" sz="5400"/>
              <a:t>Figma Mirror, Blog y Canal de YouTube</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605AA76-8254-3B58-7AB0-5DA94C797F57}"/>
              </a:ext>
            </a:extLst>
          </p:cNvPr>
          <p:cNvPicPr>
            <a:picLocks noChangeAspect="1"/>
          </p:cNvPicPr>
          <p:nvPr/>
        </p:nvPicPr>
        <p:blipFill>
          <a:blip r:embed="rId2"/>
          <a:stretch>
            <a:fillRect/>
          </a:stretch>
        </p:blipFill>
        <p:spPr>
          <a:xfrm>
            <a:off x="4654296" y="630936"/>
            <a:ext cx="6577534" cy="3913632"/>
          </a:xfrm>
          <a:prstGeom prst="rect">
            <a:avLst/>
          </a:prstGeom>
        </p:spPr>
      </p:pic>
      <p:sp>
        <p:nvSpPr>
          <p:cNvPr id="3" name="Marcador de contenido 2">
            <a:extLst>
              <a:ext uri="{FF2B5EF4-FFF2-40B4-BE49-F238E27FC236}">
                <a16:creationId xmlns:a16="http://schemas.microsoft.com/office/drawing/2014/main" id="{E69DE578-7903-9275-2B8D-5E8B0B2B13EB}"/>
              </a:ext>
            </a:extLst>
          </p:cNvPr>
          <p:cNvSpPr>
            <a:spLocks noGrp="1"/>
          </p:cNvSpPr>
          <p:nvPr>
            <p:ph idx="1"/>
          </p:nvPr>
        </p:nvSpPr>
        <p:spPr>
          <a:xfrm>
            <a:off x="4654296" y="4798577"/>
            <a:ext cx="6894576" cy="1428487"/>
          </a:xfrm>
        </p:spPr>
        <p:txBody>
          <a:bodyPr anchor="t">
            <a:normAutofit/>
          </a:bodyPr>
          <a:lstStyle/>
          <a:p>
            <a:pPr marL="0" indent="0">
              <a:buNone/>
            </a:pPr>
            <a:r>
              <a:rPr lang="es-MX" sz="2200" dirty="0" err="1"/>
              <a:t>Figma</a:t>
            </a:r>
            <a:r>
              <a:rPr lang="es-MX" sz="2200" dirty="0"/>
              <a:t> al ser una aplicación web podemos reproducir nuestros prototipos en nuestro teléfono móvil a través de la aplicación de </a:t>
            </a:r>
            <a:r>
              <a:rPr lang="es-MX" sz="2200" dirty="0" err="1"/>
              <a:t>figma</a:t>
            </a:r>
            <a:r>
              <a:rPr lang="es-MX" sz="2200" dirty="0"/>
              <a:t> sin mas</a:t>
            </a:r>
          </a:p>
          <a:p>
            <a:pPr marL="0" indent="0">
              <a:buNone/>
            </a:pPr>
            <a:endParaRPr lang="es-MX" sz="2200" dirty="0"/>
          </a:p>
        </p:txBody>
      </p:sp>
    </p:spTree>
    <p:extLst>
      <p:ext uri="{BB962C8B-B14F-4D97-AF65-F5344CB8AC3E}">
        <p14:creationId xmlns:p14="http://schemas.microsoft.com/office/powerpoint/2010/main" val="396444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44525D-CEB4-7BEC-F1C9-C544CD87A63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Fin de la </a:t>
            </a:r>
            <a:r>
              <a:rPr lang="en-US" sz="5400" dirty="0" err="1"/>
              <a:t>parte</a:t>
            </a:r>
            <a:r>
              <a:rPr lang="en-US" sz="5400" dirty="0"/>
              <a:t> </a:t>
            </a:r>
            <a:r>
              <a:rPr lang="en-US" sz="5400" dirty="0" err="1"/>
              <a:t>teórica</a:t>
            </a:r>
            <a:endParaRPr lang="en-US" sz="5400" dirty="0"/>
          </a:p>
        </p:txBody>
      </p:sp>
      <p:pic>
        <p:nvPicPr>
          <p:cNvPr id="4" name="Picture 3" descr="Amplio grupo de paracaidistas en el aire">
            <a:extLst>
              <a:ext uri="{FF2B5EF4-FFF2-40B4-BE49-F238E27FC236}">
                <a16:creationId xmlns:a16="http://schemas.microsoft.com/office/drawing/2014/main" id="{E35A14DF-759A-906A-D413-63881657537D}"/>
              </a:ext>
            </a:extLst>
          </p:cNvPr>
          <p:cNvPicPr>
            <a:picLocks noChangeAspect="1"/>
          </p:cNvPicPr>
          <p:nvPr/>
        </p:nvPicPr>
        <p:blipFill rotWithShape="1">
          <a:blip r:embed="rId2"/>
          <a:srcRect l="28003" r="2683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14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71347E-7555-A704-C396-AAAAB8973AEF}"/>
              </a:ext>
            </a:extLst>
          </p:cNvPr>
          <p:cNvSpPr>
            <a:spLocks noGrp="1"/>
          </p:cNvSpPr>
          <p:nvPr>
            <p:ph type="title"/>
          </p:nvPr>
        </p:nvSpPr>
        <p:spPr>
          <a:xfrm>
            <a:off x="838201" y="365125"/>
            <a:ext cx="5251316" cy="1807305"/>
          </a:xfrm>
        </p:spPr>
        <p:txBody>
          <a:bodyPr>
            <a:normAutofit/>
          </a:bodyPr>
          <a:lstStyle/>
          <a:p>
            <a:r>
              <a:rPr lang="es-MX" dirty="0"/>
              <a:t>Atajos</a:t>
            </a:r>
            <a:endParaRPr lang="es-MX"/>
          </a:p>
        </p:txBody>
      </p:sp>
      <p:sp>
        <p:nvSpPr>
          <p:cNvPr id="3" name="Marcador de contenido 2">
            <a:extLst>
              <a:ext uri="{FF2B5EF4-FFF2-40B4-BE49-F238E27FC236}">
                <a16:creationId xmlns:a16="http://schemas.microsoft.com/office/drawing/2014/main" id="{A11D64FE-FA1D-23F2-868E-E49A54B045E3}"/>
              </a:ext>
            </a:extLst>
          </p:cNvPr>
          <p:cNvSpPr>
            <a:spLocks noGrp="1"/>
          </p:cNvSpPr>
          <p:nvPr>
            <p:ph idx="1"/>
          </p:nvPr>
        </p:nvSpPr>
        <p:spPr>
          <a:xfrm>
            <a:off x="838200" y="2333297"/>
            <a:ext cx="4619621" cy="3843666"/>
          </a:xfrm>
        </p:spPr>
        <p:txBody>
          <a:bodyPr>
            <a:normAutofit/>
          </a:bodyPr>
          <a:lstStyle/>
          <a:p>
            <a:r>
              <a:rPr lang="es-MX" sz="2000" kern="100" dirty="0" err="1">
                <a:effectLst/>
                <a:latin typeface="Calibri" panose="020F0502020204030204" pitchFamily="34" charset="0"/>
                <a:ea typeface="Calibri" panose="020F0502020204030204" pitchFamily="34" charset="0"/>
                <a:cs typeface="Times New Roman" panose="02020603050405020304" pitchFamily="18" charset="0"/>
              </a:rPr>
              <a:t>atraves</a:t>
            </a:r>
            <a:r>
              <a:rPr lang="es-MX" sz="2000" kern="100" dirty="0">
                <a:effectLst/>
                <a:latin typeface="Calibri" panose="020F0502020204030204" pitchFamily="34" charset="0"/>
                <a:ea typeface="Calibri" panose="020F0502020204030204" pitchFamily="34" charset="0"/>
                <a:cs typeface="Times New Roman" panose="02020603050405020304" pitchFamily="18" charset="0"/>
              </a:rPr>
              <a:t> de este link </a:t>
            </a:r>
            <a:r>
              <a:rPr lang="es-MX" sz="2000" u="sng"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https://jonmircha.com/figma</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2000" dirty="0"/>
          </a:p>
        </p:txBody>
      </p:sp>
      <p:pic>
        <p:nvPicPr>
          <p:cNvPr id="5" name="Picture 4" descr="Pins e thread formando uma heptágono">
            <a:extLst>
              <a:ext uri="{FF2B5EF4-FFF2-40B4-BE49-F238E27FC236}">
                <a16:creationId xmlns:a16="http://schemas.microsoft.com/office/drawing/2014/main" id="{74E82121-EE14-53A9-7C6A-B086D39D3853}"/>
              </a:ext>
            </a:extLst>
          </p:cNvPr>
          <p:cNvPicPr>
            <a:picLocks noChangeAspect="1"/>
          </p:cNvPicPr>
          <p:nvPr/>
        </p:nvPicPr>
        <p:blipFill rotWithShape="1">
          <a:blip r:embed="rId3"/>
          <a:srcRect l="17666" r="2429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0390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A6E3A31-0F6E-4549-1A24-33EC3F0B3143}"/>
              </a:ext>
            </a:extLst>
          </p:cNvPr>
          <p:cNvSpPr>
            <a:spLocks noGrp="1"/>
          </p:cNvSpPr>
          <p:nvPr>
            <p:ph type="title"/>
          </p:nvPr>
        </p:nvSpPr>
        <p:spPr>
          <a:xfrm>
            <a:off x="838201" y="643467"/>
            <a:ext cx="3888526" cy="1800526"/>
          </a:xfrm>
        </p:spPr>
        <p:txBody>
          <a:bodyPr>
            <a:normAutofit/>
          </a:bodyPr>
          <a:lstStyle/>
          <a:p>
            <a:r>
              <a:rPr lang="es-MX">
                <a:effectLst/>
                <a:latin typeface="Calibri" panose="020F0502020204030204" pitchFamily="34" charset="0"/>
                <a:ea typeface="Calibri" panose="020F0502020204030204" pitchFamily="34" charset="0"/>
                <a:cs typeface="Times New Roman" panose="02020603050405020304" pitchFamily="18" charset="0"/>
              </a:rPr>
              <a:t>Figuras y vectores</a:t>
            </a:r>
            <a:endParaRPr lang="es-MX"/>
          </a:p>
        </p:txBody>
      </p:sp>
      <p:sp>
        <p:nvSpPr>
          <p:cNvPr id="3" name="Marcador de contenido 2">
            <a:extLst>
              <a:ext uri="{FF2B5EF4-FFF2-40B4-BE49-F238E27FC236}">
                <a16:creationId xmlns:a16="http://schemas.microsoft.com/office/drawing/2014/main" id="{7DECBA2B-9F58-CB87-710E-D3D5D1892A60}"/>
              </a:ext>
            </a:extLst>
          </p:cNvPr>
          <p:cNvSpPr>
            <a:spLocks noGrp="1"/>
          </p:cNvSpPr>
          <p:nvPr>
            <p:ph idx="1"/>
          </p:nvPr>
        </p:nvSpPr>
        <p:spPr>
          <a:xfrm>
            <a:off x="838201" y="2623381"/>
            <a:ext cx="3888528" cy="3553581"/>
          </a:xfrm>
        </p:spPr>
        <p:txBody>
          <a:bodyPr>
            <a:normAutofit/>
          </a:bodyPr>
          <a:lstStyle/>
          <a:p>
            <a:r>
              <a:rPr lang="es-MX" sz="2000">
                <a:effectLst/>
                <a:latin typeface="Calibri" panose="020F0502020204030204" pitchFamily="34" charset="0"/>
                <a:ea typeface="Calibri" panose="020F0502020204030204" pitchFamily="34" charset="0"/>
                <a:cs typeface="Times New Roman" panose="02020603050405020304" pitchFamily="18" charset="0"/>
              </a:rPr>
              <a:t>con figuras vamos a darle el sentido de ser a través de diseño para que nuestra pagina tenga cuadrados círculos rectángulos y otras cosas mas además podemos cambiar colores opacidad y formas lo que nos da un alta gama de usos para crear</a:t>
            </a:r>
            <a:endParaRPr lang="es-MX" sz="2000"/>
          </a:p>
        </p:txBody>
      </p:sp>
      <p:pic>
        <p:nvPicPr>
          <p:cNvPr id="6" name="Imagen 5">
            <a:extLst>
              <a:ext uri="{FF2B5EF4-FFF2-40B4-BE49-F238E27FC236}">
                <a16:creationId xmlns:a16="http://schemas.microsoft.com/office/drawing/2014/main" id="{CD269720-C5B3-9331-88E4-8C4A18A6DFDE}"/>
              </a:ext>
            </a:extLst>
          </p:cNvPr>
          <p:cNvPicPr>
            <a:picLocks noChangeAspect="1"/>
          </p:cNvPicPr>
          <p:nvPr/>
        </p:nvPicPr>
        <p:blipFill>
          <a:blip r:embed="rId2"/>
          <a:stretch>
            <a:fillRect/>
          </a:stretch>
        </p:blipFill>
        <p:spPr>
          <a:xfrm>
            <a:off x="6800986" y="885474"/>
            <a:ext cx="4747547" cy="5115396"/>
          </a:xfrm>
          <a:prstGeom prst="rect">
            <a:avLst/>
          </a:prstGeom>
        </p:spPr>
      </p:pic>
    </p:spTree>
    <p:extLst>
      <p:ext uri="{BB962C8B-B14F-4D97-AF65-F5344CB8AC3E}">
        <p14:creationId xmlns:p14="http://schemas.microsoft.com/office/powerpoint/2010/main" val="9934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BB1FC34-2E9D-0D13-BD3D-298E7405A99B}"/>
              </a:ext>
            </a:extLst>
          </p:cNvPr>
          <p:cNvSpPr>
            <a:spLocks noGrp="1"/>
          </p:cNvSpPr>
          <p:nvPr>
            <p:ph type="title"/>
          </p:nvPr>
        </p:nvSpPr>
        <p:spPr>
          <a:xfrm>
            <a:off x="5867400" y="609600"/>
            <a:ext cx="5310116" cy="1322887"/>
          </a:xfrm>
        </p:spPr>
        <p:txBody>
          <a:bodyPr>
            <a:normAutofit/>
          </a:bodyPr>
          <a:lstStyle/>
          <a:p>
            <a:r>
              <a:rPr lang="es-MX">
                <a:effectLst/>
                <a:latin typeface="Calibri" panose="020F0502020204030204" pitchFamily="34" charset="0"/>
                <a:ea typeface="Calibri" panose="020F0502020204030204" pitchFamily="34" charset="0"/>
                <a:cs typeface="Times New Roman" panose="02020603050405020304" pitchFamily="18" charset="0"/>
              </a:rPr>
              <a:t>Imágenes: </a:t>
            </a:r>
            <a:endParaRPr lang="es-MX" dirty="0"/>
          </a:p>
        </p:txBody>
      </p:sp>
      <p:pic>
        <p:nvPicPr>
          <p:cNvPr id="4" name="Imagen 3">
            <a:extLst>
              <a:ext uri="{FF2B5EF4-FFF2-40B4-BE49-F238E27FC236}">
                <a16:creationId xmlns:a16="http://schemas.microsoft.com/office/drawing/2014/main" id="{AFEA59A0-7F8B-1CCF-BD84-B6760671CCC6}"/>
              </a:ext>
            </a:extLst>
          </p:cNvPr>
          <p:cNvPicPr>
            <a:picLocks noChangeAspect="1"/>
          </p:cNvPicPr>
          <p:nvPr/>
        </p:nvPicPr>
        <p:blipFill>
          <a:blip r:embed="rId2"/>
          <a:stretch>
            <a:fillRect/>
          </a:stretch>
        </p:blipFill>
        <p:spPr>
          <a:xfrm>
            <a:off x="674427" y="2578412"/>
            <a:ext cx="3720152" cy="1711270"/>
          </a:xfrm>
          <a:prstGeom prst="rect">
            <a:avLst/>
          </a:prstGeom>
        </p:spPr>
      </p:pic>
      <p:sp>
        <p:nvSpPr>
          <p:cNvPr id="3" name="Marcador de contenido 2">
            <a:extLst>
              <a:ext uri="{FF2B5EF4-FFF2-40B4-BE49-F238E27FC236}">
                <a16:creationId xmlns:a16="http://schemas.microsoft.com/office/drawing/2014/main" id="{8877EDAD-E077-D95C-786B-662BE3118B1D}"/>
              </a:ext>
            </a:extLst>
          </p:cNvPr>
          <p:cNvSpPr>
            <a:spLocks noGrp="1"/>
          </p:cNvSpPr>
          <p:nvPr>
            <p:ph idx="1"/>
          </p:nvPr>
        </p:nvSpPr>
        <p:spPr>
          <a:xfrm>
            <a:off x="5867400" y="2194102"/>
            <a:ext cx="5310116" cy="3908585"/>
          </a:xfrm>
        </p:spPr>
        <p:txBody>
          <a:bodyPr>
            <a:normAutofit/>
          </a:bodyPr>
          <a:lstStyle/>
          <a:p>
            <a:r>
              <a:rPr lang="es-MX" sz="2000">
                <a:effectLst/>
                <a:latin typeface="Calibri" panose="020F0502020204030204" pitchFamily="34" charset="0"/>
                <a:ea typeface="Calibri" panose="020F0502020204030204" pitchFamily="34" charset="0"/>
                <a:cs typeface="Times New Roman" panose="02020603050405020304" pitchFamily="18" charset="0"/>
              </a:rPr>
              <a:t>podemos recortar imágenes ajustarla a figuras rellenar entre otras cosas con el apartado fill que es relleno</a:t>
            </a:r>
          </a:p>
          <a:p>
            <a:endParaRPr lang="es-MX" sz="2000"/>
          </a:p>
        </p:txBody>
      </p:sp>
    </p:spTree>
    <p:extLst>
      <p:ext uri="{BB962C8B-B14F-4D97-AF65-F5344CB8AC3E}">
        <p14:creationId xmlns:p14="http://schemas.microsoft.com/office/powerpoint/2010/main" val="206610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2C9255-34F3-D2E9-2EE5-F770B28337E2}"/>
              </a:ext>
            </a:extLst>
          </p:cNvPr>
          <p:cNvSpPr>
            <a:spLocks noGrp="1"/>
          </p:cNvSpPr>
          <p:nvPr>
            <p:ph type="title"/>
          </p:nvPr>
        </p:nvSpPr>
        <p:spPr>
          <a:xfrm>
            <a:off x="5297762" y="329184"/>
            <a:ext cx="6251110" cy="1783080"/>
          </a:xfrm>
        </p:spPr>
        <p:txBody>
          <a:bodyPr anchor="b">
            <a:normAutofit/>
          </a:bodyPr>
          <a:lstStyle/>
          <a:p>
            <a:r>
              <a:rPr lang="es-MX" sz="5400" dirty="0">
                <a:effectLst/>
                <a:latin typeface="Calibri" panose="020F0502020204030204" pitchFamily="34" charset="0"/>
                <a:ea typeface="Calibri" panose="020F0502020204030204" pitchFamily="34" charset="0"/>
                <a:cs typeface="Times New Roman" panose="02020603050405020304" pitchFamily="18" charset="0"/>
              </a:rPr>
              <a:t>Vectores</a:t>
            </a:r>
            <a:endParaRPr lang="es-MX" sz="5400" dirty="0"/>
          </a:p>
        </p:txBody>
      </p:sp>
      <p:pic>
        <p:nvPicPr>
          <p:cNvPr id="14" name="Picture 4" descr="Esferas metálicas conectadas en una malla">
            <a:extLst>
              <a:ext uri="{FF2B5EF4-FFF2-40B4-BE49-F238E27FC236}">
                <a16:creationId xmlns:a16="http://schemas.microsoft.com/office/drawing/2014/main" id="{D1659C77-BF4A-FE03-E98C-7BD78F92D2E2}"/>
              </a:ext>
            </a:extLst>
          </p:cNvPr>
          <p:cNvPicPr>
            <a:picLocks noChangeAspect="1"/>
          </p:cNvPicPr>
          <p:nvPr/>
        </p:nvPicPr>
        <p:blipFill rotWithShape="1">
          <a:blip r:embed="rId2"/>
          <a:srcRect l="26109" r="2856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87F7166-8B29-68EC-F919-BBEC47C8129E}"/>
              </a:ext>
            </a:extLst>
          </p:cNvPr>
          <p:cNvSpPr>
            <a:spLocks noGrp="1"/>
          </p:cNvSpPr>
          <p:nvPr>
            <p:ph idx="1"/>
          </p:nvPr>
        </p:nvSpPr>
        <p:spPr>
          <a:xfrm>
            <a:off x="5297762" y="2706624"/>
            <a:ext cx="6251110" cy="3483864"/>
          </a:xfrm>
        </p:spPr>
        <p:txBody>
          <a:bodyPr>
            <a:normAutofit/>
          </a:bodyPr>
          <a:lstStyle/>
          <a:p>
            <a:r>
              <a:rPr lang="es-MX" sz="2200" dirty="0" err="1">
                <a:effectLst/>
                <a:latin typeface="Calibri" panose="020F0502020204030204" pitchFamily="34" charset="0"/>
                <a:ea typeface="Calibri" panose="020F0502020204030204" pitchFamily="34" charset="0"/>
                <a:cs typeface="Times New Roman" panose="02020603050405020304" pitchFamily="18" charset="0"/>
              </a:rPr>
              <a:t>figma</a:t>
            </a:r>
            <a:r>
              <a:rPr lang="es-MX" sz="2200" dirty="0">
                <a:effectLst/>
                <a:latin typeface="Calibri" panose="020F0502020204030204" pitchFamily="34" charset="0"/>
                <a:ea typeface="Calibri" panose="020F0502020204030204" pitchFamily="34" charset="0"/>
                <a:cs typeface="Times New Roman" panose="02020603050405020304" pitchFamily="18" charset="0"/>
              </a:rPr>
              <a:t> detecta los vectores y hará grupos que forman dicho </a:t>
            </a:r>
            <a:r>
              <a:rPr lang="es-MX" sz="2200" dirty="0" err="1">
                <a:effectLst/>
                <a:latin typeface="Calibri" panose="020F0502020204030204" pitchFamily="34" charset="0"/>
                <a:ea typeface="Calibri" panose="020F0502020204030204" pitchFamily="34" charset="0"/>
                <a:cs typeface="Times New Roman" panose="02020603050405020304" pitchFamily="18" charset="0"/>
              </a:rPr>
              <a:t>svg</a:t>
            </a:r>
            <a:r>
              <a:rPr lang="es-MX" sz="2200" dirty="0">
                <a:effectLst/>
                <a:latin typeface="Calibri" panose="020F0502020204030204" pitchFamily="34" charset="0"/>
                <a:ea typeface="Calibri" panose="020F0502020204030204" pitchFamily="34" charset="0"/>
                <a:cs typeface="Times New Roman" panose="02020603050405020304" pitchFamily="18" charset="0"/>
              </a:rPr>
              <a:t> e incluso nosotros podremos crear grupos para trabajar</a:t>
            </a:r>
            <a:endParaRPr lang="es-MX" sz="2200" dirty="0"/>
          </a:p>
        </p:txBody>
      </p:sp>
    </p:spTree>
    <p:extLst>
      <p:ext uri="{BB962C8B-B14F-4D97-AF65-F5344CB8AC3E}">
        <p14:creationId xmlns:p14="http://schemas.microsoft.com/office/powerpoint/2010/main" val="64386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4F51A2B-28A5-10AD-527D-317A134B1CFD}"/>
              </a:ext>
            </a:extLst>
          </p:cNvPr>
          <p:cNvSpPr>
            <a:spLocks noGrp="1"/>
          </p:cNvSpPr>
          <p:nvPr>
            <p:ph type="title"/>
          </p:nvPr>
        </p:nvSpPr>
        <p:spPr>
          <a:xfrm>
            <a:off x="1137036" y="548640"/>
            <a:ext cx="9543405" cy="1188720"/>
          </a:xfrm>
        </p:spPr>
        <p:txBody>
          <a:bodyPr>
            <a:normAutofit/>
          </a:bodyPr>
          <a:lstStyle/>
          <a:p>
            <a:r>
              <a:rPr lang="es-MX">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Texto</a:t>
            </a:r>
            <a:endParaRPr lang="es-MX">
              <a:solidFill>
                <a:schemeClr val="tx1">
                  <a:lumMod val="85000"/>
                  <a:lumOff val="15000"/>
                </a:schemeClr>
              </a:solidFill>
            </a:endParaRPr>
          </a:p>
        </p:txBody>
      </p:sp>
      <p:sp>
        <p:nvSpPr>
          <p:cNvPr id="3" name="Marcador de contenido 2">
            <a:extLst>
              <a:ext uri="{FF2B5EF4-FFF2-40B4-BE49-F238E27FC236}">
                <a16:creationId xmlns:a16="http://schemas.microsoft.com/office/drawing/2014/main" id="{81B60554-20B3-51C8-4883-DE00E41E9391}"/>
              </a:ext>
            </a:extLst>
          </p:cNvPr>
          <p:cNvSpPr>
            <a:spLocks noGrp="1"/>
          </p:cNvSpPr>
          <p:nvPr>
            <p:ph idx="1"/>
          </p:nvPr>
        </p:nvSpPr>
        <p:spPr>
          <a:xfrm>
            <a:off x="1957987" y="2431765"/>
            <a:ext cx="8276026" cy="3320031"/>
          </a:xfrm>
        </p:spPr>
        <p:txBody>
          <a:bodyPr anchor="ctr">
            <a:normAutofit/>
          </a:bodyPr>
          <a:lstStyle/>
          <a:p>
            <a:r>
              <a:rPr lang="es-MX" sz="20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figma nos deja agregar un texto con la mayoría de las fuentes de Google fonts y además nos permitirá editar dicha fuente según sea el tipo de fuente que elijamos tenemos muchísimas cosas que nos permite hacer entre ella el espaciado, espaciado de letras y sangria para jugar según requiramos también usando la tipografia Font awsome y poniendo el nombre podemos usar ese icono usando este link podemos ver todos los iconos gratis https://fontawesome.com/v5/cheatsheet</a:t>
            </a:r>
            <a:endParaRPr lang="es-MX"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2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9C07F9-DE4E-3C98-D736-CC7D193E114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Regla</a:t>
            </a:r>
          </a:p>
        </p:txBody>
      </p:sp>
      <p:sp>
        <p:nvSpPr>
          <p:cNvPr id="3" name="Marcador de contenido 2">
            <a:extLst>
              <a:ext uri="{FF2B5EF4-FFF2-40B4-BE49-F238E27FC236}">
                <a16:creationId xmlns:a16="http://schemas.microsoft.com/office/drawing/2014/main" id="{4D0FA456-C6A3-70FE-574E-C9ABCC98445F}"/>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effectLst/>
                <a:latin typeface="+mn-lt"/>
                <a:ea typeface="+mn-ea"/>
                <a:cs typeface="+mn-cs"/>
              </a:rPr>
              <a:t>usar el dinamismo de las reglas para un mejor orden y control del espacio</a:t>
            </a:r>
            <a:br>
              <a:rPr lang="en-US" sz="2400" kern="1200">
                <a:solidFill>
                  <a:schemeClr val="tx1"/>
                </a:solidFill>
                <a:effectLst/>
                <a:latin typeface="+mn-lt"/>
                <a:ea typeface="+mn-ea"/>
                <a:cs typeface="+mn-cs"/>
              </a:rPr>
            </a:br>
            <a:endParaRPr lang="en-US" sz="2400" kern="1200">
              <a:solidFill>
                <a:schemeClr val="tx1"/>
              </a:solidFill>
              <a:latin typeface="+mn-lt"/>
              <a:ea typeface="+mn-ea"/>
              <a:cs typeface="+mn-cs"/>
            </a:endParaRP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80046F5-622A-75F2-31D6-A59A542A8CEA}"/>
              </a:ext>
            </a:extLst>
          </p:cNvPr>
          <p:cNvPicPr>
            <a:picLocks noChangeAspect="1"/>
          </p:cNvPicPr>
          <p:nvPr/>
        </p:nvPicPr>
        <p:blipFill>
          <a:blip r:embed="rId2"/>
          <a:stretch>
            <a:fillRect/>
          </a:stretch>
        </p:blipFill>
        <p:spPr>
          <a:xfrm>
            <a:off x="4654296" y="944278"/>
            <a:ext cx="7214616" cy="4942011"/>
          </a:xfrm>
          <a:prstGeom prst="rect">
            <a:avLst/>
          </a:prstGeom>
        </p:spPr>
      </p:pic>
    </p:spTree>
    <p:extLst>
      <p:ext uri="{BB962C8B-B14F-4D97-AF65-F5344CB8AC3E}">
        <p14:creationId xmlns:p14="http://schemas.microsoft.com/office/powerpoint/2010/main" val="76611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A5C0ED9-9209-B652-577E-2B4C42008D5E}"/>
              </a:ext>
            </a:extLst>
          </p:cNvPr>
          <p:cNvSpPr>
            <a:spLocks noGrp="1"/>
          </p:cNvSpPr>
          <p:nvPr>
            <p:ph type="title"/>
          </p:nvPr>
        </p:nvSpPr>
        <p:spPr>
          <a:xfrm>
            <a:off x="1046746" y="641850"/>
            <a:ext cx="3611880" cy="1535865"/>
          </a:xfrm>
        </p:spPr>
        <p:txBody>
          <a:bodyPr>
            <a:normAutofit/>
          </a:bodyPr>
          <a:lstStyle/>
          <a:p>
            <a:r>
              <a:rPr lang="es-MX" sz="3200">
                <a:effectLst/>
                <a:latin typeface="Calibri" panose="020F0502020204030204" pitchFamily="34" charset="0"/>
                <a:ea typeface="Calibri" panose="020F0502020204030204" pitchFamily="34" charset="0"/>
                <a:cs typeface="Times New Roman" panose="02020603050405020304" pitchFamily="18" charset="0"/>
              </a:rPr>
              <a:t>Alineaciones</a:t>
            </a:r>
            <a:endParaRPr lang="es-MX" sz="3200"/>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8A57460-1353-3603-2207-DE21110CF45A}"/>
              </a:ext>
            </a:extLst>
          </p:cNvPr>
          <p:cNvSpPr>
            <a:spLocks noGrp="1"/>
          </p:cNvSpPr>
          <p:nvPr>
            <p:ph idx="1"/>
          </p:nvPr>
        </p:nvSpPr>
        <p:spPr>
          <a:xfrm>
            <a:off x="5300640" y="641850"/>
            <a:ext cx="6053160" cy="1535865"/>
          </a:xfrm>
        </p:spPr>
        <p:txBody>
          <a:bodyPr anchor="ctr">
            <a:normAutofit/>
          </a:bodyPr>
          <a:lstStyle/>
          <a:p>
            <a:r>
              <a:rPr lang="es-MX" sz="1800">
                <a:latin typeface="Calibri" panose="020F0502020204030204" pitchFamily="34" charset="0"/>
                <a:ea typeface="Calibri" panose="020F0502020204030204" pitchFamily="34" charset="0"/>
                <a:cs typeface="Times New Roman" panose="02020603050405020304" pitchFamily="18" charset="0"/>
              </a:rPr>
              <a:t>N</a:t>
            </a:r>
            <a:r>
              <a:rPr lang="es-MX" sz="1800">
                <a:effectLst/>
                <a:latin typeface="Calibri" panose="020F0502020204030204" pitchFamily="34" charset="0"/>
                <a:ea typeface="Calibri" panose="020F0502020204030204" pitchFamily="34" charset="0"/>
                <a:cs typeface="Times New Roman" panose="02020603050405020304" pitchFamily="18" charset="0"/>
              </a:rPr>
              <a:t>os va a servir para posicionar los elementos en nuestro lienzo con pero también podemos personalizar el posicionamiento SIEMPRE Y CUANDO TENGAMOS UN ESPACIO</a:t>
            </a:r>
          </a:p>
          <a:p>
            <a:endParaRPr lang="es-MX" sz="1800"/>
          </a:p>
        </p:txBody>
      </p:sp>
      <p:pic>
        <p:nvPicPr>
          <p:cNvPr id="4" name="Imagen 3">
            <a:extLst>
              <a:ext uri="{FF2B5EF4-FFF2-40B4-BE49-F238E27FC236}">
                <a16:creationId xmlns:a16="http://schemas.microsoft.com/office/drawing/2014/main" id="{501A56D3-1224-9F2D-C9B1-8F060EAE1FD1}"/>
              </a:ext>
            </a:extLst>
          </p:cNvPr>
          <p:cNvPicPr>
            <a:picLocks noChangeAspect="1"/>
          </p:cNvPicPr>
          <p:nvPr/>
        </p:nvPicPr>
        <p:blipFill rotWithShape="1">
          <a:blip r:embed="rId2"/>
          <a:srcRect t="4617" r="1" b="6855"/>
          <a:stretch/>
        </p:blipFill>
        <p:spPr>
          <a:xfrm>
            <a:off x="554416" y="2731167"/>
            <a:ext cx="11167447" cy="3484983"/>
          </a:xfrm>
          <a:prstGeom prst="rect">
            <a:avLst/>
          </a:prstGeom>
        </p:spPr>
      </p:pic>
    </p:spTree>
    <p:extLst>
      <p:ext uri="{BB962C8B-B14F-4D97-AF65-F5344CB8AC3E}">
        <p14:creationId xmlns:p14="http://schemas.microsoft.com/office/powerpoint/2010/main" val="31628539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769</Words>
  <Application>Microsoft Office PowerPoint</Application>
  <PresentationFormat>Panorámica</PresentationFormat>
  <Paragraphs>50</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Curso de Figma</vt:lpstr>
      <vt:lpstr>Frames</vt:lpstr>
      <vt:lpstr>Atajos</vt:lpstr>
      <vt:lpstr>Figuras y vectores</vt:lpstr>
      <vt:lpstr>Imágenes: </vt:lpstr>
      <vt:lpstr>Vectores</vt:lpstr>
      <vt:lpstr>Texto</vt:lpstr>
      <vt:lpstr>Regla</vt:lpstr>
      <vt:lpstr>Alineaciones</vt:lpstr>
      <vt:lpstr>Constrains</vt:lpstr>
      <vt:lpstr>GRID</vt:lpstr>
      <vt:lpstr>Auto layout</vt:lpstr>
      <vt:lpstr>Componentes</vt:lpstr>
      <vt:lpstr>Máscaras y Operaciones Booleans</vt:lpstr>
      <vt:lpstr>Efectos, Modos de Fusión y Exportación</vt:lpstr>
      <vt:lpstr>Estilos locales</vt:lpstr>
      <vt:lpstr>Sistemas de Diseño</vt:lpstr>
      <vt:lpstr>Trabajo en equipo</vt:lpstr>
      <vt:lpstr>Comunidad figma</vt:lpstr>
      <vt:lpstr>Plugins</vt:lpstr>
      <vt:lpstr>Inspección de Código e Historial de Versiones </vt:lpstr>
      <vt:lpstr>Prototipos(interacciones)</vt:lpstr>
      <vt:lpstr>Figma Mirror, Blog y Canal de YouTube</vt:lpstr>
      <vt:lpstr>Fin de la parte teórica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Figma</dc:title>
  <dc:creator>Camilo Rivera</dc:creator>
  <cp:lastModifiedBy>Camilo Rivera</cp:lastModifiedBy>
  <cp:revision>1</cp:revision>
  <dcterms:created xsi:type="dcterms:W3CDTF">2023-07-04T02:14:56Z</dcterms:created>
  <dcterms:modified xsi:type="dcterms:W3CDTF">2023-07-04T06:01:23Z</dcterms:modified>
</cp:coreProperties>
</file>