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7F0FA-1744-47C6-83D4-AD2B0D94D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075814-BF80-4801-82FE-BA7DEF958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8164B-9732-4601-A00C-7AC3BC70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38BCC-E30B-4B89-AAFB-FB19D7E6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58339-4BFB-4758-8D6D-E11F4C2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76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A9FA1-42A8-4C6E-AC66-C5DFCE9E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90F380-F785-484D-8C43-291CADB51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9CBC0-0CDD-452E-B603-C39452E3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D15D1-06FA-4ADD-AB00-61435F3C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23661-3123-4B56-BD26-A3C7F484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2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3C553-8428-49D0-82A2-6C1C19322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D24E4-A611-4540-9CDA-52C07075F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7A944-8D5D-41D9-B1A7-8A968CC9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83015-43F1-4624-BA26-875D6318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C2EE5-5563-4E61-B6F3-32AE358D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06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5CE5F-2554-4B99-87D6-20C4EB00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BE33A-A9E6-4156-BD50-0926F653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54FE22-29A9-4658-A8EA-D043C38B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0C0F2-B2C8-4B0C-A18F-128BD905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5AD0F-6B6B-4599-897F-B9B2C420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4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0F15-5018-4397-9AD4-984571E5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197873-1BDB-4301-94F7-54306402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499DA-E6B9-49C8-BF27-5937E306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7E05A-6657-497C-94EA-511D6C1E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596B0-C65F-4FAC-90CA-A1240894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AB93A-B907-4170-B412-A375E12A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7ED3D-895A-44BE-AD5A-36B30501A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3CD2B-AF80-4A91-9750-954BE17E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1B34A-AB6B-4564-BC36-C8AFD895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367030-941D-4627-B7F5-42EC8F0F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A83E7-2DCC-4284-91AE-E2A1A47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8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8AA48-D62A-422F-B53E-4704E012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0BCFC2-35EC-4900-A6AF-83AE867E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4ED61-D172-45A1-8494-C01455A6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F29FC5-0893-4D36-86F4-C0B5B2069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C6885E-1C95-45EC-BAE0-52506A58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676BA2-62A9-42C8-9FE8-5E75E321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C15482-1D6E-471D-8568-993A4887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84DA5E-D1C5-45D3-9DB7-C88D104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9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58EF-815A-4FAB-914D-2EEE3019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B3768C-7805-47C7-A9BF-7CC57DD5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29AA33-96D9-468B-AD68-05FF8C15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89DFA3-FEDA-4593-A75C-21EA1AF1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1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BD68F2-312A-492F-99A7-CF5E5CAE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A7EC05-774A-4F8D-9293-6DDDEDD4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72B42-8310-4DB6-BA4D-0BA204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6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086D0-11F4-4DA7-8E37-C3A687C1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71016-948C-4809-999A-65ECD739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BEFA1B-26F0-4F67-9A25-70541A17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FCCCA5-F8D2-4242-95B2-E38B186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EFCBF7-D267-4C58-8A16-59DF6ADE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98336-1FA8-48D2-B9F0-A775B6A5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0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0DE76-AC33-49A0-A5C6-8FC2D359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E7C945-2837-49C4-A495-64CD0084A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94DF42-9B09-47A2-A039-AC77CD08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5F79B-7DA5-4B90-9FDC-4C0DB4B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5BAB59-34E1-4688-BA30-BC66C6FD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A480F-9AF2-4F63-B045-0FF40C3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97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9FE6C5-A5E6-4A94-89B7-CE54799E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84CBB-1F3D-46E1-9D43-2EFB09C3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E1425-8F5C-4C3D-9B86-934CD1546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1384-7D91-4D40-9287-78A46A08509F}" type="datetimeFigureOut">
              <a:rPr lang="es-CO" smtClean="0"/>
              <a:t>24/06/2018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53C5B-7143-479A-B327-95D473CB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F38F3-152D-4404-99FD-F8EE3A6CC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55D1-9B99-47A8-AA1C-BE166A56F0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5D93EF0-AE0D-420C-AAED-D9811A290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9"/>
          <a:stretch/>
        </p:blipFill>
        <p:spPr>
          <a:xfrm>
            <a:off x="4157082" y="1601234"/>
            <a:ext cx="8034918" cy="25016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827236-FA94-442F-8008-9CAC72963DD4}"/>
              </a:ext>
            </a:extLst>
          </p:cNvPr>
          <p:cNvSpPr/>
          <p:nvPr/>
        </p:nvSpPr>
        <p:spPr>
          <a:xfrm>
            <a:off x="397564" y="1631910"/>
            <a:ext cx="37727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TFI es la compañía detrás de algunas de las marcas más conocidas del mundo: Burger King, </a:t>
            </a:r>
            <a:r>
              <a:rPr lang="es-CO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Sbarro</a:t>
            </a:r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CO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Popeyes</a:t>
            </a:r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CO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Usta</a:t>
            </a:r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Donerci</a:t>
            </a:r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CO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Arby’s</a:t>
            </a:r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algn="just"/>
            <a:endParaRPr lang="es-CO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O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Emplean a más de 20,000 personas en Europa y Asia y realizan importantes inversiones diarias en el desarrollo de nuevos sitios de restaurantes.</a:t>
            </a:r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4C3DC2-4057-473B-9656-5FC9EDE52899}"/>
              </a:ext>
            </a:extLst>
          </p:cNvPr>
          <p:cNvSpPr/>
          <p:nvPr/>
        </p:nvSpPr>
        <p:spPr>
          <a:xfrm>
            <a:off x="490329" y="4714440"/>
            <a:ext cx="10986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0" i="0" dirty="0">
                <a:effectLst/>
                <a:latin typeface="Atlas Grotesk"/>
              </a:rPr>
              <a:t>Encontrar un modelo matemático para aumentar la efectividad de las inversiones en nuevos sitios de restaurantes permitiría a TFI invertir más en otras áreas comerciales importantes, como la sostenibilidad, la innovación y la capacitación de nuevos empleados. </a:t>
            </a:r>
            <a:endParaRPr lang="es-CO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683798C-8897-4AF8-A013-7E6ECC5E9C1F}"/>
              </a:ext>
            </a:extLst>
          </p:cNvPr>
          <p:cNvGrpSpPr/>
          <p:nvPr/>
        </p:nvGrpSpPr>
        <p:grpSpPr>
          <a:xfrm>
            <a:off x="0" y="3748"/>
            <a:ext cx="12192000" cy="1610808"/>
            <a:chOff x="0" y="-248041"/>
            <a:chExt cx="12192000" cy="1610808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2BF5238-93DE-4BDC-BCBD-FC8023C2E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8041"/>
              <a:ext cx="12192000" cy="158632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ACB5AE3-D644-4C65-AB78-36EC8AE15555}"/>
                </a:ext>
              </a:extLst>
            </p:cNvPr>
            <p:cNvSpPr/>
            <p:nvPr/>
          </p:nvSpPr>
          <p:spPr>
            <a:xfrm>
              <a:off x="4157082" y="-53005"/>
              <a:ext cx="7927066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sz="3200" b="0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Restaurant Revenue Prediction</a:t>
              </a:r>
            </a:p>
            <a:p>
              <a:pPr fontAlgn="base"/>
              <a:endParaRPr lang="en-US" b="0" i="0" dirty="0">
                <a:solidFill>
                  <a:srgbClr val="000000"/>
                </a:solidFill>
                <a:effectLst/>
                <a:latin typeface="Atlas Grotesk"/>
              </a:endParaRPr>
            </a:p>
            <a:p>
              <a:pPr fontAlgn="base"/>
              <a:r>
                <a:rPr lang="es-CO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ahnschrift Light" panose="020B0502040204020203" pitchFamily="34" charset="0"/>
                </a:rPr>
                <a:t>Predecir las ventas anuales de restaurantes basadas en mediciones objetivas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E7371DD-DE48-486B-98FA-5C270F380634}"/>
                </a:ext>
              </a:extLst>
            </p:cNvPr>
            <p:cNvSpPr txBox="1"/>
            <p:nvPr/>
          </p:nvSpPr>
          <p:spPr>
            <a:xfrm>
              <a:off x="1627967" y="66015"/>
              <a:ext cx="17768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>
                  <a:solidFill>
                    <a:schemeClr val="bg1"/>
                  </a:solidFill>
                </a:rPr>
                <a:t>TAB</a:t>
              </a:r>
            </a:p>
            <a:p>
              <a:r>
                <a:rPr lang="es-CO" sz="2000" b="1" dirty="0">
                  <a:solidFill>
                    <a:schemeClr val="bg1"/>
                  </a:solidFill>
                </a:rPr>
                <a:t>FOOD</a:t>
              </a:r>
            </a:p>
            <a:p>
              <a:r>
                <a:rPr lang="es-CO" sz="2000" b="1" dirty="0">
                  <a:solidFill>
                    <a:schemeClr val="bg1"/>
                  </a:solidFill>
                </a:rPr>
                <a:t>INVESTMENTS</a:t>
              </a: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F3F015-36D7-4861-99D3-94F563884E2A}"/>
              </a:ext>
            </a:extLst>
          </p:cNvPr>
          <p:cNvSpPr/>
          <p:nvPr/>
        </p:nvSpPr>
        <p:spPr>
          <a:xfrm>
            <a:off x="490329" y="4192964"/>
            <a:ext cx="21914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OBJETIVO: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C659B1-9956-400A-9F44-9492B1CDB458}"/>
              </a:ext>
            </a:extLst>
          </p:cNvPr>
          <p:cNvSpPr/>
          <p:nvPr/>
        </p:nvSpPr>
        <p:spPr>
          <a:xfrm>
            <a:off x="490328" y="5714319"/>
            <a:ext cx="12548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DATA: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01E2909-B563-4666-8437-25045303B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84" y="5818451"/>
            <a:ext cx="430695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Dimension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Train: (137, 43)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Dimension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Test: (100000, 42)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0CD95FB-0D0B-440A-A219-721FAF50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16" y="5506691"/>
            <a:ext cx="6115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40A6A707-1CAF-4754-99D5-54D24566B90A}"/>
              </a:ext>
            </a:extLst>
          </p:cNvPr>
          <p:cNvSpPr/>
          <p:nvPr/>
        </p:nvSpPr>
        <p:spPr>
          <a:xfrm>
            <a:off x="8851353" y="1759986"/>
            <a:ext cx="1939155" cy="4433199"/>
          </a:xfrm>
          <a:custGeom>
            <a:avLst/>
            <a:gdLst>
              <a:gd name="connsiteX0" fmla="*/ 0 w 2655093"/>
              <a:gd name="connsiteY0" fmla="*/ 265509 h 5418667"/>
              <a:gd name="connsiteX1" fmla="*/ 265509 w 2655093"/>
              <a:gd name="connsiteY1" fmla="*/ 0 h 5418667"/>
              <a:gd name="connsiteX2" fmla="*/ 2389584 w 2655093"/>
              <a:gd name="connsiteY2" fmla="*/ 0 h 5418667"/>
              <a:gd name="connsiteX3" fmla="*/ 2655093 w 2655093"/>
              <a:gd name="connsiteY3" fmla="*/ 265509 h 5418667"/>
              <a:gd name="connsiteX4" fmla="*/ 2655093 w 2655093"/>
              <a:gd name="connsiteY4" fmla="*/ 5153158 h 5418667"/>
              <a:gd name="connsiteX5" fmla="*/ 2389584 w 2655093"/>
              <a:gd name="connsiteY5" fmla="*/ 5418667 h 5418667"/>
              <a:gd name="connsiteX6" fmla="*/ 265509 w 2655093"/>
              <a:gd name="connsiteY6" fmla="*/ 5418667 h 5418667"/>
              <a:gd name="connsiteX7" fmla="*/ 0 w 2655093"/>
              <a:gd name="connsiteY7" fmla="*/ 5153158 h 5418667"/>
              <a:gd name="connsiteX8" fmla="*/ 0 w 2655093"/>
              <a:gd name="connsiteY8" fmla="*/ 265509 h 541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5093" h="5418667">
                <a:moveTo>
                  <a:pt x="0" y="265509"/>
                </a:moveTo>
                <a:cubicBezTo>
                  <a:pt x="0" y="118872"/>
                  <a:pt x="118872" y="0"/>
                  <a:pt x="265509" y="0"/>
                </a:cubicBezTo>
                <a:lnTo>
                  <a:pt x="2389584" y="0"/>
                </a:lnTo>
                <a:cubicBezTo>
                  <a:pt x="2536221" y="0"/>
                  <a:pt x="2655093" y="118872"/>
                  <a:pt x="2655093" y="265509"/>
                </a:cubicBezTo>
                <a:lnTo>
                  <a:pt x="2655093" y="5153158"/>
                </a:lnTo>
                <a:cubicBezTo>
                  <a:pt x="2655093" y="5299795"/>
                  <a:pt x="2536221" y="5418667"/>
                  <a:pt x="2389584" y="5418667"/>
                </a:cubicBezTo>
                <a:lnTo>
                  <a:pt x="265509" y="5418667"/>
                </a:lnTo>
                <a:cubicBezTo>
                  <a:pt x="118872" y="5418667"/>
                  <a:pt x="0" y="5299795"/>
                  <a:pt x="0" y="5153158"/>
                </a:cubicBezTo>
                <a:lnTo>
                  <a:pt x="0" y="265509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936" tIns="2544402" rIns="376936" bIns="1460671" numCol="1" spcCol="1270" anchor="ctr" anchorCtr="0">
            <a:noAutofit/>
          </a:bodyPr>
          <a:lstStyle/>
          <a:p>
            <a:pPr algn="just"/>
            <a:endParaRPr lang="es-CO" sz="1200" dirty="0">
              <a:solidFill>
                <a:schemeClr val="tx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67FE033-97A4-444A-B07E-73C19234ABEA}"/>
              </a:ext>
            </a:extLst>
          </p:cNvPr>
          <p:cNvGrpSpPr/>
          <p:nvPr/>
        </p:nvGrpSpPr>
        <p:grpSpPr>
          <a:xfrm>
            <a:off x="0" y="3748"/>
            <a:ext cx="12192000" cy="1586320"/>
            <a:chOff x="0" y="3748"/>
            <a:chExt cx="12192000" cy="1586320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683798C-8897-4AF8-A013-7E6ECC5E9C1F}"/>
                </a:ext>
              </a:extLst>
            </p:cNvPr>
            <p:cNvGrpSpPr/>
            <p:nvPr/>
          </p:nvGrpSpPr>
          <p:grpSpPr>
            <a:xfrm>
              <a:off x="0" y="3748"/>
              <a:ext cx="12192000" cy="1586320"/>
              <a:chOff x="0" y="-248041"/>
              <a:chExt cx="12192000" cy="1586320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92BF5238-93DE-4BDC-BCBD-FC8023C2E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248041"/>
                <a:ext cx="12192000" cy="158632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ACB5AE3-D644-4C65-AB78-36EC8AE15555}"/>
                  </a:ext>
                </a:extLst>
              </p:cNvPr>
              <p:cNvSpPr/>
              <p:nvPr/>
            </p:nvSpPr>
            <p:spPr>
              <a:xfrm>
                <a:off x="4157082" y="-185525"/>
                <a:ext cx="792706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200" b="0" i="0" dirty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Restaurant Revenue Prediction</a:t>
                </a:r>
              </a:p>
              <a:p>
                <a:pPr fontAlgn="base"/>
                <a:endParaRPr lang="en-US" b="0" i="0" dirty="0">
                  <a:solidFill>
                    <a:srgbClr val="000000"/>
                  </a:solidFill>
                  <a:effectLst/>
                  <a:latin typeface="Atlas Grotesk"/>
                </a:endParaRP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E7371DD-DE48-486B-98FA-5C270F380634}"/>
                  </a:ext>
                </a:extLst>
              </p:cNvPr>
              <p:cNvSpPr txBox="1"/>
              <p:nvPr/>
            </p:nvSpPr>
            <p:spPr>
              <a:xfrm>
                <a:off x="1627967" y="66015"/>
                <a:ext cx="17768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>
                    <a:solidFill>
                      <a:schemeClr val="bg1"/>
                    </a:solidFill>
                  </a:rPr>
                  <a:t>TAB</a:t>
                </a:r>
              </a:p>
              <a:p>
                <a:r>
                  <a:rPr lang="es-CO" sz="2000" b="1" dirty="0">
                    <a:solidFill>
                      <a:schemeClr val="bg1"/>
                    </a:solidFill>
                  </a:rPr>
                  <a:t>FOOD</a:t>
                </a:r>
              </a:p>
              <a:p>
                <a:r>
                  <a:rPr lang="es-CO" sz="2000" b="1" dirty="0">
                    <a:solidFill>
                      <a:schemeClr val="bg1"/>
                    </a:solidFill>
                  </a:rPr>
                  <a:t>INVESTMENTS</a:t>
                </a:r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77A5648-0580-41CA-A104-CEEA7AD510BC}"/>
                </a:ext>
              </a:extLst>
            </p:cNvPr>
            <p:cNvSpPr/>
            <p:nvPr/>
          </p:nvSpPr>
          <p:spPr>
            <a:xfrm>
              <a:off x="3404788" y="664814"/>
              <a:ext cx="87872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METODOLOGÍA</a:t>
              </a:r>
            </a:p>
          </p:txBody>
        </p:sp>
      </p:grpSp>
      <p:pic>
        <p:nvPicPr>
          <p:cNvPr id="8" name="Picture 2" descr="Resultado de imagen para TIRO AL BLANCO">
            <a:extLst>
              <a:ext uri="{FF2B5EF4-FFF2-40B4-BE49-F238E27FC236}">
                <a16:creationId xmlns:a16="http://schemas.microsoft.com/office/drawing/2014/main" id="{6E61BF57-4E63-452A-BCF8-9D41C3215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1" r="6786"/>
          <a:stretch/>
        </p:blipFill>
        <p:spPr bwMode="auto">
          <a:xfrm>
            <a:off x="9091709" y="3760704"/>
            <a:ext cx="1239529" cy="12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0DD28A8-A066-4C8D-A33C-CE81A2CBD342}"/>
              </a:ext>
            </a:extLst>
          </p:cNvPr>
          <p:cNvSpPr txBox="1"/>
          <p:nvPr/>
        </p:nvSpPr>
        <p:spPr>
          <a:xfrm>
            <a:off x="68017" y="2400856"/>
            <a:ext cx="1170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CO" sz="1200" dirty="0">
                <a:latin typeface="Bahnschrift Light" panose="020B0502040204020203" pitchFamily="34" charset="0"/>
              </a:rPr>
              <a:t>Predecir las ventas anuales de restaurantes basadas en mediciones objetivas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E35E84-6B5E-4E9A-BFF7-0EC374DFD209}"/>
              </a:ext>
            </a:extLst>
          </p:cNvPr>
          <p:cNvSpPr txBox="1"/>
          <p:nvPr/>
        </p:nvSpPr>
        <p:spPr>
          <a:xfrm>
            <a:off x="10926741" y="2131411"/>
            <a:ext cx="1205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0" i="0" dirty="0">
                <a:effectLst/>
                <a:latin typeface="Atlas Grotesk"/>
              </a:rPr>
              <a:t>Modelo matemático para aumentar la efectividad de las inversión</a:t>
            </a:r>
            <a:endParaRPr lang="es-CO" sz="1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0C30853-D809-4F5B-95AB-7FB4BE52A956}"/>
              </a:ext>
            </a:extLst>
          </p:cNvPr>
          <p:cNvGrpSpPr/>
          <p:nvPr/>
        </p:nvGrpSpPr>
        <p:grpSpPr>
          <a:xfrm>
            <a:off x="1433605" y="1759986"/>
            <a:ext cx="7292732" cy="4433200"/>
            <a:chOff x="2033706" y="919055"/>
            <a:chExt cx="8475034" cy="356148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D0DC40EC-978B-44C7-84C8-0183BEC411A0}"/>
                </a:ext>
              </a:extLst>
            </p:cNvPr>
            <p:cNvSpPr/>
            <p:nvPr/>
          </p:nvSpPr>
          <p:spPr>
            <a:xfrm>
              <a:off x="2033706" y="919055"/>
              <a:ext cx="2655094" cy="3561486"/>
            </a:xfrm>
            <a:custGeom>
              <a:avLst/>
              <a:gdLst>
                <a:gd name="connsiteX0" fmla="*/ 0 w 2655093"/>
                <a:gd name="connsiteY0" fmla="*/ 265509 h 5418667"/>
                <a:gd name="connsiteX1" fmla="*/ 265509 w 2655093"/>
                <a:gd name="connsiteY1" fmla="*/ 0 h 5418667"/>
                <a:gd name="connsiteX2" fmla="*/ 2389584 w 2655093"/>
                <a:gd name="connsiteY2" fmla="*/ 0 h 5418667"/>
                <a:gd name="connsiteX3" fmla="*/ 2655093 w 2655093"/>
                <a:gd name="connsiteY3" fmla="*/ 265509 h 5418667"/>
                <a:gd name="connsiteX4" fmla="*/ 2655093 w 2655093"/>
                <a:gd name="connsiteY4" fmla="*/ 5153158 h 5418667"/>
                <a:gd name="connsiteX5" fmla="*/ 2389584 w 2655093"/>
                <a:gd name="connsiteY5" fmla="*/ 5418667 h 5418667"/>
                <a:gd name="connsiteX6" fmla="*/ 265509 w 2655093"/>
                <a:gd name="connsiteY6" fmla="*/ 5418667 h 5418667"/>
                <a:gd name="connsiteX7" fmla="*/ 0 w 2655093"/>
                <a:gd name="connsiteY7" fmla="*/ 5153158 h 5418667"/>
                <a:gd name="connsiteX8" fmla="*/ 0 w 2655093"/>
                <a:gd name="connsiteY8" fmla="*/ 26550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5093" h="5418667">
                  <a:moveTo>
                    <a:pt x="0" y="265509"/>
                  </a:moveTo>
                  <a:cubicBezTo>
                    <a:pt x="0" y="118872"/>
                    <a:pt x="118872" y="0"/>
                    <a:pt x="265509" y="0"/>
                  </a:cubicBezTo>
                  <a:lnTo>
                    <a:pt x="2389584" y="0"/>
                  </a:lnTo>
                  <a:cubicBezTo>
                    <a:pt x="2536221" y="0"/>
                    <a:pt x="2655093" y="118872"/>
                    <a:pt x="2655093" y="265509"/>
                  </a:cubicBezTo>
                  <a:lnTo>
                    <a:pt x="2655093" y="5153158"/>
                  </a:lnTo>
                  <a:cubicBezTo>
                    <a:pt x="2655093" y="5299795"/>
                    <a:pt x="2536221" y="5418667"/>
                    <a:pt x="2389584" y="5418667"/>
                  </a:cubicBezTo>
                  <a:lnTo>
                    <a:pt x="265509" y="5418667"/>
                  </a:lnTo>
                  <a:cubicBezTo>
                    <a:pt x="118872" y="5418667"/>
                    <a:pt x="0" y="5299795"/>
                    <a:pt x="0" y="5153158"/>
                  </a:cubicBezTo>
                  <a:lnTo>
                    <a:pt x="0" y="26550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2544402" rIns="376936" bIns="1460671" numCol="1" spcCol="1270" anchor="ctr" anchorCtr="0">
              <a:noAutofit/>
            </a:bodyPr>
            <a:lstStyle/>
            <a:p>
              <a:pPr marL="0" lvl="0" indent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4000" kern="120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F132E42A-BF0F-4769-84B5-A98460D1E4A7}"/>
                </a:ext>
              </a:extLst>
            </p:cNvPr>
            <p:cNvSpPr/>
            <p:nvPr/>
          </p:nvSpPr>
          <p:spPr>
            <a:xfrm>
              <a:off x="4768454" y="919055"/>
              <a:ext cx="2302154" cy="3561486"/>
            </a:xfrm>
            <a:custGeom>
              <a:avLst/>
              <a:gdLst>
                <a:gd name="connsiteX0" fmla="*/ 0 w 2655093"/>
                <a:gd name="connsiteY0" fmla="*/ 265509 h 5418667"/>
                <a:gd name="connsiteX1" fmla="*/ 265509 w 2655093"/>
                <a:gd name="connsiteY1" fmla="*/ 0 h 5418667"/>
                <a:gd name="connsiteX2" fmla="*/ 2389584 w 2655093"/>
                <a:gd name="connsiteY2" fmla="*/ 0 h 5418667"/>
                <a:gd name="connsiteX3" fmla="*/ 2655093 w 2655093"/>
                <a:gd name="connsiteY3" fmla="*/ 265509 h 5418667"/>
                <a:gd name="connsiteX4" fmla="*/ 2655093 w 2655093"/>
                <a:gd name="connsiteY4" fmla="*/ 5153158 h 5418667"/>
                <a:gd name="connsiteX5" fmla="*/ 2389584 w 2655093"/>
                <a:gd name="connsiteY5" fmla="*/ 5418667 h 5418667"/>
                <a:gd name="connsiteX6" fmla="*/ 265509 w 2655093"/>
                <a:gd name="connsiteY6" fmla="*/ 5418667 h 5418667"/>
                <a:gd name="connsiteX7" fmla="*/ 0 w 2655093"/>
                <a:gd name="connsiteY7" fmla="*/ 5153158 h 5418667"/>
                <a:gd name="connsiteX8" fmla="*/ 0 w 2655093"/>
                <a:gd name="connsiteY8" fmla="*/ 26550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5093" h="5418667">
                  <a:moveTo>
                    <a:pt x="0" y="265509"/>
                  </a:moveTo>
                  <a:cubicBezTo>
                    <a:pt x="0" y="118872"/>
                    <a:pt x="118872" y="0"/>
                    <a:pt x="265509" y="0"/>
                  </a:cubicBezTo>
                  <a:lnTo>
                    <a:pt x="2389584" y="0"/>
                  </a:lnTo>
                  <a:cubicBezTo>
                    <a:pt x="2536221" y="0"/>
                    <a:pt x="2655093" y="118872"/>
                    <a:pt x="2655093" y="265509"/>
                  </a:cubicBezTo>
                  <a:lnTo>
                    <a:pt x="2655093" y="5153158"/>
                  </a:lnTo>
                  <a:cubicBezTo>
                    <a:pt x="2655093" y="5299795"/>
                    <a:pt x="2536221" y="5418667"/>
                    <a:pt x="2389584" y="5418667"/>
                  </a:cubicBezTo>
                  <a:lnTo>
                    <a:pt x="265509" y="5418667"/>
                  </a:lnTo>
                  <a:cubicBezTo>
                    <a:pt x="118872" y="5418667"/>
                    <a:pt x="0" y="5299795"/>
                    <a:pt x="0" y="5153158"/>
                  </a:cubicBezTo>
                  <a:lnTo>
                    <a:pt x="0" y="26550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2544402" rIns="376936" bIns="1460671" numCol="1" spcCol="1270" anchor="ctr" anchorCtr="0">
              <a:noAutofit/>
            </a:bodyPr>
            <a:lstStyle/>
            <a:p>
              <a:pPr marL="0" lvl="0" indent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4000" kern="120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5D2B761-4B95-4275-9DDA-14F6E0DD870B}"/>
                </a:ext>
              </a:extLst>
            </p:cNvPr>
            <p:cNvSpPr/>
            <p:nvPr/>
          </p:nvSpPr>
          <p:spPr>
            <a:xfrm>
              <a:off x="7225984" y="919056"/>
              <a:ext cx="3282756" cy="3561485"/>
            </a:xfrm>
            <a:custGeom>
              <a:avLst/>
              <a:gdLst>
                <a:gd name="connsiteX0" fmla="*/ 0 w 2655093"/>
                <a:gd name="connsiteY0" fmla="*/ 265509 h 5418667"/>
                <a:gd name="connsiteX1" fmla="*/ 265509 w 2655093"/>
                <a:gd name="connsiteY1" fmla="*/ 0 h 5418667"/>
                <a:gd name="connsiteX2" fmla="*/ 2389584 w 2655093"/>
                <a:gd name="connsiteY2" fmla="*/ 0 h 5418667"/>
                <a:gd name="connsiteX3" fmla="*/ 2655093 w 2655093"/>
                <a:gd name="connsiteY3" fmla="*/ 265509 h 5418667"/>
                <a:gd name="connsiteX4" fmla="*/ 2655093 w 2655093"/>
                <a:gd name="connsiteY4" fmla="*/ 5153158 h 5418667"/>
                <a:gd name="connsiteX5" fmla="*/ 2389584 w 2655093"/>
                <a:gd name="connsiteY5" fmla="*/ 5418667 h 5418667"/>
                <a:gd name="connsiteX6" fmla="*/ 265509 w 2655093"/>
                <a:gd name="connsiteY6" fmla="*/ 5418667 h 5418667"/>
                <a:gd name="connsiteX7" fmla="*/ 0 w 2655093"/>
                <a:gd name="connsiteY7" fmla="*/ 5153158 h 5418667"/>
                <a:gd name="connsiteX8" fmla="*/ 0 w 2655093"/>
                <a:gd name="connsiteY8" fmla="*/ 265509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5093" h="5418667">
                  <a:moveTo>
                    <a:pt x="0" y="265509"/>
                  </a:moveTo>
                  <a:cubicBezTo>
                    <a:pt x="0" y="118872"/>
                    <a:pt x="118872" y="0"/>
                    <a:pt x="265509" y="0"/>
                  </a:cubicBezTo>
                  <a:lnTo>
                    <a:pt x="2389584" y="0"/>
                  </a:lnTo>
                  <a:cubicBezTo>
                    <a:pt x="2536221" y="0"/>
                    <a:pt x="2655093" y="118872"/>
                    <a:pt x="2655093" y="265509"/>
                  </a:cubicBezTo>
                  <a:lnTo>
                    <a:pt x="2655093" y="5153158"/>
                  </a:lnTo>
                  <a:cubicBezTo>
                    <a:pt x="2655093" y="5299795"/>
                    <a:pt x="2536221" y="5418667"/>
                    <a:pt x="2389584" y="5418667"/>
                  </a:cubicBezTo>
                  <a:lnTo>
                    <a:pt x="265509" y="5418667"/>
                  </a:lnTo>
                  <a:cubicBezTo>
                    <a:pt x="118872" y="5418667"/>
                    <a:pt x="0" y="5299795"/>
                    <a:pt x="0" y="5153158"/>
                  </a:cubicBezTo>
                  <a:lnTo>
                    <a:pt x="0" y="26550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6936" tIns="2544402" rIns="376936" bIns="1460671" numCol="1" spcCol="1270" anchor="ctr" anchorCtr="0">
              <a:noAutofit/>
            </a:bodyPr>
            <a:lstStyle/>
            <a:p>
              <a:pPr marL="0" lvl="0" indent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O" sz="4000" kern="120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1534ED1-991D-4794-B2CB-0CF673AFDAAC}"/>
                </a:ext>
              </a:extLst>
            </p:cNvPr>
            <p:cNvSpPr txBox="1"/>
            <p:nvPr/>
          </p:nvSpPr>
          <p:spPr>
            <a:xfrm>
              <a:off x="2033706" y="1034640"/>
              <a:ext cx="2630087" cy="402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/>
                <a:t>ENTENDIMIENTO PROBLEMA</a:t>
              </a: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E8D43D-F352-4C1B-8581-DFC5D6026386}"/>
              </a:ext>
            </a:extLst>
          </p:cNvPr>
          <p:cNvSpPr txBox="1"/>
          <p:nvPr/>
        </p:nvSpPr>
        <p:spPr>
          <a:xfrm>
            <a:off x="3824278" y="1916671"/>
            <a:ext cx="194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PREPARACIÓN BASE DATOS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F2BA1D-F5D4-414E-AA96-1F1E11C4010F}"/>
              </a:ext>
            </a:extLst>
          </p:cNvPr>
          <p:cNvSpPr txBox="1"/>
          <p:nvPr/>
        </p:nvSpPr>
        <p:spPr>
          <a:xfrm>
            <a:off x="5910622" y="1916671"/>
            <a:ext cx="282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SELECCIÓN PROYECTO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4BADA1-9EB2-41E5-9A51-A3439B76E03B}"/>
              </a:ext>
            </a:extLst>
          </p:cNvPr>
          <p:cNvSpPr txBox="1"/>
          <p:nvPr/>
        </p:nvSpPr>
        <p:spPr>
          <a:xfrm>
            <a:off x="1530688" y="2921978"/>
            <a:ext cx="211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Predecir ventas – Variable respuesta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Descripción datos, variables categórica y continuas.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CO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0E5297C-0BE5-4195-B52B-15F7B1C9715D}"/>
              </a:ext>
            </a:extLst>
          </p:cNvPr>
          <p:cNvSpPr txBox="1"/>
          <p:nvPr/>
        </p:nvSpPr>
        <p:spPr>
          <a:xfrm>
            <a:off x="9051235" y="1935965"/>
            <a:ext cx="1653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PREDICCIÓN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24CDEC-501A-491D-8412-77EFEFEE13A3}"/>
              </a:ext>
            </a:extLst>
          </p:cNvPr>
          <p:cNvSpPr txBox="1"/>
          <p:nvPr/>
        </p:nvSpPr>
        <p:spPr>
          <a:xfrm>
            <a:off x="3824278" y="3322461"/>
            <a:ext cx="1943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Identificación dato faltantes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Identificación </a:t>
            </a:r>
            <a:r>
              <a:rPr lang="es-CO" sz="1200" dirty="0" err="1"/>
              <a:t>outliers</a:t>
            </a:r>
            <a:endParaRPr lang="es-CO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Creación de variables </a:t>
            </a:r>
            <a:r>
              <a:rPr lang="es-CO" sz="1200" dirty="0" err="1"/>
              <a:t>Dummies</a:t>
            </a:r>
            <a:endParaRPr lang="es-CO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Correlación entre variables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/>
              <a:t>Definición variables modelo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CO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3BCF38-6E4C-418B-BF74-69F237760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52" y="3883983"/>
            <a:ext cx="2166047" cy="18620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'Id', 'Open Date', 'City', 'City 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'P1', 'P2', 'P3', 'P4', 'P5', 'P6', 'P7', 'P8', 'P9', 'P10', 'P11', 'P12', 'P13', 'P14', 'P15', 'P16', 'P17', 'P18', 'P19', 'P20', 'P21', 'P22', 'P23', 'P24', 'P25', 'P26', 'P27', 'P28', 'P29', 'P30', 'P31', 'P32', 'P33', 'P34', 'P35', 'P36', 'P37', '</a:t>
            </a:r>
            <a:r>
              <a:rPr kumimoji="0" lang="es-CO" altLang="es-CO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revenue</a:t>
            </a:r>
            <a:r>
              <a:rPr kumimoji="0" lang="es-CO" altLang="es-CO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E3EBC4A-6C88-48FC-B79F-B131354BF161}"/>
              </a:ext>
            </a:extLst>
          </p:cNvPr>
          <p:cNvSpPr/>
          <p:nvPr/>
        </p:nvSpPr>
        <p:spPr>
          <a:xfrm>
            <a:off x="1259605" y="2545045"/>
            <a:ext cx="9812910" cy="4413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786D3D-1F54-46DB-A86F-F95B9BDA2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25" y="2949438"/>
            <a:ext cx="2733855" cy="811266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8E99CADC-73C2-4F02-9C36-BDCEDC93754B}"/>
              </a:ext>
            </a:extLst>
          </p:cNvPr>
          <p:cNvSpPr txBox="1"/>
          <p:nvPr/>
        </p:nvSpPr>
        <p:spPr>
          <a:xfrm>
            <a:off x="5961667" y="3791219"/>
            <a:ext cx="2695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b="1" dirty="0"/>
              <a:t>SVM:</a:t>
            </a:r>
            <a:r>
              <a:rPr lang="es-CO" sz="1200" dirty="0"/>
              <a:t> Modelo muy utilizado para solución de problemas de clasificación.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b="1" dirty="0"/>
              <a:t>LR:</a:t>
            </a:r>
            <a:r>
              <a:rPr lang="es-CO" sz="1200" dirty="0"/>
              <a:t> Establece relación directa o inversa de la variable respuesta con un conjunto de otras variables.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b="1" dirty="0"/>
              <a:t>LASSO:</a:t>
            </a:r>
            <a:r>
              <a:rPr lang="es-CO" sz="1200" dirty="0"/>
              <a:t> Técnica de regresión lineal regularizada.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b="1" dirty="0"/>
              <a:t>RD</a:t>
            </a:r>
            <a:r>
              <a:rPr lang="es-CO" sz="1200" dirty="0"/>
              <a:t>: modelo de regresión lineal por mínimos cuadrados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b="1" dirty="0"/>
              <a:t>RF: </a:t>
            </a:r>
            <a:r>
              <a:rPr lang="es-CO" sz="1200" dirty="0"/>
              <a:t>problemas de clasificación, reduce varianza, son muy certeros,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590DA1-8AAF-447F-9950-0909F107C479}"/>
              </a:ext>
            </a:extLst>
          </p:cNvPr>
          <p:cNvSpPr txBox="1"/>
          <p:nvPr/>
        </p:nvSpPr>
        <p:spPr>
          <a:xfrm>
            <a:off x="8868257" y="3090904"/>
            <a:ext cx="179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solidFill>
                  <a:schemeClr val="tx1"/>
                </a:solidFill>
              </a:rPr>
              <a:t>Evaluación Modelo </a:t>
            </a:r>
            <a:r>
              <a:rPr lang="es-CO" sz="1200" dirty="0" err="1">
                <a:solidFill>
                  <a:schemeClr val="tx1"/>
                </a:solidFill>
              </a:rPr>
              <a:t>mean_squared_error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4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667FE033-97A4-444A-B07E-73C19234ABEA}"/>
              </a:ext>
            </a:extLst>
          </p:cNvPr>
          <p:cNvGrpSpPr/>
          <p:nvPr/>
        </p:nvGrpSpPr>
        <p:grpSpPr>
          <a:xfrm>
            <a:off x="0" y="3748"/>
            <a:ext cx="12192000" cy="1586320"/>
            <a:chOff x="0" y="3748"/>
            <a:chExt cx="12192000" cy="1586320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683798C-8897-4AF8-A013-7E6ECC5E9C1F}"/>
                </a:ext>
              </a:extLst>
            </p:cNvPr>
            <p:cNvGrpSpPr/>
            <p:nvPr/>
          </p:nvGrpSpPr>
          <p:grpSpPr>
            <a:xfrm>
              <a:off x="0" y="3748"/>
              <a:ext cx="12192000" cy="1586320"/>
              <a:chOff x="0" y="-248041"/>
              <a:chExt cx="12192000" cy="1586320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92BF5238-93DE-4BDC-BCBD-FC8023C2E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-248041"/>
                <a:ext cx="12192000" cy="1586320"/>
              </a:xfrm>
              <a:prstGeom prst="rect">
                <a:avLst/>
              </a:prstGeom>
            </p:spPr>
          </p:pic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ACB5AE3-D644-4C65-AB78-36EC8AE15555}"/>
                  </a:ext>
                </a:extLst>
              </p:cNvPr>
              <p:cNvSpPr/>
              <p:nvPr/>
            </p:nvSpPr>
            <p:spPr>
              <a:xfrm>
                <a:off x="4157082" y="-185525"/>
                <a:ext cx="792706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200" b="0" i="0" dirty="0">
                    <a:solidFill>
                      <a:schemeClr val="bg2">
                        <a:lumMod val="9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Restaurant Revenue Prediction</a:t>
                </a:r>
              </a:p>
              <a:p>
                <a:pPr fontAlgn="base"/>
                <a:endParaRPr lang="en-US" b="0" i="0" dirty="0">
                  <a:solidFill>
                    <a:srgbClr val="000000"/>
                  </a:solidFill>
                  <a:effectLst/>
                  <a:latin typeface="Atlas Grotesk"/>
                </a:endParaRP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E7371DD-DE48-486B-98FA-5C270F380634}"/>
                  </a:ext>
                </a:extLst>
              </p:cNvPr>
              <p:cNvSpPr txBox="1"/>
              <p:nvPr/>
            </p:nvSpPr>
            <p:spPr>
              <a:xfrm>
                <a:off x="1627967" y="66015"/>
                <a:ext cx="17768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>
                    <a:solidFill>
                      <a:schemeClr val="bg1"/>
                    </a:solidFill>
                  </a:rPr>
                  <a:t>TAB</a:t>
                </a:r>
              </a:p>
              <a:p>
                <a:r>
                  <a:rPr lang="es-CO" sz="2000" b="1" dirty="0">
                    <a:solidFill>
                      <a:schemeClr val="bg1"/>
                    </a:solidFill>
                  </a:rPr>
                  <a:t>FOOD</a:t>
                </a:r>
              </a:p>
              <a:p>
                <a:r>
                  <a:rPr lang="es-CO" sz="2000" b="1" dirty="0">
                    <a:solidFill>
                      <a:schemeClr val="bg1"/>
                    </a:solidFill>
                  </a:rPr>
                  <a:t>INVESTMENTS</a:t>
                </a:r>
              </a:p>
            </p:txBody>
          </p: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77A5648-0580-41CA-A104-CEEA7AD510BC}"/>
                </a:ext>
              </a:extLst>
            </p:cNvPr>
            <p:cNvSpPr/>
            <p:nvPr/>
          </p:nvSpPr>
          <p:spPr>
            <a:xfrm>
              <a:off x="3404788" y="664814"/>
              <a:ext cx="878721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RESULTADOS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8F8F5CD-B5EC-4B5B-998E-E7984FD5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6" y="1680477"/>
            <a:ext cx="8155498" cy="301012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122C952-2D07-4532-AD71-F5F7A13779B5}"/>
              </a:ext>
            </a:extLst>
          </p:cNvPr>
          <p:cNvCxnSpPr/>
          <p:nvPr/>
        </p:nvCxnSpPr>
        <p:spPr>
          <a:xfrm>
            <a:off x="351692" y="4417255"/>
            <a:ext cx="35872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9D268A06-E449-4B09-AA9E-A38FB205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500" y="3857885"/>
            <a:ext cx="7519444" cy="263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8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327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Atlas Grotesk</vt:lpstr>
      <vt:lpstr>Bahnschrift Light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Edely Baron Martinez</dc:creator>
  <cp:lastModifiedBy>Jessica Edely Baron Martinez</cp:lastModifiedBy>
  <cp:revision>30</cp:revision>
  <dcterms:created xsi:type="dcterms:W3CDTF">2018-06-23T15:13:55Z</dcterms:created>
  <dcterms:modified xsi:type="dcterms:W3CDTF">2018-06-25T00:08:58Z</dcterms:modified>
</cp:coreProperties>
</file>