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png" ContentType="image/png"/>
  <Default Extension="xlsx" ContentType="application/vnd.openxmlformats-officedocument.spreadsheetml.sheet"/>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
<Relationships xmlns="http://schemas.openxmlformats.org/package/2006/relationships">
  <Relationship Id="rId1" Type="http://schemas.openxmlformats.org/officeDocument/2006/relationships/officeDocument" Target="ppt/presentation.xml" />
  <Relationship Id="rId2" Type="http://schemas.openxmlformats.org/package/2006/relationships/metadata/thumbnail" Target="docProps/thumbnail.jpeg" />
  <Relationship Id="rId3" Type="http://schemas.openxmlformats.org/package/2006/relationships/metadata/core-properties" Target="docProps/core.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Generated by Aspose.Slides for Java 7.7.0.0-->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r:id="rId4" id="2147483648"/>
  </p:sldMasterIdLst>
  <p:notesMasterIdLst>
    <p:notesMasterId r:id="rId30"/>
  </p:notesMasterIdLst>
  <p:handoutMasterIdLst>
    <p:handoutMasterId r:id="rId31"/>
  </p:handoutMasterIdLst>
  <p:sldIdLst>
    <p:sldId r:id="rId5" id="460"/>
    <p:sldId r:id="rId6" id="348"/>
    <p:sldId r:id="rId7" id="426"/>
    <p:sldId r:id="rId8" id="407"/>
    <p:sldId r:id="rId9" id="489"/>
    <p:sldId r:id="rId10" id="491"/>
    <p:sldId r:id="rId11" id="490"/>
    <p:sldId r:id="rId12" id="479"/>
    <p:sldId r:id="rId13" id="480"/>
    <p:sldId r:id="rId14" id="481"/>
    <p:sldId r:id="rId15" id="482"/>
    <p:sldId r:id="rId16" id="483"/>
    <p:sldId r:id="rId17" id="484"/>
    <p:sldId r:id="rId18" id="485"/>
    <p:sldId r:id="rId19" id="492"/>
    <p:sldId r:id="rId20" id="493"/>
    <p:sldId r:id="rId21" id="443"/>
    <p:sldId r:id="rId22" id="474"/>
    <p:sldId r:id="rId23" id="487"/>
    <p:sldId r:id="rId24" id="494"/>
    <p:sldId r:id="rId25" id="495"/>
    <p:sldId r:id="rId26" id="496"/>
    <p:sldId r:id="rId27" id="396"/>
    <p:sldId r:id="rId28" id="397"/>
    <p:sldId r:id="rId29" id="459"/>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4C3CB"/>
    <a:srgbClr val="7D96A4"/>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752" autoAdjust="0"/>
  </p:normalViewPr>
  <p:slideViewPr>
    <p:cSldViewPr snapToGrid="0" snapToObjects="1">
      <p:cViewPr>
        <p:scale>
          <a:sx n="110" d="100"/>
          <a:sy n="110" d="100"/>
        </p:scale>
        <p:origin x="-1848" y="-232"/>
      </p:cViewPr>
      <p:guideLst>
        <p:guide orient="horz" pos="492"/>
        <p:guide orient="horz" pos="4058"/>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&#65279;<?xml version="1.0" encoding="utf-8" standalone="yes"?>
<Relationships xmlns="http://schemas.openxmlformats.org/package/2006/relationships">
  <Relationship Id="rId1" Type="http://schemas.openxmlformats.org/officeDocument/2006/relationships/customXml" Target="../customXml/item1.xml" />
  <Relationship Id="rId10" Type="http://schemas.openxmlformats.org/officeDocument/2006/relationships/slide" Target="slides/slide6.xml" />
  <Relationship Id="rId11" Type="http://schemas.openxmlformats.org/officeDocument/2006/relationships/slide" Target="slides/slide7.xml" />
  <Relationship Id="rId12" Type="http://schemas.openxmlformats.org/officeDocument/2006/relationships/slide" Target="slides/slide8.xml" />
  <Relationship Id="rId13" Type="http://schemas.openxmlformats.org/officeDocument/2006/relationships/slide" Target="slides/slide9.xml" />
  <Relationship Id="rId14" Type="http://schemas.openxmlformats.org/officeDocument/2006/relationships/slide" Target="slides/slide10.xml" />
  <Relationship Id="rId15" Type="http://schemas.openxmlformats.org/officeDocument/2006/relationships/slide" Target="slides/slide11.xml" />
  <Relationship Id="rId16" Type="http://schemas.openxmlformats.org/officeDocument/2006/relationships/slide" Target="slides/slide12.xml" />
  <Relationship Id="rId17" Type="http://schemas.openxmlformats.org/officeDocument/2006/relationships/slide" Target="slides/slide13.xml" />
  <Relationship Id="rId18" Type="http://schemas.openxmlformats.org/officeDocument/2006/relationships/slide" Target="slides/slide14.xml" />
  <Relationship Id="rId19" Type="http://schemas.openxmlformats.org/officeDocument/2006/relationships/slide" Target="slides/slide15.xml" />
  <Relationship Id="rId2" Type="http://schemas.openxmlformats.org/officeDocument/2006/relationships/customXml" Target="../customXml/item2.xml" />
  <Relationship Id="rId20" Type="http://schemas.openxmlformats.org/officeDocument/2006/relationships/slide" Target="slides/slide16.xml" />
  <Relationship Id="rId21" Type="http://schemas.openxmlformats.org/officeDocument/2006/relationships/slide" Target="slides/slide17.xml" />
  <Relationship Id="rId22" Type="http://schemas.openxmlformats.org/officeDocument/2006/relationships/slide" Target="slides/slide18.xml" />
  <Relationship Id="rId23" Type="http://schemas.openxmlformats.org/officeDocument/2006/relationships/slide" Target="slides/slide19.xml" />
  <Relationship Id="rId24" Type="http://schemas.openxmlformats.org/officeDocument/2006/relationships/slide" Target="slides/slide20.xml" />
  <Relationship Id="rId25" Type="http://schemas.openxmlformats.org/officeDocument/2006/relationships/slide" Target="slides/slide21.xml" />
  <Relationship Id="rId26" Type="http://schemas.openxmlformats.org/officeDocument/2006/relationships/slide" Target="slides/slide22.xml" />
  <Relationship Id="rId27" Type="http://schemas.openxmlformats.org/officeDocument/2006/relationships/slide" Target="slides/slide23.xml" />
  <Relationship Id="rId28" Type="http://schemas.openxmlformats.org/officeDocument/2006/relationships/slide" Target="slides/slide24.xml" />
  <Relationship Id="rId29" Type="http://schemas.openxmlformats.org/officeDocument/2006/relationships/slide" Target="slides/slide25.xml" />
  <Relationship Id="rId3" Type="http://schemas.openxmlformats.org/officeDocument/2006/relationships/customXml" Target="../customXml/item3.xml" />
  <Relationship Id="rId30" Type="http://schemas.openxmlformats.org/officeDocument/2006/relationships/notesMaster" Target="notesMasters/notesMaster1.xml" />
  <Relationship Id="rId31" Type="http://schemas.openxmlformats.org/officeDocument/2006/relationships/handoutMaster" Target="handoutMasters/handoutMaster1.xml" />
  <Relationship Id="rId32" Type="http://schemas.openxmlformats.org/officeDocument/2006/relationships/printerSettings" Target="printerSettings/printerSettings1.bin" />
  <Relationship Id="rId33" Type="http://schemas.openxmlformats.org/officeDocument/2006/relationships/tags" Target="tags/tag24.xml" />
  <Relationship Id="rId34" Type="http://schemas.openxmlformats.org/officeDocument/2006/relationships/presProps" Target="presProps.xml" />
  <Relationship Id="rId35" Type="http://schemas.openxmlformats.org/officeDocument/2006/relationships/viewProps" Target="viewProps.xml" />
  <Relationship Id="rId36" Type="http://schemas.openxmlformats.org/officeDocument/2006/relationships/theme" Target="theme/theme1.xml" />
  <Relationship Id="rId37" Type="http://schemas.openxmlformats.org/officeDocument/2006/relationships/tableStyles" Target="tableStyles.xml" />
  <Relationship Id="rId4" Type="http://schemas.openxmlformats.org/officeDocument/2006/relationships/slideMaster" Target="slideMasters/slideMaster1.xml" />
  <Relationship Id="rId5" Type="http://schemas.openxmlformats.org/officeDocument/2006/relationships/slide" Target="slides/slide1.xml" />
  <Relationship Id="rId6" Type="http://schemas.openxmlformats.org/officeDocument/2006/relationships/slide" Target="slides/slide2.xml" />
  <Relationship Id="rId7" Type="http://schemas.openxmlformats.org/officeDocument/2006/relationships/slide" Target="slides/slide3.xml" />
  <Relationship Id="rId8" Type="http://schemas.openxmlformats.org/officeDocument/2006/relationships/slide" Target="slides/slide4.xml" />
  <Relationship Id="rId9" Type="http://schemas.openxmlformats.org/officeDocument/2006/relationships/slide" Target="slides/slide5.xml" />
</Relationships>
</file>

<file path=ppt/charts/_rels/chart1.xml.rels>&#65279;<?xml version="1.0" encoding="utf-8" standalone="yes"?>
<Relationships xmlns="http://schemas.openxmlformats.org/package/2006/relationships">
  <Relationship Id="rId1" Type="http://schemas.openxmlformats.org/officeDocument/2006/relationships/package" Target="../embeddings/Microsoft_Excel_Sheet1.xlsx" />
</Relationships>
</file>

<file path=ppt/charts/_rels/chart2.xml.rels>&#65279;<?xml version="1.0" encoding="utf-8" standalone="yes"?>
<Relationships xmlns="http://schemas.openxmlformats.org/package/2006/relationships">
  <Relationship Id="rId1" Type="http://schemas.openxmlformats.org/officeDocument/2006/relationships/package" Target="../embeddings/Microsoft_Excel_Sheet2.xlsx" />
  <Relationship Id="rId2" Type="http://schemas.openxmlformats.org/officeDocument/2006/relationships/chartUserShapes" Target="../drawings/drawing1.xml" />
</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1"/>
    <c:plotArea>
      <c:layout/>
      <c:barChart>
        <c:dLbls>
          <c:showLegendKey val="0"/>
          <c:showVal val="1"/>
          <c:showCatName val="0"/>
          <c:showSerName val="0"/>
          <c:showPercent val="0"/>
          <c:showBubbleSize val="0"/>
          <c:showLeaderLines val="0"/>
        </c:dLbls>
        <c:axId val="-2110843736"/>
        <c:axId val="-2095489544"/>
        <c:barDir val="col"/>
        <c:grouping val="clustered"/>
        <c:varyColors val="0"/>
        <c:ser>
          <c:idx val="0"/>
          <c:order val="0"/>
          <c:tx>
            <c:strRef>
              <c:f>Sheet1!$B$1</c:f>
              <c:strCache>
                <c:ptCount val="1"/>
                <c:pt idx="0">
                  <c:v>Market Size</c:v>
                </c:pt>
              </c:strCache>
            </c:strRef>
          </c:tx>
          <c:spPr>
            <a:solidFill>
              <a:schemeClr val="accent1"/>
            </a:solidFill>
          </c:spPr>
          <c:invertIfNegative val="0"/>
          <c:dLbls>
            <c:numFmt formatCode="#,##0" sourceLinked="0"/>
            <c:txPr>
              <a:bodyPr/>
              <a:lstStyle/>
              <a:p>
                <a:pPr>
                  <a:defRPr sz="1000" b="0"/>
                </a:pPr>
                <a:endParaRPr lang="en-US"/>
              </a:p>
            </c:txPr>
            <c:showLegendKey val="0"/>
            <c:showVal val="1"/>
            <c:showCatName val="0"/>
            <c:showSerName val="0"/>
            <c:showPercent val="0"/>
            <c:showBubbleSize val="0"/>
            <c:showLeaderLines val="0"/>
          </c:dLbls>
          <c:cat>
            <c:numRef>
              <c:f>Sheet1!$A$2:$A$4</c:f>
              <c:numCache>
                <c:formatCode>General</c:formatCode>
                <c:ptCount val="3"/>
                <c:pt idx="0">
                  <c:v>2011.0</c:v>
                </c:pt>
                <c:pt idx="1">
                  <c:v>2012.0</c:v>
                </c:pt>
                <c:pt idx="2">
                  <c:v>2013.0</c:v>
                </c:pt>
              </c:numCache>
            </c:numRef>
          </c:cat>
          <c:val>
            <c:numRef>
              <c:f>Sheet1!$B$2:$B$4</c:f>
              <c:numCache>
                <c:formatCode>General</c:formatCode>
                <c:ptCount val="3"/>
                <c:pt idx="0">
                  <c:v>836.0</c:v>
                </c:pt>
                <c:pt idx="1">
                  <c:v>1060.0</c:v>
                </c:pt>
                <c:pt idx="2">
                  <c:v>1298.0</c:v>
                </c:pt>
              </c:numCache>
            </c:numRef>
          </c:val>
        </c:ser>
        <c:gapWidth/>
      </c:barChart>
      <c:catAx>
        <c:axId val="-2110843736"/>
        <c:scaling>
          <c:orientation val="minMax"/>
        </c:scaling>
        <c:delete val="0"/>
        <c:axPos val="b"/>
        <c:numFmt formatCode="General" sourceLinked="1"/>
        <c:majorTickMark val="out"/>
        <c:minorTickMark val="none"/>
        <c:tickLblPos val="nextTo"/>
        <c:txPr>
          <a:bodyPr/>
          <a:lstStyle/>
          <a:p>
            <a:pPr>
              <a:defRPr sz="1000"/>
            </a:pPr>
            <a:endParaRPr lang="en-US"/>
          </a:p>
        </c:txPr>
        <c:crossAx val="-2095489544"/>
        <c:crosses val="autoZero"/>
        <c:auto val="1"/>
        <c:lblAlgn val="ctr"/>
        <c:lblOffset val="100"/>
        <c:noMultiLvlLbl val="0"/>
      </c:catAx>
      <c:valAx>
        <c:axId val="-2095489544"/>
        <c:scaling>
          <c:orientation val="minMax"/>
        </c:scaling>
        <c:delete val="0"/>
        <c:axPos val="l"/>
        <c:numFmt formatCode="#,##0" sourceLinked="0"/>
        <c:majorTickMark val="out"/>
        <c:minorTickMark val="none"/>
        <c:tickLblPos val="nextTo"/>
        <c:txPr>
          <a:bodyPr/>
          <a:lstStyle/>
          <a:p>
            <a:pPr>
              <a:defRPr sz="1000"/>
            </a:pPr>
            <a:endParaRPr lang="en-US"/>
          </a:p>
        </c:txPr>
        <c:crossAx val="-2110843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0"/>
    <c:plotArea>
      <c:layout/>
      <c:barChart>
        <c:dLbls>
          <c:dLblPos val="outEnd"/>
          <c:showLegendKey val="0"/>
          <c:showVal val="1"/>
          <c:showCatName val="0"/>
          <c:showSerName val="0"/>
          <c:showPercent val="0"/>
          <c:showBubbleSize val="0"/>
          <c:showLeaderLines val="0"/>
        </c:dLbls>
        <c:axId val="1768218312"/>
        <c:axId val="1768843672"/>
        <c:barDir val="bar"/>
        <c:grouping val="clustered"/>
        <c:varyColors val="0"/>
        <c:ser>
          <c:idx val="0"/>
          <c:order val="0"/>
          <c:tx>
            <c:strRef>
              <c:f>Sheet1!$B$1</c:f>
              <c:strCache>
                <c:ptCount val="1"/>
                <c:pt idx="0">
                  <c:v>2016E</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Sheet1!$B$2:$B$7</c:f>
              <c:numCache>
                <c:formatCode>0.0%</c:formatCode>
                <c:ptCount val="6"/>
                <c:pt idx="0">
                  <c:v>0.023</c:v>
                </c:pt>
                <c:pt idx="1">
                  <c:v>0.035</c:v>
                </c:pt>
                <c:pt idx="2">
                  <c:v>0.027</c:v>
                </c:pt>
                <c:pt idx="3">
                  <c:v>0.226</c:v>
                </c:pt>
                <c:pt idx="4">
                  <c:v>0.282</c:v>
                </c:pt>
                <c:pt idx="5">
                  <c:v>0.397</c:v>
                </c:pt>
              </c:numCache>
            </c:numRef>
          </c:val>
        </c:ser>
        <c:ser>
          <c:idx val="1"/>
          <c:order val="1"/>
          <c:tx>
            <c:strRef>
              <c:f>Sheet1!$C$1</c:f>
              <c:strCache>
                <c:ptCount val="1"/>
                <c:pt idx="0">
                  <c:v>2013</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Sheet1!$C$2:$C$7</c:f>
              <c:numCache>
                <c:formatCode>0.0%</c:formatCode>
                <c:ptCount val="6"/>
                <c:pt idx="0">
                  <c:v>0.021</c:v>
                </c:pt>
                <c:pt idx="1">
                  <c:v>0.035</c:v>
                </c:pt>
                <c:pt idx="2">
                  <c:v>0.039</c:v>
                </c:pt>
                <c:pt idx="3">
                  <c:v>0.257</c:v>
                </c:pt>
                <c:pt idx="4">
                  <c:v>0.315</c:v>
                </c:pt>
                <c:pt idx="5">
                  <c:v>0.334</c:v>
                </c:pt>
              </c:numCache>
            </c:numRef>
          </c:val>
        </c:ser>
        <c:gapWidth/>
      </c:barChart>
      <c:catAx>
        <c:axId val="1768218312"/>
        <c:scaling>
          <c:orientation val="minMax"/>
        </c:scaling>
        <c:delete val="0"/>
        <c:axPos val="l"/>
        <c:majorTickMark val="out"/>
        <c:minorTickMark val="none"/>
        <c:tickLblPos val="nextTo"/>
        <c:crossAx val="1768843672"/>
        <c:crosses val="autoZero"/>
        <c:auto val="1"/>
        <c:lblAlgn val="ctr"/>
        <c:lblOffset val="100"/>
        <c:noMultiLvlLbl val="0"/>
      </c:catAx>
      <c:valAx>
        <c:axId val="1768843672"/>
        <c:scaling>
          <c:orientation val="minMax"/>
        </c:scaling>
        <c:delete val="1"/>
        <c:axPos val="b"/>
        <c:numFmt formatCode="0.0%" sourceLinked="1"/>
        <c:majorTickMark val="out"/>
        <c:minorTickMark val="none"/>
        <c:tickLblPos val="nextTo"/>
        <c:crossAx val="1768218312"/>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0.67944</cdr:x>
      <cdr:y>0.90303</cdr:y>
    </cdr:from>
    <cdr:to>
      <cdr:x>1</cdr:x>
      <cdr:y>1</cdr:y>
    </cdr:to>
    <cdr:sp macro="" textlink="">
      <cdr:nvSpPr>
        <cdr:cNvPr id="2" name="TextBox 2"/>
        <cdr:cNvSpPr txBox="1"/>
      </cdr:nvSpPr>
      <cdr:spPr>
        <a:xfrm xmlns:a="http://schemas.openxmlformats.org/drawingml/2006/main">
          <a:off x="4174894" y="3408751"/>
          <a:ext cx="1127051" cy="2308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smtClean="0"/>
            <a:t>E: Estimated</a:t>
          </a:r>
          <a:endParaRPr lang="en-US" sz="900" dirty="0"/>
        </a:p>
      </cdr:txBody>
    </cdr:sp>
  </cdr:relSizeAnchor>
</c:userShapes>
</file>

<file path=ppt/handoutMasters/_rels/handoutMaster1.xml.rels>&#65279;<?xml version="1.0" encoding="utf-8" standalone="yes"?>
<Relationships xmlns="http://schemas.openxmlformats.org/package/2006/relationships">
  <Relationship Id="rId1" Type="http://schemas.openxmlformats.org/officeDocument/2006/relationships/theme" Target="../theme/theme2.xml" />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p:spPr>
        <p:txBody>
          <a:bodyPr vert="horz" lIns="91440" tIns="45720" rIns="91440" bIns="45720" rtlCol="0"/>
          <a:lstStyle>
            <a:lvl1pPr algn="r">
              <a:defRPr sz="1200"/>
            </a:lvl1pPr>
          </a:lstStyle>
          <a:p>
            <a:fld id="{3A591633-99BC-4141-817D-43307DF18990}" type="datetimeFigureOut">
              <a:rPr lang="en-US" smtClean="0"/>
              <a:t>9/10/13</a:t>
            </a:fld>
            <a:endParaRPr lang="en-US"/>
          </a:p>
        </p:txBody>
      </p:sp>
      <p:sp>
        <p:nvSpPr>
          <p:cNvPr id="4" name="Footer Placeholder 3"/>
          <p:cNvSpPr>
            <a:spLocks noGrp="1"/>
          </p:cNvSpPr>
          <p:nvPr>
            <p:ph type="ftr" sz="quarter" idx="2"/>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p:spPr>
        <p:txBody>
          <a:bodyPr vert="horz" lIns="91440" tIns="45720" rIns="91440" bIns="45720" rtlCol="0" anchor="b"/>
          <a:lstStyle>
            <a:lvl1pPr algn="r">
              <a:defRPr sz="1200"/>
            </a:lvl1pPr>
          </a:lstStyle>
          <a:p>
            <a:fld id="{811D4FE1-23BB-8947-B156-6DFB798A0F84}" type="slidenum">
              <a:rPr lang="en-US" smtClean="0"/>
              <a:t>‹#›</a:t>
            </a:fld>
            <a:endParaRPr lang="en-US"/>
          </a:p>
        </p:txBody>
      </p:sp>
    </p:spTree>
    <p:extLst>
      <p:ext uri="{BB962C8B-B14F-4D97-AF65-F5344CB8AC3E}">
        <p14:creationId xmlns:p14="http://schemas.microsoft.com/office/powerpoint/2010/main" val="326633825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
<Relationships xmlns="http://schemas.openxmlformats.org/package/2006/relationships">
  <Relationship Id="rId1" Type="http://schemas.openxmlformats.org/officeDocument/2006/relationships/theme" Target="../theme/theme3.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A2A3B128-E09D-491C-B840-DB8C264A8EFA}"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6" name="Footer Placeholder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3EF2277D-4E65-471B-8FDC-312617F5EA89}" type="slidenum">
              <a:rPr lang="en-US" smtClean="0"/>
              <a:t>‹#›</a:t>
            </a:fld>
            <a:endParaRPr lang="en-US"/>
          </a:p>
        </p:txBody>
      </p:sp>
    </p:spTree>
    <p:extLst>
      <p:ext uri="{BB962C8B-B14F-4D97-AF65-F5344CB8AC3E}">
        <p14:creationId xmlns:p14="http://schemas.microsoft.com/office/powerpoint/2010/main" val="2198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xml" />
</Relationships>
</file>

<file path=ppt/notesSlides/_rels/notesSlide1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2.xml" />
</Relationships>
</file>

<file path=ppt/notesSlides/_rels/notesSlide1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3.xml" />
</Relationships>
</file>

<file path=ppt/notesSlides/_rels/notesSlide1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4.xml" />
</Relationships>
</file>

<file path=ppt/notesSlides/_rels/notesSlide1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5.xml" />
</Relationships>
</file>

<file path=ppt/notesSlides/_rels/notesSlide1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6.xml" />
</Relationships>
</file>

<file path=ppt/notesSlides/_rels/notesSlide1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7.xml" />
</Relationships>
</file>

<file path=ppt/notesSlides/_rels/notesSlide1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8.xml" />
</Relationships>
</file>

<file path=ppt/notesSlides/_rels/notesSlide1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9.xml" />
</Relationships>
</file>

<file path=ppt/notesSlides/_rels/notesSlide1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0.xml" />
</Relationships>
</file>

<file path=ppt/notesSlides/_rels/notesSlide1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1.xml" />
</Relationships>
</file>

<file path=ppt/notesSlides/_rels/notesSlide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xml" />
</Relationships>
</file>

<file path=ppt/notesSlides/_rels/notesSlide2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2.xml" />
</Relationships>
</file>

<file path=ppt/notesSlides/_rels/notesSlide2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5.xml" />
</Relationships>
</file>

<file path=ppt/notesSlides/_rels/notesSlide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3.xml" />
</Relationships>
</file>

<file path=ppt/notesSlides/_rels/notesSlide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6.xml" />
</Relationships>
</file>

<file path=ppt/notesSlides/_rels/notesSlide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7.xml" />
</Relationships>
</file>

<file path=ppt/notesSlides/_rels/notesSlide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8.xml" />
</Relationships>
</file>

<file path=ppt/notesSlides/_rels/notesSlide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9.xml" />
</Relationships>
</file>

<file path=ppt/notesSlides/_rels/notesSlide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0.xml" />
</Relationships>
</file>

<file path=ppt/notesSlides/_rels/notesSlide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1.xml" />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833795-4CE4-4787-8C8C-734BDF49B61F}" type="slidenum">
              <a:rPr lang="en-US" smtClean="0"/>
              <a:t>1</a:t>
            </a:fld>
          </a:p>
        </p:txBody>
      </p:sp>
    </p:spTree>
    <p:extLst>
      <p:ext uri="{BB962C8B-B14F-4D97-AF65-F5344CB8AC3E}">
        <p14:creationId xmlns:p14="http://schemas.microsoft.com/office/powerpoint/2010/main" val="40827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10376-3D78-4DE3-9DC3-3D2DF5272B4A}" type="slidenum">
              <a:rPr lang="en-US" smtClean="0"/>
              <a:t>2</a:t>
            </a:fld>
          </a:p>
        </p:txBody>
      </p:sp>
    </p:spTree>
    <p:extLst>
      <p:ext uri="{BB962C8B-B14F-4D97-AF65-F5344CB8AC3E}">
        <p14:creationId xmlns:p14="http://schemas.microsoft.com/office/powerpoint/2010/main" val="292484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9F234C-8FFD-4E2D-87BB-09E6187487FD}" type="slidenum">
              <a:rPr lang="en-US" smtClean="0"/>
              <a:t>3</a:t>
            </a:fld>
          </a:p>
        </p:txBody>
      </p:sp>
    </p:spTree>
    <p:extLst>
      <p:ext uri="{BB962C8B-B14F-4D97-AF65-F5344CB8AC3E}">
        <p14:creationId xmlns:p14="http://schemas.microsoft.com/office/powerpoint/2010/main" val="2924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F974CF-208E-4847-8EDB-CED0BFA4E192}" type="slidenum">
              <a:rPr lang="en-US" smtClean="0"/>
              <a:t>4</a:t>
            </a:fld>
          </a:p>
        </p:txBody>
      </p:sp>
    </p:spTree>
    <p:extLst>
      <p:ext uri="{BB962C8B-B14F-4D97-AF65-F5344CB8AC3E}">
        <p14:creationId xmlns:p14="http://schemas.microsoft.com/office/powerpoint/2010/main" val="29248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82879-A7BE-4891-96ED-922A5341E01D}" type="slidenum">
              <a:rPr lang="en-US" smtClean="0">
                <a:solidFill>
                  <a:prstClr val="black"/>
                </a:solidFill>
              </a:rPr>
              <a:t>5</a:t>
            </a:fld>
          </a:p>
        </p:txBody>
      </p:sp>
    </p:spTree>
    <p:extLst>
      <p:ext uri="{BB962C8B-B14F-4D97-AF65-F5344CB8AC3E}">
        <p14:creationId xmlns:p14="http://schemas.microsoft.com/office/powerpoint/2010/main" val="232774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3D7-DA43-4BD6-9945-0A46C41092A6}" type="slidenum">
              <a:rPr lang="en-US" smtClean="0"/>
              <a:t>7</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D54918-C8EC-411D-9FC2-10D56CC194F6}" type="slidenum">
              <a:rPr lang="en-US" smtClean="0"/>
              <a:t>8</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1"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FB6CA-C28C-4DFB-99C0-AEB9B5B2EA2F}" type="slidenum">
              <a:rPr lang="en-US" smtClean="0"/>
              <a:t>10</a:t>
            </a:fld>
          </a:p>
        </p:txBody>
      </p:sp>
    </p:spTree>
    <p:extLst>
      <p:ext uri="{BB962C8B-B14F-4D97-AF65-F5344CB8AC3E}">
        <p14:creationId xmlns:p14="http://schemas.microsoft.com/office/powerpoint/2010/main" val="175687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F4FA3-8834-4B6B-B855-E4C9206FF988}" type="slidenum">
              <a:rPr lang="en-US" smtClean="0"/>
              <a:t>11</a:t>
            </a:fld>
          </a:p>
        </p:txBody>
      </p:sp>
    </p:spTree>
    <p:extLst>
      <p:ext uri="{BB962C8B-B14F-4D97-AF65-F5344CB8AC3E}">
        <p14:creationId xmlns:p14="http://schemas.microsoft.com/office/powerpoint/2010/main" val="1756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C169B2-9415-4B1C-BD68-248D97CFF327}" type="slidenum">
              <a:rPr lang="en-US" smtClean="0"/>
              <a:t>12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8AC01D8-CC8C-4644-A3A4-5A1847454486}" type="slidenum">
              <a:rPr lang="en-US" smtClean="0"/>
              <a:t>13</a:t>
            </a:fld>
          </a:p>
        </p:txBody>
      </p:sp>
      <p:sp>
        <p:nvSpPr>
          <p:cNvPr id="57347" name="Rectangle 2"/>
          <p:cNvSpPr>
            <a:spLocks noGrp="1" noRot="1" noChangeAspect="1" noChangeArrowheads="1" noTextEdit="1"/>
          </p:cNvSpPr>
          <p:nvPr>
            <p:ph type="sldImg"/>
          </p:nvPr>
        </p:nvSpPr>
        <p:spPr>
        </p:spPr>
      </p:sp>
      <p:sp>
        <p:nvSpPr>
          <p:cNvPr id="57348" name="Rectangle 3"/>
          <p:cNvSpPr>
            <a:spLocks noGrp="1" noChangeArrowheads="1"/>
          </p:cNvSpPr>
          <p:nvPr>
            <p:ph type="body" idx="1"/>
          </p:nvPr>
        </p:nvSpPr>
        <p:spPr>
          <a:noFill/>
        </p:spPr>
        <p:txBody>
          <a:bodyPr/>
          <a:lstStyle/>
          <a:p>
            <a:pPr eaLnBrk="1" hangingPunct="1"/>
            <a:r>
              <a:rPr lang="en-US" dirty="1" smtClean="0"/>
              <a:t>1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4C6D95-420C-4AC9-A250-4E9E725CE3F7}" type="slidenum">
              <a:rPr lang="en-US" smtClean="0"/>
              <a:t>14</a:t>
            </a:fld>
          </a:p>
        </p:txBody>
      </p:sp>
    </p:spTree>
    <p:extLst>
      <p:ext uri="{BB962C8B-B14F-4D97-AF65-F5344CB8AC3E}">
        <p14:creationId xmlns:p14="http://schemas.microsoft.com/office/powerpoint/2010/main" val="37958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35192A5-4030-4577-9295-57A3E95310DB}" type="slidenum">
              <a:rPr lang="en-US" smtClean="0">
                <a:solidFill>
                  <a:prstClr val="black"/>
                </a:solidFill>
              </a:rPr>
              <a:t>15</a:t>
            </a:fld>
          </a:p>
        </p:txBody>
      </p:sp>
      <p:sp>
        <p:nvSpPr>
          <p:cNvPr id="40963" name="Rectangle 2"/>
          <p:cNvSpPr>
            <a:spLocks noGrp="1" noRot="1" noChangeAspect="1" noChangeArrowheads="1" noTextEdit="1"/>
          </p:cNvSpPr>
          <p:nvPr>
            <p:ph type="sldImg"/>
          </p:nvPr>
        </p:nvSpPr>
        <p:spPr>
          <a:xfrm>
            <a:off x="1146175" y="685800"/>
            <a:ext cx="4568825" cy="3427413"/>
          </a:xfrm>
        </p:spPr>
      </p:sp>
      <p:sp>
        <p:nvSpPr>
          <p:cNvPr id="40964" name="Rectangle 3"/>
          <p:cNvSpPr>
            <a:spLocks noGrp="1" noChangeArrowheads="1"/>
          </p:cNvSpPr>
          <p:nvPr>
            <p:ph type="body" idx="1"/>
          </p:nvPr>
        </p:nvSpPr>
        <p:spPr>
          <a:xfrm>
            <a:off x="915054" y="4343400"/>
            <a:ext cx="5027893"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1" smtClean="0"/>
              <a:t>Just the key business requirements</a:t>
            </a:r>
            <a:endParaRPr lang="en-US"/>
          </a:p>
        </p:txBody>
      </p:sp>
      <p:sp>
        <p:nvSpPr>
          <p:cNvPr id="4" name="Slide Number Placeholder 3"/>
          <p:cNvSpPr>
            <a:spLocks noGrp="1"/>
          </p:cNvSpPr>
          <p:nvPr>
            <p:ph type="sldNum" sz="quarter" idx="10"/>
          </p:nvPr>
        </p:nvSpPr>
        <p:spPr/>
        <p:txBody>
          <a:bodyPr/>
          <a:lstStyle/>
          <a:p>
            <a:fld id="{C92B55CF-9962-4815-B694-BDE1D8AD7EA3}" type="slidenum">
              <a:rPr lang="en-US" smtClean="0"/>
              <a:t>16</a:t>
            </a:fld>
          </a:p>
        </p:txBody>
      </p:sp>
    </p:spTree>
    <p:extLst>
      <p:ext uri="{BB962C8B-B14F-4D97-AF65-F5344CB8AC3E}">
        <p14:creationId xmlns:p14="http://schemas.microsoft.com/office/powerpoint/2010/main" val="18301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E634-562F-48A7-9357-8F93B513EDE4}" type="slidenum">
              <a:rPr lang="en-US" smtClean="0"/>
              <a:t>17</a:t>
            </a:fld>
          </a:p>
        </p:txBody>
      </p:sp>
    </p:spTree>
    <p:extLst>
      <p:ext uri="{BB962C8B-B14F-4D97-AF65-F5344CB8AC3E}">
        <p14:creationId xmlns:p14="http://schemas.microsoft.com/office/powerpoint/2010/main" val="1009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E4E256-24AC-46CF-95F7-0A11186BCE9F}" type="slidenum">
              <a:rPr lang="en-US" smtClean="0"/>
              <a:t>18</a:t>
            </a:fld>
          </a:p>
        </p:txBody>
      </p:sp>
    </p:spTree>
    <p:extLst>
      <p:ext uri="{BB962C8B-B14F-4D97-AF65-F5344CB8AC3E}">
        <p14:creationId xmlns:p14="http://schemas.microsoft.com/office/powerpoint/2010/main" val="292484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0831FC-82FF-49E8-B697-FFCCFFC7F318}" type="slidenum">
              <a:rPr lang="en-US" smtClean="0"/>
              <a:t>19</a:t>
            </a:fld>
          </a:p>
        </p:txBody>
      </p:sp>
    </p:spTree>
    <p:extLst>
      <p:ext uri="{BB962C8B-B14F-4D97-AF65-F5344CB8AC3E}">
        <p14:creationId xmlns:p14="http://schemas.microsoft.com/office/powerpoint/2010/main" val="292484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AED468-0CF9-4401-B86F-31B2AC14D886}" type="slidenum">
              <a:rPr lang="en-US" smtClean="0"/>
              <a:t>20</a:t>
            </a:fld>
          </a:p>
        </p:txBody>
      </p:sp>
    </p:spTree>
    <p:extLst>
      <p:ext uri="{BB962C8B-B14F-4D97-AF65-F5344CB8AC3E}">
        <p14:creationId xmlns:p14="http://schemas.microsoft.com/office/powerpoint/2010/main" val="292484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84183E-7B01-471C-9747-2B908CAB8AED}" type="slidenum">
              <a:rPr lang="en-US" smtClean="0"/>
              <a:t>21</a:t>
            </a:fld>
          </a:p>
        </p:txBody>
      </p:sp>
    </p:spTree>
    <p:extLst>
      <p:ext uri="{BB962C8B-B14F-4D97-AF65-F5344CB8AC3E}">
        <p14:creationId xmlns:p14="http://schemas.microsoft.com/office/powerpoint/2010/main" val="2924841784"/>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 Id="rId2" Type="http://schemas.openxmlformats.org/officeDocument/2006/relationships/image" Target="../media/image1.png" />
  <Relationship Id="rId3" Type="http://schemas.openxmlformats.org/officeDocument/2006/relationships/image" Target="../media/image2.png"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1" smtClean="0"/>
              <a:t>Click to edit Master title style</a:t>
            </a:r>
            <a:endParaRPr lang="en-US"/>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t>‹#›</a:t>
            </a:fld>
            <a:endParaRPr lang="en-US"/>
          </a:p>
        </p:txBody>
      </p:sp>
      <p:sp>
        <p:nvSpPr>
          <p:cNvPr id="10" name="Rectangle 9"/>
          <p:cNvSpPr/>
          <p:nvPr userDrawn="1"/>
        </p:nvSpPr>
        <p:spPr>
          <a:xfrm>
            <a:off x="8709284" y="6505731"/>
            <a:ext cx="434715" cy="352269"/>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a:srcRect/>
          <a:stretch>
            <a:fillRect/>
          </a:stretch>
        </p:blipFill>
        <p:spPr>
          <a:xfrm>
            <a:off x="481013" y="1"/>
            <a:ext cx="411787" cy="681032"/>
          </a:xfrm>
          <a:prstGeom prst="rect"/>
        </p:spPr>
      </p:pic>
      <p:pic>
        <p:nvPicPr>
          <p:cNvPr id="12" name="Picture 11"/>
          <p:cNvPicPr>
            <a:picLocks noChangeAspect="1"/>
          </p:cNvPicPr>
          <p:nvPr userDrawn="1"/>
        </p:nvPicPr>
        <p:blipFill>
          <a:blip r:embed="rId3"/>
          <a:srcRect l="382" t="39674" r="229" b="17091"/>
          <a:stretch>
            <a:fillRect/>
          </a:stretch>
        </p:blipFill>
        <p:spPr>
          <a:xfrm>
            <a:off x="0" y="2467051"/>
            <a:ext cx="9144000" cy="3977640"/>
          </a:xfrm>
          <a:prstGeom prst="rect"/>
        </p:spPr>
      </p:pic>
    </p:spTree>
  </p:cSld>
  <p:clrMapOvr>
    <a:masterClrMapping/>
  </p:clrMapOvr>
  <p:transition spd="fast">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a:xfrm>
            <a:off x="0" y="1"/>
            <a:ext cx="9144000" cy="6477000"/>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
        <p:nvSpPr>
          <p:cNvPr id="7" name="Rectangle 5"/>
          <p:cNvSpPr>
            <a:spLocks noChangeArrowheads="1"/>
          </p:cNvSpPr>
          <p:nvPr userDrawn="1"/>
        </p:nvSpPr>
        <p:spPr>
          <a:xfrm>
            <a:off x="0" y="781049"/>
            <a:ext cx="9144000" cy="5661025"/>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spd="fast">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23913" y="357188"/>
            <a:ext cx="7399337" cy="5464175"/>
          </a:xfrm>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3" name="Rectangle 19"/>
          <p:cNvSpPr>
            <a:spLocks noGrp="1" noChangeArrowheads="1"/>
          </p:cNvSpPr>
          <p:nvPr>
            <p:ph type="sldNum" sz="quarter" idx="10"/>
          </p:nvPr>
        </p:nvSpPr>
        <p:spPr>
        </p:spPr>
        <p:txBody>
          <a:bodyPr/>
          <a:lstStyle>
            <a:lvl1pPr>
              <a:defRPr/>
            </a:lvl1pPr>
          </a:lstStyle>
          <a:p>
            <a:pPr>
              <a:defRPr/>
            </a:pPr>
            <a:fld id="{1E5BB6A7-514C-46B6-ADDB-5EE24B55DC8F}" type="slidenum">
              <a:rPr lang="en-US"/>
              <a:t>‹#›</a:t>
            </a:fld>
          </a:p>
        </p:txBody>
      </p:sp>
    </p:spTree>
    <p:extLst>
      <p:ext uri="{BB962C8B-B14F-4D97-AF65-F5344CB8AC3E}">
        <p14:creationId xmlns:p14="http://schemas.microsoft.com/office/powerpoint/2010/main" val="1309710029"/>
      </p:ext>
    </p:extLst>
  </p:cSld>
  <p:clrMapOvr>
    <a:masterClrMapping/>
  </p:clrMapOvr>
  <p:transition advClick="0" spd="med">
    <p:wipe dir="l"/>
  </p:transition>
  <p:timing>
    <p:tnLst>
      <p:par>
        <p:cTn id="1" dur="indefinite" restart="never" nodeType="tmRoot"/>
      </p:par>
    </p:tnLst>
  </p:timing>
</p:sldLayout>
</file>

<file path=ppt/slideMasters/_rels/slideMaster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slideLayout" Target="../slideLayouts/slideLayout2.xml" />
  <Relationship Id="rId3" Type="http://schemas.openxmlformats.org/officeDocument/2006/relationships/slideLayout" Target="../slideLayouts/slideLayout3.xml" />
  <Relationship Id="rId4" Type="http://schemas.openxmlformats.org/officeDocument/2006/relationships/slideLayout" Target="../slideLayouts/slideLayout4.xml" />
  <Relationship Id="rId5" Type="http://schemas.openxmlformats.org/officeDocument/2006/relationships/slideLayout" Target="../slideLayouts/slideLayout5.xml" />
  <Relationship Id="rId6" Type="http://schemas.openxmlformats.org/officeDocument/2006/relationships/slideLayout" Target="../slideLayouts/slideLayout6.xml" />
  <Relationship Id="rId7" Type="http://schemas.openxmlformats.org/officeDocument/2006/relationships/theme" Target="../theme/theme1.xml" />
  <Relationship Id="rId8" Type="http://schemas.openxmlformats.org/officeDocument/2006/relationships/image" Target="../media/image3.png" />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a:xfrm>
            <a:off x="0" y="0"/>
            <a:ext cx="9144000" cy="779463"/>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7"/>
          <p:cNvSpPr/>
          <p:nvPr/>
        </p:nvSpPr>
        <p:spPr>
          <a:xfrm>
            <a:off x="0" y="6442075"/>
            <a:ext cx="9144000" cy="415925"/>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a:xfrm>
              <a:off x="8788450" y="6725362"/>
              <a:ext cx="36545" cy="60127"/>
            </a:xfrm>
            <a:custGeom>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ln>
          </p:spPr>
          <p:txBody>
            <a:bodyPr/>
            <a:lstStyle/>
            <a:p>
              <a:endParaRPr lang="en-US">
                <a:solidFill>
                  <a:srgbClr val="FFFFFF"/>
                </a:solidFill>
              </a:endParaRPr>
            </a:p>
          </p:txBody>
        </p:sp>
        <p:sp>
          <p:nvSpPr>
            <p:cNvPr id="12" name="Freeform 11"/>
            <p:cNvSpPr>
              <a:spLocks noEditPoints="1"/>
            </p:cNvSpPr>
            <p:nvPr/>
          </p:nvSpPr>
          <p:spPr>
            <a:xfrm>
              <a:off x="8828220" y="6724288"/>
              <a:ext cx="32246" cy="61201"/>
            </a:xfrm>
            <a:custGeom>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ln>
          </p:spPr>
          <p:txBody>
            <a:bodyPr/>
            <a:lstStyle/>
            <a:p>
              <a:endParaRPr lang="en-US">
                <a:solidFill>
                  <a:srgbClr val="FFFFFF"/>
                </a:solidFill>
              </a:endParaRPr>
            </a:p>
          </p:txBody>
        </p:sp>
        <p:sp>
          <p:nvSpPr>
            <p:cNvPr id="13" name="Freeform 12"/>
            <p:cNvSpPr>
              <a:spLocks noEditPoints="1"/>
            </p:cNvSpPr>
            <p:nvPr/>
          </p:nvSpPr>
          <p:spPr>
            <a:xfrm>
              <a:off x="8865840" y="6741467"/>
              <a:ext cx="31171" cy="44022"/>
            </a:xfrm>
            <a:custGeom>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ln>
          </p:spPr>
          <p:txBody>
            <a:bodyPr/>
            <a:lstStyle/>
            <a:p>
              <a:endParaRPr lang="en-US">
                <a:solidFill>
                  <a:srgbClr val="FFFFFF"/>
                </a:solidFill>
              </a:endParaRPr>
            </a:p>
          </p:txBody>
        </p:sp>
        <p:sp>
          <p:nvSpPr>
            <p:cNvPr id="14" name="Freeform 13"/>
            <p:cNvSpPr>
              <a:spLocks noEditPoints="1"/>
            </p:cNvSpPr>
            <p:nvPr/>
          </p:nvSpPr>
          <p:spPr>
            <a:xfrm>
              <a:off x="8904535" y="6724288"/>
              <a:ext cx="31171" cy="61201"/>
            </a:xfrm>
            <a:custGeom>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ln>
          </p:spPr>
          <p:txBody>
            <a:bodyPr/>
            <a:lstStyle/>
            <a:p>
              <a:endParaRPr lang="en-US">
                <a:solidFill>
                  <a:srgbClr val="FFFFFF"/>
                </a:solidFill>
              </a:endParaRPr>
            </a:p>
          </p:txBody>
        </p:sp>
        <p:sp>
          <p:nvSpPr>
            <p:cNvPr id="15" name="Freeform 14"/>
            <p:cNvSpPr>
              <a:spLocks noEditPoints="1"/>
            </p:cNvSpPr>
            <p:nvPr/>
          </p:nvSpPr>
          <p:spPr>
            <a:xfrm>
              <a:off x="8942156" y="6741467"/>
              <a:ext cx="31171" cy="44022"/>
            </a:xfrm>
            <a:custGeom>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ln>
          </p:spPr>
          <p:txBody>
            <a:bodyPr/>
            <a:lstStyle/>
            <a:p>
              <a:endParaRPr lang="en-US">
                <a:solidFill>
                  <a:srgbClr val="FFFFFF"/>
                </a:solidFill>
              </a:endParaRPr>
            </a:p>
          </p:txBody>
        </p:sp>
        <p:sp>
          <p:nvSpPr>
            <p:cNvPr id="16" name="Freeform 15"/>
            <p:cNvSpPr>
            </p:cNvSpPr>
            <p:nvPr/>
          </p:nvSpPr>
          <p:spPr>
            <a:xfrm>
              <a:off x="8904535" y="6528874"/>
              <a:ext cx="68791" cy="165350"/>
            </a:xfrm>
            <a:custGeom>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ln>
          </p:spPr>
          <p:txBody>
            <a:bodyPr/>
            <a:lstStyle/>
            <a:p>
              <a:endParaRPr lang="en-US">
                <a:solidFill>
                  <a:srgbClr val="FFFFFF"/>
                </a:solidFill>
              </a:endParaRPr>
            </a:p>
          </p:txBody>
        </p:sp>
        <p:sp>
          <p:nvSpPr>
            <p:cNvPr id="17" name="Freeform 16"/>
            <p:cNvSpPr>
            </p:cNvSpPr>
            <p:nvPr/>
          </p:nvSpPr>
          <p:spPr>
            <a:xfrm>
              <a:off x="8786300" y="6528874"/>
              <a:ext cx="68791" cy="165350"/>
            </a:xfrm>
            <a:custGeom>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ln>
          </p:spPr>
          <p:txBody>
            <a:bodyPr/>
            <a:lstStyle/>
            <a:p>
              <a:endParaRPr lang="en-US">
                <a:solidFill>
                  <a:srgbClr val="FFFFFF"/>
                </a:solidFill>
              </a:endParaRPr>
            </a:p>
          </p:txBody>
        </p:sp>
        <p:sp>
          <p:nvSpPr>
            <p:cNvPr id="18" name="Freeform 17"/>
            <p:cNvSpPr>
            </p:cNvSpPr>
            <p:nvPr/>
          </p:nvSpPr>
          <p:spPr>
            <a:xfrm>
              <a:off x="8849717" y="6589001"/>
              <a:ext cx="74166" cy="105223"/>
            </a:xfrm>
            <a:custGeom>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ln>
          </p:spPr>
          <p:txBody>
            <a:bodyPr/>
            <a:lstStyle/>
            <a:p>
              <a:endParaRPr lang="en-US">
                <a:solidFill>
                  <a:srgbClr val="FFFFFF"/>
                </a:solidFill>
              </a:endParaRPr>
            </a:p>
          </p:txBody>
        </p:sp>
        <p:sp>
          <p:nvSpPr>
            <p:cNvPr id="19" name="Freeform 18"/>
            <p:cNvSpPr>
              <a:spLocks noEditPoints="1"/>
            </p:cNvSpPr>
            <p:nvPr/>
          </p:nvSpPr>
          <p:spPr>
            <a:xfrm>
              <a:off x="8977626" y="6528874"/>
              <a:ext cx="12899" cy="12884"/>
            </a:xfrm>
            <a:custGeom>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228600" y="990600"/>
            <a:ext cx="8686800" cy="51816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191000" y="6629400"/>
            <a:ext cx="762000" cy="168274"/>
          </a:xfrm>
          <a:prstGeom prst="rect"/>
        </p:spPr>
        <p:txBody>
          <a:bodyPr vert="horz" lIns="91440" tIns="45720" rIns="91440" bIns="45720" rtlCol="0" anchor="ctr"/>
          <a:lstStyle>
            <a:lvl1pPr algn="ctr">
              <a:defRPr sz="800">
                <a:solidFill>
                  <a:schemeClr val="bg1"/>
                </a:solidFill>
              </a:defRPr>
            </a:lvl1pPr>
          </a:lstStyle>
          <a:p>
            <a:endParaRPr lang="en-US"/>
          </a:p>
        </p:txBody>
      </p:sp>
      <p:sp>
        <p:nvSpPr>
          <p:cNvPr id="5" name="Footer Placeholder 4"/>
          <p:cNvSpPr>
            <a:spLocks noGrp="1"/>
          </p:cNvSpPr>
          <p:nvPr>
            <p:ph type="ftr" sz="quarter" idx="3"/>
          </p:nvPr>
        </p:nvSpPr>
        <p:spPr>
          <a:xfrm>
            <a:off x="211136" y="6629400"/>
            <a:ext cx="3903664" cy="168274"/>
          </a:xfrm>
          <a:prstGeom prst="rect"/>
        </p:spPr>
        <p:txBody>
          <a:bodyPr vert="horz" lIns="0" tIns="45720" rIns="91440" bIns="45720" rtlCol="0" anchor="ctr"/>
          <a:lstStyle>
            <a:lvl1pPr algn="l">
              <a:defRPr sz="800">
                <a:solidFill>
                  <a:schemeClr val="bg1"/>
                </a:solidFill>
              </a:defRPr>
            </a:lvl1pPr>
          </a:lstStyle>
          <a:p>
            <a:r>
              <a:rPr lang="en-US" dirty="1" smtClean="0"/>
              <a:t>Footer Text</a:t>
            </a:r>
            <a:endParaRPr lang="en-US"/>
          </a:p>
        </p:txBody>
      </p:sp>
      <p:sp>
        <p:nvSpPr>
          <p:cNvPr id="6" name="Slide Number Placeholder 5"/>
          <p:cNvSpPr>
            <a:spLocks noGrp="1"/>
          </p:cNvSpPr>
          <p:nvPr>
            <p:ph type="sldNum" sz="quarter" idx="4"/>
          </p:nvPr>
        </p:nvSpPr>
        <p:spPr>
          <a:xfrm>
            <a:off x="4191000" y="6477000"/>
            <a:ext cx="762000" cy="168274"/>
          </a:xfrm>
          <a:prstGeom prst="rect"/>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t>‹#›</a:t>
            </a:fld>
            <a:endParaRPr lang="en-US"/>
          </a:p>
        </p:txBody>
      </p:sp>
      <p:sp>
        <p:nvSpPr>
          <p:cNvPr id="20" name="Rectangle 19"/>
          <p:cNvSpPr>
            <a:spLocks noChangeArrowheads="1"/>
          </p:cNvSpPr>
          <p:nvPr userDrawn="1"/>
        </p:nvSpPr>
        <p:spPr>
          <a:xfrm>
            <a:off x="681990" y="6504658"/>
            <a:ext cx="3890010" cy="215444"/>
          </a:xfrm>
          <a:prstGeom prst="rect"/>
          <a:noFill/>
          <a:ln w="9525">
            <a:noFill/>
            <a:miter lim="800000"/>
          </a:ln>
        </p:spPr>
        <p:txBody>
          <a:bodyPr wrap="square" lIns="0" tIns="0" rIns="0" bIns="0" anchor="b">
            <a:spAutoFit/>
          </a:bodyPr>
          <a:lstStyle/>
          <a:p>
            <a:r>
              <a:rPr lang="en-US" sz="700" dirty="1">
                <a:solidFill>
                  <a:srgbClr val="FFFFFF"/>
                </a:solidFill>
              </a:rPr>
              <a:t>© 2013 Adobe Systems </a:t>
            </a:r>
            <a:r>
              <a:rPr lang="en-US" sz="700" dirty="1" smtClean="0">
                <a:solidFill>
                  <a:srgbClr val="FFFFFF"/>
                </a:solidFill>
              </a:rPr>
              <a:t>Incorporated.</a:t>
            </a:r>
            <a:r>
              <a:rPr lang="en-US" sz="700" dirty="1" smtClean="0">
                <a:solidFill>
                  <a:srgbClr val="FFFFFF"/>
                </a:solidFill>
              </a:rPr>
              <a:t> </a:t>
            </a:r>
            <a:r>
              <a:rPr lang="en-IN" sz="700" dirty="1" smtClean="0">
                <a:solidFill>
                  <a:srgbClr val="FFFFFF"/>
                </a:solidFill>
              </a:rPr>
              <a:t>Content Produced by Adobe Value Positioning</a:t>
            </a:r>
            <a:r>
              <a:rPr lang="en-IN" sz="700" dirty="1" smtClean="0">
                <a:solidFill>
                  <a:srgbClr val="FFFFFF"/>
                </a:solidFill>
              </a:rPr>
              <a:t> </a:t>
            </a:r>
            <a:r>
              <a:rPr lang="en-IN" sz="700" dirty="1" smtClean="0">
                <a:solidFill>
                  <a:srgbClr val="FFFFFF"/>
                </a:solidFill>
              </a:rPr>
              <a:t>Team.</a:t>
            </a:r>
            <a:r>
              <a:rPr lang="en-US" sz="700" dirty="1" smtClean="0">
                <a:solidFill>
                  <a:srgbClr val="FFFFFF"/>
                </a:solidFill>
              </a:rPr>
              <a:t> </a:t>
            </a:r>
          </a:p>
          <a:p>
            <a:r>
              <a:rPr lang="en-US" sz="700" dirty="1" smtClean="0">
                <a:solidFill>
                  <a:srgbClr val="FFFFFF"/>
                </a:solidFill>
              </a:rPr>
              <a:t>All </a:t>
            </a:r>
            <a:r>
              <a:rPr lang="en-US" sz="700" dirty="1">
                <a:solidFill>
                  <a:srgbClr val="FFFFFF"/>
                </a:solidFill>
              </a:rPr>
              <a:t>Rights Reserved.  Adobe Confidential.</a:t>
            </a:r>
          </a:p>
        </p:txBody>
      </p:sp>
      <p:pic>
        <p:nvPicPr>
          <p:cNvPr id="21" name="Picture 20" descr="scservices-id-set-05.png"/>
          <p:cNvPicPr>
            <a:picLocks noChangeAspect="1"/>
          </p:cNvPicPr>
          <p:nvPr userDrawn="1"/>
        </p:nvPicPr>
        <p:blipFill>
          <a:blip r:embed="rId8"/>
          <a:srcRect/>
          <a:stretch>
            <a:fillRect/>
          </a:stretch>
        </p:blipFill>
        <p:spPr>
          <a:xfrm>
            <a:off x="196385" y="6421010"/>
            <a:ext cx="365778" cy="365778"/>
          </a:xfrm>
          <a:prstGeom prst="rec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fast">
    <p:fade/>
  </p:transition>
  <p:timing>
    <p:tnLst>
      <p:par>
        <p:cTn id="1" dur="indefinite" restart="never" nodeType="tmRoot"/>
      </p:par>
    </p:tnLst>
  </p:timing>
  <p:hf hdr="0" dt="0" ftr="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notesSlide" Target="../notesSlides/notesSlide1.xml" />
  <Relationship Id="rId3" Type="http://schemas.openxmlformats.org/officeDocument/2006/relationships/image" Target="../media/image4.png" />
</Relationships>
</file>

<file path=ppt/slides/_rels/slide1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8.xml" />
</Relationships>
</file>

<file path=ppt/slides/_rels/slide1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9.xml" />
</Relationships>
</file>

<file path=ppt/slides/_rels/slide1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0.xml" />
</Relationships>
</file>

<file path=ppt/slides/_rels/slide1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1.xml" />
</Relationships>
</file>

<file path=ppt/slides/_rels/slide1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2.xml" />
</Relationships>
</file>

<file path=ppt/slides/_rels/slide15.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3.xml" />
</Relationships>
</file>

<file path=ppt/slides/_rels/slide16.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4.xml" />
</Relationships>
</file>

<file path=ppt/slides/_rels/slide1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5.xml" />
  <Relationship Id="rId3" Type="http://schemas.openxmlformats.org/officeDocument/2006/relationships/image" Target="../media/image5.png" />
  <Relationship Id="rId4" Type="http://schemas.openxmlformats.org/officeDocument/2006/relationships/image" Target="../media/image6.png" />
</Relationships>
</file>

<file path=ppt/slides/_rels/slide1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6.xml" />
  <Relationship Id="rId3" Type="http://schemas.openxmlformats.org/officeDocument/2006/relationships/image" Target="../media/image7.png" />
  <Relationship Id="rId4" Type="http://schemas.openxmlformats.org/officeDocument/2006/relationships/image" Target="../media/image8.png" />
  <Relationship Id="rId5" Type="http://schemas.openxmlformats.org/officeDocument/2006/relationships/image" Target="../media/image9.png" />
  <Relationship Id="rId6" Type="http://schemas.openxmlformats.org/officeDocument/2006/relationships/image" Target="../media/image10.png" />
</Relationships>
</file>

<file path=ppt/slides/_rels/slide19.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7.xml" />
</Relationships>
</file>

<file path=ppt/slides/_rels/slide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xml" />
</Relationships>
</file>

<file path=ppt/slides/_rels/slide2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8.xml" />
  <Relationship Id="rId3" Type="http://schemas.openxmlformats.org/officeDocument/2006/relationships/image" Target="../media/image11.png" />
  <Relationship Id="rId4" Type="http://schemas.openxmlformats.org/officeDocument/2006/relationships/image" Target="../media/image12.png" />
  <Relationship Id="rId5" Type="http://schemas.openxmlformats.org/officeDocument/2006/relationships/image" Target="../media/image13.png" />
</Relationships>
</file>

<file path=ppt/slides/_rels/slide2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9.xml" />
  <Relationship Id="rId3" Type="http://schemas.openxmlformats.org/officeDocument/2006/relationships/image" Target="../media/image14.png" />
  <Relationship Id="rId4" Type="http://schemas.openxmlformats.org/officeDocument/2006/relationships/image" Target="../media/image15.png" />
  <Relationship Id="rId5" Type="http://schemas.openxmlformats.org/officeDocument/2006/relationships/image" Target="../media/image16.png" />
</Relationships>
</file>

<file path=ppt/slides/_rels/slide22.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20.xml" />
  <Relationship Id="rId3" Type="http://schemas.openxmlformats.org/officeDocument/2006/relationships/image" Target="../media/image17.png" />
  <Relationship Id="rId4" Type="http://schemas.openxmlformats.org/officeDocument/2006/relationships/image" Target="../media/image18.jpeg" />
</Relationships>
</file>

<file path=ppt/slides/_rels/slide2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19.png" />
</Relationships>
</file>

<file path=ppt/slides/_rels/slide2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20.png" />
  <Relationship Id="rId3" Type="http://schemas.openxmlformats.org/officeDocument/2006/relationships/image" Target="../media/image21.png" />
  <Relationship Id="rId4" Type="http://schemas.openxmlformats.org/officeDocument/2006/relationships/image" Target="../media/image22.png" />
  <Relationship Id="rId5" Type="http://schemas.openxmlformats.org/officeDocument/2006/relationships/image" Target="../media/image23.jpeg" />
  <Relationship Id="rId6" Type="http://schemas.openxmlformats.org/officeDocument/2006/relationships/image" Target="../media/image24.png" />
  <Relationship Id="rId7" Type="http://schemas.openxmlformats.org/officeDocument/2006/relationships/image" Target="../media/image25.png" />
  <Relationship Id="rId8" Type="http://schemas.openxmlformats.org/officeDocument/2006/relationships/image" Target="../media/image26.png" />
  <Relationship Id="rId9" Type="http://schemas.openxmlformats.org/officeDocument/2006/relationships/image" Target="../media/image27.jpeg" />
</Relationships>
</file>

<file path=ppt/slides/_rels/slide25.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1.xml" />
  <Relationship Id="rId3" Type="http://schemas.openxmlformats.org/officeDocument/2006/relationships/image" Target="../media/image28.png" />
  <Relationship Id="rId4" Type="http://schemas.openxmlformats.org/officeDocument/2006/relationships/image" Target="../media/image29.png" />
  <Relationship Id="rId5" Type="http://schemas.openxmlformats.org/officeDocument/2006/relationships/image" Target="../media/image30.png" />
  <Relationship Id="rId6" Type="http://schemas.openxmlformats.org/officeDocument/2006/relationships/image" Target="../media/image31.jpeg" />
</Relationships>
</file>

<file path=ppt/slides/_rels/slide3.xml.rels>&#65279;<?xml version="1.0" encoding="utf-8" standalone="yes"?>
<Relationships xmlns="http://schemas.openxmlformats.org/package/2006/relationships">
  <Relationship Id="rId1" Type="http://schemas.openxmlformats.org/officeDocument/2006/relationships/slideLayout" Target="../slideLayouts/slideLayout6.xml" />
  <Relationship Id="rId2" Type="http://schemas.openxmlformats.org/officeDocument/2006/relationships/notesSlide" Target="../notesSlides/notesSlide3.xml" />
  <Relationship Id="rId3" Type="http://schemas.openxmlformats.org/officeDocument/2006/relationships/chart" Target="../charts/chart1.xml" />
  <Relationship Id="rId4" Type="http://schemas.openxmlformats.org/officeDocument/2006/relationships/chart" Target="../charts/chart2.xml" />
</Relationships>
</file>

<file path=ppt/slides/_rels/slide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32.png" />
</Relationships>
</file>

<file path=ppt/slides/_rels/slide5.xml.rels>&#65279;<?xml version="1.0" encoding="utf-8" standalone="yes"?>
<Relationships xmlns="http://schemas.openxmlformats.org/package/2006/relationships">
  <Relationship Id="rId1" Type="http://schemas.openxmlformats.org/officeDocument/2006/relationships/tags" Target="../tags/tag15.xml" />
  <Relationship Id="rId10" Type="http://schemas.openxmlformats.org/officeDocument/2006/relationships/tags" Target="../tags/tag19.xml" />
  <Relationship Id="rId11" Type="http://schemas.openxmlformats.org/officeDocument/2006/relationships/tags" Target="../tags/tag3.xml" />
  <Relationship Id="rId12" Type="http://schemas.openxmlformats.org/officeDocument/2006/relationships/tags" Target="../tags/tag1.xml" />
  <Relationship Id="rId13" Type="http://schemas.openxmlformats.org/officeDocument/2006/relationships/tags" Target="../tags/tag7.xml" />
  <Relationship Id="rId14" Type="http://schemas.openxmlformats.org/officeDocument/2006/relationships/tags" Target="../tags/tag23.xml" />
  <Relationship Id="rId15" Type="http://schemas.openxmlformats.org/officeDocument/2006/relationships/tags" Target="../tags/tag13.xml" />
  <Relationship Id="rId16" Type="http://schemas.openxmlformats.org/officeDocument/2006/relationships/tags" Target="../tags/tag8.xml" />
  <Relationship Id="rId17" Type="http://schemas.openxmlformats.org/officeDocument/2006/relationships/tags" Target="../tags/tag18.xml" />
  <Relationship Id="rId18" Type="http://schemas.openxmlformats.org/officeDocument/2006/relationships/tags" Target="../tags/tag6.xml" />
  <Relationship Id="rId19" Type="http://schemas.openxmlformats.org/officeDocument/2006/relationships/tags" Target="../tags/tag25.xml" />
  <Relationship Id="rId2" Type="http://schemas.openxmlformats.org/officeDocument/2006/relationships/tags" Target="../tags/tag10.xml" />
  <Relationship Id="rId20" Type="http://schemas.openxmlformats.org/officeDocument/2006/relationships/tags" Target="../tags/tag22.xml" />
  <Relationship Id="rId21" Type="http://schemas.openxmlformats.org/officeDocument/2006/relationships/tags" Target="../tags/tag14.xml" />
  <Relationship Id="rId22" Type="http://schemas.openxmlformats.org/officeDocument/2006/relationships/tags" Target="../tags/tag2.xml" />
  <Relationship Id="rId23" Type="http://schemas.openxmlformats.org/officeDocument/2006/relationships/tags" Target="../tags/tag9.xml" />
  <Relationship Id="rId24" Type="http://schemas.openxmlformats.org/officeDocument/2006/relationships/tags" Target="../tags/tag5.xml" />
  <Relationship Id="rId25" Type="http://schemas.openxmlformats.org/officeDocument/2006/relationships/slideLayout" Target="../slideLayouts/slideLayout3.xml" />
  <Relationship Id="rId3" Type="http://schemas.openxmlformats.org/officeDocument/2006/relationships/tags" Target="../tags/tag4.xml" />
  <Relationship Id="rId4" Type="http://schemas.openxmlformats.org/officeDocument/2006/relationships/tags" Target="../tags/tag20.xml" />
  <Relationship Id="rId5" Type="http://schemas.openxmlformats.org/officeDocument/2006/relationships/tags" Target="../tags/tag17.xml" />
  <Relationship Id="rId6" Type="http://schemas.openxmlformats.org/officeDocument/2006/relationships/tags" Target="../tags/tag16.xml" />
  <Relationship Id="rId7" Type="http://schemas.openxmlformats.org/officeDocument/2006/relationships/tags" Target="../tags/tag11.xml" />
  <Relationship Id="rId8" Type="http://schemas.openxmlformats.org/officeDocument/2006/relationships/tags" Target="../tags/tag12.xml" />
  <Relationship Id="rId9" Type="http://schemas.openxmlformats.org/officeDocument/2006/relationships/tags" Target="../tags/tag21.xml" />
</Relationships>
</file>

<file path=ppt/slides/_rels/slide6.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4.xml" />
</Relationships>
</file>

<file path=ppt/slides/_rels/slide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5.xml" />
</Relationships>
</file>

<file path=ppt/slides/_rels/slide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6.xml" />
</Relationships>
</file>

<file path=ppt/slides/_rels/slide9.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7.xml" />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6" name="Title 5"/>
          <p:cNvSpPr>
            <a:spLocks noGrp="1"/>
          </p:cNvSpPr>
          <p:nvPr>
            <p:ph type="ctrTitle"/>
          </p:nvPr>
        </p:nvSpPr>
        <p:spPr>
          <a:xfrm>
            <a:off x="481012" y="1360133"/>
            <a:ext cx="4973857" cy="369332"/>
          </a:xfrm>
        </p:spPr>
        <p:txBody>
          <a:bodyPr/>
          <a:lstStyle/>
          <a:p>
            <a:r>
              <a:rPr lang="en-US" dirty="1" smtClean="0"/>
              <a:t>Company XYZ</a:t>
            </a:r>
            <a:endParaRPr lang="en-US"/>
          </a:p>
        </p:txBody>
      </p:sp>
      <p:pic>
        <p:nvPicPr>
          <p:cNvPr id="10" name="Picture 9" descr="shutterstock_57861886-[Converted].png"/>
          <p:cNvPicPr>
            <a:picLocks noChangeAspect="1"/>
          </p:cNvPicPr>
          <p:nvPr/>
        </p:nvPicPr>
        <p:blipFill>
          <a:blip r:embed="rId3"/>
          <a:srcRect l="1310" t="27518" r="754" b="29880"/>
          <a:stretch>
            <a:fillRect/>
          </a:stretch>
        </p:blipFill>
        <p:spPr>
          <a:xfrm>
            <a:off x="0" y="2467051"/>
            <a:ext cx="9144000" cy="3977640"/>
          </a:xfrm>
          <a:prstGeom prst="rect"/>
        </p:spPr>
      </p:pic>
      <p:sp>
        <p:nvSpPr>
          <p:cNvPr id="3" name="Subtitle 2"/>
          <p:cNvSpPr>
            <a:spLocks noGrp="1"/>
          </p:cNvSpPr>
          <p:nvPr>
            <p:ph type="subTitle" idx="1"/>
          </p:nvPr>
        </p:nvSpPr>
        <p:spPr/>
        <p:txBody>
          <a:bodyPr/>
          <a:lstStyle/>
          <a:p>
            <a:fld id="{2074C509-223D-0943-B38F-22C93E7B4E9E}" type="datetime4">
              <a:rPr lang="en-US" smtClean="0"/>
              <a:t>September 10, 2013</a:t>
            </a:fld>
            <a:endParaRPr lang="en-US"/>
          </a:p>
        </p:txBody>
      </p:sp>
      <p:sp>
        <p:nvSpPr>
          <p:cNvPr id="2" name="TextBox 1"/>
          <p:cNvSpPr txBox="1"/>
          <p:nvPr/>
        </p:nvSpPr>
        <p:spPr>
          <a:xfrm>
            <a:off x="966955" y="10516"/>
            <a:ext cx="5707117" cy="461665"/>
          </a:xfrm>
          <a:prstGeom prst="rect"/>
          <a:noFill/>
        </p:spPr>
        <p:txBody>
          <a:bodyPr wrap="square" rtlCol="0">
            <a:spAutoFit/>
          </a:bodyPr>
          <a:lstStyle/>
          <a:p>
            <a:r>
              <a:rPr lang="en-US" sz="2400" dirty="1" smtClean="0">
                <a:solidFill>
                  <a:schemeClr val="bg1"/>
                </a:solidFill>
              </a:rPr>
              <a:t>Adobe Financial Benefit Analysis</a:t>
            </a:r>
            <a:endParaRPr lang="en-US" sz="2400">
              <a:solidFill>
                <a:schemeClr val="bg1"/>
              </a:solidFill>
            </a:endParaRPr>
          </a:p>
        </p:txBody>
      </p:sp>
      <p:sp>
        <p:nvSpPr>
          <p:cNvPr id="4" name="TextBox 3"/>
          <p:cNvSpPr txBox="1"/>
          <p:nvPr/>
        </p:nvSpPr>
        <p:spPr>
          <a:xfrm>
            <a:off x="-1473200" y="1360133"/>
            <a:ext cx="1342520"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200" dirty="1" smtClean="0"/>
              <a:t>Dynamic Content:</a:t>
            </a:r>
          </a:p>
          <a:p>
            <a:r>
              <a:rPr lang="en-US" sz="1200" dirty="1" smtClean="0"/>
              <a:t> </a:t>
            </a:r>
          </a:p>
          <a:p>
            <a:r>
              <a:rPr lang="en-US" sz="1200" dirty="1" smtClean="0"/>
              <a:t>Company Name</a:t>
            </a:r>
          </a:p>
          <a:p>
            <a:r>
              <a:rPr lang="en-US" sz="1200" dirty="1" smtClean="0"/>
              <a:t>Date</a:t>
            </a:r>
            <a:endParaRPr lang="en-US" sz="1200"/>
          </a:p>
        </p:txBody>
      </p:sp>
      <p:sp>
        <p:nvSpPr>
          <p:cNvPr id="1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71043028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Dynamic </a:t>
            </a:r>
            <a:r>
              <a:rPr lang="en-US" dirty="1" smtClean="0"/>
              <a:t>Media: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C663285D-4C07-47FB-9B37-E2BF3EC3BD04}" type="slidenum">
              <a:rPr lang="en-US" smtClean="0"/>
              <a:t>10</a:t>
            </a:fld>
          </a:p>
        </p:txBody>
      </p:sp>
      <p:graphicFrame>
        <p:nvGraphicFramePr>
          <p:cNvPr id="5" name="Table 4"/>
          <p:cNvGraphicFramePr>
            <a:graphicFrameLocks noGrp="1"/>
          </p:cNvGraphicFramePr>
          <p:nvPr>
            <p:extLst>
              <p:ext uri="{D42A27DB-BD31-4B8C-83A1-F6EECF244321}">
                <p14:modId xmlns:p14="http://schemas.microsoft.com/office/powerpoint/2010/main" val="2943693422"/>
              </p:ext>
            </p:extLst>
          </p:nvPr>
        </p:nvGraphicFramePr>
        <p:xfrm>
          <a:off x="304800" y="872722"/>
          <a:ext cx="3746817" cy="5394263"/>
        </p:xfrm>
        <a:graphic>
          <a:graphicData uri="http://schemas.openxmlformats.org/drawingml/2006/table">
            <a:tbl>
              <a:tblPr firstRow="1" bandRow="1">
                <a:tableStyleId>{5C22544A-7EE6-4342-B048-85BDC9FD1C3A}</a:tableStyleId>
              </a:tblPr>
              <a:tblGrid>
                <a:gridCol w="3746817"/>
              </a:tblGrid>
              <a:tr h="392188">
                <a:tc>
                  <a:txBody>
                    <a:bodyPr/>
                    <a:lstStyle/>
                    <a:p>
                      <a:pPr algn="ctr"/>
                      <a:r>
                        <a:rPr lang="en-US" sz="1200" dirty="1" smtClean="0"/>
                        <a:t>Current Challenges</a:t>
                      </a:r>
                      <a:endParaRPr lang="en-US" sz="1200"/>
                    </a:p>
                  </a:txBody>
                  <a:tcPr>
                    <a:solidFill>
                      <a:srgbClr val="00B0F0"/>
                    </a:solidFill>
                  </a:tcPr>
                </a:tc>
              </a:tr>
              <a:tr h="9430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marketers to enable customers to view all angles, details, colors, and variations of a product before purchase</a:t>
                      </a:r>
                      <a:endParaRPr lang="en-US" sz="1200" kern="1200">
                        <a:solidFill>
                          <a:schemeClr val="dk1"/>
                        </a:solidFill>
                        <a:latin typeface="+mj-lt"/>
                        <a:ea typeface="+mn-ea"/>
                        <a:cs typeface="Times New Roman"/>
                      </a:endParaRPr>
                    </a:p>
                  </a:txBody>
                  <a:tcPr>
                    <a:solidFill>
                      <a:srgbClr val="F2F2F2"/>
                    </a:solidFill>
                  </a:tcPr>
                </a:tc>
              </a:tr>
              <a:tr h="108588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publish multiple variations of an asset on demand from the original asset </a:t>
                      </a:r>
                      <a:endParaRPr lang="en-US" sz="1200" kern="1200">
                        <a:solidFill>
                          <a:schemeClr val="dk1"/>
                        </a:solidFill>
                        <a:latin typeface="+mj-lt"/>
                        <a:ea typeface="+mn-ea"/>
                        <a:cs typeface="Times New Roman"/>
                      </a:endParaRPr>
                    </a:p>
                  </a:txBody>
                  <a:tcPr>
                    <a:solidFill>
                      <a:srgbClr val="F2F2F2"/>
                    </a:solidFill>
                  </a:tcPr>
                </a:tc>
              </a:tr>
              <a:tr h="10217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detect the device type that the customer is utilizing to access content </a:t>
                      </a:r>
                      <a:endParaRPr lang="en-US" sz="1200" kern="1200">
                        <a:solidFill>
                          <a:schemeClr val="dk1"/>
                        </a:solidFill>
                        <a:latin typeface="+mj-lt"/>
                        <a:ea typeface="+mn-ea"/>
                        <a:cs typeface="Times New Roman"/>
                      </a:endParaRPr>
                    </a:p>
                  </a:txBody>
                  <a:tcPr>
                    <a:solidFill>
                      <a:srgbClr val="F2F2F2"/>
                    </a:solidFill>
                  </a:tcPr>
                </a:tc>
              </a:tr>
              <a:tr h="8351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use digital asset templates</a:t>
                      </a:r>
                      <a:endParaRPr lang="en-US" sz="1200" kern="1200">
                        <a:solidFill>
                          <a:schemeClr val="dk1"/>
                        </a:solidFill>
                        <a:latin typeface="+mj-lt"/>
                        <a:ea typeface="+mn-ea"/>
                        <a:cs typeface="Times New Roman"/>
                      </a:endParaRPr>
                    </a:p>
                  </a:txBody>
                  <a:tcPr>
                    <a:solidFill>
                      <a:srgbClr val="F2F2F2"/>
                    </a:solidFill>
                  </a:tcPr>
                </a:tc>
              </a:tr>
              <a:tr h="11163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Difficult to use experience management tools increase time consuming reliance on third parties for content creation</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84469"/>
              </p:ext>
            </p:extLst>
          </p:nvPr>
        </p:nvGraphicFramePr>
        <p:xfrm>
          <a:off x="5196451" y="881738"/>
          <a:ext cx="3746817" cy="5436543"/>
        </p:xfrm>
        <a:graphic>
          <a:graphicData uri="http://schemas.openxmlformats.org/drawingml/2006/table">
            <a:tbl>
              <a:tblPr firstRow="1" bandRow="1">
                <a:tableStyleId>{5C22544A-7EE6-4342-B048-85BDC9FD1C3A}</a:tableStyleId>
              </a:tblPr>
              <a:tblGrid>
                <a:gridCol w="3746817"/>
              </a:tblGrid>
              <a:tr h="400652">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marketers to enable customers to view all angles, details, colors, and variations of a product before purchase improves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publish multiple variations of an asset on demand from the original asset (including any size, format, resolution, crop, or effect) increases the ability to respond to customer demands for rich media viewing </a:t>
                      </a:r>
                      <a:endParaRPr lang="en-US" sz="1200" kern="1200">
                        <a:solidFill>
                          <a:schemeClr val="dk1"/>
                        </a:solidFill>
                        <a:latin typeface="+mj-lt"/>
                        <a:ea typeface="+mn-ea"/>
                        <a:cs typeface="Times New Roman"/>
                      </a:endParaRPr>
                    </a:p>
                  </a:txBody>
                  <a:tcPr>
                    <a:solidFill>
                      <a:schemeClr val="bg1">
                        <a:lumMod val="95000"/>
                      </a:schemeClr>
                    </a:solidFill>
                  </a:tcPr>
                </a:tc>
              </a:tr>
              <a:tr h="88094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detect the device type (e.g. company website, mobile etc.) that the customer is utilizing to access content to deliver the best viewing experience across multi-touch points</a:t>
                      </a:r>
                      <a:endParaRPr lang="en-US" sz="1200" kern="1200">
                        <a:solidFill>
                          <a:schemeClr val="dk1"/>
                        </a:solidFill>
                        <a:latin typeface="+mj-lt"/>
                        <a:ea typeface="+mn-ea"/>
                        <a:cs typeface="Times New Roman"/>
                      </a:endParaRPr>
                    </a:p>
                  </a:txBody>
                  <a:tcPr>
                    <a:solidFill>
                      <a:schemeClr val="bg1">
                        <a:lumMod val="95000"/>
                      </a:schemeClr>
                    </a:solidFill>
                  </a:tcPr>
                </a:tc>
              </a:tr>
              <a:tr h="84749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use digital asset templates to help manipulate content and properties of images and display banners for streamlined localization of content </a:t>
                      </a:r>
                      <a:endParaRPr lang="en-US" sz="1200" kern="1200">
                        <a:solidFill>
                          <a:schemeClr val="dk1"/>
                        </a:solidFill>
                        <a:latin typeface="+mj-lt"/>
                        <a:ea typeface="+mn-ea"/>
                        <a:cs typeface="Times New Roman"/>
                      </a:endParaRPr>
                    </a:p>
                  </a:txBody>
                  <a:tcPr>
                    <a:solidFill>
                      <a:schemeClr val="bg1">
                        <a:lumMod val="95000"/>
                      </a:schemeClr>
                    </a:solidFill>
                  </a:tcPr>
                </a:tc>
              </a:tr>
              <a:tr h="93670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easy to use experience management tools increases the ability of marketers to create content which decreases time consuming reliance on third parties for content creation to ensure fresh and engaging content is delivered to the target audience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22179909"/>
      </p:ext>
    </p:extLst>
  </p:cSld>
  <p:clrMapOvr>
    <a:masterClrMapping/>
  </p:clrMapOvr>
  <p:transition spd="fast">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Multiple Site Management: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D748A81C-67BA-4792-B520-C59054BC9C6F}" type="slidenum">
              <a:rPr lang="en-US" smtClean="0"/>
              <a:t>11</a:t>
            </a:fld>
          </a:p>
        </p:txBody>
      </p:sp>
      <p:graphicFrame>
        <p:nvGraphicFramePr>
          <p:cNvPr id="5" name="Table 4"/>
          <p:cNvGraphicFramePr>
            <a:graphicFrameLocks noGrp="1"/>
          </p:cNvGraphicFramePr>
          <p:nvPr>
            <p:extLst>
              <p:ext uri="{D42A27DB-BD31-4B8C-83A1-F6EECF244321}">
                <p14:modId xmlns:p14="http://schemas.microsoft.com/office/powerpoint/2010/main" val="1375205435"/>
              </p:ext>
            </p:extLst>
          </p:nvPr>
        </p:nvGraphicFramePr>
        <p:xfrm>
          <a:off x="304800" y="872723"/>
          <a:ext cx="3746817" cy="4903609"/>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119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rapidly create, publish and tailor multiple sites across various regions, languages, and production divisions, while maintaining administration of site design, components, and messaging from a central master</a:t>
                      </a:r>
                      <a:endParaRPr lang="en-US" sz="1200" kern="1200">
                        <a:solidFill>
                          <a:schemeClr val="dk1"/>
                        </a:solidFill>
                        <a:latin typeface="+mj-lt"/>
                        <a:ea typeface="+mn-ea"/>
                        <a:cs typeface="Times New Roman"/>
                      </a:endParaRPr>
                    </a:p>
                  </a:txBody>
                  <a:tcPr>
                    <a:solidFill>
                      <a:srgbClr val="F2F2F2"/>
                    </a:solidFill>
                  </a:tcPr>
                </a:tc>
              </a:tr>
              <a:tr h="13269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easily create, publish and tailor site content and targeting rules for a unique campaign across multiple regional websites</a:t>
                      </a:r>
                      <a:endParaRPr lang="en-US" sz="1200" kern="1200">
                        <a:solidFill>
                          <a:schemeClr val="dk1"/>
                        </a:solidFill>
                        <a:latin typeface="+mj-lt"/>
                        <a:ea typeface="+mn-ea"/>
                        <a:cs typeface="Times New Roman"/>
                      </a:endParaRPr>
                    </a:p>
                  </a:txBody>
                  <a:tcPr>
                    <a:solidFill>
                      <a:srgbClr val="F2F2F2"/>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manage the entire ecosystem of websites across divisions, product lines, geographies, audience interests, and languages through a common application</a:t>
                      </a:r>
                      <a:endParaRPr lang="en-US" sz="1200" kern="1200">
                        <a:solidFill>
                          <a:schemeClr val="dk1"/>
                        </a:solidFill>
                        <a:latin typeface="+mj-lt"/>
                        <a:ea typeface="+mn-ea"/>
                        <a:cs typeface="Times New Roman"/>
                      </a:endParaRPr>
                    </a:p>
                  </a:txBody>
                  <a:tcPr>
                    <a:solidFill>
                      <a:srgbClr val="F2F2F2"/>
                    </a:solidFill>
                  </a:tcPr>
                </a:tc>
              </a:tr>
              <a:tr h="94785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utilize master templates for cascading style sheets with support for custom-generated corporate fonts </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5906872"/>
              </p:ext>
            </p:extLst>
          </p:nvPr>
        </p:nvGraphicFramePr>
        <p:xfrm>
          <a:off x="5196451" y="881738"/>
          <a:ext cx="3746817" cy="4986034"/>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111512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rapidly create, publish and tailor multiple sites, while maintaining administration of site design, components, and messaging from a central master</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system, to</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ensure that localizations are contextually accurate </a:t>
                      </a:r>
                      <a:endParaRPr lang="en-US" sz="1200" kern="1200">
                        <a:solidFill>
                          <a:schemeClr val="dk1"/>
                        </a:solidFill>
                        <a:latin typeface="+mj-lt"/>
                        <a:ea typeface="+mn-ea"/>
                        <a:cs typeface="Times New Roman"/>
                      </a:endParaRPr>
                    </a:p>
                  </a:txBody>
                  <a:tcPr>
                    <a:solidFill>
                      <a:schemeClr val="bg1">
                        <a:lumMod val="95000"/>
                      </a:schemeClr>
                    </a:solidFill>
                  </a:tcPr>
                </a:tc>
              </a:tr>
              <a:tr h="1293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easily create, publish and tailor site content and targeting rules for a unique campaign across multiple regional websites increases the ability to override changes to any blueprinted/master website with new brand designs and messages </a:t>
                      </a:r>
                      <a:endParaRPr lang="en-US" sz="1200" kern="1200">
                        <a:solidFill>
                          <a:schemeClr val="dk1"/>
                        </a:solidFill>
                        <a:latin typeface="+mj-lt"/>
                        <a:ea typeface="+mn-ea"/>
                        <a:cs typeface="Times New Roman"/>
                      </a:endParaRPr>
                    </a:p>
                  </a:txBody>
                  <a:tcPr>
                    <a:solidFill>
                      <a:schemeClr val="bg1">
                        <a:lumMod val="95000"/>
                      </a:schemeClr>
                    </a:solidFill>
                  </a:tcPr>
                </a:tc>
              </a:tr>
              <a:tr h="118203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manage the entire ecosystem of websites across divisions, geographies, and languages through a common application to help rapidly create and tailor new site experiences across all sites in sync </a:t>
                      </a:r>
                      <a:endParaRPr lang="en-US" sz="1200" kern="1200">
                        <a:solidFill>
                          <a:schemeClr val="dk1"/>
                        </a:solidFill>
                        <a:latin typeface="+mj-lt"/>
                        <a:ea typeface="+mn-ea"/>
                        <a:cs typeface="Times New Roman"/>
                      </a:endParaRPr>
                    </a:p>
                  </a:txBody>
                  <a:tcPr>
                    <a:solidFill>
                      <a:schemeClr val="bg1">
                        <a:lumMod val="95000"/>
                      </a:schemeClr>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utilize master templates for cascading style sheets with support for custom-generated corporate fonts to help rapidly create and tailor content which is in sync with corporate guidelines</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90274210"/>
      </p:ext>
    </p:extLst>
  </p:cSld>
  <p:clrMapOvr>
    <a:masterClrMapping/>
  </p:clrMapOvr>
  <p:transition spd="fast">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Video </a:t>
            </a:r>
            <a:r>
              <a:rPr lang="en-US" dirty="1" smtClean="0"/>
              <a:t>Publishing: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D06DCA4C-C44B-404E-94A3-4A1680C21A8F}" type="slidenum">
              <a:rPr lang="en-US" smtClean="0"/>
              <a:t>12</a:t>
            </a:fld>
          </a:p>
        </p:txBody>
      </p:sp>
      <p:graphicFrame>
        <p:nvGraphicFramePr>
          <p:cNvPr id="5" name="Table 4"/>
          <p:cNvGraphicFramePr>
            <a:graphicFrameLocks noGrp="1"/>
          </p:cNvGraphicFramePr>
          <p:nvPr>
            <p:extLst>
              <p:ext uri="{D42A27DB-BD31-4B8C-83A1-F6EECF244321}">
                <p14:modId xmlns:p14="http://schemas.microsoft.com/office/powerpoint/2010/main" val="3577998279"/>
              </p:ext>
            </p:extLst>
          </p:nvPr>
        </p:nvGraphicFramePr>
        <p:xfrm>
          <a:off x="304800" y="872723"/>
          <a:ext cx="3746817" cy="5104331"/>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36782">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The inability to create and deliver personalized, high-quality videos with relevant, clickable calls-to-action</a:t>
                      </a:r>
                      <a:endParaRPr lang="en-US" sz="1200" kern="1200" smtClean="0">
                        <a:solidFill>
                          <a:schemeClr val="dk1"/>
                        </a:solidFill>
                        <a:latin typeface="+mn-lt"/>
                        <a:ea typeface="+mn-ea"/>
                        <a:cs typeface="Times New Roman"/>
                      </a:endParaRPr>
                    </a:p>
                  </a:txBody>
                  <a:tcPr>
                    <a:solidFill>
                      <a:srgbClr val="F2F2F2"/>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add interactive features, clickable annotations, and calls-to-action directly in the video by utilizing a video template</a:t>
                      </a:r>
                      <a:endParaRPr lang="en-US" sz="1200" kern="1200">
                        <a:solidFill>
                          <a:schemeClr val="dk1"/>
                        </a:solidFill>
                        <a:latin typeface="+mj-lt"/>
                        <a:ea typeface="+mn-ea"/>
                        <a:cs typeface="Times New Roman"/>
                      </a:endParaRPr>
                    </a:p>
                  </a:txBody>
                  <a:tcPr>
                    <a:solidFill>
                      <a:srgbClr val="F2F2F2"/>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out-of-the-box reports to monitor video consumption trends across segments </a:t>
                      </a:r>
                      <a:endParaRPr lang="en-US" sz="1200" kern="1200">
                        <a:solidFill>
                          <a:schemeClr val="dk1"/>
                        </a:solidFill>
                        <a:latin typeface="+mj-lt"/>
                        <a:ea typeface="+mn-ea"/>
                        <a:cs typeface="Times New Roman"/>
                      </a:endParaRPr>
                    </a:p>
                  </a:txBody>
                  <a:tcPr>
                    <a:solidFill>
                      <a:srgbClr val="F2F2F2"/>
                    </a:solidFill>
                  </a:tcPr>
                </a:tc>
              </a:tr>
              <a:tr h="8363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efficient video workflow management capabilities</a:t>
                      </a:r>
                      <a:endParaRPr lang="en-US" sz="1200" kern="1200">
                        <a:solidFill>
                          <a:schemeClr val="dk1"/>
                        </a:solidFill>
                        <a:latin typeface="+mj-lt"/>
                        <a:ea typeface="+mn-ea"/>
                        <a:cs typeface="Times New Roman"/>
                      </a:endParaRPr>
                    </a:p>
                  </a:txBody>
                  <a:tcPr>
                    <a:solidFill>
                      <a:srgbClr val="F2F2F2"/>
                    </a:solidFill>
                  </a:tcPr>
                </a:tc>
              </a:tr>
              <a:tr h="102591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video management capabilities to allow drag and drop of a single video component onto the web page</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375277"/>
              </p:ext>
            </p:extLst>
          </p:nvPr>
        </p:nvGraphicFramePr>
        <p:xfrm>
          <a:off x="5196451" y="881738"/>
          <a:ext cx="3746817" cy="5117618"/>
        </p:xfrm>
        <a:graphic>
          <a:graphicData uri="http://schemas.openxmlformats.org/drawingml/2006/table">
            <a:tbl>
              <a:tblPr firstRow="1" bandRow="1">
                <a:tableStyleId>{5C22544A-7EE6-4342-B048-85BDC9FD1C3A}</a:tableStyleId>
              </a:tblPr>
              <a:tblGrid>
                <a:gridCol w="3746817"/>
              </a:tblGrid>
              <a:tr h="434106">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US" sz="1200" kern="1200" dirty="1" smtClean="0">
                          <a:solidFill>
                            <a:schemeClr val="dk1"/>
                          </a:solidFill>
                          <a:latin typeface="+mn-lt"/>
                          <a:ea typeface="+mn-ea"/>
                          <a:cs typeface="Times New Roman"/>
                        </a:rPr>
                        <a:t>Ability</a:t>
                      </a:r>
                      <a:r>
                        <a:rPr lang="en-IN" sz="1200" kern="1200" dirty="1" smtClean="0">
                          <a:solidFill>
                            <a:schemeClr val="dk1"/>
                          </a:solidFill>
                          <a:latin typeface="+mn-lt"/>
                          <a:ea typeface="+mn-ea"/>
                          <a:cs typeface="Times New Roman"/>
                        </a:rPr>
                        <a:t> to create and deliver personalized, high-quality videos with relevant, clickable calls-to-action helps create and tailor interactive video experiences</a:t>
                      </a:r>
                      <a:endParaRPr lang="en-US" sz="1200" kern="1200" smtClean="0">
                        <a:solidFill>
                          <a:schemeClr val="dk1"/>
                        </a:solidFill>
                        <a:latin typeface="+mn-lt"/>
                        <a:ea typeface="+mn-ea"/>
                        <a:cs typeface="Times New Roman"/>
                      </a:endParaRPr>
                    </a:p>
                  </a:txBody>
                  <a:tcPr>
                    <a:solidFill>
                      <a:schemeClr val="bg1">
                        <a:lumMod val="95000"/>
                      </a:schemeClr>
                    </a:solidFill>
                  </a:tcPr>
                </a:tc>
              </a:tr>
              <a:tr h="94785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add interactive features, clickable annotations, and calls-to-action directly in the video by utilizing a video template helps target content dynamically</a:t>
                      </a:r>
                      <a:endParaRPr lang="en-US" sz="1200" kern="1200">
                        <a:solidFill>
                          <a:schemeClr val="dk1"/>
                        </a:solidFill>
                        <a:latin typeface="+mj-lt"/>
                        <a:ea typeface="+mn-ea"/>
                        <a:cs typeface="Times New Roman"/>
                      </a:endParaRPr>
                    </a:p>
                  </a:txBody>
                  <a:tcPr>
                    <a:solidFill>
                      <a:schemeClr val="bg1">
                        <a:lumMod val="95000"/>
                      </a:schemeClr>
                    </a:solidFill>
                  </a:tcPr>
                </a:tc>
              </a:tr>
              <a:tr h="91440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Ability to create out-of-the-box reports to monitor video consumption trends across segments increases the ability to derive insights to help optimize initiatives</a:t>
                      </a:r>
                      <a:endParaRPr lang="en-US" sz="1200" kern="1200">
                        <a:solidFill>
                          <a:schemeClr val="dk1"/>
                        </a:solidFill>
                        <a:latin typeface="+mn-lt"/>
                        <a:ea typeface="+mn-ea"/>
                        <a:cs typeface="Times New Roman"/>
                      </a:endParaRPr>
                    </a:p>
                  </a:txBody>
                  <a:tcPr>
                    <a:solidFill>
                      <a:schemeClr val="bg1">
                        <a:lumMod val="95000"/>
                      </a:schemeClr>
                    </a:solidFill>
                  </a:tcPr>
                </a:tc>
              </a:tr>
              <a:tr h="80288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Efficient video workflow management capabilities decreases the time to create, review and approve videos </a:t>
                      </a:r>
                      <a:endParaRPr lang="en-US" sz="1200" kern="1200">
                        <a:solidFill>
                          <a:schemeClr val="dk1"/>
                        </a:solidFill>
                        <a:latin typeface="+mj-lt"/>
                        <a:ea typeface="+mn-ea"/>
                        <a:cs typeface="Times New Roman"/>
                      </a:endParaRPr>
                    </a:p>
                  </a:txBody>
                  <a:tcPr>
                    <a:solidFill>
                      <a:schemeClr val="bg1">
                        <a:lumMod val="95000"/>
                      </a:schemeClr>
                    </a:solidFill>
                  </a:tcPr>
                </a:tc>
              </a:tr>
              <a:tr h="10370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video management capabilities which allow drag and drop of a single video component onto the web page</a:t>
                      </a:r>
                      <a:r>
                        <a:rPr lang="en-IN" sz="1200" kern="1200" dirty="1" smtClean="0">
                          <a:solidFill>
                            <a:schemeClr val="dk1"/>
                          </a:solidFill>
                          <a:latin typeface="+mj-lt"/>
                          <a:ea typeface="+mn-ea"/>
                          <a:cs typeface="Times New Roman"/>
                        </a:rPr>
                        <a:t> helps</a:t>
                      </a:r>
                      <a:r>
                        <a:rPr lang="en-IN" sz="1200" kern="1200" dirty="1" smtClean="0">
                          <a:solidFill>
                            <a:schemeClr val="dk1"/>
                          </a:solidFill>
                          <a:latin typeface="+mj-lt"/>
                          <a:ea typeface="+mn-ea"/>
                          <a:cs typeface="Times New Roman"/>
                        </a:rPr>
                        <a:t> automatically deliver the right video format in the right video player</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02676161"/>
      </p:ext>
    </p:extLst>
  </p:cSld>
  <p:clrMapOvr>
    <a:masterClrMapping/>
  </p:clrMapOvr>
  <p:transition spd="fast">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Social Collaboration: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AC777C15-5735-49B1-A664-4B1D7743EA3E}" type="slidenum">
              <a:rPr lang="en-US" smtClean="0"/>
              <a:t>13</a:t>
            </a:fld>
          </a:p>
        </p:txBody>
      </p:sp>
      <p:graphicFrame>
        <p:nvGraphicFramePr>
          <p:cNvPr id="5" name="Table 4"/>
          <p:cNvGraphicFramePr>
            <a:graphicFrameLocks noGrp="1"/>
          </p:cNvGraphicFramePr>
          <p:nvPr>
            <p:extLst>
              <p:ext uri="{D42A27DB-BD31-4B8C-83A1-F6EECF244321}">
                <p14:modId xmlns:p14="http://schemas.microsoft.com/office/powerpoint/2010/main" val="1058745474"/>
              </p:ext>
            </p:extLst>
          </p:nvPr>
        </p:nvGraphicFramePr>
        <p:xfrm>
          <a:off x="304800" y="872723"/>
          <a:ext cx="3746817" cy="515190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4793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allow decentralized authoring and administration in multiple languages on social communities</a:t>
                      </a:r>
                      <a:endParaRPr lang="en-US" sz="1200" kern="1200">
                        <a:solidFill>
                          <a:schemeClr val="dk1"/>
                        </a:solidFill>
                        <a:latin typeface="+mj-lt"/>
                        <a:ea typeface="+mn-ea"/>
                        <a:cs typeface="Times New Roman"/>
                      </a:endParaRPr>
                    </a:p>
                  </a:txBody>
                  <a:tcPr>
                    <a:solidFill>
                      <a:srgbClr val="F2F2F2"/>
                    </a:solidFill>
                  </a:tcPr>
                </a:tc>
              </a:tr>
              <a:tr h="95900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review blog publishing content </a:t>
                      </a:r>
                      <a:endParaRPr lang="en-US" sz="1200" kern="1200">
                        <a:solidFill>
                          <a:schemeClr val="dk1"/>
                        </a:solidFill>
                        <a:latin typeface="+mj-lt"/>
                        <a:ea typeface="+mn-ea"/>
                        <a:cs typeface="Times New Roman"/>
                      </a:endParaRPr>
                    </a:p>
                  </a:txBody>
                  <a:tcPr>
                    <a:solidFill>
                      <a:srgbClr val="F2F2F2"/>
                    </a:solidFill>
                  </a:tcPr>
                </a:tc>
              </a:tr>
              <a:tr h="92555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incorporate a seamless blend of collaborative actions such as ratings, reviews, and comments into the content</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 robust security and access control model for social collaboration that offers built-in moderation tools</a:t>
                      </a:r>
                      <a:endParaRPr lang="en-US" sz="1200" kern="1200">
                        <a:solidFill>
                          <a:schemeClr val="dk1"/>
                        </a:solidFill>
                        <a:latin typeface="+mj-lt"/>
                        <a:ea typeface="+mn-ea"/>
                        <a:cs typeface="Times New Roman"/>
                      </a:endParaRPr>
                    </a:p>
                  </a:txBody>
                  <a:tcPr>
                    <a:solidFill>
                      <a:srgbClr val="F2F2F2"/>
                    </a:solidFill>
                  </a:tcPr>
                </a:tc>
              </a:tr>
              <a:tr h="97015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of experience management system to use social logins on websites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1136553"/>
              </p:ext>
            </p:extLst>
          </p:nvPr>
        </p:nvGraphicFramePr>
        <p:xfrm>
          <a:off x="5196451" y="881739"/>
          <a:ext cx="3746817" cy="515395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96411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allow decentralized authoring and administration in multiple languages on social communities helps collaborate and create social communities across different geographies</a:t>
                      </a:r>
                      <a:endParaRPr lang="en-US" sz="1200" kern="1200">
                        <a:solidFill>
                          <a:schemeClr val="dk1"/>
                        </a:solidFill>
                        <a:latin typeface="+mj-lt"/>
                        <a:ea typeface="+mn-ea"/>
                        <a:cs typeface="Times New Roman"/>
                      </a:endParaRPr>
                    </a:p>
                  </a:txBody>
                  <a:tcPr>
                    <a:solidFill>
                      <a:schemeClr val="bg1">
                        <a:lumMod val="95000"/>
                      </a:schemeClr>
                    </a:solidFill>
                  </a:tcPr>
                </a:tc>
              </a:tr>
              <a:tr h="9538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review blog publishing content helps build brand fan blog sites to cross-promote content to like audience and amplify marketing investments through viral sharing</a:t>
                      </a:r>
                      <a:endParaRPr lang="en-US" sz="1200" kern="1200">
                        <a:solidFill>
                          <a:schemeClr val="dk1"/>
                        </a:solidFill>
                        <a:latin typeface="+mj-lt"/>
                        <a:ea typeface="+mn-ea"/>
                        <a:cs typeface="Times New Roman"/>
                      </a:endParaRPr>
                    </a:p>
                  </a:txBody>
                  <a:tcPr>
                    <a:solidFill>
                      <a:schemeClr val="bg1">
                        <a:lumMod val="95000"/>
                      </a:schemeClr>
                    </a:solidFill>
                  </a:tcPr>
                </a:tc>
              </a:tr>
              <a:tr h="9701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incorporate a seamless blend of collaborative actions such as ratings, reviews, and comments into the content helps gather instant customer feedback</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Robust security and access control model for social collaboration helps ensure that only filtered and workflow-moderated content is posted </a:t>
                      </a:r>
                      <a:endParaRPr lang="en-US" sz="1200" kern="1200">
                        <a:solidFill>
                          <a:schemeClr val="dk1"/>
                        </a:solidFill>
                        <a:latin typeface="+mj-lt"/>
                        <a:ea typeface="+mn-ea"/>
                        <a:cs typeface="Times New Roman"/>
                      </a:endParaRPr>
                    </a:p>
                  </a:txBody>
                  <a:tcPr>
                    <a:solidFill>
                      <a:schemeClr val="bg1">
                        <a:lumMod val="95000"/>
                      </a:schemeClr>
                    </a:solidFill>
                  </a:tcPr>
                </a:tc>
              </a:tr>
              <a:tr h="99534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experience management system to use social logins on website increases the ability of the marketer to identify customer profiles via their social network account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27982445"/>
      </p:ext>
    </p:extLst>
  </p:cSld>
  <p:clrMapOvr>
    <a:masterClrMapping/>
  </p:clrMapOvr>
  <p:transition spd="fast">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Adaptive Design: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19DBBF69-4591-44C9-AAD4-BF3F37536C53}" type="slidenum">
              <a:rPr lang="en-US" smtClean="0"/>
              <a:t>14</a:t>
            </a:fld>
          </a:p>
        </p:txBody>
      </p:sp>
      <p:graphicFrame>
        <p:nvGraphicFramePr>
          <p:cNvPr id="5" name="Table 4"/>
          <p:cNvGraphicFramePr>
            <a:graphicFrameLocks noGrp="1"/>
          </p:cNvGraphicFramePr>
          <p:nvPr>
            <p:extLst>
              <p:ext uri="{D42A27DB-BD31-4B8C-83A1-F6EECF244321}">
                <p14:modId xmlns:p14="http://schemas.microsoft.com/office/powerpoint/2010/main" val="3029194925"/>
              </p:ext>
            </p:extLst>
          </p:nvPr>
        </p:nvGraphicFramePr>
        <p:xfrm>
          <a:off x="304800" y="872723"/>
          <a:ext cx="3746817" cy="527552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11013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the same workflows and browser-based authoring as those used for mobile sites to seamlessly update mobile applications</a:t>
                      </a:r>
                      <a:endParaRPr lang="en-US" sz="1200" kern="1200">
                        <a:solidFill>
                          <a:schemeClr val="dk1"/>
                        </a:solidFill>
                        <a:latin typeface="+mj-lt"/>
                        <a:ea typeface="+mn-ea"/>
                        <a:cs typeface="Times New Roman"/>
                      </a:endParaRPr>
                    </a:p>
                  </a:txBody>
                  <a:tcPr>
                    <a:solidFill>
                      <a:srgbClr val="F2F2F2"/>
                    </a:solidFill>
                  </a:tcPr>
                </a:tc>
              </a:tr>
              <a:tr h="11756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to support open frameworks by using standard web technologies like HTML, CSS, and JavaScript for hybrid mobile application development </a:t>
                      </a:r>
                      <a:endParaRPr lang="en-US" sz="1200" kern="1200">
                        <a:solidFill>
                          <a:schemeClr val="dk1"/>
                        </a:solidFill>
                        <a:latin typeface="+mj-lt"/>
                        <a:ea typeface="+mn-ea"/>
                        <a:cs typeface="Times New Roman"/>
                      </a:endParaRPr>
                    </a:p>
                  </a:txBody>
                  <a:tcPr>
                    <a:solidFill>
                      <a:srgbClr val="F2F2F2"/>
                    </a:solidFill>
                  </a:tcPr>
                </a:tc>
              </a:tr>
              <a:tr h="102325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sync between native mobile applications and the web to update content frequently and efficiently</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one single platform for all of mobile applications and mobile sites to reuse</a:t>
                      </a:r>
                      <a:r>
                        <a:rPr lang="en-IN" sz="1200" kern="1200" dirty="1" smtClean="0">
                          <a:solidFill>
                            <a:schemeClr val="dk1"/>
                          </a:solidFill>
                          <a:latin typeface="+mj-lt"/>
                          <a:ea typeface="+mn-ea"/>
                          <a:cs typeface="Times New Roman"/>
                        </a:rPr>
                        <a:t> existing assets and investments efficiently across devices</a:t>
                      </a: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0" indent="0" algn="l" defTabSz="914400" rtl="0" eaLnBrk="1" latinLnBrk="0" hangingPunct="1">
                        <a:buFont typeface="Arial" pitchFamily="34" charset="0"/>
                        <a:buNone/>
                      </a:pPr>
                      <a:endParaRPr lang="en-IN" sz="1200" kern="1200" smtClean="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9999254"/>
              </p:ext>
            </p:extLst>
          </p:nvPr>
        </p:nvGraphicFramePr>
        <p:xfrm>
          <a:off x="5196451" y="881739"/>
          <a:ext cx="3746817" cy="539220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110105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the same workflows and browser-based authoring as those used for mobile sites increases the ability of the marketer to seamlessly update mobile applications without the need to provide a new application version</a:t>
                      </a:r>
                      <a:endParaRPr lang="en-US" sz="1200" kern="1200">
                        <a:solidFill>
                          <a:schemeClr val="dk1"/>
                        </a:solidFill>
                        <a:latin typeface="+mj-lt"/>
                        <a:ea typeface="+mn-ea"/>
                        <a:cs typeface="Times New Roman"/>
                      </a:endParaRPr>
                    </a:p>
                  </a:txBody>
                  <a:tcPr>
                    <a:solidFill>
                      <a:schemeClr val="bg1">
                        <a:lumMod val="95000"/>
                      </a:schemeClr>
                    </a:solidFill>
                  </a:tcPr>
                </a:tc>
              </a:tr>
              <a:tr h="115388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support open frameworks by using standard web technologies like HTML, CSS, and JavaScript for hybrid mobile application development increases the ability to build applications for different mobile operating systems</a:t>
                      </a:r>
                      <a:endParaRPr lang="en-US" sz="1200" kern="1200">
                        <a:solidFill>
                          <a:schemeClr val="dk1"/>
                        </a:solidFill>
                        <a:latin typeface="+mj-lt"/>
                        <a:ea typeface="+mn-ea"/>
                        <a:cs typeface="Times New Roman"/>
                      </a:endParaRPr>
                    </a:p>
                  </a:txBody>
                  <a:tcPr>
                    <a:solidFill>
                      <a:schemeClr val="bg1">
                        <a:lumMod val="95000"/>
                      </a:schemeClr>
                    </a:solidFill>
                  </a:tcPr>
                </a:tc>
              </a:tr>
              <a:tr h="112499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sync between native mobile applications and the web increases the ability of the marketer to update content frequently and efficiently to offer optimized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One single platform for all of mobile applications and mobile sites increases the ability of the marketer to reuse existing assets and investments efficiently across devices, or specifically optimize a site for a dedicated device experience from one coherent management and authoring system, to improve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530116998"/>
      </p:ext>
    </p:extLst>
  </p:cSld>
  <p:clrMapOvr>
    <a:masterClrMapping/>
  </p:clrMapOvr>
  <p:transition spd="fast">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Goal Achievement Can be Mapped to Financial Benefit Impact Areas</a:t>
            </a:r>
            <a:endParaRPr lang="en-US"/>
          </a:p>
        </p:txBody>
      </p:sp>
      <p:sp>
        <p:nvSpPr>
          <p:cNvPr id="3" name="Slide Number Placeholder 2"/>
          <p:cNvSpPr>
            <a:spLocks noGrp="1"/>
          </p:cNvSpPr>
          <p:nvPr>
            <p:ph type="sldNum" sz="quarter" idx="12"/>
          </p:nvPr>
        </p:nvSpPr>
        <p:spPr/>
        <p:txBody>
          <a:bodyPr/>
          <a:lstStyle/>
          <a:p>
            <a:pPr algn="ctr"/>
            <a:fld id="{32878692-1B48-4623-B8C8-50660534F249}" type="slidenum">
              <a:rPr lang="en-US" smtClean="0">
                <a:solidFill>
                  <a:prstClr val="white"/>
                </a:solidFill>
              </a:rPr>
              <a:t>15</a:t>
            </a:fld>
          </a:p>
        </p:txBody>
      </p:sp>
      <p:sp>
        <p:nvSpPr>
          <p:cNvPr id="4" name="Rectangle 3"/>
          <p:cNvSpPr/>
          <p:nvPr/>
        </p:nvSpPr>
        <p:spPr>
          <a:xfrm>
            <a:off x="3341076" y="961293"/>
            <a:ext cx="2438400" cy="656492"/>
          </a:xfrm>
          <a:prstGeom prst="rect"/>
          <a:solidFill>
            <a:schemeClr val="accent2"/>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Operating Profit</a:t>
            </a:r>
          </a:p>
        </p:txBody>
      </p:sp>
      <p:sp>
        <p:nvSpPr>
          <p:cNvPr id="5" name="Rectangle 4"/>
          <p:cNvSpPr/>
          <p:nvPr/>
        </p:nvSpPr>
        <p:spPr>
          <a:xfrm>
            <a:off x="902676"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Revenue</a:t>
            </a:r>
          </a:p>
        </p:txBody>
      </p:sp>
      <p:sp>
        <p:nvSpPr>
          <p:cNvPr id="6" name="Rectangle 5"/>
          <p:cNvSpPr/>
          <p:nvPr/>
        </p:nvSpPr>
        <p:spPr>
          <a:xfrm>
            <a:off x="5791192"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Reduce Annual Online Marketing Costs</a:t>
            </a:r>
          </a:p>
        </p:txBody>
      </p:sp>
      <p:sp>
        <p:nvSpPr>
          <p:cNvPr id="7" name="Rectangle 6"/>
          <p:cNvSpPr/>
          <p:nvPr/>
        </p:nvSpPr>
        <p:spPr>
          <a:xfrm>
            <a:off x="105507"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Number of Unique Visitors per Month</a:t>
            </a:r>
            <a:endParaRPr lang="en-US" sz="1200">
              <a:solidFill>
                <a:srgbClr val="000000"/>
              </a:solidFill>
            </a:endParaRPr>
          </a:p>
        </p:txBody>
      </p:sp>
      <p:sp>
        <p:nvSpPr>
          <p:cNvPr id="8" name="Rectangle 7"/>
          <p:cNvSpPr/>
          <p:nvPr/>
        </p:nvSpPr>
        <p:spPr>
          <a:xfrm>
            <a:off x="1559171"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Conversion </a:t>
            </a:r>
            <a:r>
              <a:rPr lang="en-US" sz="1200" dirty="1">
                <a:solidFill>
                  <a:srgbClr val="000000"/>
                </a:solidFill>
              </a:rPr>
              <a:t>Rate</a:t>
            </a:r>
          </a:p>
        </p:txBody>
      </p:sp>
      <p:sp>
        <p:nvSpPr>
          <p:cNvPr id="9" name="Rectangle 8"/>
          <p:cNvSpPr/>
          <p:nvPr/>
        </p:nvSpPr>
        <p:spPr>
          <a:xfrm>
            <a:off x="2913187"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Average </a:t>
            </a:r>
            <a:r>
              <a:rPr lang="en-US" sz="1200" dirty="1">
                <a:solidFill>
                  <a:srgbClr val="000000"/>
                </a:solidFill>
              </a:rPr>
              <a:t>Order Value</a:t>
            </a:r>
          </a:p>
        </p:txBody>
      </p:sp>
      <p:sp>
        <p:nvSpPr>
          <p:cNvPr id="10" name="Rectangle 9"/>
          <p:cNvSpPr/>
          <p:nvPr/>
        </p:nvSpPr>
        <p:spPr>
          <a:xfrm>
            <a:off x="5081953"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Effort as % of Online Marketing Budget </a:t>
            </a:r>
            <a:endParaRPr lang="en-US" sz="1200">
              <a:solidFill>
                <a:srgbClr val="000000"/>
              </a:solidFill>
            </a:endParaRPr>
          </a:p>
        </p:txBody>
      </p:sp>
      <p:sp>
        <p:nvSpPr>
          <p:cNvPr id="11" name="Rectangle 10"/>
          <p:cNvSpPr/>
          <p:nvPr/>
        </p:nvSpPr>
        <p:spPr>
          <a:xfrm>
            <a:off x="6441833"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Spend as % of Online Marketing Budget </a:t>
            </a:r>
          </a:p>
        </p:txBody>
      </p:sp>
      <p:sp>
        <p:nvSpPr>
          <p:cNvPr id="12" name="Rectangle 11"/>
          <p:cNvSpPr/>
          <p:nvPr/>
        </p:nvSpPr>
        <p:spPr>
          <a:xfrm>
            <a:off x="7854464"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Call Center Customer Sales Transaction </a:t>
            </a:r>
            <a:r>
              <a:rPr lang="en-US" sz="1200" dirty="1" smtClean="0">
                <a:solidFill>
                  <a:srgbClr val="000000"/>
                </a:solidFill>
              </a:rPr>
              <a:t>Costs as % of Online Marketing Revenue</a:t>
            </a:r>
          </a:p>
        </p:txBody>
      </p:sp>
      <p:cxnSp>
        <p:nvCxnSpPr>
          <p:cNvPr id="14" name="Elbow Connector 13"/>
          <p:cNvCxnSpPr>
            <a:stCxn id="4" idx="2"/>
            <a:endCxn id="5" idx="0"/>
          </p:cNvCxnSpPr>
          <p:nvPr/>
        </p:nvCxnSpPr>
        <p:spPr>
          <a:xfrm rot="5400000">
            <a:off x="2965939" y="773722"/>
            <a:ext cx="750275" cy="24384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6" idx="0"/>
          </p:cNvCxnSpPr>
          <p:nvPr/>
        </p:nvCxnSpPr>
        <p:spPr>
          <a:xfrm rot="16200000" flipH="1">
            <a:off x="5410197" y="767864"/>
            <a:ext cx="750275" cy="245011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7" idx="0"/>
          </p:cNvCxnSpPr>
          <p:nvPr/>
        </p:nvCxnSpPr>
        <p:spPr>
          <a:xfrm rot="5400000">
            <a:off x="1021374" y="2674324"/>
            <a:ext cx="750275" cy="145073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8" idx="0"/>
          </p:cNvCxnSpPr>
          <p:nvPr/>
        </p:nvCxnSpPr>
        <p:spPr>
          <a:xfrm rot="16200000" flipH="1">
            <a:off x="1748205" y="3398223"/>
            <a:ext cx="750276" cy="293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0"/>
          </p:cNvCxnSpPr>
          <p:nvPr/>
        </p:nvCxnSpPr>
        <p:spPr>
          <a:xfrm rot="16200000" flipH="1">
            <a:off x="2425213" y="2721215"/>
            <a:ext cx="750276" cy="135695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5953855" y="2718289"/>
            <a:ext cx="750275" cy="13628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12" idx="0"/>
          </p:cNvCxnSpPr>
          <p:nvPr/>
        </p:nvCxnSpPr>
        <p:spPr>
          <a:xfrm rot="16200000" flipH="1">
            <a:off x="7340109" y="2694834"/>
            <a:ext cx="750276" cy="1409711"/>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11" idx="0"/>
          </p:cNvCxnSpPr>
          <p:nvPr/>
        </p:nvCxnSpPr>
        <p:spPr>
          <a:xfrm rot="5400000">
            <a:off x="6633794" y="3398230"/>
            <a:ext cx="750276" cy="292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093" y="5517232"/>
            <a:ext cx="1008184" cy="523220"/>
          </a:xfrm>
          <a:prstGeom prst="rect"/>
          <a:noFill/>
        </p:spPr>
        <p:txBody>
          <a:bodyPr wrap="square" rtlCol="0">
            <a:spAutoFit/>
          </a:bodyPr>
          <a:lstStyle/>
          <a:p>
            <a:pPr algn="ctr"/>
            <a:r>
              <a:rPr lang="en-US" sz="1400" b="1" dirty="1">
                <a:solidFill>
                  <a:srgbClr val="000000"/>
                </a:solidFill>
              </a:rPr>
              <a:t>Acquire Customers</a:t>
            </a:r>
          </a:p>
        </p:txBody>
      </p:sp>
      <p:sp>
        <p:nvSpPr>
          <p:cNvPr id="34" name="TextBox 33"/>
          <p:cNvSpPr txBox="1"/>
          <p:nvPr/>
        </p:nvSpPr>
        <p:spPr>
          <a:xfrm>
            <a:off x="1559171" y="5517232"/>
            <a:ext cx="1008184" cy="523220"/>
          </a:xfrm>
          <a:prstGeom prst="rect"/>
          <a:noFill/>
        </p:spPr>
        <p:txBody>
          <a:bodyPr wrap="square" rtlCol="0">
            <a:spAutoFit/>
          </a:bodyPr>
          <a:lstStyle/>
          <a:p>
            <a:pPr algn="ctr"/>
            <a:r>
              <a:rPr lang="en-US" sz="1400" b="1" dirty="1">
                <a:solidFill>
                  <a:srgbClr val="000000"/>
                </a:solidFill>
              </a:rPr>
              <a:t>Convert Customers</a:t>
            </a:r>
          </a:p>
        </p:txBody>
      </p:sp>
      <p:sp>
        <p:nvSpPr>
          <p:cNvPr id="35" name="TextBox 34"/>
          <p:cNvSpPr txBox="1"/>
          <p:nvPr/>
        </p:nvSpPr>
        <p:spPr>
          <a:xfrm>
            <a:off x="2989389" y="5517232"/>
            <a:ext cx="1008184" cy="738664"/>
          </a:xfrm>
          <a:prstGeom prst="rect"/>
          <a:noFill/>
        </p:spPr>
        <p:txBody>
          <a:bodyPr wrap="square" rtlCol="0">
            <a:spAutoFit/>
          </a:bodyPr>
          <a:lstStyle/>
          <a:p>
            <a:pPr algn="ctr"/>
            <a:r>
              <a:rPr lang="en-US" sz="1400" b="1" dirty="1">
                <a:solidFill>
                  <a:srgbClr val="000000"/>
                </a:solidFill>
              </a:rPr>
              <a:t>Upsell / Cross-sell</a:t>
            </a:r>
          </a:p>
          <a:p>
            <a:pPr algn="ctr"/>
            <a:r>
              <a:rPr lang="en-US" sz="1400" b="1" dirty="1">
                <a:solidFill>
                  <a:srgbClr val="000000"/>
                </a:solidFill>
              </a:rPr>
              <a:t>&amp; Retain</a:t>
            </a:r>
          </a:p>
        </p:txBody>
      </p:sp>
      <p:sp>
        <p:nvSpPr>
          <p:cNvPr id="36" name="TextBox 35"/>
          <p:cNvSpPr txBox="1"/>
          <p:nvPr/>
        </p:nvSpPr>
        <p:spPr>
          <a:xfrm>
            <a:off x="5146434" y="5517232"/>
            <a:ext cx="1008184" cy="523220"/>
          </a:xfrm>
          <a:prstGeom prst="rect"/>
          <a:noFill/>
        </p:spPr>
        <p:txBody>
          <a:bodyPr wrap="square" rtlCol="0">
            <a:spAutoFit/>
          </a:bodyPr>
          <a:lstStyle/>
          <a:p>
            <a:pPr algn="ctr"/>
            <a:r>
              <a:rPr lang="en-US" sz="1400" b="1" dirty="1">
                <a:solidFill>
                  <a:srgbClr val="000000"/>
                </a:solidFill>
              </a:rPr>
              <a:t>Reduce Effort</a:t>
            </a:r>
          </a:p>
        </p:txBody>
      </p:sp>
      <p:sp>
        <p:nvSpPr>
          <p:cNvPr id="37" name="TextBox 36"/>
          <p:cNvSpPr txBox="1"/>
          <p:nvPr/>
        </p:nvSpPr>
        <p:spPr>
          <a:xfrm>
            <a:off x="6409594" y="5517232"/>
            <a:ext cx="1211869" cy="523220"/>
          </a:xfrm>
          <a:prstGeom prst="rect"/>
          <a:noFill/>
        </p:spPr>
        <p:txBody>
          <a:bodyPr wrap="square" rtlCol="0">
            <a:spAutoFit/>
          </a:bodyPr>
          <a:lstStyle/>
          <a:p>
            <a:pPr algn="ctr"/>
            <a:r>
              <a:rPr lang="en-US" sz="1400" b="1" dirty="1">
                <a:solidFill>
                  <a:srgbClr val="000000"/>
                </a:solidFill>
              </a:rPr>
              <a:t>Reduce </a:t>
            </a:r>
            <a:r>
              <a:rPr lang="en-US" sz="1400" b="1" dirty="1" smtClean="0">
                <a:solidFill>
                  <a:srgbClr val="000000"/>
                </a:solidFill>
              </a:rPr>
              <a:t>Third </a:t>
            </a:r>
            <a:r>
              <a:rPr lang="en-US" sz="1400" b="1" dirty="1">
                <a:solidFill>
                  <a:srgbClr val="000000"/>
                </a:solidFill>
              </a:rPr>
              <a:t>Party Spend</a:t>
            </a:r>
          </a:p>
        </p:txBody>
      </p:sp>
      <p:sp>
        <p:nvSpPr>
          <p:cNvPr id="38" name="TextBox 37"/>
          <p:cNvSpPr txBox="1"/>
          <p:nvPr/>
        </p:nvSpPr>
        <p:spPr>
          <a:xfrm>
            <a:off x="7819295" y="5517232"/>
            <a:ext cx="1211869" cy="523220"/>
          </a:xfrm>
          <a:prstGeom prst="rect"/>
          <a:noFill/>
        </p:spPr>
        <p:txBody>
          <a:bodyPr wrap="square" rtlCol="0">
            <a:spAutoFit/>
          </a:bodyPr>
          <a:lstStyle/>
          <a:p>
            <a:pPr algn="ctr"/>
            <a:r>
              <a:rPr lang="en-US" sz="1400" b="1" dirty="1" smtClean="0">
                <a:solidFill>
                  <a:srgbClr val="000000"/>
                </a:solidFill>
              </a:rPr>
              <a:t>Reduce </a:t>
            </a:r>
            <a:r>
              <a:rPr lang="en-US" sz="1400" b="1" dirty="1">
                <a:solidFill>
                  <a:srgbClr val="000000"/>
                </a:solidFill>
              </a:rPr>
              <a:t>Call Center Costs</a:t>
            </a:r>
          </a:p>
        </p:txBody>
      </p:sp>
      <p:sp>
        <p:nvSpPr>
          <p:cNvPr id="39"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19971272"/>
      </p:ext>
    </p:extLst>
  </p:cSld>
  <p:clrMapOvr>
    <a:masterClrMapping/>
  </p:clrMapOvr>
  <p:transition spd="fast">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1:strVal xmlns:p1="http://schemas.openxmlformats.org/presentationml/2006/main"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1:strVal xmlns:p1="http://schemas.openxmlformats.org/presentationml/2006/main"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1:strVal xmlns:p1="http://schemas.openxmlformats.org/presentationml/2006/main" val="visible"/>
                                      </p:to>
                                    </p:set>
                                  </p:childTnLst>
                                </p:cTn>
                              </p:par>
                              <p:par>
                                <p:cTn id="17" presetID="1" presetClass="entr" presetSubtype="0" fill="hold" grpId="2" nodeType="withEffect">
                                  <p:stCondLst>
                                    <p:cond delay="0"/>
                                  </p:stCondLst>
                                  <p:childTnLst>
                                    <p:set>
                                      <p:cBhvr>
                                        <p:cTn id="18"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1:strVal xmlns:p1="http://schemas.openxmlformats.org/presentationml/2006/main" val="visible"/>
                                      </p:to>
                                    </p:set>
                                  </p:childTnLst>
                                </p:cTn>
                              </p:par>
                              <p:par>
                                <p:cTn id="23" presetID="1" presetClass="entr" presetSubtype="0" fill="hold" grpId="3" nodeType="withEffect">
                                  <p:stCondLst>
                                    <p:cond delay="0"/>
                                  </p:stCondLst>
                                  <p:childTnLst>
                                    <p:set>
                                      <p:cBhvr>
                                        <p:cTn id="24" dur="1" fill="hold">
                                          <p:stCondLst>
                                            <p:cond delay="0"/>
                                          </p:stCondLst>
                                        </p:cTn>
                                        <p:tgtEl>
                                          <p:spTgt spid="7"/>
                                        </p:tgtEl>
                                        <p:attrNameLst>
                                          <p:attrName>style.visibility</p:attrName>
                                        </p:attrNameLst>
                                      </p:cBhvr>
                                      <p:to>
                                        <p1:strVal xmlns:p1="http://schemas.openxmlformats.org/presentationml/2006/main"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4" nodeType="withEffect">
                                  <p:stCondLst>
                                    <p:cond delay="0"/>
                                  </p:stCondLst>
                                  <p:childTnLst>
                                    <p:set>
                                      <p:cBhvr>
                                        <p:cTn id="30"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1:strVal xmlns:p1="http://schemas.openxmlformats.org/presentationml/2006/main" val="visible"/>
                                      </p:to>
                                    </p:set>
                                  </p:childTnLst>
                                </p:cTn>
                              </p:par>
                              <p:par>
                                <p:cTn id="35" presetID="1" presetClass="entr" presetSubtype="0" fill="hold" grpId="5" nodeType="withEffect">
                                  <p:stCondLst>
                                    <p:cond delay="0"/>
                                  </p:stCondLst>
                                  <p:childTnLst>
                                    <p:set>
                                      <p:cBhvr>
                                        <p:cTn id="36"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childTnLst>
                                    <p:set>
                                      <p:cBhvr>
                                        <p:cTn id="40" dur="1" fill="hold">
                                          <p:stCondLst>
                                            <p:cond delay="0"/>
                                          </p:stCondLst>
                                        </p:cTn>
                                        <p:tgtEl>
                                          <p:spTgt spid="10"/>
                                        </p:tgtEl>
                                        <p:attrNameLst>
                                          <p:attrName>style.visibility</p:attrName>
                                        </p:attrNameLst>
                                      </p:cBhvr>
                                      <p:to>
                                        <p1:strVal xmlns:p1="http://schemas.openxmlformats.org/presentationml/2006/main"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1:strVal xmlns:p1="http://schemas.openxmlformats.org/presentationml/2006/main" val="visible"/>
                                      </p:to>
                                    </p:set>
                                  </p:childTnLst>
                                </p:cTn>
                              </p:par>
                              <p:par>
                                <p:cTn id="47" presetID="1" presetClass="entr" presetSubtype="0" fill="hold" grpId="7" nodeType="withEffect">
                                  <p:stCondLst>
                                    <p:cond delay="0"/>
                                  </p:stCondLst>
                                  <p:childTnLst>
                                    <p:set>
                                      <p:cBhvr>
                                        <p:cTn id="48" dur="1" fill="hold">
                                          <p:stCondLst>
                                            <p:cond delay="0"/>
                                          </p:stCondLst>
                                        </p:cTn>
                                        <p:tgtEl>
                                          <p:spTgt spid="11"/>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1:strVal xmlns:p1="http://schemas.openxmlformats.org/presentationml/2006/main" val="visible"/>
                                      </p:to>
                                    </p:set>
                                  </p:childTnLst>
                                </p:cTn>
                              </p:par>
                              <p:par>
                                <p:cTn id="53" presetID="1" presetClass="entr" presetSubtype="0" fill="hold" grpId="8" nodeType="withEffect">
                                  <p:stCondLst>
                                    <p:cond delay="0"/>
                                  </p:stCondLst>
                                  <p:childTnLst>
                                    <p:set>
                                      <p:cBhvr>
                                        <p:cTn id="54" dur="1" fill="hold">
                                          <p:stCondLst>
                                            <p:cond delay="0"/>
                                          </p:stCondLst>
                                        </p:cTn>
                                        <p:tgtEl>
                                          <p:spTgt spid="12"/>
                                        </p:tgtEl>
                                        <p:attrNameLst>
                                          <p:attrName>style.visibility</p:attrName>
                                        </p:attrNameLst>
                                      </p:cBhvr>
                                      <p:to>
                                        <p1:strVal xmlns:p1="http://schemas.openxmlformats.org/presentationml/2006/main"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9" nodeType="clickEffect">
                                  <p:stCondLst>
                                    <p:cond delay="0"/>
                                  </p:stCondLst>
                                  <p:childTnLst>
                                    <p:set>
                                      <p:cBhvr>
                                        <p:cTn id="58" dur="1" fill="hold">
                                          <p:stCondLst>
                                            <p:cond delay="0"/>
                                          </p:stCondLst>
                                        </p:cTn>
                                        <p:tgtEl>
                                          <p:spTgt spid="33"/>
                                        </p:tgtEl>
                                        <p:attrNameLst>
                                          <p:attrName>style.visibility</p:attrName>
                                        </p:attrNameLst>
                                      </p:cBhvr>
                                      <p:to>
                                        <p1:strVal xmlns:p1="http://schemas.openxmlformats.org/presentationml/2006/main"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0" nodeType="clickEffect">
                                  <p:stCondLst>
                                    <p:cond delay="0"/>
                                  </p:stCondLst>
                                  <p:childTnLst>
                                    <p:set>
                                      <p:cBhvr>
                                        <p:cTn id="62"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1" nodeType="clickEffect">
                                  <p:stCondLst>
                                    <p:cond delay="0"/>
                                  </p:stCondLst>
                                  <p:childTnLst>
                                    <p:set>
                                      <p:cBhvr>
                                        <p:cTn id="6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2" nodeType="clickEffect">
                                  <p:stCondLst>
                                    <p:cond delay="0"/>
                                  </p:stCondLst>
                                  <p:childTnLst>
                                    <p:set>
                                      <p:cBhvr>
                                        <p:cTn id="7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3" nodeType="clickEffect">
                                  <p:stCondLst>
                                    <p:cond delay="0"/>
                                  </p:stCondLst>
                                  <p:childTnLst>
                                    <p:set>
                                      <p:cBhvr>
                                        <p:cTn id="7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4" nodeType="clickEffect">
                                  <p:stCondLst>
                                    <p:cond delay="0"/>
                                  </p:stCondLst>
                                  <p:childTnLst>
                                    <p:set>
                                      <p:cBhvr>
                                        <p:cTn id="78"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0" advAuto="indefinite" build="whole"/>
      <p:bldP spid="5" grpId="1" uiExpand="0" advAuto="indefinite" build="whole"/>
      <p:bldP spid="6" grpId="2" uiExpand="0" advAuto="indefinite" build="whole"/>
      <p:bldP spid="7" grpId="3" uiExpand="0" advAuto="indefinite" build="whole"/>
      <p:bldP spid="8" grpId="4" uiExpand="0" advAuto="indefinite" build="whole"/>
      <p:bldP spid="9" grpId="5" uiExpand="0" advAuto="indefinite" build="whole"/>
      <p:bldP spid="10" grpId="6" uiExpand="0" advAuto="indefinite" build="whole"/>
      <p:bldP spid="11" grpId="7" uiExpand="0" advAuto="indefinite" build="whole"/>
      <p:bldP spid="12" grpId="8" uiExpand="0" advAuto="indefinite" build="whole"/>
      <p:bldP spid="33" grpId="9" uiExpand="0" advAuto="indefinite" build="whole"/>
      <p:bldP spid="34" grpId="10" uiExpand="0" advAuto="indefinite" build="whole"/>
      <p:bldP spid="35" grpId="11" uiExpand="0" advAuto="indefinite" build="whole"/>
      <p:bldP spid="36" grpId="12" uiExpand="0" advAuto="indefinite" build="whole"/>
      <p:bldP spid="37" grpId="13" uiExpand="0" advAuto="indefinite" build="whole"/>
      <p:bldP spid="38" grpId="14" uiExpand="0" advAuto="indefinite" build="whole"/>
    </p:bld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1" smtClean="0"/>
              <a:t>Methodology to Estimate Potential Financial Benefits (dynamic)</a:t>
            </a:r>
          </a:p>
        </p:txBody>
      </p:sp>
      <p:sp>
        <p:nvSpPr>
          <p:cNvPr id="6" name="Rectangle 5"/>
          <p:cNvSpPr/>
          <p:nvPr/>
        </p:nvSpPr>
        <p:spPr>
          <a:xfrm>
            <a:off x="97579" y="2609383"/>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Compute Baseline Revenue and </a:t>
            </a:r>
            <a:r>
              <a:rPr lang="en-US" sz="1400" b="1" dirty="1"/>
              <a:t>Costs Using Current State Data </a:t>
            </a:r>
            <a:endParaRPr lang="en-US" sz="1400" smtClean="0"/>
          </a:p>
          <a:p>
            <a:pPr marL="285750" lvl="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Public Financials</a:t>
            </a:r>
          </a:p>
          <a:p>
            <a:pPr marL="285750" lvl="0" indent="-285750">
              <a:spcBef>
                <a:spcPts val="200"/>
              </a:spcBef>
              <a:buSzPct val="80000"/>
              <a:buFont typeface="Arial" pitchFamily="34" charset="0"/>
              <a:buChar char="•"/>
            </a:pPr>
            <a:r>
              <a:rPr kumimoji="0" lang="en-US" sz="1200" b="0" i="0" u="none" strike="noStrike" cap="none" normalizeH="0" noProof="0" dirty="1" smtClean="0">
                <a:ln>
                  <a:noFill/>
                </a:ln>
                <a:effectLst/>
                <a:uLnTx/>
                <a:uFillTx/>
                <a:ea typeface="Arial Unicode MS" pitchFamily="34" charset="-128"/>
                <a:cs typeface="Arial Unicode MS" pitchFamily="34" charset="-128"/>
              </a:rPr>
              <a:t>Executive Presentations</a:t>
            </a:r>
          </a:p>
        </p:txBody>
      </p:sp>
      <p:sp>
        <p:nvSpPr>
          <p:cNvPr id="13" name="Rectangle 12"/>
          <p:cNvSpPr/>
          <p:nvPr/>
        </p:nvSpPr>
        <p:spPr>
          <a:xfrm>
            <a:off x="2501192" y="193001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Assess Current Best Practice Adoption to Estimate Improvement %</a:t>
            </a:r>
          </a:p>
          <a:p>
            <a:pPr marL="28575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9" name="Rectangle 8"/>
          <p:cNvSpPr/>
          <p:nvPr/>
        </p:nvSpPr>
        <p:spPr>
          <a:xfrm>
            <a:off x="4775853" y="116638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Apply Improvement % to Current State Baseline</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8" name="Rectangle 7"/>
          <p:cNvSpPr/>
          <p:nvPr/>
        </p:nvSpPr>
        <p:spPr>
          <a:xfrm>
            <a:off x="7291754" y="1154658"/>
            <a:ext cx="1623646" cy="4113580"/>
          </a:xfrm>
          <a:prstGeom prst="rect"/>
          <a:solidFill>
            <a:schemeClr val="accent2"/>
          </a:solidFill>
          <a:ln w="9525" algn="ctr">
            <a:noFill/>
            <a:miter lim="800000"/>
          </a:ln>
        </p:spPr>
        <p:txBody>
          <a:bodyPr lIns="90000" tIns="72000" rIns="90000" bIns="72000" rtlCol="0" anchor="t"/>
          <a:lstStyle/>
          <a:p>
            <a:pPr lvl="0" algn="ctr"/>
            <a:r>
              <a:rPr lang="en-US" sz="1400" b="1" dirty="1">
                <a:solidFill>
                  <a:schemeClr val="bg1"/>
                </a:solidFill>
              </a:rPr>
              <a:t>Suggested Potential Financial </a:t>
            </a:r>
            <a:r>
              <a:rPr lang="en-US" sz="1400" b="1" dirty="1" smtClean="0">
                <a:solidFill>
                  <a:schemeClr val="bg1"/>
                </a:solidFill>
              </a:rPr>
              <a:t>Benefits</a:t>
            </a:r>
          </a:p>
          <a:p>
            <a:pPr lvl="0" algn="ctr"/>
            <a:endParaRPr lang="en-US" sz="1400" b="1">
              <a:solidFill>
                <a:schemeClr val="bg1"/>
              </a:solidFill>
            </a:endParaRPr>
          </a:p>
          <a:p>
            <a:pPr marL="171450" indent="-171450">
              <a:spcBef>
                <a:spcPts val="200"/>
              </a:spcBef>
              <a:buSzPct val="80000"/>
              <a:buFont typeface="Arial" pitchFamily="34" charset="0"/>
              <a:buChar char="•"/>
            </a:pPr>
            <a:r>
              <a:rPr lang="en-US" sz="1200" dirty="1" smtClean="0">
                <a:solidFill>
                  <a:schemeClr val="bg1"/>
                </a:solidFill>
              </a:rPr>
              <a:t>Incremental </a:t>
            </a:r>
            <a:r>
              <a:rPr lang="en-US" sz="1200" dirty="1">
                <a:solidFill>
                  <a:schemeClr val="bg1"/>
                </a:solidFill>
              </a:rPr>
              <a:t>Online Marketing </a:t>
            </a:r>
            <a:r>
              <a:rPr lang="en-US" sz="1200" dirty="1" smtClean="0">
                <a:solidFill>
                  <a:schemeClr val="bg1"/>
                </a:solidFill>
              </a:rPr>
              <a:t>Revenue</a:t>
            </a:r>
          </a:p>
          <a:p>
            <a:pPr marL="265113" indent="-88900">
              <a:spcBef>
                <a:spcPts val="200"/>
              </a:spcBef>
              <a:buSzPct val="80000"/>
              <a:buFontTx/>
              <a:buChar char="-"/>
            </a:pPr>
            <a:r>
              <a:rPr lang="en-US" sz="1200" dirty="1" smtClean="0">
                <a:solidFill>
                  <a:schemeClr val="bg1"/>
                </a:solidFill>
              </a:rPr>
              <a:t>More Visitors</a:t>
            </a:r>
          </a:p>
          <a:p>
            <a:pPr marL="265113" indent="-88900">
              <a:spcBef>
                <a:spcPts val="200"/>
              </a:spcBef>
              <a:buSzPct val="80000"/>
              <a:buFontTx/>
              <a:buChar char="-"/>
            </a:pPr>
            <a:r>
              <a:rPr lang="en-US" sz="1200" dirty="1" smtClean="0">
                <a:solidFill>
                  <a:schemeClr val="bg1"/>
                </a:solidFill>
              </a:rPr>
              <a:t>Higher Conversion Rate</a:t>
            </a:r>
          </a:p>
          <a:p>
            <a:pPr marL="265113" indent="-88900">
              <a:spcBef>
                <a:spcPts val="200"/>
              </a:spcBef>
              <a:buSzPct val="80000"/>
              <a:buFontTx/>
              <a:buChar char="-"/>
            </a:pPr>
            <a:r>
              <a:rPr lang="en-US" sz="1200" dirty="1" smtClean="0">
                <a:solidFill>
                  <a:schemeClr val="bg1"/>
                </a:solidFill>
              </a:rPr>
              <a:t>Larger AOV</a:t>
            </a:r>
          </a:p>
          <a:p>
            <a:pPr marL="176213">
              <a:spcBef>
                <a:spcPts val="200"/>
              </a:spcBef>
              <a:buSzPct val="80000"/>
            </a:pPr>
            <a:endParaRPr lang="en-US" sz="1200">
              <a:solidFill>
                <a:schemeClr val="bg1"/>
              </a:solidFill>
            </a:endParaRPr>
          </a:p>
          <a:p>
            <a:pPr marL="171450" indent="-171450">
              <a:spcBef>
                <a:spcPts val="200"/>
              </a:spcBef>
              <a:buSzPct val="80000"/>
              <a:buFont typeface="Arial" pitchFamily="34" charset="0"/>
              <a:buChar char="•"/>
            </a:pPr>
            <a:r>
              <a:rPr lang="en-US" sz="1200" dirty="1">
                <a:solidFill>
                  <a:schemeClr val="bg1"/>
                </a:solidFill>
              </a:rPr>
              <a:t>Reduction in Online Marketing </a:t>
            </a:r>
            <a:r>
              <a:rPr lang="en-US" sz="1200" dirty="1" smtClean="0">
                <a:solidFill>
                  <a:schemeClr val="bg1"/>
                </a:solidFill>
              </a:rPr>
              <a:t>Costs</a:t>
            </a:r>
          </a:p>
          <a:p>
            <a:pPr marL="265113" indent="-88900">
              <a:spcBef>
                <a:spcPts val="200"/>
              </a:spcBef>
              <a:buSzPct val="80000"/>
              <a:buFontTx/>
              <a:buChar char="-"/>
            </a:pPr>
            <a:r>
              <a:rPr lang="en-US" sz="1200" dirty="1">
                <a:solidFill>
                  <a:schemeClr val="bg1"/>
                </a:solidFill>
              </a:rPr>
              <a:t>Reduced Effort</a:t>
            </a:r>
          </a:p>
          <a:p>
            <a:pPr marL="265113" indent="-88900">
              <a:spcBef>
                <a:spcPts val="200"/>
              </a:spcBef>
              <a:buSzPct val="80000"/>
              <a:buFontTx/>
              <a:buChar char="-"/>
            </a:pPr>
            <a:r>
              <a:rPr lang="en-US" sz="1200" dirty="1">
                <a:solidFill>
                  <a:schemeClr val="bg1"/>
                </a:solidFill>
              </a:rPr>
              <a:t>Reduced 3rd Party Spend</a:t>
            </a:r>
          </a:p>
          <a:p>
            <a:pPr marL="265113" indent="-88900">
              <a:spcBef>
                <a:spcPts val="200"/>
              </a:spcBef>
              <a:buSzPct val="80000"/>
              <a:buFontTx/>
              <a:buChar char="-"/>
            </a:pPr>
            <a:r>
              <a:rPr lang="en-US" sz="1200" dirty="1">
                <a:solidFill>
                  <a:schemeClr val="bg1"/>
                </a:solidFill>
              </a:rPr>
              <a:t>Reduced Call Center Sales Transaction Costs</a:t>
            </a:r>
          </a:p>
        </p:txBody>
      </p:sp>
      <p:sp>
        <p:nvSpPr>
          <p:cNvPr id="2" name="Right Arrow 1"/>
          <p:cNvSpPr/>
          <p:nvPr/>
        </p:nvSpPr>
        <p:spPr>
          <a:xfrm>
            <a:off x="97579" y="5404337"/>
            <a:ext cx="6725251" cy="633047"/>
          </a:xfrm>
          <a:prstGeom prst="rightArrow">
            <a:avLst/>
          </a:prstGeom>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a:spLocks noGrp="1"/>
          </p:cNvSpPr>
          <p:nvPr>
            <p:ph type="sldNum" sz="quarter" idx="12"/>
          </p:nvPr>
        </p:nvSpPr>
        <p:spPr>
          <a:xfrm>
            <a:off x="4191000" y="6477000"/>
            <a:ext cx="762000" cy="168274"/>
          </a:xfrm>
        </p:spPr>
        <p:txBody>
          <a:bodyPr/>
          <a:lstStyle/>
          <a:p>
            <a:pPr algn="ctr"/>
            <a:fld id="{A4348716-27A9-4FD7-A44E-F294856A8DE5}" type="slidenum">
              <a:rPr lang="en-US" smtClean="0">
                <a:solidFill>
                  <a:prstClr val="white"/>
                </a:solidFill>
              </a:rPr>
              <a:t>16</a:t>
            </a:fld>
          </a:p>
        </p:txBody>
      </p:sp>
      <p:sp>
        <p:nvSpPr>
          <p:cNvPr id="3" name="TextBox 2"/>
          <p:cNvSpPr txBox="1"/>
          <p:nvPr/>
        </p:nvSpPr>
        <p:spPr>
          <a:xfrm>
            <a:off x="70340" y="4642340"/>
            <a:ext cx="1852246" cy="830997"/>
          </a:xfrm>
          <a:prstGeom prst="rect"/>
          <a:noFill/>
        </p:spPr>
        <p:txBody>
          <a:bodyPr wrap="square" rtlCol="0">
            <a:spAutoFit/>
          </a:bodyPr>
          <a:lstStyle/>
          <a:p>
            <a:r>
              <a:rPr lang="en-US" sz="1200" b="1" dirty="1" smtClean="0"/>
              <a:t>Current online marketing revenue = $50M</a:t>
            </a:r>
          </a:p>
          <a:p>
            <a:r>
              <a:rPr lang="en-US" sz="1200" b="1" dirty="1" smtClean="0"/>
              <a:t>Current conversion rate = </a:t>
            </a:r>
            <a:r>
              <a:rPr lang="en-US" sz="1200" b="1" dirty="1"/>
              <a:t>3</a:t>
            </a:r>
            <a:r>
              <a:rPr lang="en-US" sz="1200" b="1" dirty="1" smtClean="0"/>
              <a:t>%</a:t>
            </a:r>
            <a:endParaRPr lang="en-US" sz="1200" b="1"/>
          </a:p>
        </p:txBody>
      </p:sp>
      <p:sp>
        <p:nvSpPr>
          <p:cNvPr id="14" name="TextBox 13"/>
          <p:cNvSpPr txBox="1"/>
          <p:nvPr/>
        </p:nvSpPr>
        <p:spPr>
          <a:xfrm>
            <a:off x="2534080" y="4021016"/>
            <a:ext cx="1852246" cy="1015663"/>
          </a:xfrm>
          <a:prstGeom prst="rect"/>
          <a:noFill/>
        </p:spPr>
        <p:txBody>
          <a:bodyPr wrap="square" rtlCol="0">
            <a:spAutoFit/>
          </a:bodyPr>
          <a:lstStyle/>
          <a:p>
            <a:r>
              <a:rPr lang="en-US" sz="1200" b="1" dirty="1" smtClean="0"/>
              <a:t>Based on current best practice adoption, we estimate a potential increase in conversion rate from 2% to 8%</a:t>
            </a:r>
            <a:endParaRPr lang="en-US" sz="1200" b="1"/>
          </a:p>
        </p:txBody>
      </p:sp>
      <p:sp>
        <p:nvSpPr>
          <p:cNvPr id="15" name="TextBox 14"/>
          <p:cNvSpPr txBox="1"/>
          <p:nvPr/>
        </p:nvSpPr>
        <p:spPr>
          <a:xfrm>
            <a:off x="4806461" y="3231651"/>
            <a:ext cx="1852246" cy="1015663"/>
          </a:xfrm>
          <a:prstGeom prst="rect"/>
          <a:noFill/>
        </p:spPr>
        <p:txBody>
          <a:bodyPr wrap="square" rtlCol="0">
            <a:spAutoFit/>
          </a:bodyPr>
          <a:lstStyle/>
          <a:p>
            <a:r>
              <a:rPr lang="en-US" sz="1200" b="1" dirty="1"/>
              <a:t>A</a:t>
            </a:r>
            <a:r>
              <a:rPr lang="en-US" sz="1200" b="1" dirty="1" smtClean="0"/>
              <a:t> potential increase in conversion rate from 2% to 8% is applied to the baseline online marketing revenue</a:t>
            </a:r>
            <a:endParaRPr lang="en-US" sz="1200" b="1"/>
          </a:p>
        </p:txBody>
      </p:sp>
      <p:sp>
        <p:nvSpPr>
          <p:cNvPr id="16" name="TextBox 15"/>
          <p:cNvSpPr txBox="1"/>
          <p:nvPr/>
        </p:nvSpPr>
        <p:spPr>
          <a:xfrm>
            <a:off x="7256585" y="5296543"/>
            <a:ext cx="1781907" cy="830997"/>
          </a:xfrm>
          <a:prstGeom prst="rect"/>
          <a:noFill/>
        </p:spPr>
        <p:txBody>
          <a:bodyPr wrap="square" rtlCol="0">
            <a:spAutoFit/>
          </a:bodyPr>
          <a:lstStyle/>
          <a:p>
            <a:r>
              <a:rPr lang="en-US" sz="1200" b="1" dirty="1" smtClean="0"/>
              <a:t>Resulting increase in online marketing revenue from </a:t>
            </a:r>
          </a:p>
          <a:p>
            <a:r>
              <a:rPr lang="en-US" sz="1200" b="1" dirty="1" smtClean="0"/>
              <a:t>$1M - $4M</a:t>
            </a:r>
            <a:endParaRPr lang="en-US" sz="1200" b="1"/>
          </a:p>
        </p:txBody>
      </p:sp>
      <p:sp>
        <p:nvSpPr>
          <p:cNvPr id="17" name="TextBox 1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Financial Benefit</a:t>
            </a:r>
          </a:p>
          <a:p>
            <a:r>
              <a:rPr lang="en-US" sz="1200" dirty="1" smtClean="0"/>
              <a:t>Percentage Lifts</a:t>
            </a:r>
            <a:endParaRPr lang="en-US" sz="1200"/>
          </a:p>
        </p:txBody>
      </p:sp>
      <p:sp>
        <p:nvSpPr>
          <p:cNvPr id="2867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38367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3"/>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7" nodeType="clickEffect">
                                  <p:stCondLst>
                                    <p:cond delay="0"/>
                                  </p:stCondLst>
                                  <p:childTnLst>
                                    <p:set>
                                      <p:cBhvr>
                                        <p:cTn id="26" dur="1" fill="hold">
                                          <p:stCondLst>
                                            <p:cond delay="0"/>
                                          </p:stCondLst>
                                        </p:cTn>
                                        <p:tgtEl>
                                          <p:spTgt spid="15"/>
                                        </p:tgtEl>
                                        <p:attrNameLst>
                                          <p:attrName>style.visibility</p:attrName>
                                        </p:attrNameLst>
                                      </p:cBhvr>
                                      <p:to>
                                        <p1:strVal xmlns:p1="http://schemas.openxmlformats.org/presentationml/2006/main" val="visible"/>
                                      </p:to>
                                    </p:set>
                                  </p:childTnLst>
                                </p:cTn>
                              </p:par>
                              <p:par>
                                <p:cTn id="27" presetID="1" presetClass="entr" presetSubtype="0" fill="hold" grpId="4" nodeType="withEffect">
                                  <p:stCondLst>
                                    <p:cond delay="0"/>
                                  </p:stCondLst>
                                  <p:childTnLst>
                                    <p:set>
                                      <p:cBhvr>
                                        <p:cTn id="28" dur="1" fill="hold">
                                          <p:stCondLst>
                                            <p:cond delay="0"/>
                                          </p:stCondLst>
                                        </p:cTn>
                                        <p:tgtEl>
                                          <p:spTgt spid="2"/>
                                        </p:tgtEl>
                                        <p:attrNameLst>
                                          <p:attrName>style.visibility</p:attrName>
                                        </p:attrNameLst>
                                      </p:cBhvr>
                                      <p:to>
                                        <p1:strVal xmlns:p1="http://schemas.openxmlformats.org/presentationml/2006/main"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childTnLst>
                                    <p:set>
                                      <p:cBhvr>
                                        <p:cTn id="36" dur="1" fill="hold">
                                          <p:stCondLst>
                                            <p:cond delay="0"/>
                                          </p:stCondLst>
                                        </p:cTn>
                                        <p:tgtEl>
                                          <p:spTgt spid="1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0" advAuto="indefinite" build="whole"/>
      <p:bldP spid="13" grpId="1" uiExpand="0" advAuto="indefinite" build="whole"/>
      <p:bldP spid="9" grpId="2" uiExpand="0" advAuto="indefinite" build="whole"/>
      <p:bldP spid="8" grpId="3" uiExpand="0" advAuto="indefinite" build="whole"/>
      <p:bldP spid="2" grpId="4" uiExpand="0" advAuto="indefinite" build="whole"/>
      <p:bldP spid="3" grpId="5" uiExpand="0" advAuto="indefinite" build="whole"/>
      <p:bldP spid="14" grpId="6" uiExpand="0" advAuto="indefinite" build="whole"/>
      <p:bldP spid="15" grpId="7" uiExpand="0" advAuto="indefinite" build="whole"/>
      <p:bldP spid="16" grpId="8" uiExpand="0" advAuto="indefinite" build="whole"/>
    </p:bld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B5F4D8E-DCC4-4644-A62A-19BB8808CF7D}" type="slidenum">
              <a:rPr lang="en-US" smtClean="0"/>
              <a:t>17</a:t>
            </a:fld>
          </a:p>
        </p:txBody>
      </p:sp>
      <p:sp>
        <p:nvSpPr>
          <p:cNvPr id="15" name="Title 1"/>
          <p:cNvSpPr>
            <a:spLocks noGrp="1"/>
          </p:cNvSpPr>
          <p:nvPr>
            <p:ph type="title"/>
          </p:nvPr>
        </p:nvSpPr>
        <p:spPr>
          <a:xfrm>
            <a:off x="228600" y="184150"/>
            <a:ext cx="8686800" cy="411162"/>
          </a:xfrm>
        </p:spPr>
        <p:txBody>
          <a:bodyPr>
            <a:normAutofit fontScale="90000"/>
          </a:bodyPr>
          <a:lstStyle/>
          <a:p>
            <a:r>
              <a:rPr lang="en-US" dirty="1" smtClean="0"/>
              <a:t>Best Practice Adoption </a:t>
            </a:r>
            <a:r>
              <a:rPr lang="en-US" dirty="1"/>
              <a:t>Can Help </a:t>
            </a:r>
            <a:r>
              <a:rPr lang="en-US" dirty="1" smtClean="0"/>
              <a:t>Increase Annual Online Marketing </a:t>
            </a:r>
            <a:r>
              <a:rPr lang="en-US" dirty="1"/>
              <a:t>Revenue </a:t>
            </a:r>
            <a:r>
              <a:rPr lang="en-US" dirty="1" smtClean="0"/>
              <a:t>by $4M-</a:t>
            </a:r>
            <a:r>
              <a:rPr lang="en-US" dirty="1"/>
              <a:t>$</a:t>
            </a:r>
            <a:r>
              <a:rPr lang="en-US" dirty="1" smtClean="0"/>
              <a:t>11M…  (dynamic)</a:t>
            </a:r>
          </a:p>
        </p:txBody>
      </p:sp>
      <p:sp>
        <p:nvSpPr>
          <p:cNvPr id="11" name="Text Box 28"/>
          <p:cNvSpPr txBox="1">
            <a:spLocks noChangeArrowheads="1"/>
          </p:cNvSpPr>
          <p:nvPr/>
        </p:nvSpPr>
        <p:spPr>
          <a:xfrm>
            <a:off x="6891073" y="5643468"/>
            <a:ext cx="2219476"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pic>
        <p:nvPicPr>
          <p:cNvPr id="10243" name="Picture 3"/>
          <p:cNvPicPr>
            <a:picLocks noChangeAspect="1" noChangeArrowheads="1"/>
          </p:cNvPicPr>
          <p:nvPr/>
        </p:nvPicPr>
        <p:blipFill>
          <a:blip r:embed="rId3"/>
          <a:srcRect/>
          <a:stretch>
            <a:fillRect/>
          </a:stretch>
        </p:blipFill>
        <p:spPr>
          <a:xfrm>
            <a:off x="1910110" y="4273549"/>
            <a:ext cx="4702564" cy="2066633"/>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srcRect/>
          <a:stretch>
            <a:fillRect/>
          </a:stretch>
        </p:blipFill>
        <p:spPr>
          <a:xfrm>
            <a:off x="1887808" y="821900"/>
            <a:ext cx="4702564" cy="3407045"/>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p:txBody>
      </p:sp>
      <p:sp>
        <p:nvSpPr>
          <p:cNvPr id="1024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667592522"/>
      </p:ext>
    </p:extLst>
  </p:cSld>
  <p:clrMapOvr>
    <a:masterClrMapping/>
  </p:clrMapOvr>
  <p:transition spd="fast">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B33A1B-8246-45EB-B980-D4172E327EB6}" type="slidenum">
              <a:rPr lang="en-US" smtClean="0"/>
              <a:t>18</a:t>
            </a:fld>
          </a:p>
        </p:txBody>
      </p:sp>
      <p:sp>
        <p:nvSpPr>
          <p:cNvPr id="11" name="Title 1"/>
          <p:cNvSpPr>
            <a:spLocks noGrp="1"/>
          </p:cNvSpPr>
          <p:nvPr>
            <p:ph type="title"/>
          </p:nvPr>
        </p:nvSpPr>
        <p:spPr>
          <a:xfrm>
            <a:off x="228600" y="184150"/>
            <a:ext cx="8686800" cy="411162"/>
          </a:xfrm>
        </p:spPr>
        <p:txBody>
          <a:bodyPr>
            <a:noAutofit/>
          </a:bodyPr>
          <a:lstStyle/>
          <a:p>
            <a:r>
              <a:rPr lang="en-US" sz="1800" dirty="1" smtClean="0"/>
              <a:t>…And Help Increase Annual Online Marketing Operating Profit by </a:t>
            </a:r>
            <a:br>
              <a:rPr lang="en-US" sz="1800" dirty="1" smtClean="0"/>
            </a:br>
            <a:r>
              <a:rPr lang="en-US" sz="1800" dirty="1"/>
              <a:t>9</a:t>
            </a:r>
            <a:r>
              <a:rPr lang="en-US" sz="1800" dirty="1" smtClean="0"/>
              <a:t>% - 30%, with a Quarterly Cost of Delay Between $0.1M - $0.4M (dynamic)</a:t>
            </a:r>
          </a:p>
        </p:txBody>
      </p:sp>
      <p:sp>
        <p:nvSpPr>
          <p:cNvPr id="13" name="Text Box 28"/>
          <p:cNvSpPr txBox="1">
            <a:spLocks noChangeArrowheads="1"/>
          </p:cNvSpPr>
          <p:nvPr/>
        </p:nvSpPr>
        <p:spPr>
          <a:xfrm>
            <a:off x="6876819" y="5631868"/>
            <a:ext cx="2233730"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lgn="l">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sp>
        <p:nvSpPr>
          <p:cNvPr id="10" name="TextBox 9"/>
          <p:cNvSpPr txBox="1"/>
          <p:nvPr/>
        </p:nvSpPr>
        <p:spPr>
          <a:xfrm>
            <a:off x="7037407" y="4807590"/>
            <a:ext cx="2029709" cy="646331"/>
          </a:xfrm>
          <a:prstGeom prst="rect"/>
          <a:solidFill>
            <a:srgbClr val="C1EFFF"/>
          </a:solidFill>
        </p:spPr>
        <p:txBody>
          <a:bodyPr wrap="square" rtlCol="0">
            <a:spAutoFit/>
          </a:bodyPr>
          <a:lstStyle/>
          <a:p>
            <a:pPr algn="ctr"/>
            <a:r>
              <a:rPr lang="en-US" sz="1200" dirty="1" smtClean="0"/>
              <a:t>Estimated Cost of Delay Between $0.1M – 0.4M</a:t>
            </a:r>
          </a:p>
          <a:p>
            <a:pPr algn="ctr"/>
            <a:r>
              <a:rPr lang="en-US" sz="1200" dirty="1" smtClean="0"/>
              <a:t>Every Three Months</a:t>
            </a:r>
            <a:endParaRPr lang="en-US" sz="1200"/>
          </a:p>
        </p:txBody>
      </p:sp>
      <p:pic>
        <p:nvPicPr>
          <p:cNvPr id="4" name="Picture 2"/>
          <p:cNvPicPr>
            <a:picLocks noChangeAspect="1" noChangeArrowheads="1"/>
          </p:cNvPicPr>
          <p:nvPr/>
        </p:nvPicPr>
        <p:blipFill>
          <a:blip r:embed="rId3"/>
          <a:srcRect/>
          <a:stretch>
            <a:fillRect/>
          </a:stretch>
        </p:blipFill>
        <p:spPr>
          <a:xfrm>
            <a:off x="6200775" y="1660244"/>
            <a:ext cx="2714625" cy="3429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srcRect/>
          <a:stretch>
            <a:fillRect/>
          </a:stretch>
        </p:blipFill>
        <p:spPr>
          <a:xfrm>
            <a:off x="6219502" y="2014719"/>
            <a:ext cx="2600325" cy="36195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srcRect/>
          <a:stretch>
            <a:fillRect/>
          </a:stretch>
        </p:blipFill>
        <p:spPr>
          <a:xfrm>
            <a:off x="1461977" y="4578885"/>
            <a:ext cx="5288250" cy="179164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srcRect/>
          <a:stretch>
            <a:fillRect/>
          </a:stretch>
        </p:blipFill>
        <p:spPr>
          <a:xfrm>
            <a:off x="1232304" y="889427"/>
            <a:ext cx="4967776" cy="3448397"/>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55090" y="1371551"/>
            <a:ext cx="1951182"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a:p>
            <a:r>
              <a:rPr lang="en-US" sz="1200" dirty="1" smtClean="0"/>
              <a:t>Estimated Cost of Delay</a:t>
            </a:r>
          </a:p>
        </p:txBody>
      </p:sp>
      <p:sp>
        <p:nvSpPr>
          <p:cNvPr id="12293" name="New shape"/>
          <p:cNvSpPr/>
          <p:nvPr/>
        </p:nvSpPr>
        <p:spPr>
          <a:xfrm>
            <a:off x="1905000" y="952500"/>
            <a:ext cx="1905000" cy="635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dirty="1">
                <a:solidFill>
                  <a:srgbClr val="000000"/>
                </a:solidFill>
              </a:rPr>
              <a:t>Hello World</a:t>
            </a:r>
          </a:p>
        </p:txBody>
      </p:sp>
      <p:sp>
        <p:nvSpPr>
          <p:cNvPr id="12294"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14312792"/>
      </p:ext>
    </p:extLst>
  </p:cSld>
  <p:clrMapOvr>
    <a:masterClrMapping/>
  </p:clrMapOvr>
  <p:transition spd="fast">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1" smtClean="0"/>
              <a:t>Additional Strategic Impacts</a:t>
            </a:r>
          </a:p>
        </p:txBody>
      </p:sp>
      <p:sp>
        <p:nvSpPr>
          <p:cNvPr id="3" name="Rectangle 2"/>
          <p:cNvSpPr/>
          <p:nvPr/>
        </p:nvSpPr>
        <p:spPr>
          <a:xfrm>
            <a:off x="2058734" y="3370164"/>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Greater Visibility</a:t>
            </a:r>
            <a:endParaRPr lang="en-US" sz="1200" b="1">
              <a:solidFill>
                <a:schemeClr val="tx1"/>
              </a:solidFill>
            </a:endParaRPr>
          </a:p>
        </p:txBody>
      </p:sp>
      <p:sp>
        <p:nvSpPr>
          <p:cNvPr id="17" name="Rectangle 16"/>
          <p:cNvSpPr/>
          <p:nvPr/>
        </p:nvSpPr>
        <p:spPr>
          <a:xfrm>
            <a:off x="2058734" y="3807365"/>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Insight  Based Decision Making</a:t>
            </a:r>
            <a:endParaRPr lang="en-US" sz="1200" b="1">
              <a:solidFill>
                <a:schemeClr val="tx1"/>
              </a:solidFill>
            </a:endParaRPr>
          </a:p>
        </p:txBody>
      </p:sp>
      <p:sp>
        <p:nvSpPr>
          <p:cNvPr id="18" name="Rectangle 17"/>
          <p:cNvSpPr/>
          <p:nvPr/>
        </p:nvSpPr>
        <p:spPr>
          <a:xfrm>
            <a:off x="2058734" y="4244566"/>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Business Agility</a:t>
            </a:r>
            <a:endParaRPr lang="en-US" sz="1200" b="1">
              <a:solidFill>
                <a:schemeClr val="tx1"/>
              </a:solidFill>
            </a:endParaRPr>
          </a:p>
        </p:txBody>
      </p:sp>
      <p:sp>
        <p:nvSpPr>
          <p:cNvPr id="19" name="Rectangle 18"/>
          <p:cNvSpPr/>
          <p:nvPr/>
        </p:nvSpPr>
        <p:spPr>
          <a:xfrm>
            <a:off x="2058734" y="4681767"/>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Reduced Financial, Legal or Compliance Related  Risk</a:t>
            </a:r>
            <a:endParaRPr lang="en-US" sz="1200" b="1">
              <a:solidFill>
                <a:schemeClr val="tx1"/>
              </a:solidFill>
            </a:endParaRPr>
          </a:p>
        </p:txBody>
      </p:sp>
      <p:sp>
        <p:nvSpPr>
          <p:cNvPr id="21" name="Rectangle 20"/>
          <p:cNvSpPr/>
          <p:nvPr/>
        </p:nvSpPr>
        <p:spPr>
          <a:xfrm>
            <a:off x="2058734" y="509897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Job Enrichment</a:t>
            </a:r>
            <a:endParaRPr lang="en-US" sz="1200" b="1">
              <a:solidFill>
                <a:schemeClr val="tx1"/>
              </a:solidFill>
            </a:endParaRPr>
          </a:p>
        </p:txBody>
      </p:sp>
      <p:sp>
        <p:nvSpPr>
          <p:cNvPr id="22" name="Rectangle 21"/>
          <p:cNvSpPr/>
          <p:nvPr/>
        </p:nvSpPr>
        <p:spPr>
          <a:xfrm>
            <a:off x="2058734" y="129498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Customer Satisfaction</a:t>
            </a:r>
            <a:endParaRPr lang="en-US" sz="1200" b="1">
              <a:solidFill>
                <a:schemeClr val="tx1"/>
              </a:solidFill>
            </a:endParaRPr>
          </a:p>
        </p:txBody>
      </p:sp>
      <p:sp>
        <p:nvSpPr>
          <p:cNvPr id="23" name="Rectangle 22"/>
          <p:cNvSpPr/>
          <p:nvPr/>
        </p:nvSpPr>
        <p:spPr>
          <a:xfrm>
            <a:off x="2058734" y="171886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Brand Equity</a:t>
            </a:r>
            <a:endParaRPr lang="en-US" sz="1200" b="1">
              <a:solidFill>
                <a:schemeClr val="tx1"/>
              </a:solidFill>
            </a:endParaRPr>
          </a:p>
        </p:txBody>
      </p:sp>
      <p:sp>
        <p:nvSpPr>
          <p:cNvPr id="24" name="Rectangle 23"/>
          <p:cNvSpPr/>
          <p:nvPr/>
        </p:nvSpPr>
        <p:spPr>
          <a:xfrm>
            <a:off x="2058734" y="2131529"/>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Social Sentiment</a:t>
            </a:r>
            <a:endParaRPr lang="en-US" sz="1200" b="1">
              <a:solidFill>
                <a:schemeClr val="tx1"/>
              </a:solidFill>
            </a:endParaRPr>
          </a:p>
        </p:txBody>
      </p:sp>
      <p:sp>
        <p:nvSpPr>
          <p:cNvPr id="25" name="Rectangle 24"/>
          <p:cNvSpPr/>
          <p:nvPr/>
        </p:nvSpPr>
        <p:spPr>
          <a:xfrm>
            <a:off x="2058734" y="255956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1" smtClean="0">
                <a:solidFill>
                  <a:schemeClr val="tx1"/>
                </a:solidFill>
              </a:rPr>
              <a:t>Increased Competitive Advantage</a:t>
            </a:r>
            <a:endParaRPr lang="en-US" sz="1200" b="1">
              <a:solidFill>
                <a:schemeClr val="tx1"/>
              </a:solidFill>
            </a:endParaRPr>
          </a:p>
        </p:txBody>
      </p:sp>
      <p:sp>
        <p:nvSpPr>
          <p:cNvPr id="27" name="Rectangle 26"/>
          <p:cNvSpPr/>
          <p:nvPr/>
        </p:nvSpPr>
        <p:spPr>
          <a:xfrm>
            <a:off x="44611" y="1914746"/>
            <a:ext cx="1737544" cy="412669"/>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Customer Experiential Impact</a:t>
            </a:r>
            <a:endParaRPr lang="en-US" sz="1400" b="1">
              <a:solidFill>
                <a:schemeClr val="tx1"/>
              </a:solidFill>
            </a:endParaRPr>
          </a:p>
        </p:txBody>
      </p:sp>
      <p:sp>
        <p:nvSpPr>
          <p:cNvPr id="28" name="Rectangle 27"/>
          <p:cNvSpPr/>
          <p:nvPr/>
        </p:nvSpPr>
        <p:spPr>
          <a:xfrm>
            <a:off x="44611" y="4171470"/>
            <a:ext cx="1737544" cy="498885"/>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Organizational Impact</a:t>
            </a:r>
            <a:endParaRPr lang="en-US" sz="1400" b="1">
              <a:solidFill>
                <a:schemeClr val="tx1"/>
              </a:solidFill>
            </a:endParaRPr>
          </a:p>
        </p:txBody>
      </p:sp>
      <p:sp>
        <p:nvSpPr>
          <p:cNvPr id="4" name="TextBox 3"/>
          <p:cNvSpPr txBox="1"/>
          <p:nvPr/>
        </p:nvSpPr>
        <p:spPr>
          <a:xfrm>
            <a:off x="4124601" y="1250514"/>
            <a:ext cx="3662246" cy="430887"/>
          </a:xfrm>
          <a:prstGeom prst="rect"/>
          <a:noFill/>
        </p:spPr>
        <p:txBody>
          <a:bodyPr wrap="square" rtlCol="0">
            <a:spAutoFit/>
          </a:bodyPr>
          <a:lstStyle/>
          <a:p>
            <a:r>
              <a:rPr lang="en-US" sz="1100" dirty="1" smtClean="0"/>
              <a:t>Increased quality of customer interactions at each touch point leads to increased satisfaction with overall experience</a:t>
            </a:r>
            <a:endParaRPr lang="en-US" sz="1100"/>
          </a:p>
        </p:txBody>
      </p:sp>
      <p:sp>
        <p:nvSpPr>
          <p:cNvPr id="30" name="TextBox 29"/>
          <p:cNvSpPr txBox="1"/>
          <p:nvPr/>
        </p:nvSpPr>
        <p:spPr>
          <a:xfrm>
            <a:off x="4124600" y="1662423"/>
            <a:ext cx="4132790" cy="430887"/>
          </a:xfrm>
          <a:prstGeom prst="rect"/>
          <a:noFill/>
        </p:spPr>
        <p:txBody>
          <a:bodyPr wrap="square" rtlCol="0">
            <a:spAutoFit/>
          </a:bodyPr>
          <a:lstStyle/>
          <a:p>
            <a:r>
              <a:rPr lang="en-US" sz="1100" dirty="1" smtClean="0"/>
              <a:t>Increased awareness, recognition, and loyalty for the brand, </a:t>
            </a:r>
          </a:p>
          <a:p>
            <a:r>
              <a:rPr lang="en-US" sz="1100" dirty="1" smtClean="0"/>
              <a:t>which translates into higher equity commanded by brand </a:t>
            </a:r>
            <a:endParaRPr lang="en-US" sz="1100"/>
          </a:p>
        </p:txBody>
      </p:sp>
      <p:sp>
        <p:nvSpPr>
          <p:cNvPr id="31" name="TextBox 30"/>
          <p:cNvSpPr txBox="1"/>
          <p:nvPr/>
        </p:nvSpPr>
        <p:spPr>
          <a:xfrm>
            <a:off x="4124601" y="2084016"/>
            <a:ext cx="4294570" cy="430887"/>
          </a:xfrm>
          <a:prstGeom prst="rect"/>
          <a:noFill/>
        </p:spPr>
        <p:txBody>
          <a:bodyPr wrap="square" rtlCol="0">
            <a:spAutoFit/>
          </a:bodyPr>
          <a:lstStyle/>
          <a:p>
            <a:r>
              <a:rPr lang="en-US" sz="1100" dirty="1" smtClean="0"/>
              <a:t>Improved feelings or emotions associated with the brand          reflecting in comments / tweets /mentions on the social web</a:t>
            </a:r>
            <a:endParaRPr lang="en-US" sz="1100"/>
          </a:p>
        </p:txBody>
      </p:sp>
      <p:sp>
        <p:nvSpPr>
          <p:cNvPr id="32" name="TextBox 31"/>
          <p:cNvSpPr txBox="1"/>
          <p:nvPr/>
        </p:nvSpPr>
        <p:spPr>
          <a:xfrm>
            <a:off x="4124600" y="2502284"/>
            <a:ext cx="4132790" cy="430887"/>
          </a:xfrm>
          <a:prstGeom prst="rect"/>
          <a:noFill/>
        </p:spPr>
        <p:txBody>
          <a:bodyPr wrap="square" rtlCol="0">
            <a:spAutoFit/>
          </a:bodyPr>
          <a:lstStyle/>
          <a:p>
            <a:r>
              <a:rPr lang="en-US" sz="1100" dirty="1" smtClean="0"/>
              <a:t>The ability to improve the overall customer experience leads </a:t>
            </a:r>
          </a:p>
          <a:p>
            <a:r>
              <a:rPr lang="en-US" sz="1100" dirty="1" smtClean="0"/>
              <a:t>to an Increased and unique advantage over competitors</a:t>
            </a:r>
            <a:endParaRPr lang="en-US" sz="1100"/>
          </a:p>
        </p:txBody>
      </p:sp>
      <p:sp>
        <p:nvSpPr>
          <p:cNvPr id="33" name="TextBox 32"/>
          <p:cNvSpPr txBox="1"/>
          <p:nvPr/>
        </p:nvSpPr>
        <p:spPr>
          <a:xfrm>
            <a:off x="4124600" y="3324031"/>
            <a:ext cx="4132790" cy="430887"/>
          </a:xfrm>
          <a:prstGeom prst="rect"/>
          <a:noFill/>
        </p:spPr>
        <p:txBody>
          <a:bodyPr wrap="square" rtlCol="0">
            <a:spAutoFit/>
          </a:bodyPr>
          <a:lstStyle/>
          <a:p>
            <a:r>
              <a:rPr lang="en-IN" sz="1100" dirty="1" smtClean="0"/>
              <a:t>Reliable and near real time information availability from </a:t>
            </a:r>
          </a:p>
          <a:p>
            <a:r>
              <a:rPr lang="en-IN" sz="1100" dirty="1" smtClean="0"/>
              <a:t>various sources leads to </a:t>
            </a:r>
            <a:r>
              <a:rPr lang="en-IN" sz="1100" dirty="1"/>
              <a:t>faster and quicker decision </a:t>
            </a:r>
            <a:r>
              <a:rPr lang="en-IN" sz="1100" dirty="1" smtClean="0"/>
              <a:t>making</a:t>
            </a:r>
            <a:endParaRPr lang="en-IN" sz="1100"/>
          </a:p>
        </p:txBody>
      </p:sp>
      <p:sp>
        <p:nvSpPr>
          <p:cNvPr id="5" name="Rectangle 4"/>
          <p:cNvSpPr/>
          <p:nvPr/>
        </p:nvSpPr>
        <p:spPr>
          <a:xfrm>
            <a:off x="4113449" y="3728618"/>
            <a:ext cx="4214317" cy="430887"/>
          </a:xfrm>
          <a:prstGeom prst="rect"/>
          <a:noFill/>
        </p:spPr>
        <p:txBody>
          <a:bodyPr wrap="square" rtlCol="0">
            <a:spAutoFit/>
          </a:bodyPr>
          <a:lstStyle/>
          <a:p>
            <a:r>
              <a:rPr lang="en-US" sz="1100" dirty="1"/>
              <a:t>Readily available and reliable insights help guide critical </a:t>
            </a:r>
            <a:endParaRPr lang="en-US" sz="1100" smtClean="0"/>
          </a:p>
          <a:p>
            <a:r>
              <a:rPr lang="en-US" sz="1100" dirty="1" smtClean="0"/>
              <a:t>decisions resulting in </a:t>
            </a:r>
            <a:r>
              <a:rPr lang="en-US" sz="1100" dirty="1"/>
              <a:t>higher quality of decision making</a:t>
            </a:r>
          </a:p>
        </p:txBody>
      </p:sp>
      <p:sp>
        <p:nvSpPr>
          <p:cNvPr id="36" name="TextBox 35"/>
          <p:cNvSpPr txBox="1"/>
          <p:nvPr/>
        </p:nvSpPr>
        <p:spPr>
          <a:xfrm>
            <a:off x="4124600" y="4177108"/>
            <a:ext cx="4214317" cy="430887"/>
          </a:xfrm>
          <a:prstGeom prst="rect"/>
          <a:noFill/>
        </p:spPr>
        <p:txBody>
          <a:bodyPr wrap="square" rtlCol="0">
            <a:spAutoFit/>
          </a:bodyPr>
          <a:lstStyle>
            <a:defPPr>
              <a:defRPr lang="en-US"/>
            </a:defPPr>
            <a:lvl1pPr>
              <a:defRPr sz="1100"/>
            </a:lvl1pPr>
          </a:lstStyle>
          <a:p>
            <a:r>
              <a:rPr lang="en-US" dirty="1"/>
              <a:t>Improved information availability leads to faster responses </a:t>
            </a:r>
            <a:r>
              <a:rPr lang="en-US" dirty="1" smtClean="0"/>
              <a:t>to insights</a:t>
            </a:r>
            <a:r>
              <a:rPr lang="en-US" dirty="1"/>
              <a:t>, with the focus shifting on ‘prevention’  </a:t>
            </a:r>
            <a:r>
              <a:rPr lang="en-US" dirty="1" smtClean="0"/>
              <a:t>from </a:t>
            </a:r>
            <a:r>
              <a:rPr lang="en-US" dirty="1"/>
              <a:t>‘cure’</a:t>
            </a:r>
          </a:p>
        </p:txBody>
      </p:sp>
      <p:sp>
        <p:nvSpPr>
          <p:cNvPr id="37" name="TextBox 36"/>
          <p:cNvSpPr txBox="1"/>
          <p:nvPr/>
        </p:nvSpPr>
        <p:spPr>
          <a:xfrm>
            <a:off x="4146902" y="4640241"/>
            <a:ext cx="4989104" cy="430887"/>
          </a:xfrm>
          <a:prstGeom prst="rect"/>
          <a:noFill/>
        </p:spPr>
        <p:txBody>
          <a:bodyPr wrap="square" rtlCol="0">
            <a:spAutoFit/>
          </a:bodyPr>
          <a:lstStyle/>
          <a:p>
            <a:pPr fontAlgn="base">
              <a:buClr>
                <a:srgbClr val="F0AB00"/>
              </a:buClr>
              <a:buSzPct val="80000"/>
            </a:pPr>
            <a:r>
              <a:rPr lang="en-US" sz="1100" dirty="1" smtClean="0">
                <a:ea typeface="Arial Unicode MS" pitchFamily="34" charset="-128"/>
                <a:cs typeface="Arial Unicode MS" pitchFamily="34" charset="-128"/>
              </a:rPr>
              <a:t>Lower financial, legal or compliance related risk to the </a:t>
            </a:r>
          </a:p>
          <a:p>
            <a:pPr fontAlgn="base">
              <a:buClr>
                <a:srgbClr val="F0AB00"/>
              </a:buClr>
              <a:buSzPct val="80000"/>
            </a:pPr>
            <a:r>
              <a:rPr lang="en-US" sz="1100" dirty="1" smtClean="0">
                <a:ea typeface="Arial Unicode MS" pitchFamily="34" charset="-128"/>
                <a:cs typeface="Arial Unicode MS" pitchFamily="34" charset="-128"/>
              </a:rPr>
              <a:t>organization </a:t>
            </a:r>
          </a:p>
        </p:txBody>
      </p:sp>
      <p:sp>
        <p:nvSpPr>
          <p:cNvPr id="39" name="TextBox 38"/>
          <p:cNvSpPr txBox="1"/>
          <p:nvPr/>
        </p:nvSpPr>
        <p:spPr>
          <a:xfrm>
            <a:off x="4124600" y="5026164"/>
            <a:ext cx="3778475" cy="430887"/>
          </a:xfrm>
          <a:prstGeom prst="rect"/>
          <a:noFill/>
        </p:spPr>
        <p:txBody>
          <a:bodyPr wrap="square" rtlCol="0">
            <a:spAutoFit/>
          </a:bodyPr>
          <a:lstStyle/>
          <a:p>
            <a:pPr fontAlgn="base">
              <a:buClr>
                <a:srgbClr val="F0AB00"/>
              </a:buClr>
              <a:buSzPct val="80000"/>
            </a:pPr>
            <a:r>
              <a:rPr lang="en-US" sz="1100" dirty="1">
                <a:ea typeface="Arial Unicode MS" pitchFamily="34" charset="-128"/>
                <a:cs typeface="Arial Unicode MS" pitchFamily="34" charset="-128"/>
              </a:rPr>
              <a:t>L</a:t>
            </a:r>
            <a:r>
              <a:rPr lang="en-US" sz="1100" dirty="1" smtClean="0">
                <a:ea typeface="Arial Unicode MS" pitchFamily="34" charset="-128"/>
                <a:cs typeface="Arial Unicode MS" pitchFamily="34" charset="-128"/>
              </a:rPr>
              <a:t>et employees focus on true value added activities instead of manual activities to help  increase their engagement</a:t>
            </a:r>
          </a:p>
        </p:txBody>
      </p:sp>
      <p:cxnSp>
        <p:nvCxnSpPr>
          <p:cNvPr id="7" name="Elbow Connector 6"/>
          <p:cNvCxnSpPr>
            <a:stCxn id="27" idx="3"/>
            <a:endCxn id="22" idx="1"/>
          </p:cNvCxnSpPr>
          <p:nvPr/>
        </p:nvCxnSpPr>
        <p:spPr>
          <a:xfrm flipV="1">
            <a:off x="1782155" y="1465405"/>
            <a:ext cx="276579" cy="65567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23" idx="1"/>
          </p:cNvCxnSpPr>
          <p:nvPr/>
        </p:nvCxnSpPr>
        <p:spPr>
          <a:xfrm flipV="1">
            <a:off x="1782155" y="1889285"/>
            <a:ext cx="276579" cy="23179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7" idx="3"/>
            <a:endCxn id="24" idx="1"/>
          </p:cNvCxnSpPr>
          <p:nvPr/>
        </p:nvCxnSpPr>
        <p:spPr>
          <a:xfrm>
            <a:off x="1782155" y="2121081"/>
            <a:ext cx="276579" cy="18087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3"/>
            <a:endCxn id="25" idx="1"/>
          </p:cNvCxnSpPr>
          <p:nvPr/>
        </p:nvCxnSpPr>
        <p:spPr>
          <a:xfrm>
            <a:off x="1782155" y="2121081"/>
            <a:ext cx="276579" cy="60891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8" idx="3"/>
            <a:endCxn id="3" idx="1"/>
          </p:cNvCxnSpPr>
          <p:nvPr/>
        </p:nvCxnSpPr>
        <p:spPr>
          <a:xfrm flipV="1">
            <a:off x="1782155" y="3540589"/>
            <a:ext cx="276579" cy="88032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8" idx="3"/>
            <a:endCxn id="17" idx="1"/>
          </p:cNvCxnSpPr>
          <p:nvPr/>
        </p:nvCxnSpPr>
        <p:spPr>
          <a:xfrm flipV="1">
            <a:off x="1782155" y="3977790"/>
            <a:ext cx="276579" cy="44312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18" idx="1"/>
          </p:cNvCxnSpPr>
          <p:nvPr/>
        </p:nvCxnSpPr>
        <p:spPr>
          <a:xfrm flipV="1">
            <a:off x="1782155" y="4414991"/>
            <a:ext cx="276579" cy="592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a:endCxn id="19" idx="1"/>
          </p:cNvCxnSpPr>
          <p:nvPr/>
        </p:nvCxnSpPr>
        <p:spPr>
          <a:xfrm>
            <a:off x="1782155" y="4420913"/>
            <a:ext cx="276579" cy="431279"/>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3"/>
            <a:endCxn id="21" idx="1"/>
          </p:cNvCxnSpPr>
          <p:nvPr/>
        </p:nvCxnSpPr>
        <p:spPr>
          <a:xfrm>
            <a:off x="1782155" y="4420913"/>
            <a:ext cx="276579" cy="84849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859" y="5699698"/>
            <a:ext cx="7973122" cy="523220"/>
          </a:xfrm>
          <a:prstGeom prst="rect"/>
          <a:solidFill>
            <a:srgbClr val="00B0F0"/>
          </a:solidFill>
        </p:spPr>
        <p:txBody>
          <a:bodyPr wrap="square" rtlCol="0">
            <a:spAutoFit/>
          </a:bodyPr>
          <a:lstStyle/>
          <a:p>
            <a:r>
              <a:rPr lang="en-US" sz="1400" dirty="1" smtClean="0">
                <a:solidFill>
                  <a:schemeClr val="bg1"/>
                </a:solidFill>
              </a:rPr>
              <a:t>There could be other benefits such as a reduction in call center support costs due to an increase in the ability to service customers online etc. which are outside the scope of this study </a:t>
            </a:r>
            <a:endParaRPr lang="en-US" sz="1400">
              <a:solidFill>
                <a:schemeClr val="bg1"/>
              </a:solidFill>
            </a:endParaRPr>
          </a:p>
        </p:txBody>
      </p:sp>
      <p:sp>
        <p:nvSpPr>
          <p:cNvPr id="34" name="Slide Number Placeholder 3"/>
          <p:cNvSpPr>
            <a:spLocks noGrp="1"/>
          </p:cNvSpPr>
          <p:nvPr>
            <p:ph type="sldNum" sz="quarter" idx="12"/>
          </p:nvPr>
        </p:nvSpPr>
        <p:spPr>
          <a:xfrm>
            <a:off x="4191000" y="6477000"/>
            <a:ext cx="762000" cy="168274"/>
          </a:xfrm>
        </p:spPr>
        <p:txBody>
          <a:bodyPr/>
          <a:lstStyle/>
          <a:p>
            <a:pPr algn="ctr"/>
            <a:fld id="{82F58C29-BA66-4817-8D60-396CE36A0FFB}" type="slidenum">
              <a:rPr lang="en-US" smtClean="0">
                <a:solidFill>
                  <a:prstClr val="white"/>
                </a:solidFill>
              </a:rPr>
              <a:t>19</a:t>
            </a:fld>
          </a:p>
        </p:txBody>
      </p:sp>
      <p:sp>
        <p:nvSpPr>
          <p:cNvPr id="45" name="Rectangle 18"/>
          <p:cNvSpPr>
            <a:spLocks noChangeArrowheads="1"/>
          </p:cNvSpPr>
          <p:nvPr/>
        </p:nvSpPr>
        <p:spPr>
          <a:xfrm>
            <a:off x="2097911" y="826347"/>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Strategic Objective</a:t>
            </a:r>
            <a:endParaRPr lang="en-US" sz="1200">
              <a:solidFill>
                <a:srgbClr val="000000"/>
              </a:solidFill>
            </a:endParaRPr>
          </a:p>
        </p:txBody>
      </p:sp>
      <p:sp>
        <p:nvSpPr>
          <p:cNvPr id="47" name="Line 19"/>
          <p:cNvSpPr>
            <a:spLocks noChangeShapeType="1"/>
          </p:cNvSpPr>
          <p:nvPr/>
        </p:nvSpPr>
        <p:spPr>
          <a:xfrm>
            <a:off x="1986401" y="1045682"/>
            <a:ext cx="5436000" cy="0"/>
          </a:xfrm>
          <a:prstGeom prst="line"/>
          <a:noFill/>
          <a:ln w="19050">
            <a:solidFill>
              <a:srgbClr val="000000"/>
            </a:solidFill>
            <a:round/>
          </a:ln>
        </p:spPr>
        <p:txBody>
          <a:bodyPr/>
          <a:lstStyle/>
          <a:p>
            <a:endParaRPr lang="en-US" sz="1200"/>
          </a:p>
        </p:txBody>
      </p:sp>
      <p:sp>
        <p:nvSpPr>
          <p:cNvPr id="48" name="Rectangle 32"/>
          <p:cNvSpPr>
            <a:spLocks noChangeArrowheads="1"/>
          </p:cNvSpPr>
          <p:nvPr/>
        </p:nvSpPr>
        <p:spPr>
          <a:xfrm>
            <a:off x="190705" y="826347"/>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Strategic Impact Area</a:t>
            </a:r>
            <a:endParaRPr lang="en-US" sz="1200">
              <a:solidFill>
                <a:srgbClr val="000000"/>
              </a:solidFill>
            </a:endParaRPr>
          </a:p>
        </p:txBody>
      </p:sp>
      <p:sp>
        <p:nvSpPr>
          <p:cNvPr id="49" name="Line 19"/>
          <p:cNvSpPr>
            <a:spLocks noChangeShapeType="1"/>
          </p:cNvSpPr>
          <p:nvPr/>
        </p:nvSpPr>
        <p:spPr>
          <a:xfrm>
            <a:off x="79194" y="1045682"/>
            <a:ext cx="1656000" cy="0"/>
          </a:xfrm>
          <a:prstGeom prst="line"/>
          <a:noFill/>
          <a:ln w="19050">
            <a:solidFill>
              <a:srgbClr val="000000"/>
            </a:solidFill>
            <a:round/>
          </a:ln>
        </p:spPr>
        <p:txBody>
          <a:bodyPr/>
          <a:lstStyle/>
          <a:p>
            <a:endParaRPr lang="en-US" sz="1200"/>
          </a:p>
        </p:txBody>
      </p:sp>
      <p:sp>
        <p:nvSpPr>
          <p:cNvPr id="50" name="Rectangle 32"/>
          <p:cNvSpPr>
            <a:spLocks noChangeArrowheads="1"/>
          </p:cNvSpPr>
          <p:nvPr/>
        </p:nvSpPr>
        <p:spPr>
          <a:xfrm>
            <a:off x="7557861" y="814338"/>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Relevant Best Practices</a:t>
            </a:r>
            <a:endParaRPr lang="en-US" sz="1200">
              <a:solidFill>
                <a:srgbClr val="000000"/>
              </a:solidFill>
            </a:endParaRPr>
          </a:p>
        </p:txBody>
      </p:sp>
      <p:sp>
        <p:nvSpPr>
          <p:cNvPr id="51" name="Line 19"/>
          <p:cNvSpPr>
            <a:spLocks noChangeShapeType="1"/>
          </p:cNvSpPr>
          <p:nvPr/>
        </p:nvSpPr>
        <p:spPr>
          <a:xfrm>
            <a:off x="7513257" y="1044824"/>
            <a:ext cx="1600200" cy="0"/>
          </a:xfrm>
          <a:prstGeom prst="line"/>
          <a:noFill/>
          <a:ln w="19050">
            <a:solidFill>
              <a:srgbClr val="000000"/>
            </a:solidFill>
            <a:round/>
          </a:ln>
        </p:spPr>
        <p:txBody>
          <a:bodyPr/>
          <a:lstStyle/>
          <a:p>
            <a:endParaRPr lang="en-US" sz="1200"/>
          </a:p>
        </p:txBody>
      </p:sp>
      <p:sp>
        <p:nvSpPr>
          <p:cNvPr id="43" name="TextBox 42"/>
          <p:cNvSpPr txBox="1"/>
          <p:nvPr/>
        </p:nvSpPr>
        <p:spPr>
          <a:xfrm>
            <a:off x="8041816" y="1306131"/>
            <a:ext cx="658010" cy="276999"/>
          </a:xfrm>
          <a:prstGeom prst="rect"/>
          <a:solidFill>
            <a:schemeClr val="accent2">
              <a:lumMod val="20000"/>
              <a:lumOff val="80000"/>
            </a:schemeClr>
          </a:solidFill>
        </p:spPr>
        <p:txBody>
          <a:bodyPr wrap="square" rtlCol="0">
            <a:spAutoFit/>
          </a:bodyPr>
          <a:lstStyle/>
          <a:p>
            <a:pPr algn="ctr"/>
            <a:r>
              <a:rPr lang="en-US" sz="1200" dirty="1" smtClean="0"/>
              <a:t>15</a:t>
            </a:r>
            <a:endParaRPr lang="en-US" sz="1200"/>
          </a:p>
        </p:txBody>
      </p:sp>
      <p:sp>
        <p:nvSpPr>
          <p:cNvPr id="52" name="TextBox 51"/>
          <p:cNvSpPr txBox="1"/>
          <p:nvPr/>
        </p:nvSpPr>
        <p:spPr>
          <a:xfrm>
            <a:off x="8041816" y="1703853"/>
            <a:ext cx="658010" cy="276999"/>
          </a:xfrm>
          <a:prstGeom prst="rect"/>
          <a:solidFill>
            <a:schemeClr val="accent2">
              <a:lumMod val="20000"/>
              <a:lumOff val="80000"/>
            </a:schemeClr>
          </a:solidFill>
        </p:spPr>
        <p:txBody>
          <a:bodyPr wrap="square" rtlCol="0">
            <a:spAutoFit/>
          </a:bodyPr>
          <a:lstStyle/>
          <a:p>
            <a:pPr algn="ctr"/>
            <a:r>
              <a:rPr lang="en-US" sz="1200" dirty="1" smtClean="0"/>
              <a:t>9</a:t>
            </a:r>
            <a:endParaRPr lang="en-US" sz="1200"/>
          </a:p>
        </p:txBody>
      </p:sp>
      <p:sp>
        <p:nvSpPr>
          <p:cNvPr id="53" name="TextBox 52"/>
          <p:cNvSpPr txBox="1"/>
          <p:nvPr/>
        </p:nvSpPr>
        <p:spPr>
          <a:xfrm>
            <a:off x="8041816" y="2135028"/>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4" name="TextBox 53"/>
          <p:cNvSpPr txBox="1"/>
          <p:nvPr/>
        </p:nvSpPr>
        <p:spPr>
          <a:xfrm>
            <a:off x="8041816" y="2555052"/>
            <a:ext cx="658010" cy="276999"/>
          </a:xfrm>
          <a:prstGeom prst="rect"/>
          <a:solidFill>
            <a:schemeClr val="accent2">
              <a:lumMod val="20000"/>
              <a:lumOff val="80000"/>
            </a:schemeClr>
          </a:solidFill>
        </p:spPr>
        <p:txBody>
          <a:bodyPr wrap="square" rtlCol="0">
            <a:spAutoFit/>
          </a:bodyPr>
          <a:lstStyle/>
          <a:p>
            <a:pPr algn="ctr"/>
            <a:r>
              <a:rPr lang="en-US" sz="1200" dirty="1" smtClean="0"/>
              <a:t>7</a:t>
            </a:r>
            <a:endParaRPr lang="en-US" sz="1200"/>
          </a:p>
        </p:txBody>
      </p:sp>
      <p:sp>
        <p:nvSpPr>
          <p:cNvPr id="55" name="TextBox 54"/>
          <p:cNvSpPr txBox="1"/>
          <p:nvPr/>
        </p:nvSpPr>
        <p:spPr>
          <a:xfrm>
            <a:off x="8041816" y="343226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56" name="TextBox 55"/>
          <p:cNvSpPr txBox="1"/>
          <p:nvPr/>
        </p:nvSpPr>
        <p:spPr>
          <a:xfrm>
            <a:off x="8041816" y="3841140"/>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7" name="TextBox 56"/>
          <p:cNvSpPr txBox="1"/>
          <p:nvPr/>
        </p:nvSpPr>
        <p:spPr>
          <a:xfrm>
            <a:off x="8041816" y="4250013"/>
            <a:ext cx="658010" cy="276999"/>
          </a:xfrm>
          <a:prstGeom prst="rect"/>
          <a:solidFill>
            <a:schemeClr val="accent2">
              <a:lumMod val="20000"/>
              <a:lumOff val="80000"/>
            </a:schemeClr>
          </a:solidFill>
        </p:spPr>
        <p:txBody>
          <a:bodyPr wrap="square" rtlCol="0">
            <a:spAutoFit/>
          </a:bodyPr>
          <a:lstStyle/>
          <a:p>
            <a:pPr algn="ctr"/>
            <a:r>
              <a:rPr lang="en-US" sz="1200" dirty="1" smtClean="0"/>
              <a:t>18</a:t>
            </a:r>
            <a:endParaRPr lang="en-US" sz="1200"/>
          </a:p>
        </p:txBody>
      </p:sp>
      <p:sp>
        <p:nvSpPr>
          <p:cNvPr id="58" name="TextBox 57"/>
          <p:cNvSpPr txBox="1"/>
          <p:nvPr/>
        </p:nvSpPr>
        <p:spPr>
          <a:xfrm>
            <a:off x="8041816" y="4636584"/>
            <a:ext cx="658010" cy="276999"/>
          </a:xfrm>
          <a:prstGeom prst="rect"/>
          <a:solidFill>
            <a:schemeClr val="accent2">
              <a:lumMod val="20000"/>
              <a:lumOff val="80000"/>
            </a:schemeClr>
          </a:solidFill>
        </p:spPr>
        <p:txBody>
          <a:bodyPr wrap="square" rtlCol="0">
            <a:spAutoFit/>
          </a:bodyPr>
          <a:lstStyle/>
          <a:p>
            <a:pPr algn="ctr"/>
            <a:r>
              <a:rPr lang="en-US" sz="1200" dirty="1" smtClean="0"/>
              <a:t>6</a:t>
            </a:r>
            <a:endParaRPr lang="en-US" sz="1200"/>
          </a:p>
        </p:txBody>
      </p:sp>
      <p:sp>
        <p:nvSpPr>
          <p:cNvPr id="59" name="TextBox 58"/>
          <p:cNvSpPr txBox="1"/>
          <p:nvPr/>
        </p:nvSpPr>
        <p:spPr>
          <a:xfrm>
            <a:off x="8041816" y="504545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266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8484829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3" nodeType="clickEffect">
                                  <p:stCondLst>
                                    <p:cond delay="0"/>
                                  </p:stCondLst>
                                  <p:childTnLst>
                                    <p:set>
                                      <p:cBhvr>
                                        <p:cTn id="6" dur="1" fill="hold">
                                          <p:stCondLst>
                                            <p:cond delay="0"/>
                                          </p:stCondLst>
                                        </p:cTn>
                                        <p:tgtEl>
                                          <p:spTgt spid="48"/>
                                        </p:tgtEl>
                                        <p:attrNameLst>
                                          <p:attrName>style.visibility</p:attrName>
                                        </p:attrNameLst>
                                      </p:cBhvr>
                                      <p:to>
                                        <p1:strVal xmlns:p1="http://schemas.openxmlformats.org/presentationml/2006/main" val="visible"/>
                                      </p:to>
                                    </p:set>
                                  </p:childTnLst>
                                </p:cTn>
                              </p:par>
                              <p:par>
                                <p:cTn id="7" presetID="1" presetClass="entr" presetSubtype="0" fill="hold" grpId="24" nodeType="withEffect">
                                  <p:stCondLst>
                                    <p:cond delay="0"/>
                                  </p:stCondLst>
                                  <p:childTnLst>
                                    <p:set>
                                      <p:cBhvr>
                                        <p:cTn id="8" dur="1" fill="hold">
                                          <p:stCondLst>
                                            <p:cond delay="0"/>
                                          </p:stCondLst>
                                        </p:cTn>
                                        <p:tgtEl>
                                          <p:spTgt spid="49"/>
                                        </p:tgtEl>
                                        <p:attrNameLst>
                                          <p:attrName>style.visibility</p:attrName>
                                        </p:attrNameLst>
                                      </p:cBhvr>
                                      <p:to>
                                        <p1:strVal xmlns:p1="http://schemas.openxmlformats.org/presentationml/2006/main"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1" nodeType="clickEffect">
                                  <p:stCondLst>
                                    <p:cond delay="0"/>
                                  </p:stCondLst>
                                  <p:childTnLst>
                                    <p:set>
                                      <p:cBhvr>
                                        <p:cTn id="12" dur="1" fill="hold">
                                          <p:stCondLst>
                                            <p:cond delay="0"/>
                                          </p:stCondLst>
                                        </p:cTn>
                                        <p:tgtEl>
                                          <p:spTgt spid="45"/>
                                        </p:tgtEl>
                                        <p:attrNameLst>
                                          <p:attrName>style.visibility</p:attrName>
                                        </p:attrNameLst>
                                      </p:cBhvr>
                                      <p:to>
                                        <p1:strVal xmlns:p1="http://schemas.openxmlformats.org/presentationml/2006/main" val="visible"/>
                                      </p:to>
                                    </p:set>
                                  </p:childTnLst>
                                </p:cTn>
                              </p:par>
                              <p:par>
                                <p:cTn id="13" presetID="1" presetClass="entr" presetSubtype="0" fill="hold" grpId="22" nodeType="withEffect">
                                  <p:stCondLst>
                                    <p:cond delay="0"/>
                                  </p:stCondLst>
                                  <p:childTnLst>
                                    <p:set>
                                      <p:cBhvr>
                                        <p:cTn id="14" dur="1" fill="hold">
                                          <p:stCondLst>
                                            <p:cond delay="0"/>
                                          </p:stCondLst>
                                        </p:cTn>
                                        <p:tgtEl>
                                          <p:spTgt spid="47"/>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1:strVal xmlns:p1="http://schemas.openxmlformats.org/presentationml/2006/main"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1:strVal xmlns:p1="http://schemas.openxmlformats.org/presentationml/2006/main"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1:strVal xmlns:p1="http://schemas.openxmlformats.org/presentationml/2006/main"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1:strVal xmlns:p1="http://schemas.openxmlformats.org/presentationml/2006/main" val="visible"/>
                                      </p:to>
                                    </p:set>
                                  </p:childTnLst>
                                </p:cTn>
                              </p:par>
                              <p:par>
                                <p:cTn id="25" presetID="1" presetClass="entr" presetSubtype="0" fill="hold" grpId="9" nodeType="withEffect">
                                  <p:stCondLst>
                                    <p:cond delay="0"/>
                                  </p:stCondLst>
                                  <p:childTnLst>
                                    <p:set>
                                      <p:cBhvr>
                                        <p:cTn id="26" dur="1" fill="hold">
                                          <p:stCondLst>
                                            <p:cond delay="0"/>
                                          </p:stCondLst>
                                        </p:cTn>
                                        <p:tgtEl>
                                          <p:spTgt spid="27"/>
                                        </p:tgtEl>
                                        <p:attrNameLst>
                                          <p:attrName>style.visibility</p:attrName>
                                        </p:attrNameLst>
                                      </p:cBhvr>
                                      <p:to>
                                        <p1:strVal xmlns:p1="http://schemas.openxmlformats.org/presentationml/2006/main" val="visible"/>
                                      </p:to>
                                    </p:set>
                                  </p:childTnLst>
                                </p:cTn>
                              </p:par>
                              <p:par>
                                <p:cTn id="27" presetID="1" presetClass="entr" presetSubtype="0" fill="hold" grpId="5" nodeType="with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6" nodeType="withEffect">
                                  <p:stCondLst>
                                    <p:cond delay="0"/>
                                  </p:stCondLst>
                                  <p:childTnLst>
                                    <p:set>
                                      <p:cBhvr>
                                        <p:cTn id="30" dur="1" fill="hold">
                                          <p:stCondLst>
                                            <p:cond delay="0"/>
                                          </p:stCondLst>
                                        </p:cTn>
                                        <p:tgtEl>
                                          <p:spTgt spid="23"/>
                                        </p:tgtEl>
                                        <p:attrNameLst>
                                          <p:attrName>style.visibility</p:attrName>
                                        </p:attrNameLst>
                                      </p:cBhvr>
                                      <p:to>
                                        <p1:strVal xmlns:p1="http://schemas.openxmlformats.org/presentationml/2006/main" val="visible"/>
                                      </p:to>
                                    </p:set>
                                  </p:childTnLst>
                                </p:cTn>
                              </p:par>
                              <p:par>
                                <p:cTn id="31" presetID="1" presetClass="entr" presetSubtype="0" fill="hold" grpId="7" nodeType="withEffect">
                                  <p:stCondLst>
                                    <p:cond delay="0"/>
                                  </p:stCondLst>
                                  <p:childTnLst>
                                    <p:set>
                                      <p:cBhvr>
                                        <p:cTn id="32" dur="1" fill="hold">
                                          <p:stCondLst>
                                            <p:cond delay="0"/>
                                          </p:stCondLst>
                                        </p:cTn>
                                        <p:tgtEl>
                                          <p:spTgt spid="2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5"/>
                                        </p:tgtEl>
                                        <p:attrNameLst>
                                          <p:attrName>style.visibility</p:attrName>
                                        </p:attrNameLst>
                                      </p:cBhvr>
                                      <p:to>
                                        <p1:strVal xmlns:p1="http://schemas.openxmlformats.org/presentationml/2006/main" val="visible"/>
                                      </p:to>
                                    </p:set>
                                  </p:childTnLst>
                                </p:cTn>
                              </p:par>
                              <p:par>
                                <p:cTn id="35" presetID="1" presetClass="entr" presetSubtype="0" fill="hold" grpId="11" nodeType="withEffect">
                                  <p:stCondLst>
                                    <p:cond delay="0"/>
                                  </p:stCondLst>
                                  <p:childTnLst>
                                    <p:set>
                                      <p:cBhvr>
                                        <p:cTn id="36" dur="1" fill="hold">
                                          <p:stCondLst>
                                            <p:cond delay="0"/>
                                          </p:stCondLst>
                                        </p:cTn>
                                        <p:tgtEl>
                                          <p:spTgt spid="4"/>
                                        </p:tgtEl>
                                        <p:attrNameLst>
                                          <p:attrName>style.visibility</p:attrName>
                                        </p:attrNameLst>
                                      </p:cBhvr>
                                      <p:to>
                                        <p1:strVal xmlns:p1="http://schemas.openxmlformats.org/presentationml/2006/main" val="visible"/>
                                      </p:to>
                                    </p:set>
                                  </p:childTnLst>
                                </p:cTn>
                              </p:par>
                              <p:par>
                                <p:cTn id="37" presetID="1" presetClass="entr" presetSubtype="0" fill="hold" grpId="12" nodeType="withEffect">
                                  <p:stCondLst>
                                    <p:cond delay="0"/>
                                  </p:stCondLst>
                                  <p:childTnLst>
                                    <p:set>
                                      <p:cBhvr>
                                        <p:cTn id="38" dur="1" fill="hold">
                                          <p:stCondLst>
                                            <p:cond delay="0"/>
                                          </p:stCondLst>
                                        </p:cTn>
                                        <p:tgtEl>
                                          <p:spTgt spid="30"/>
                                        </p:tgtEl>
                                        <p:attrNameLst>
                                          <p:attrName>style.visibility</p:attrName>
                                        </p:attrNameLst>
                                      </p:cBhvr>
                                      <p:to>
                                        <p1:strVal xmlns:p1="http://schemas.openxmlformats.org/presentationml/2006/main" val="visible"/>
                                      </p:to>
                                    </p:set>
                                  </p:childTnLst>
                                </p:cTn>
                              </p:par>
                              <p:par>
                                <p:cTn id="39" presetID="1" presetClass="entr" presetSubtype="0" fill="hold" grpId="13" nodeType="withEffect">
                                  <p:stCondLst>
                                    <p:cond delay="0"/>
                                  </p:stCondLst>
                                  <p:childTnLst>
                                    <p:set>
                                      <p:cBhvr>
                                        <p:cTn id="40" dur="1" fill="hold">
                                          <p:stCondLst>
                                            <p:cond delay="0"/>
                                          </p:stCondLst>
                                        </p:cTn>
                                        <p:tgtEl>
                                          <p:spTgt spid="31"/>
                                        </p:tgtEl>
                                        <p:attrNameLst>
                                          <p:attrName>style.visibility</p:attrName>
                                        </p:attrNameLst>
                                      </p:cBhvr>
                                      <p:to>
                                        <p1:strVal xmlns:p1="http://schemas.openxmlformats.org/presentationml/2006/main" val="visible"/>
                                      </p:to>
                                    </p:set>
                                  </p:childTnLst>
                                </p:cTn>
                              </p:par>
                              <p:par>
                                <p:cTn id="41" presetID="1" presetClass="entr" presetSubtype="0" fill="hold" grpId="14" nodeType="withEffect">
                                  <p:stCondLst>
                                    <p:cond delay="0"/>
                                  </p:stCondLst>
                                  <p:childTnLst>
                                    <p:set>
                                      <p:cBhvr>
                                        <p:cTn id="42" dur="1" fill="hold">
                                          <p:stCondLst>
                                            <p:cond delay="0"/>
                                          </p:stCondLst>
                                        </p:cTn>
                                        <p:tgtEl>
                                          <p:spTgt spid="32"/>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1:strVal xmlns:p1="http://schemas.openxmlformats.org/presentationml/2006/main"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1:strVal xmlns:p1="http://schemas.openxmlformats.org/presentationml/2006/main"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1:strVal xmlns:p1="http://schemas.openxmlformats.org/presentationml/2006/main"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1:strVal xmlns:p1="http://schemas.openxmlformats.org/presentationml/2006/main" val="visible"/>
                                      </p:to>
                                    </p:set>
                                  </p:childTnLst>
                                </p:cTn>
                              </p:par>
                              <p:par>
                                <p:cTn id="55" presetID="1" presetClass="entr" presetSubtype="0" fill="hold" grpId="10" nodeType="withEffect">
                                  <p:stCondLst>
                                    <p:cond delay="0"/>
                                  </p:stCondLst>
                                  <p:childTnLst>
                                    <p:set>
                                      <p:cBhvr>
                                        <p:cTn id="56" dur="1" fill="hold">
                                          <p:stCondLst>
                                            <p:cond delay="0"/>
                                          </p:stCondLst>
                                        </p:cTn>
                                        <p:tgtEl>
                                          <p:spTgt spid="28"/>
                                        </p:tgtEl>
                                        <p:attrNameLst>
                                          <p:attrName>style.visibility</p:attrName>
                                        </p:attrNameLst>
                                      </p:cBhvr>
                                      <p:to>
                                        <p1:strVal xmlns:p1="http://schemas.openxmlformats.org/presentationml/2006/main"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1:strVal xmlns:p1="http://schemas.openxmlformats.org/presentationml/2006/main" val="visible"/>
                                      </p:to>
                                    </p:set>
                                  </p:childTnLst>
                                </p:cTn>
                              </p:par>
                              <p:par>
                                <p:cTn id="59" presetID="1" presetClass="entr" presetSubtype="0" fill="hold" grpId="15" nodeType="withEffect">
                                  <p:stCondLst>
                                    <p:cond delay="0"/>
                                  </p:stCondLst>
                                  <p:childTnLst>
                                    <p:set>
                                      <p:cBhvr>
                                        <p:cTn id="60" dur="1" fill="hold">
                                          <p:stCondLst>
                                            <p:cond delay="0"/>
                                          </p:stCondLst>
                                        </p:cTn>
                                        <p:tgtEl>
                                          <p:spTgt spid="33"/>
                                        </p:tgtEl>
                                        <p:attrNameLst>
                                          <p:attrName>style.visibility</p:attrName>
                                        </p:attrNameLst>
                                      </p:cBhvr>
                                      <p:to>
                                        <p1:strVal xmlns:p1="http://schemas.openxmlformats.org/presentationml/2006/main"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1:strVal xmlns:p1="http://schemas.openxmlformats.org/presentationml/2006/main" val="visible"/>
                                      </p:to>
                                    </p:set>
                                  </p:childTnLst>
                                </p:cTn>
                              </p:par>
                              <p:par>
                                <p:cTn id="63" presetID="1" presetClass="entr" presetSubtype="0" fill="hold" grpId="16" nodeType="withEffect">
                                  <p:stCondLst>
                                    <p:cond delay="0"/>
                                  </p:stCondLst>
                                  <p:childTnLst>
                                    <p:set>
                                      <p:cBhvr>
                                        <p:cTn id="64" dur="1" fill="hold">
                                          <p:stCondLst>
                                            <p:cond delay="0"/>
                                          </p:stCondLst>
                                        </p:cTn>
                                        <p:tgtEl>
                                          <p:spTgt spid="5"/>
                                        </p:tgtEl>
                                        <p:attrNameLst>
                                          <p:attrName>style.visibility</p:attrName>
                                        </p:attrNameLst>
                                      </p:cBhvr>
                                      <p:to>
                                        <p1:strVal xmlns:p1="http://schemas.openxmlformats.org/presentationml/2006/main" val="visible"/>
                                      </p:to>
                                    </p:set>
                                  </p:childTnLst>
                                </p:cTn>
                              </p:par>
                              <p:par>
                                <p:cTn id="65" presetID="1" presetClass="entr" presetSubtype="0" fill="hold" grpId="2" nodeType="withEffect">
                                  <p:stCondLst>
                                    <p:cond delay="0"/>
                                  </p:stCondLst>
                                  <p:childTnLst>
                                    <p:set>
                                      <p:cBhvr>
                                        <p:cTn id="66" dur="1" fill="hold">
                                          <p:stCondLst>
                                            <p:cond delay="0"/>
                                          </p:stCondLst>
                                        </p:cTn>
                                        <p:tgtEl>
                                          <p:spTgt spid="18"/>
                                        </p:tgtEl>
                                        <p:attrNameLst>
                                          <p:attrName>style.visibility</p:attrName>
                                        </p:attrNameLst>
                                      </p:cBhvr>
                                      <p:to>
                                        <p1:strVal xmlns:p1="http://schemas.openxmlformats.org/presentationml/2006/main" val="visible"/>
                                      </p:to>
                                    </p:set>
                                  </p:childTnLst>
                                </p:cTn>
                              </p:par>
                              <p:par>
                                <p:cTn id="67" presetID="1" presetClass="entr" presetSubtype="0" fill="hold" grpId="17" nodeType="withEffect">
                                  <p:stCondLst>
                                    <p:cond delay="0"/>
                                  </p:stCondLst>
                                  <p:childTnLst>
                                    <p:set>
                                      <p:cBhvr>
                                        <p:cTn id="68" dur="1" fill="hold">
                                          <p:stCondLst>
                                            <p:cond delay="0"/>
                                          </p:stCondLst>
                                        </p:cTn>
                                        <p:tgtEl>
                                          <p:spTgt spid="36"/>
                                        </p:tgtEl>
                                        <p:attrNameLst>
                                          <p:attrName>style.visibility</p:attrName>
                                        </p:attrNameLst>
                                      </p:cBhvr>
                                      <p:to>
                                        <p1:strVal xmlns:p1="http://schemas.openxmlformats.org/presentationml/2006/main" val="visible"/>
                                      </p:to>
                                    </p:set>
                                  </p:childTnLst>
                                </p:cTn>
                              </p:par>
                              <p:par>
                                <p:cTn id="69" presetID="1" presetClass="entr" presetSubtype="0" fill="hold" grpId="18" nodeType="withEffect">
                                  <p:stCondLst>
                                    <p:cond delay="0"/>
                                  </p:stCondLst>
                                  <p:childTnLst>
                                    <p:set>
                                      <p:cBhvr>
                                        <p:cTn id="70" dur="1" fill="hold">
                                          <p:stCondLst>
                                            <p:cond delay="0"/>
                                          </p:stCondLst>
                                        </p:cTn>
                                        <p:tgtEl>
                                          <p:spTgt spid="37"/>
                                        </p:tgtEl>
                                        <p:attrNameLst>
                                          <p:attrName>style.visibility</p:attrName>
                                        </p:attrNameLst>
                                      </p:cBhvr>
                                      <p:to>
                                        <p1:strVal xmlns:p1="http://schemas.openxmlformats.org/presentationml/2006/main" val="visible"/>
                                      </p:to>
                                    </p:set>
                                  </p:childTnLst>
                                </p:cTn>
                              </p:par>
                              <p:par>
                                <p:cTn id="71" presetID="1" presetClass="entr" presetSubtype="0" fill="hold" grpId="3" nodeType="withEffect">
                                  <p:stCondLst>
                                    <p:cond delay="0"/>
                                  </p:stCondLst>
                                  <p:childTnLst>
                                    <p:set>
                                      <p:cBhvr>
                                        <p:cTn id="72" dur="1" fill="hold">
                                          <p:stCondLst>
                                            <p:cond delay="0"/>
                                          </p:stCondLst>
                                        </p:cTn>
                                        <p:tgtEl>
                                          <p:spTgt spid="19"/>
                                        </p:tgtEl>
                                        <p:attrNameLst>
                                          <p:attrName>style.visibility</p:attrName>
                                        </p:attrNameLst>
                                      </p:cBhvr>
                                      <p:to>
                                        <p1:strVal xmlns:p1="http://schemas.openxmlformats.org/presentationml/2006/main" val="visible"/>
                                      </p:to>
                                    </p:set>
                                  </p:childTnLst>
                                </p:cTn>
                              </p:par>
                              <p:par>
                                <p:cTn id="73" presetID="1" presetClass="entr" presetSubtype="0" fill="hold" grpId="4" nodeType="withEffect">
                                  <p:stCondLst>
                                    <p:cond delay="0"/>
                                  </p:stCondLst>
                                  <p:childTnLst>
                                    <p:set>
                                      <p:cBhvr>
                                        <p:cTn id="74" dur="1" fill="hold">
                                          <p:stCondLst>
                                            <p:cond delay="0"/>
                                          </p:stCondLst>
                                        </p:cTn>
                                        <p:tgtEl>
                                          <p:spTgt spid="21"/>
                                        </p:tgtEl>
                                        <p:attrNameLst>
                                          <p:attrName>style.visibility</p:attrName>
                                        </p:attrNameLst>
                                      </p:cBhvr>
                                      <p:to>
                                        <p1:strVal xmlns:p1="http://schemas.openxmlformats.org/presentationml/2006/main" val="visible"/>
                                      </p:to>
                                    </p:set>
                                  </p:childTnLst>
                                </p:cTn>
                              </p:par>
                              <p:par>
                                <p:cTn id="75" presetID="1" presetClass="entr" presetSubtype="0" fill="hold" grpId="19" nodeType="withEffect">
                                  <p:stCondLst>
                                    <p:cond delay="0"/>
                                  </p:stCondLst>
                                  <p:childTnLst>
                                    <p:set>
                                      <p:cBhvr>
                                        <p:cTn id="76"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5" nodeType="clickEffect">
                                  <p:stCondLst>
                                    <p:cond delay="0"/>
                                  </p:stCondLst>
                                  <p:childTnLst>
                                    <p:set>
                                      <p:cBhvr>
                                        <p:cTn id="80" dur="1" fill="hold">
                                          <p:stCondLst>
                                            <p:cond delay="0"/>
                                          </p:stCondLst>
                                        </p:cTn>
                                        <p:tgtEl>
                                          <p:spTgt spid="50"/>
                                        </p:tgtEl>
                                        <p:attrNameLst>
                                          <p:attrName>style.visibility</p:attrName>
                                        </p:attrNameLst>
                                      </p:cBhvr>
                                      <p:to>
                                        <p1:strVal xmlns:p1="http://schemas.openxmlformats.org/presentationml/2006/main" val="visible"/>
                                      </p:to>
                                    </p:set>
                                  </p:childTnLst>
                                </p:cTn>
                              </p:par>
                              <p:par>
                                <p:cTn id="81" presetID="1" presetClass="entr" presetSubtype="0" fill="hold" grpId="26" nodeType="withEffect">
                                  <p:stCondLst>
                                    <p:cond delay="0"/>
                                  </p:stCondLst>
                                  <p:childTnLst>
                                    <p:set>
                                      <p:cBhvr>
                                        <p:cTn id="82" dur="1" fill="hold">
                                          <p:stCondLst>
                                            <p:cond delay="0"/>
                                          </p:stCondLst>
                                        </p:cTn>
                                        <p:tgtEl>
                                          <p:spTgt spid="51"/>
                                        </p:tgtEl>
                                        <p:attrNameLst>
                                          <p:attrName>style.visibility</p:attrName>
                                        </p:attrNameLst>
                                      </p:cBhvr>
                                      <p:to>
                                        <p1:strVal xmlns:p1="http://schemas.openxmlformats.org/presentationml/2006/main" val="visible"/>
                                      </p:to>
                                    </p:set>
                                  </p:childTnLst>
                                </p:cTn>
                              </p:par>
                              <p:par>
                                <p:cTn id="83" presetID="1" presetClass="entr" presetSubtype="0" fill="hold" grpId="27" nodeType="withEffect">
                                  <p:stCondLst>
                                    <p:cond delay="0"/>
                                  </p:stCondLst>
                                  <p:childTnLst>
                                    <p:set>
                                      <p:cBhvr>
                                        <p:cTn id="84" dur="1" fill="hold">
                                          <p:stCondLst>
                                            <p:cond delay="0"/>
                                          </p:stCondLst>
                                        </p:cTn>
                                        <p:tgtEl>
                                          <p:spTgt spid="43"/>
                                        </p:tgtEl>
                                        <p:attrNameLst>
                                          <p:attrName>style.visibility</p:attrName>
                                        </p:attrNameLst>
                                      </p:cBhvr>
                                      <p:to>
                                        <p1:strVal xmlns:p1="http://schemas.openxmlformats.org/presentationml/2006/main" val="visible"/>
                                      </p:to>
                                    </p:set>
                                  </p:childTnLst>
                                </p:cTn>
                              </p:par>
                              <p:par>
                                <p:cTn id="85" presetID="1" presetClass="entr" presetSubtype="0" fill="hold" grpId="28" nodeType="withEffect">
                                  <p:stCondLst>
                                    <p:cond delay="0"/>
                                  </p:stCondLst>
                                  <p:childTnLst>
                                    <p:set>
                                      <p:cBhvr>
                                        <p:cTn id="86" dur="1" fill="hold">
                                          <p:stCondLst>
                                            <p:cond delay="0"/>
                                          </p:stCondLst>
                                        </p:cTn>
                                        <p:tgtEl>
                                          <p:spTgt spid="52"/>
                                        </p:tgtEl>
                                        <p:attrNameLst>
                                          <p:attrName>style.visibility</p:attrName>
                                        </p:attrNameLst>
                                      </p:cBhvr>
                                      <p:to>
                                        <p1:strVal xmlns:p1="http://schemas.openxmlformats.org/presentationml/2006/main" val="visible"/>
                                      </p:to>
                                    </p:set>
                                  </p:childTnLst>
                                </p:cTn>
                              </p:par>
                              <p:par>
                                <p:cTn id="87" presetID="1" presetClass="entr" presetSubtype="0" fill="hold" grpId="29" nodeType="withEffect">
                                  <p:stCondLst>
                                    <p:cond delay="0"/>
                                  </p:stCondLst>
                                  <p:childTnLst>
                                    <p:set>
                                      <p:cBhvr>
                                        <p:cTn id="88" dur="1" fill="hold">
                                          <p:stCondLst>
                                            <p:cond delay="0"/>
                                          </p:stCondLst>
                                        </p:cTn>
                                        <p:tgtEl>
                                          <p:spTgt spid="53"/>
                                        </p:tgtEl>
                                        <p:attrNameLst>
                                          <p:attrName>style.visibility</p:attrName>
                                        </p:attrNameLst>
                                      </p:cBhvr>
                                      <p:to>
                                        <p1:strVal xmlns:p1="http://schemas.openxmlformats.org/presentationml/2006/main" val="visible"/>
                                      </p:to>
                                    </p:set>
                                  </p:childTnLst>
                                </p:cTn>
                              </p:par>
                              <p:par>
                                <p:cTn id="89" presetID="1" presetClass="entr" presetSubtype="0" fill="hold" grpId="30" nodeType="withEffect">
                                  <p:stCondLst>
                                    <p:cond delay="0"/>
                                  </p:stCondLst>
                                  <p:childTnLst>
                                    <p:set>
                                      <p:cBhvr>
                                        <p:cTn id="90" dur="1" fill="hold">
                                          <p:stCondLst>
                                            <p:cond delay="0"/>
                                          </p:stCondLst>
                                        </p:cTn>
                                        <p:tgtEl>
                                          <p:spTgt spid="54"/>
                                        </p:tgtEl>
                                        <p:attrNameLst>
                                          <p:attrName>style.visibility</p:attrName>
                                        </p:attrNameLst>
                                      </p:cBhvr>
                                      <p:to>
                                        <p1:strVal xmlns:p1="http://schemas.openxmlformats.org/presentationml/2006/main" val="visible"/>
                                      </p:to>
                                    </p:set>
                                  </p:childTnLst>
                                </p:cTn>
                              </p:par>
                              <p:par>
                                <p:cTn id="91" presetID="1" presetClass="entr" presetSubtype="0" fill="hold" grpId="31" nodeType="withEffect">
                                  <p:stCondLst>
                                    <p:cond delay="0"/>
                                  </p:stCondLst>
                                  <p:childTnLst>
                                    <p:set>
                                      <p:cBhvr>
                                        <p:cTn id="92" dur="1" fill="hold">
                                          <p:stCondLst>
                                            <p:cond delay="0"/>
                                          </p:stCondLst>
                                        </p:cTn>
                                        <p:tgtEl>
                                          <p:spTgt spid="55"/>
                                        </p:tgtEl>
                                        <p:attrNameLst>
                                          <p:attrName>style.visibility</p:attrName>
                                        </p:attrNameLst>
                                      </p:cBhvr>
                                      <p:to>
                                        <p1:strVal xmlns:p1="http://schemas.openxmlformats.org/presentationml/2006/main" val="visible"/>
                                      </p:to>
                                    </p:set>
                                  </p:childTnLst>
                                </p:cTn>
                              </p:par>
                              <p:par>
                                <p:cTn id="93" presetID="1" presetClass="entr" presetSubtype="0" fill="hold" grpId="32" nodeType="withEffect">
                                  <p:stCondLst>
                                    <p:cond delay="0"/>
                                  </p:stCondLst>
                                  <p:childTnLst>
                                    <p:set>
                                      <p:cBhvr>
                                        <p:cTn id="94" dur="1" fill="hold">
                                          <p:stCondLst>
                                            <p:cond delay="0"/>
                                          </p:stCondLst>
                                        </p:cTn>
                                        <p:tgtEl>
                                          <p:spTgt spid="56"/>
                                        </p:tgtEl>
                                        <p:attrNameLst>
                                          <p:attrName>style.visibility</p:attrName>
                                        </p:attrNameLst>
                                      </p:cBhvr>
                                      <p:to>
                                        <p1:strVal xmlns:p1="http://schemas.openxmlformats.org/presentationml/2006/main" val="visible"/>
                                      </p:to>
                                    </p:set>
                                  </p:childTnLst>
                                </p:cTn>
                              </p:par>
                              <p:par>
                                <p:cTn id="95" presetID="1" presetClass="entr" presetSubtype="0" fill="hold" grpId="33" nodeType="withEffect">
                                  <p:stCondLst>
                                    <p:cond delay="0"/>
                                  </p:stCondLst>
                                  <p:childTnLst>
                                    <p:set>
                                      <p:cBhvr>
                                        <p:cTn id="96" dur="1" fill="hold">
                                          <p:stCondLst>
                                            <p:cond delay="0"/>
                                          </p:stCondLst>
                                        </p:cTn>
                                        <p:tgtEl>
                                          <p:spTgt spid="57"/>
                                        </p:tgtEl>
                                        <p:attrNameLst>
                                          <p:attrName>style.visibility</p:attrName>
                                        </p:attrNameLst>
                                      </p:cBhvr>
                                      <p:to>
                                        <p1:strVal xmlns:p1="http://schemas.openxmlformats.org/presentationml/2006/main" val="visible"/>
                                      </p:to>
                                    </p:set>
                                  </p:childTnLst>
                                </p:cTn>
                              </p:par>
                              <p:par>
                                <p:cTn id="97" presetID="1" presetClass="entr" presetSubtype="0" fill="hold" grpId="34" nodeType="withEffect">
                                  <p:stCondLst>
                                    <p:cond delay="0"/>
                                  </p:stCondLst>
                                  <p:childTnLst>
                                    <p:set>
                                      <p:cBhvr>
                                        <p:cTn id="98" dur="1" fill="hold">
                                          <p:stCondLst>
                                            <p:cond delay="0"/>
                                          </p:stCondLst>
                                        </p:cTn>
                                        <p:tgtEl>
                                          <p:spTgt spid="58"/>
                                        </p:tgtEl>
                                        <p:attrNameLst>
                                          <p:attrName>style.visibility</p:attrName>
                                        </p:attrNameLst>
                                      </p:cBhvr>
                                      <p:to>
                                        <p1:strVal xmlns:p1="http://schemas.openxmlformats.org/presentationml/2006/main" val="visible"/>
                                      </p:to>
                                    </p:set>
                                  </p:childTnLst>
                                </p:cTn>
                              </p:par>
                              <p:par>
                                <p:cTn id="99" presetID="1" presetClass="entr" presetSubtype="0" fill="hold" grpId="35" nodeType="withEffect">
                                  <p:stCondLst>
                                    <p:cond delay="0"/>
                                  </p:stCondLst>
                                  <p:childTnLst>
                                    <p:set>
                                      <p:cBhvr>
                                        <p:cTn id="100" dur="1" fill="hold">
                                          <p:stCondLst>
                                            <p:cond delay="0"/>
                                          </p:stCondLst>
                                        </p:cTn>
                                        <p:tgtEl>
                                          <p:spTgt spid="59"/>
                                        </p:tgtEl>
                                        <p:attrNameLst>
                                          <p:attrName>style.visibility</p:attrName>
                                        </p:attrNameLst>
                                      </p:cBhvr>
                                      <p:to>
                                        <p1:strVal xmlns:p1="http://schemas.openxmlformats.org/presentationml/2006/main"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0" nodeType="clickEffect">
                                  <p:stCondLst>
                                    <p:cond delay="0"/>
                                  </p:stCondLst>
                                  <p:childTnLst>
                                    <p:set>
                                      <p:cBhvr>
                                        <p:cTn id="104"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0" advAuto="indefinite" build="whole"/>
      <p:bldP spid="17" grpId="1" uiExpand="0" advAuto="indefinite" build="whole"/>
      <p:bldP spid="18" grpId="2" uiExpand="0" advAuto="indefinite" build="whole"/>
      <p:bldP spid="19" grpId="3" uiExpand="0" advAuto="indefinite" build="whole"/>
      <p:bldP spid="21" grpId="4" uiExpand="0" advAuto="indefinite" build="whole"/>
      <p:bldP spid="22" grpId="5" uiExpand="0" advAuto="indefinite" build="whole"/>
      <p:bldP spid="23" grpId="6" uiExpand="0" advAuto="indefinite" build="whole"/>
      <p:bldP spid="24" grpId="7" uiExpand="0" advAuto="indefinite" build="whole"/>
      <p:bldP spid="25" grpId="8" uiExpand="0" advAuto="indefinite" build="whole"/>
      <p:bldP spid="27" grpId="9" uiExpand="0" advAuto="indefinite" build="whole"/>
      <p:bldP spid="28" grpId="10" uiExpand="0" advAuto="indefinite" build="whole"/>
      <p:bldP spid="4" grpId="11" uiExpand="0" advAuto="indefinite" build="whole"/>
      <p:bldP spid="30" grpId="12" uiExpand="0" advAuto="indefinite" build="whole"/>
      <p:bldP spid="31" grpId="13" uiExpand="0" advAuto="indefinite" build="whole"/>
      <p:bldP spid="32" grpId="14" uiExpand="0" advAuto="indefinite" build="whole"/>
      <p:bldP spid="33" grpId="15" uiExpand="0" advAuto="indefinite" build="whole"/>
      <p:bldP spid="5" grpId="16" uiExpand="0" advAuto="indefinite" build="whole"/>
      <p:bldP spid="36" grpId="17" uiExpand="0" advAuto="indefinite" build="whole"/>
      <p:bldP spid="37" grpId="18" uiExpand="0" advAuto="indefinite" build="whole"/>
      <p:bldP spid="39" grpId="19" uiExpand="0" advAuto="indefinite" build="whole"/>
      <p:bldP spid="35" grpId="20" uiExpand="0" advAuto="indefinite" build="whole"/>
      <p:bldP spid="45" grpId="21" uiExpand="0" advAuto="indefinite" build="whole"/>
      <p:bldP spid="47" grpId="22" uiExpand="0" advAuto="indefinite" build="whole"/>
      <p:bldP spid="48" grpId="23" uiExpand="0" advAuto="indefinite" build="whole"/>
      <p:bldP spid="49" grpId="24" uiExpand="0" advAuto="indefinite" build="whole"/>
      <p:bldP spid="50" grpId="25" uiExpand="0" advAuto="indefinite" build="whole"/>
      <p:bldP spid="51" grpId="26" uiExpand="0" advAuto="indefinite" build="whole"/>
      <p:bldP spid="43" grpId="27" uiExpand="0" advAuto="indefinite" build="whole"/>
      <p:bldP spid="52" grpId="28" uiExpand="0" advAuto="indefinite" build="whole"/>
      <p:bldP spid="53" grpId="29" uiExpand="0" advAuto="indefinite" build="whole"/>
      <p:bldP spid="54" grpId="30" uiExpand="0" advAuto="indefinite" build="whole"/>
      <p:bldP spid="55" grpId="31" uiExpand="0" advAuto="indefinite" build="whole"/>
      <p:bldP spid="56" grpId="32" uiExpand="0" advAuto="indefinite" build="whole"/>
      <p:bldP spid="57" grpId="33" uiExpand="0" advAuto="indefinite" build="whole"/>
      <p:bldP spid="58" grpId="34" uiExpand="0" advAuto="indefinite" build="whole"/>
      <p:bldP spid="59" grpId="35" uiExpand="0" advAuto="indefinite" build="whole"/>
    </p:bld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Statement of Confidentiality and Disclaimers</a:t>
            </a:r>
            <a:endParaRPr lang="en-US"/>
          </a:p>
        </p:txBody>
      </p:sp>
      <p:sp>
        <p:nvSpPr>
          <p:cNvPr id="3" name="Content Placeholder 2"/>
          <p:cNvSpPr>
            <a:spLocks noGrp="1"/>
          </p:cNvSpPr>
          <p:nvPr>
            <p:ph idx="1"/>
          </p:nvPr>
        </p:nvSpPr>
        <p:spPr>
          <a:xfrm>
            <a:off x="823913" y="1077489"/>
            <a:ext cx="7399337" cy="4611688"/>
          </a:xfrm>
        </p:spPr>
        <p:txBody>
          <a:bodyPr>
            <a:noAutofit/>
          </a:bodyPr>
          <a:lstStyle/>
          <a:p>
            <a:pPr marL="0" indent="0">
              <a:buNone/>
            </a:pPr>
            <a:r>
              <a:rPr lang="en-IN" sz="1200" dirty="1"/>
              <a:t>The information and analysis contained herein are the confidential and proprietary materials of Adobe. No part of this publication may be reproduced, published, disseminated, or otherwise disclosed in any form or for any purpose without the express written permission of Adobe. The information contained herein may be changed without prior notice.</a:t>
            </a:r>
          </a:p>
          <a:p>
            <a:pPr marL="0" indent="0">
              <a:buNone/>
            </a:pPr>
            <a:r>
              <a:rPr lang="en-IN" sz="1200" dirty="1"/>
              <a:t>The furnishing of this document shall not be construed as an offer or as constituting a binding agreement on the part of Adobe and/or its affiliated organization (“Adobe”) to enter into any relationship. Adobe provides this document as guidance only to illustrate estimated costs and benefits of the predicted delivery project. </a:t>
            </a:r>
          </a:p>
          <a:p>
            <a:pPr marL="0" indent="0">
              <a:buNone/>
            </a:pPr>
            <a:r>
              <a:rPr lang="en-IN" sz="1200" dirty="1"/>
              <a:t>These materials may be based upon both information provided by the subject organization, information provided by other organizations and assumptions that are subject to change. These materials present illustrations of potential performance and cost savings, and do not guaranty future results, performance or cost savings. The materials are provided solely for internal review and use by the subject organization. </a:t>
            </a:r>
            <a:r>
              <a:rPr lang="en-IN" sz="1200" b="1" dirty="1"/>
              <a:t>These materials are provided “AS IS” and Adobe makes no representation or warranties of any kind with respect to these materials, and Adobe shall not be liable for errors or omissions with respect to these materials</a:t>
            </a:r>
            <a:r>
              <a:rPr lang="en-IN" sz="1200" dirty="1"/>
              <a:t>. The material cannot account for all risks and other factors that may affect results or performance, or for changes in your business practices or operating procedures that may be required to realize results or performance, that are projected or implied in the document.</a:t>
            </a:r>
          </a:p>
          <a:p>
            <a:pPr marL="0" indent="0">
              <a:buNone/>
            </a:pPr>
            <a:r>
              <a:rPr lang="en-IN" sz="1200" dirty="1"/>
              <a:t>Further, this document is not a commitment to deliver any future material, code, or functionality. The development, release, and timing of any features or functionality described in this document remains at the sole discretion of Adobe.</a:t>
            </a:r>
          </a:p>
          <a:p>
            <a:pPr marL="0" indent="0">
              <a:buNone/>
            </a:pPr>
            <a:endParaRPr lang="en-US" sz="1200"/>
          </a:p>
        </p:txBody>
      </p:sp>
      <p:sp>
        <p:nvSpPr>
          <p:cNvPr id="4" name="Slide Number Placeholder 3"/>
          <p:cNvSpPr>
            <a:spLocks noGrp="1"/>
          </p:cNvSpPr>
          <p:nvPr>
            <p:ph type="sldNum" sz="quarter" idx="12"/>
          </p:nvPr>
        </p:nvSpPr>
        <p:spPr/>
        <p:txBody>
          <a:bodyPr/>
          <a:lstStyle/>
          <a:p>
            <a:fld id="{327E9732-914E-461E-8474-A3CB86B566C3}" type="slidenum">
              <a:rPr lang="en-US" smtClean="0"/>
              <a:t>2</a:t>
            </a:fld>
          </a:p>
        </p:txBody>
      </p:sp>
      <p:sp>
        <p:nvSpPr>
          <p:cNvPr id="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71646975"/>
      </p:ext>
    </p:extLst>
  </p:cSld>
  <p:clrMapOvr>
    <a:masterClrMapping/>
  </p:clrMapOvr>
  <p:transition spd="fast">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B16BC808-4551-4F87-B64E-8FA1B7A4CD95}" type="slidenum">
              <a:rPr lang="en-US" smtClean="0"/>
              <a:t>20</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Customizo</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a:latin typeface="+mj-lt"/>
              </a:rPr>
              <a:t>Increasing web traffic</a:t>
            </a:r>
          </a:p>
          <a:p>
            <a:pPr marL="171450" indent="-171450">
              <a:buFont typeface="Arial" pitchFamily="34" charset="0"/>
              <a:buChar char="•"/>
            </a:pPr>
            <a:r>
              <a:rPr lang="en-IN" sz="1000" dirty="1" smtClean="0">
                <a:latin typeface="+mj-lt"/>
              </a:rPr>
              <a:t>Improving </a:t>
            </a:r>
            <a:r>
              <a:rPr lang="en-IN" sz="1000" dirty="1">
                <a:latin typeface="+mj-lt"/>
              </a:rPr>
              <a:t>on-screen image  </a:t>
            </a:r>
            <a:r>
              <a:rPr lang="en-IN" sz="1000" dirty="1" smtClean="0">
                <a:latin typeface="+mj-lt"/>
              </a:rPr>
              <a:t>rendering and </a:t>
            </a:r>
            <a:r>
              <a:rPr lang="en-IN" sz="1000" dirty="1">
                <a:latin typeface="+mj-lt"/>
              </a:rPr>
              <a:t>production workflows</a:t>
            </a:r>
          </a:p>
          <a:p>
            <a:pPr marL="171450" indent="-171450">
              <a:buFont typeface="Arial" pitchFamily="34" charset="0"/>
              <a:buChar char="•"/>
            </a:pPr>
            <a:r>
              <a:rPr lang="en-IN" sz="1000" dirty="1" smtClean="0">
                <a:latin typeface="+mj-lt"/>
              </a:rPr>
              <a:t>Improving </a:t>
            </a:r>
            <a:r>
              <a:rPr lang="en-IN" sz="1000" dirty="1">
                <a:latin typeface="+mj-lt"/>
              </a:rPr>
              <a:t>conversion rates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a:latin typeface="+mj-lt"/>
              </a:rPr>
              <a:t>Dynamic image authoring and delivery</a:t>
            </a:r>
          </a:p>
          <a:p>
            <a:pPr marL="171450" indent="-171450">
              <a:buFont typeface="Arial" pitchFamily="34" charset="0"/>
              <a:buChar char="•"/>
            </a:pPr>
            <a:r>
              <a:rPr lang="en-IN" sz="1000" dirty="1" smtClean="0">
                <a:latin typeface="+mj-lt"/>
              </a:rPr>
              <a:t>Content </a:t>
            </a:r>
            <a:r>
              <a:rPr lang="en-IN" sz="1000" dirty="1">
                <a:latin typeface="+mj-lt"/>
              </a:rPr>
              <a:t>creation</a:t>
            </a:r>
          </a:p>
          <a:p>
            <a:pPr marL="171450" indent="-171450">
              <a:buFont typeface="Arial" pitchFamily="34" charset="0"/>
              <a:buChar char="•"/>
            </a:pPr>
            <a:r>
              <a:rPr lang="en-IN" sz="1000" dirty="1">
                <a:latin typeface="+mj-lt"/>
              </a:rPr>
              <a:t>Customizo is using Scene7 to provide customers with faster and more accurate on-screen portrayals of the custom products they create</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Dramatically </a:t>
            </a:r>
            <a:r>
              <a:rPr lang="en-IN" sz="1000" dirty="1">
                <a:latin typeface="+mj-lt"/>
              </a:rPr>
              <a:t>increased conversion rates   by 400% in just four weeks</a:t>
            </a:r>
          </a:p>
          <a:p>
            <a:pPr marL="171450" indent="-171450">
              <a:buFont typeface="Arial" pitchFamily="34" charset="0"/>
              <a:buChar char="•"/>
            </a:pPr>
            <a:r>
              <a:rPr lang="en-IN" sz="1000" dirty="1" smtClean="0">
                <a:latin typeface="+mj-lt"/>
              </a:rPr>
              <a:t>Radically </a:t>
            </a:r>
            <a:r>
              <a:rPr lang="en-IN" sz="1000" dirty="1">
                <a:latin typeface="+mj-lt"/>
              </a:rPr>
              <a:t>reduced bounce rates by 95%</a:t>
            </a:r>
          </a:p>
          <a:p>
            <a:pPr marL="171450" indent="-171450">
              <a:buFont typeface="Arial" pitchFamily="34" charset="0"/>
              <a:buChar char="•"/>
            </a:pPr>
            <a:r>
              <a:rPr lang="en-IN" sz="1000" dirty="1" smtClean="0">
                <a:latin typeface="+mj-lt"/>
              </a:rPr>
              <a:t>Optimized </a:t>
            </a:r>
            <a:r>
              <a:rPr lang="en-IN" sz="1000" dirty="1">
                <a:latin typeface="+mj-lt"/>
              </a:rPr>
              <a:t>design process for mobile visitors representing 36% of overall traffic</a:t>
            </a:r>
          </a:p>
          <a:p>
            <a:pPr marL="171450" indent="-171450">
              <a:buFont typeface="Arial" pitchFamily="34" charset="0"/>
              <a:buChar char="•"/>
            </a:pPr>
            <a:r>
              <a:rPr lang="en-IN" sz="1000" dirty="1" smtClean="0">
                <a:latin typeface="+mj-lt"/>
              </a:rPr>
              <a:t>New </a:t>
            </a:r>
            <a:r>
              <a:rPr lang="en-IN" sz="1000" dirty="1">
                <a:latin typeface="+mj-lt"/>
              </a:rPr>
              <a:t>website with Online Design Studio increased engagement in the form of page views 340% compared with previous site</a:t>
            </a:r>
          </a:p>
          <a:p>
            <a:pPr marL="171450" indent="-171450">
              <a:buFont typeface="Arial" pitchFamily="34" charset="0"/>
              <a:buChar char="•"/>
            </a:pPr>
            <a:r>
              <a:rPr lang="en-IN" sz="1000" dirty="1" smtClean="0">
                <a:latin typeface="+mj-lt"/>
              </a:rPr>
              <a:t>Reduced </a:t>
            </a:r>
            <a:r>
              <a:rPr lang="en-IN" sz="1000" dirty="1">
                <a:latin typeface="+mj-lt"/>
              </a:rPr>
              <a:t>average production workflows from one hour to under ten minutes</a:t>
            </a:r>
          </a:p>
        </p:txBody>
      </p:sp>
      <p:sp>
        <p:nvSpPr>
          <p:cNvPr id="14" name="TextBox 13"/>
          <p:cNvSpPr txBox="1"/>
          <p:nvPr/>
        </p:nvSpPr>
        <p:spPr>
          <a:xfrm>
            <a:off x="3276658" y="1411642"/>
            <a:ext cx="3069663" cy="4708981"/>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a:t>Freemans Grattan Holdings</a:t>
            </a:r>
          </a:p>
          <a:p>
            <a:endParaRPr lang="en-US" b="0"/>
          </a:p>
          <a:p>
            <a:r>
              <a:rPr lang="en-US" dirty="1" smtClean="0"/>
              <a:t>CUSTOMER CHALLENGE:</a:t>
            </a:r>
            <a:endParaRPr lang="en-US"/>
          </a:p>
          <a:p>
            <a:pPr marL="171450" indent="-171450">
              <a:buFont typeface="Arial" pitchFamily="34" charset="0"/>
              <a:buChar char="•"/>
            </a:pPr>
            <a:r>
              <a:rPr lang="en-IN" b="0" dirty="1" smtClean="0"/>
              <a:t>Showing </a:t>
            </a:r>
            <a:r>
              <a:rPr lang="en-IN" b="0" dirty="1"/>
              <a:t>visuals of product details and </a:t>
            </a:r>
            <a:r>
              <a:rPr lang="en-IN" b="0" dirty="1" smtClean="0"/>
              <a:t>quality </a:t>
            </a:r>
            <a:r>
              <a:rPr lang="en-IN" b="0" dirty="1"/>
              <a:t>to enhance the shopping experience</a:t>
            </a:r>
          </a:p>
          <a:p>
            <a:pPr marL="171450" indent="-171450">
              <a:buFont typeface="Arial" pitchFamily="34" charset="0"/>
              <a:buChar char="•"/>
            </a:pPr>
            <a:r>
              <a:rPr lang="en-IN" b="0" dirty="1" smtClean="0"/>
              <a:t>Streamlining </a:t>
            </a:r>
            <a:r>
              <a:rPr lang="en-IN" b="0" dirty="1"/>
              <a:t>image production across four e-commerce websites</a:t>
            </a:r>
          </a:p>
          <a:p>
            <a:pPr marL="171450" indent="-171450">
              <a:buFont typeface="Arial" pitchFamily="34" charset="0"/>
              <a:buChar char="•"/>
            </a:pPr>
            <a:r>
              <a:rPr lang="en-IN" b="0" dirty="1" smtClean="0"/>
              <a:t>Leverage </a:t>
            </a:r>
            <a:r>
              <a:rPr lang="en-IN" b="0" dirty="1"/>
              <a:t>beautiful catalogue layouts on the web to efficiently market to new customers</a:t>
            </a:r>
          </a:p>
          <a:p>
            <a:endParaRPr lang="en-IN" b="0"/>
          </a:p>
          <a:p>
            <a:r>
              <a:rPr lang="en-US" dirty="1" smtClean="0"/>
              <a:t>ADOBE SOLUTION:</a:t>
            </a:r>
            <a:endParaRPr lang="en-US"/>
          </a:p>
          <a:p>
            <a:pPr marL="171450" indent="-171450">
              <a:buFont typeface="Arial" pitchFamily="34" charset="0"/>
              <a:buChar char="•"/>
            </a:pPr>
            <a:r>
              <a:rPr lang="en-IN" b="0" dirty="1"/>
              <a:t>Use dynamic imaging capabilities of Scene7 to generate resized images from a master image</a:t>
            </a:r>
          </a:p>
          <a:p>
            <a:pPr marL="171450" indent="-171450">
              <a:buFont typeface="Arial" pitchFamily="34" charset="0"/>
              <a:buChar char="•"/>
            </a:pPr>
            <a:r>
              <a:rPr lang="en-IN" b="0" dirty="1" smtClean="0"/>
              <a:t>Convert </a:t>
            </a:r>
            <a:r>
              <a:rPr lang="en-IN" b="0" dirty="1"/>
              <a:t>the existing print catalogues into digital version with Scene7</a:t>
            </a:r>
          </a:p>
          <a:p>
            <a:endParaRPr lang="en-IN" b="0"/>
          </a:p>
          <a:p>
            <a:r>
              <a:rPr lang="en-IN" dirty="1" smtClean="0"/>
              <a:t>BEST PRACTICE ADOPTION:</a:t>
            </a:r>
            <a:endParaRPr lang="en-IN"/>
          </a:p>
          <a:p>
            <a:r>
              <a:rPr lang="en-IN" b="0" dirty="1"/>
              <a:t>• Adopted 80% 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Implemented </a:t>
            </a:r>
            <a:r>
              <a:rPr lang="en-IN" b="0" dirty="1"/>
              <a:t>dynamic imaging for more than 25,000 products in only a month</a:t>
            </a:r>
          </a:p>
          <a:p>
            <a:pPr marL="171450" indent="-171450">
              <a:buFont typeface="Arial" pitchFamily="34" charset="0"/>
              <a:buChar char="•"/>
            </a:pPr>
            <a:r>
              <a:rPr lang="en-IN" b="0" dirty="1" smtClean="0"/>
              <a:t>Reduced </a:t>
            </a:r>
            <a:r>
              <a:rPr lang="en-IN" b="0" dirty="1"/>
              <a:t>time and labour costs for imaging by 50%</a:t>
            </a:r>
          </a:p>
          <a:p>
            <a:pPr marL="171450" indent="-171450">
              <a:buFont typeface="Arial" pitchFamily="34" charset="0"/>
              <a:buChar char="•"/>
            </a:pPr>
            <a:r>
              <a:rPr lang="en-IN" b="0" dirty="1" smtClean="0"/>
              <a:t>Doubled </a:t>
            </a:r>
            <a:r>
              <a:rPr lang="en-IN" b="0" dirty="1"/>
              <a:t>the conversion rate for newly acquired online catalogue shoppers</a:t>
            </a:r>
          </a:p>
          <a:p>
            <a:pPr marL="171450" indent="-171450">
              <a:buFont typeface="Arial" pitchFamily="34" charset="0"/>
              <a:buChar char="•"/>
            </a:pPr>
            <a:r>
              <a:rPr lang="en-IN" b="0" dirty="1" smtClean="0"/>
              <a:t>Increased </a:t>
            </a:r>
            <a:r>
              <a:rPr lang="en-IN" b="0" dirty="1"/>
              <a:t>Christmas sales more than 25% versus previous year</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Matelsom</a:t>
            </a:r>
            <a:endParaRPr lang="en-US" b="0"/>
          </a:p>
          <a:p>
            <a:endParaRPr lang="en-US" b="0"/>
          </a:p>
          <a:p>
            <a:r>
              <a:rPr lang="en-US" dirty="1" smtClean="0"/>
              <a:t>CUSTOMER CHALLENGE:</a:t>
            </a:r>
            <a:endParaRPr lang="en-US"/>
          </a:p>
          <a:p>
            <a:pPr marL="171450" indent="-171450">
              <a:buFont typeface="Arial" pitchFamily="34" charset="0"/>
              <a:buChar char="•"/>
            </a:pPr>
            <a:r>
              <a:rPr lang="en-IN" b="0" dirty="1" smtClean="0"/>
              <a:t>Hosting </a:t>
            </a:r>
            <a:r>
              <a:rPr lang="en-IN" b="0" dirty="1"/>
              <a:t>and serving images </a:t>
            </a:r>
            <a:r>
              <a:rPr lang="en-IN" b="0" dirty="1" smtClean="0"/>
              <a:t>and videos </a:t>
            </a:r>
            <a:r>
              <a:rPr lang="en-IN" b="0" dirty="1"/>
              <a:t>without hindering </a:t>
            </a:r>
            <a:r>
              <a:rPr lang="en-IN" b="0" dirty="1" smtClean="0"/>
              <a:t>site performance</a:t>
            </a:r>
            <a:endParaRPr lang="en-IN" b="0"/>
          </a:p>
          <a:p>
            <a:pPr marL="171450" indent="-171450">
              <a:buFont typeface="Arial" pitchFamily="34" charset="0"/>
              <a:buChar char="•"/>
            </a:pPr>
            <a:r>
              <a:rPr lang="en-IN" b="0" dirty="1" smtClean="0"/>
              <a:t>Implementing </a:t>
            </a:r>
            <a:r>
              <a:rPr lang="en-IN" b="0" dirty="1"/>
              <a:t>a video-based </a:t>
            </a:r>
            <a:r>
              <a:rPr lang="en-IN" b="0" dirty="1" smtClean="0"/>
              <a:t>virtual mattress </a:t>
            </a:r>
            <a:r>
              <a:rPr lang="en-IN" b="0" dirty="1"/>
              <a:t>tool to increase site traction</a:t>
            </a:r>
          </a:p>
          <a:p>
            <a:endParaRPr lang="en-IN" b="0"/>
          </a:p>
          <a:p>
            <a:r>
              <a:rPr lang="en-US" dirty="1" smtClean="0"/>
              <a:t>ADOBE SOLUTION:</a:t>
            </a:r>
            <a:endParaRPr lang="en-US"/>
          </a:p>
          <a:p>
            <a:pPr marL="171450" indent="-171450">
              <a:buFont typeface="Arial" pitchFamily="34" charset="0"/>
              <a:buChar char="•"/>
            </a:pPr>
            <a:r>
              <a:rPr lang="en-IN" b="0" dirty="1" smtClean="0"/>
              <a:t>Leverage </a:t>
            </a:r>
            <a:r>
              <a:rPr lang="en-IN" b="0" dirty="1"/>
              <a:t>dynamic </a:t>
            </a:r>
            <a:r>
              <a:rPr lang="en-IN" b="0" dirty="1" smtClean="0"/>
              <a:t>imaging capabilities </a:t>
            </a:r>
            <a:r>
              <a:rPr lang="en-IN" b="0" dirty="1"/>
              <a:t>of Scene7 to </a:t>
            </a:r>
            <a:r>
              <a:rPr lang="en-IN" b="0" dirty="1" smtClean="0"/>
              <a:t>reduce resources </a:t>
            </a:r>
            <a:r>
              <a:rPr lang="en-IN" b="0" dirty="1"/>
              <a:t>and time spent on images</a:t>
            </a:r>
          </a:p>
          <a:p>
            <a:pPr marL="171450" indent="-171450">
              <a:buFont typeface="Arial" pitchFamily="34" charset="0"/>
              <a:buChar char="•"/>
            </a:pPr>
            <a:r>
              <a:rPr lang="en-IN" b="0" dirty="1" smtClean="0"/>
              <a:t>Create </a:t>
            </a:r>
            <a:r>
              <a:rPr lang="en-IN" b="0" dirty="1"/>
              <a:t>intuitive, interactive </a:t>
            </a:r>
            <a:r>
              <a:rPr lang="en-IN" b="0" dirty="1" smtClean="0"/>
              <a:t>videos using </a:t>
            </a:r>
            <a:r>
              <a:rPr lang="en-IN" b="0" dirty="1"/>
              <a:t>Scene7 to captivate and </a:t>
            </a:r>
            <a:r>
              <a:rPr lang="en-IN" b="0" dirty="1" smtClean="0"/>
              <a:t>inform customers </a:t>
            </a:r>
            <a:r>
              <a:rPr lang="en-IN" b="0" dirty="1"/>
              <a:t>and increase </a:t>
            </a:r>
            <a:r>
              <a:rPr lang="en-IN" b="0" dirty="1" smtClean="0"/>
              <a:t>sales</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online revenue by 15%</a:t>
            </a:r>
          </a:p>
          <a:p>
            <a:pPr marL="171450" indent="-171450">
              <a:buFont typeface="Arial" pitchFamily="34" charset="0"/>
              <a:buChar char="•"/>
            </a:pPr>
            <a:r>
              <a:rPr lang="en-IN" b="0" dirty="1" smtClean="0"/>
              <a:t>Increased </a:t>
            </a:r>
            <a:r>
              <a:rPr lang="en-IN" b="0" dirty="1"/>
              <a:t>the conversion rate </a:t>
            </a:r>
            <a:r>
              <a:rPr lang="en-IN" b="0" dirty="1" smtClean="0"/>
              <a:t>30% on </a:t>
            </a:r>
            <a:r>
              <a:rPr lang="en-IN" b="0" dirty="1"/>
              <a:t>products offering </a:t>
            </a:r>
            <a:r>
              <a:rPr lang="en-IN" b="0" dirty="1" smtClean="0"/>
              <a:t>integrated viewing </a:t>
            </a:r>
            <a:r>
              <a:rPr lang="en-IN" b="0" dirty="1"/>
              <a:t>with zoom and </a:t>
            </a:r>
            <a:r>
              <a:rPr lang="en-IN" b="0" dirty="1" smtClean="0"/>
              <a:t>alternate views</a:t>
            </a:r>
            <a:endParaRPr lang="en-IN" b="0"/>
          </a:p>
          <a:p>
            <a:pPr marL="171450" indent="-171450">
              <a:buFont typeface="Arial" pitchFamily="34" charset="0"/>
              <a:buChar char="•"/>
            </a:pPr>
            <a:r>
              <a:rPr lang="en-IN" b="0" dirty="1"/>
              <a:t>I</a:t>
            </a:r>
            <a:r>
              <a:rPr lang="en-IN" b="0" dirty="1" smtClean="0"/>
              <a:t>ncreased </a:t>
            </a:r>
            <a:r>
              <a:rPr lang="en-IN" b="0" dirty="1"/>
              <a:t>the conversion rate </a:t>
            </a:r>
            <a:r>
              <a:rPr lang="en-IN" b="0" dirty="1" smtClean="0"/>
              <a:t>15% on </a:t>
            </a:r>
            <a:r>
              <a:rPr lang="en-IN" b="0" dirty="1"/>
              <a:t>products with video</a:t>
            </a:r>
          </a:p>
          <a:p>
            <a:pPr marL="171450" indent="-171450">
              <a:buFont typeface="Arial" pitchFamily="34" charset="0"/>
              <a:buChar char="•"/>
            </a:pPr>
            <a:r>
              <a:rPr lang="en-IN" b="0" dirty="1" smtClean="0"/>
              <a:t>Reduced </a:t>
            </a:r>
            <a:r>
              <a:rPr lang="en-IN" b="0" dirty="1"/>
              <a:t>time spent on </a:t>
            </a:r>
            <a:r>
              <a:rPr lang="en-IN" b="0" dirty="1" smtClean="0"/>
              <a:t>image production </a:t>
            </a:r>
            <a:r>
              <a:rPr lang="en-IN" b="0" dirty="1"/>
              <a:t>and management </a:t>
            </a:r>
            <a:r>
              <a:rPr lang="en-IN" b="0" dirty="1" smtClean="0"/>
              <a:t>by 60</a:t>
            </a:r>
            <a:r>
              <a:rPr lang="en-IN" b="0" dirty="1"/>
              <a:t>% to 70%</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a:blip r:embed="rId3"/>
          <a:srcRect/>
          <a:stretch>
            <a:fillRect/>
          </a:stretch>
        </p:blipFill>
        <p:spPr>
          <a:xfrm>
            <a:off x="832757" y="804180"/>
            <a:ext cx="604156" cy="58547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srcRect/>
          <a:stretch>
            <a:fillRect/>
          </a:stretch>
        </p:blipFill>
        <p:spPr>
          <a:xfrm>
            <a:off x="3483514" y="1012371"/>
            <a:ext cx="2497954" cy="25123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QSERUUExAREBETGBUYEBUTEhkVGRgTFBoVFBMSGRgXGyceGBkjGRgVIC8gJCcpLC0sFR4xNzAqNSYrLCkBCQoKDgwOGg8PGjAkHyI2NS41LDItLCwvLzUpLDQwMiwvMCwsLCwsLSw2LDQsNC4sLCwsLCwsLCwvLCksLCwsLP/AABEIAJcBGAMBIgACEQEDEQH/xAAbAAEAAgMBAQAAAAAAAAAAAAAABAUCAwYBB//EAD0QAAEDAgQCBgYIBgMBAAAAAAEAAhEDIQQFEjFBUQYTIjJhcRRygZGhsRUjMzRCUrLBU2KCk9HhB5LCNf/EABoBAQADAQEBAAAAAAAAAAAAAAABAgMEBQb/xAAyEQACAgEDAgQEBQMFAAAAAAAAAQIRAxIhMQRBE1FhgSJxkaEFFEKxwSQy8BUzUtHh/9oADAMBAAIRAxEAPwD7iiIgCIiAIiIAiIgCIiAIiIAiIgCIiAIiIAiIgCIiAIiIAiIgCIiAIiIAiIgCIiAIiIAiIgCIiAIiIAiIgCIiAIiIAiIgCIiAIiIAiIgCIiAIiIAiIgCIiAIiIAiIgCIiAIiIAiIgCIiAIiIAiIgCIiAIiIAiIgCIiAIiIAiIgCIiAIiIAiIgCIiAItVfFMYJc9rRzcQPmtNPNqLjArUyeQeP8q2lvsUeSCdNolovAV6qlwiIgCIiAIiIAi04nGMpiXvawfzGFqw+a0qhhlVjjyDhPuVtMmrozeWClpbV+VktFHxOYU6ffqMZO2pwCYbMKdTuVGPjfS4FNMquth4sNWm1flZIRFBr55QYYdWYDMEatj4xskYuXCJnkhBXNpfMnLyVrw2LZUEse145tMrluneLGljWvh4J1BroIBFpAWmHC8mRQ4Obq+rj0+F5ua9eTrkULKcW19Nul7XlrW6oIMGOK3YrGspiXvawfzGFm4u9J0RyxcFO9jeiiYTNaVXuVGvPIG/u3WeYfZP9V3yKaWnTHixcXOLtEiUXM9BHk0XySe1xM8BzXRVq7WCXODQNyTAV8uPw5uHNGPTdQs+GObi9zYigUs9oOOkVqZPrfLmp6pKLjyjeGSE/7Gn8gij4vMadL7So1nKTCxwmZ0qv2dRr/AG/uTRKrrYjxYatGpX5XuSkRRMRm1Fhh9VjTyLhKhRb4JnOMFcnRLRacPi2VBLHteObSCtFTOqDTBrUwRYjUN+SlQk3SRDy40rclXzJqLCjWa8S1wcDsQZCzVS6aatGrFYptNpe9wa0bkqoaa+JvJw1DhA+seOBv3B4bpRZ6VWL3XoUXEU28HVG2c88wNh7VdFwHEBb/wC3t3/Y41fUbt1D9/X5fuVtDo3Qbc0w93Fz+04+0rdUySg4QaNMj1QvX51QG9anbfthY/T1D+PT/wCwUXle+/3JUeljt8P2IzujwZfD1HUD+XvMPm07eyFswGau19VWaKdX8MHsvA/E0/twUyhmFN/cqMd5OBWGY5e2szSbEXY4btcNnAqdd7ZPr3I8JQWrA/bs/wDr2JaKvybHOe0tfarTOmp4ng4eBF1YLKUXF0zqxzWSKkgiIqlwiLwoDhDhzjca9rnHQwuHk1piByk8VMzzopTo0jVpFzXU4NzPEc9itfRP75X86n610HSf7rV8v3C9bJmnDNCEXttt8z5bp+lxZuly5siuTcnffbijnMhyMYvXWruc4zpEGJgC/wC0eaj59lPodWnUpOcATaTMERI8QQr7oP8Adv63KH/yB3Kfm75K8cs31Tx38PFdjLJ0uJfhq6hL49nq73Ze4+m+tQik4MLwO0ZEA7xHGFU4PoRRDAKhL38SHED2AJnmaOo4OloMOeGtnkNMn22WrAdE+sptfUxNfU4SdL7CbxcFc2PVjx3r0pv32O/O8ebOo+Frkkrt0lfz7kDLaXo2YdUxxLHGDPEFpcPaCt3TrAMaW1QDreYcZOwFrbKLh8EKOYsYHOeARdxk3YSrL/kD7On6x+RXXf8AUY2nyufM8vR/QZ4yVaZbLmuOC2yPLKdClqYCNbQ58km4HjsucyzB+n1qlSq46G2a0GLGYHgOK6uk2cMANzT/APK4vovk/Xh/11SkW6bMdEzO658D+HJkcqfnyd3WRqeDDGFx3enhOkTekHRxuHYK1AuaWET2p3sHAm6v8Lj+uweviWO1esJDviCqvFdEmtbNTGVQzjreI8N7KyweCZSwbmMf1jNLyHWMzqPC3FVy5IzhFOVtPmuxr0+DJizTagoRceLT386K/oF9i/1/2Cr8+d12PbSqOLKTYAvAu3VN+JPZlWHQL7F/rfsFNzbKMPiX6S8Cs0fhcNUDgRyv8VeWRY+pm5fXy9TKOCef8OxRhXZ03V12I9boVhy06dQcR2TrJv5EwrDK8O+hh9NV4eWAwRPdFwLrn6/Q2pSaXUsQezcNu2Y8QYn2KdlmOficFUDj2wHt1DjaQfO/wVMic4Xr1Rv3Rp07hiytPD4c9Lqns6+RVZDlPpr6lWsXETAAMX3iRwA5L3pFkYwhZWoktgxBJMOvBneCJBCsugdYGi5vEOk+0CFl07cOoaOOsfAOW/iz/NeH+niu1HIulwv8N8evjrVq73fmTcwzYjBGs2xcxpb4F8AfEqg6N9GGV6Zq1S46iYAMbbuJ3JmVNzJsZU0Gx00f1MU3oZ91b5v/AFFZJvFgk4bPVXsdLguq6zHDMrWi69Wc3n+XHBPmk9wZUaQb38R4+aucJ0Ho9WNReXkXIMAE8hy81F/5B2p+Tv2XXYbuN8gpy58iwwknu7t+dFem6HBLq82OUbjGqXZXzRxfRhzqGMfQmWnUD5tu13hb5rqs8xRp4eo8XIaY8+C5fBf/AFHes79C6DpR93PIOpk3iwe0n4Sq9SlLNBvukafh8nDpMqX6XJI3YTCCnhms1mnDAC8QCDF3XtMybqE1mD3fWp1TMzUqh19pAJgexT81+71PUPyVTQzHBaWyKcwJ7H+lzwUpJy357HbmcIOMHp4/UWVLH4VvdqUGjwc0LM5vh/41H/u3/KrfpLA8qf8Ab/0n0lgeVP8At/6Twn5SC6lL9UPqSa9XBv7zsM7zc1ZYEUesHVYid/qxVDgfYZIjwUT6SwPKn/b/ANLVQxNB+LodRps2rr0tjcNjh5q3hyp7P3KeNHUncG7XD33ZOqjq8awjatTcHedMgtPucVcKrzM/X4ccZeY8A25+I96tFhPiL9P5O7BtKa9f3SYREWR0hCiIDmsgyOrSxNWo8N0PL9MGT2nahaOSt87wjqtB7GwXOECTHEKctdPENcSA5pLe8AQSJ2nktpZpSmpvlV9jkx9LjxYnhXDv7lZ0Yy59CjoqAB2omxmxUbpbk9TENYKYaS0mZMbiFfNeDMEGLHwO8H2EI94AJJAAuSbADiVKzyWTxO5WXR4pdP8Al3/bx9Cqx+R9dhm0nHS5obB3hwEe5VFLLMfSAZTqMcwbSdvC4XXLEvAIEiTt4qYdRKK07NeqK5egxZJa7adVadHI4HIsT6UytVDDB7RDuEEC0K56R5IcTTDQ4Nc0y2duRBVusOubMahIsRPGAY9xB9qmXUzlNT4aK4/w/DDFLE7alu7ZUdHMFXphza7tQsKd5gCZ4eSrsZ0crUqpq4V4Grdptvv5iV1TXAiQZB2IXjngbkDYX5mwHvULqJqTkq35VbEy6DFLFHG2/h4d7r3OOrZLjMSQ2s5rWA3iPfA3K6qjgWtpCkO6G6R5RCkooyZ5TSXCXZFun6HHhcpW23y27fyORwHRvEUKrerqA0i4F94JaDxEbwpGcdHavXdfh3htQxqBtOw35QBbwXTIrvqsjlq2vjjn5mS/C8Cx+Grq7W72fp5HI1MJmFQaHOY1rrOIIFuOwV7kmTjD0tE6ibvPMnl4Ke14OxncW5ixHvTWJiRO8eHNVnnlOOmkl6I0wdDjxT8RtyfFt2cnX6O4ihVc/CuGl09k8OMX3E7LFvR7E4io12JeAxvAcRxECwnmuwRX/OZPS/OtzH/ScN1b03em9voVfSDLnVcM6nTA1HRpBMCGuaT8AnRvAPo0GsfAcC6YM7kkK0WLHg7EG5FuYsR71j4stHh9rs7Py0PG8fvVexz3S7JKuI0dWGmNUyY3iOC6Ci2GgcgFmiiWWUoqD4X8k4+mhDLLKuZVfsczhsiqtxxrEN6slxB1Xu2BaOavM0wnW0Xs/M0j4KUitPNKbTfb+CmLpMeKEoR4k237lPhKpr4OBHWFhY4bRUA0uHhdWdClDWggSAJVRiQcLVNUAnD1T9cB+B/8T1Tx9/NXVOoHAEEEHYjkmTzXD/yivT03pn/dHb28/c90jkE0jkF6ixOykeaRyCgYrBOOIovAGlgqB39QbHyKsFXZrmnVwxg1132ps+bzyaOa0x6r2Mc+hQufCr7PY0MPW4yRduHZE/z1IJHsDR7wrhQ8ry/qWROpxJdUcfxPNyVMTI03S4RHTwcY3Ll7v/PRbBERZnQEREBU1a1TtP6yzagaGaRBaXNaZ4zc3BHCx4zMPgAx2oOcbENBiGhxDnAQJuQN52WZwjSCIs52o3/ECD8wFvV3LyMY46dsgZZT0urCSfrBJO5PV07qNmr3Pp14dpbTDmxAOqWBxJm+zoERtx2FpTohpcRu4y7zgN+QC04nLm1JmYcIcA4gEbXjdFJXZWWN6NKInplQvJa15AfogBunTIDnEntSLnlaI4rbmdbQWOsNOs32s0nhdSDgm6tV95ibahs6Np/wssRhGvs4SIIjwcII9yWrGielqyFl+JeXw7XBbq7YaDMgQA3YX4yVqFQ9ZVaDAc90kRNqNKDdTsNlzWO1DUXaQ3U5xJ0i4bJ8Z95WXoTdRdFySTfiWhh+DQp1KyFjnpVlXRxNQNYxus6aVN0tDTJdqAa6Yt2eEG+4WbsZV7btWkNqUmaIB7/U6u1/U73+UT/o1sNHaAaA3vG7Rs1x4hZegMgiLOc1xv8AiZp0/obbwUuS8iqxTqrIWDxlRzmnS/Q8mZDdLQAYIPeNwBfnwW/HvcCIc5jIu5gDr8NQIJ0+QW6ngmh0ifATYE7kDhx969xGDDzJLgdpaYkcj4KtqzRQko02QhjndXWdqBLD2SNvs2O9oklb8ve9xe5z5bqe1rYiNLnAGeJt8vaflFMk94B0amhxAMCASBxiPcFJo0Q0EDiST5uJcfiSjarYQjO1q7FZSr1Kj3NFQsA6y4aJ7NRzW7giIHJamYpw+tJ1O6gEtAABdO/Me9WtLBtaSQLnVN/zEuPxJWLcvYIsYDdETbTyI4qdSKeFPzIFTE1Q094dqkA57W/jqNa5oDTtBt+68dUqhtQ9dJpOaANAhw00y7VxvJ2IieKsBl7Ygy67TJJJ7BDmieQI2WTsG0hwizzLr8YA9lgE1IeFLz+5ApYyo55Ia4t1uZHZ06WuLC+e9qtPLhHFb8nbDHXJ+srbx/EfyC3+hN1ar7zE9nV+aNpWdDDhgIEwXOcZM3cZPxJUOSqkXhjkpW2bURFQ3CIiA8c0EQRIO6p/oqpQM4Zw0caL+7/QRdvxCuUV4zcTHJhjkpvld+5TnPyz7TDV2H+VnWDzBZNvOFk/pJTG1Ou71aLz+ytl5Ctqh/x+5n4eZbKf1X/q/YqHYzEVbU6XUN/PVgmOYY0/M+xSsvyptKXSX1Hd+o7vHw8B4Kcih5NqWyLRwJS1Sdv1/hcBERZnQEREAREQBERAEREAREQBERAEREAREQBERAEREAREQBERAEREAREQBERAEREAREQBERAEREAREQBERAEREAREQBERAEREAREQBERAEREAREQBERAEREAREQBERAEREAREQBERAEREAREQBERAEREAREQBERAEREAREQBERAEREAREQBERAEREAREQBERAEREAREQBERAEREB//9k="/>
          <p:cNvSpPr>
            <a:spLocks noChangeAspect="1" noChangeArrowheads="1"/>
          </p:cNvSpPr>
          <p:nvPr/>
        </p:nvSpPr>
        <p:spPr>
          <a:xfrm>
            <a:off x="155575" y="-144463"/>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endParaRPr lang="en-US"/>
          </a:p>
        </p:txBody>
      </p:sp>
      <p:pic>
        <p:nvPicPr>
          <p:cNvPr id="1027" name="Picture 3"/>
          <p:cNvPicPr>
            <a:picLocks noChangeAspect="1" noChangeArrowheads="1"/>
          </p:cNvPicPr>
          <p:nvPr/>
        </p:nvPicPr>
        <p:blipFill>
          <a:blip r:embed="rId5"/>
          <a:srcRect/>
          <a:stretch>
            <a:fillRect/>
          </a:stretch>
        </p:blipFill>
        <p:spPr>
          <a:xfrm>
            <a:off x="7217914" y="782461"/>
            <a:ext cx="1263489" cy="68138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6262494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1590D01E-C459-42D4-9DAD-2482DD90A894}" type="slidenum">
              <a:rPr lang="en-US" smtClean="0"/>
              <a:t>21</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Lenox</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smtClean="0">
                <a:latin typeface="+mj-lt"/>
              </a:rPr>
              <a:t>Increasing </a:t>
            </a:r>
            <a:r>
              <a:rPr lang="en-IN" sz="1000" dirty="1">
                <a:latin typeface="+mj-lt"/>
              </a:rPr>
              <a:t>response rates </a:t>
            </a:r>
            <a:r>
              <a:rPr lang="en-IN" sz="1000" dirty="1" smtClean="0">
                <a:latin typeface="+mj-lt"/>
              </a:rPr>
              <a:t>and revenue </a:t>
            </a:r>
            <a:r>
              <a:rPr lang="en-IN" sz="1000" dirty="1">
                <a:latin typeface="+mj-lt"/>
              </a:rPr>
              <a:t>for email campaigns</a:t>
            </a:r>
          </a:p>
          <a:p>
            <a:pPr marL="171450" indent="-171450">
              <a:buFont typeface="Arial" pitchFamily="34" charset="0"/>
              <a:buChar char="•"/>
            </a:pPr>
            <a:r>
              <a:rPr lang="en-IN" sz="1000" dirty="1" smtClean="0">
                <a:latin typeface="+mj-lt"/>
              </a:rPr>
              <a:t>Reducing </a:t>
            </a:r>
            <a:r>
              <a:rPr lang="en-IN" sz="1000" dirty="1">
                <a:latin typeface="+mj-lt"/>
              </a:rPr>
              <a:t>production times and </a:t>
            </a:r>
            <a:r>
              <a:rPr lang="en-IN" sz="1000" dirty="1" smtClean="0">
                <a:latin typeface="+mj-lt"/>
              </a:rPr>
              <a:t>costs while </a:t>
            </a:r>
            <a:r>
              <a:rPr lang="en-IN" sz="1000" dirty="1">
                <a:latin typeface="+mj-lt"/>
              </a:rPr>
              <a:t>increasing conversion </a:t>
            </a:r>
            <a:r>
              <a:rPr lang="en-IN" sz="1000" dirty="1" smtClean="0">
                <a:latin typeface="+mj-lt"/>
              </a:rPr>
              <a:t>rates through </a:t>
            </a:r>
            <a:r>
              <a:rPr lang="en-IN" sz="1000" dirty="1">
                <a:latin typeface="+mj-lt"/>
              </a:rPr>
              <a:t>use of dynamic images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smtClean="0">
                <a:latin typeface="+mj-lt"/>
              </a:rPr>
              <a:t>Leverage </a:t>
            </a:r>
            <a:r>
              <a:rPr lang="en-IN" sz="1000" dirty="1">
                <a:latin typeface="+mj-lt"/>
              </a:rPr>
              <a:t>Scene7 to </a:t>
            </a:r>
            <a:r>
              <a:rPr lang="en-IN" sz="1000" dirty="1" smtClean="0">
                <a:latin typeface="+mj-lt"/>
              </a:rPr>
              <a:t>provide dynamic</a:t>
            </a:r>
            <a:r>
              <a:rPr lang="en-IN" sz="1000" dirty="1">
                <a:latin typeface="+mj-lt"/>
              </a:rPr>
              <a:t>, resizable images </a:t>
            </a:r>
            <a:r>
              <a:rPr lang="en-IN" sz="1000" dirty="1" smtClean="0">
                <a:latin typeface="+mj-lt"/>
              </a:rPr>
              <a:t>and personalization </a:t>
            </a:r>
            <a:r>
              <a:rPr lang="en-IN" sz="1000" dirty="1">
                <a:latin typeface="+mj-lt"/>
              </a:rPr>
              <a:t>across </a:t>
            </a:r>
            <a:r>
              <a:rPr lang="en-IN" sz="1000" dirty="1" smtClean="0">
                <a:latin typeface="+mj-lt"/>
              </a:rPr>
              <a:t>emails, websites</a:t>
            </a:r>
            <a:r>
              <a:rPr lang="en-IN" sz="1000" dirty="1">
                <a:latin typeface="+mj-lt"/>
              </a:rPr>
              <a:t>, and </a:t>
            </a:r>
            <a:r>
              <a:rPr lang="en-IN" sz="1000" dirty="1">
                <a:latin typeface="+mj-lt"/>
              </a:rPr>
              <a:t>catalogs</a:t>
            </a:r>
            <a:endParaRPr lang="en-IN" sz="1000">
              <a:latin typeface="+mj-lt"/>
            </a:endParaRPr>
          </a:p>
          <a:p>
            <a:pPr marL="171450" indent="-171450">
              <a:buFont typeface="Arial" pitchFamily="34" charset="0"/>
              <a:buChar char="•"/>
            </a:pPr>
            <a:r>
              <a:rPr lang="en-IN" sz="1000" dirty="1" smtClean="0">
                <a:latin typeface="+mj-lt"/>
              </a:rPr>
              <a:t>Create </a:t>
            </a:r>
            <a:r>
              <a:rPr lang="en-IN" sz="1000" dirty="1">
                <a:latin typeface="+mj-lt"/>
              </a:rPr>
              <a:t>interactive digital </a:t>
            </a:r>
            <a:r>
              <a:rPr lang="en-IN" sz="1000" dirty="1" smtClean="0">
                <a:latin typeface="+mj-lt"/>
              </a:rPr>
              <a:t>catalogs</a:t>
            </a:r>
            <a:r>
              <a:rPr lang="en-IN" sz="1000" dirty="1" smtClean="0">
                <a:latin typeface="+mj-lt"/>
              </a:rPr>
              <a:t> using </a:t>
            </a:r>
            <a:r>
              <a:rPr lang="en-IN" sz="1000" dirty="1">
                <a:latin typeface="+mj-lt"/>
              </a:rPr>
              <a:t>Adobe Scene7 that can </a:t>
            </a:r>
            <a:r>
              <a:rPr lang="en-IN" sz="1000" dirty="1" smtClean="0">
                <a:latin typeface="+mj-lt"/>
              </a:rPr>
              <a:t>be customized </a:t>
            </a:r>
            <a:r>
              <a:rPr lang="en-IN" sz="1000" dirty="1">
                <a:latin typeface="+mj-lt"/>
              </a:rPr>
              <a:t>through further use </a:t>
            </a:r>
            <a:r>
              <a:rPr lang="en-IN" sz="1000" dirty="1" smtClean="0">
                <a:latin typeface="+mj-lt"/>
              </a:rPr>
              <a:t>of dynamic imaging</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Increased </a:t>
            </a:r>
            <a:r>
              <a:rPr lang="en-IN" sz="1000" dirty="1">
                <a:latin typeface="+mj-lt"/>
              </a:rPr>
              <a:t>response rate and </a:t>
            </a:r>
            <a:r>
              <a:rPr lang="en-IN" sz="1000" dirty="1" smtClean="0">
                <a:latin typeface="+mj-lt"/>
              </a:rPr>
              <a:t>sales by </a:t>
            </a:r>
            <a:r>
              <a:rPr lang="en-IN" sz="1000" dirty="1">
                <a:latin typeface="+mj-lt"/>
              </a:rPr>
              <a:t>30% to 40% with </a:t>
            </a:r>
            <a:r>
              <a:rPr lang="en-IN" sz="1000" dirty="1" smtClean="0">
                <a:latin typeface="+mj-lt"/>
              </a:rPr>
              <a:t>personalized email </a:t>
            </a:r>
            <a:r>
              <a:rPr lang="en-IN" sz="1000" dirty="1">
                <a:latin typeface="+mj-lt"/>
              </a:rPr>
              <a:t>campaign</a:t>
            </a:r>
          </a:p>
          <a:p>
            <a:pPr marL="171450" indent="-171450">
              <a:buFont typeface="Arial" pitchFamily="34" charset="0"/>
              <a:buChar char="•"/>
            </a:pPr>
            <a:r>
              <a:rPr lang="en-IN" sz="1000" dirty="1" smtClean="0">
                <a:latin typeface="+mj-lt"/>
              </a:rPr>
              <a:t>Doubled </a:t>
            </a:r>
            <a:r>
              <a:rPr lang="en-IN" sz="1000" dirty="1">
                <a:latin typeface="+mj-lt"/>
              </a:rPr>
              <a:t>conversion rates </a:t>
            </a:r>
            <a:r>
              <a:rPr lang="en-IN" sz="1000" dirty="1" smtClean="0">
                <a:latin typeface="+mj-lt"/>
              </a:rPr>
              <a:t>for personalized </a:t>
            </a:r>
            <a:r>
              <a:rPr lang="en-IN" sz="1000" dirty="1">
                <a:latin typeface="+mj-lt"/>
              </a:rPr>
              <a:t>products</a:t>
            </a:r>
          </a:p>
          <a:p>
            <a:pPr marL="171450" indent="-171450">
              <a:buFont typeface="Arial" pitchFamily="34" charset="0"/>
              <a:buChar char="•"/>
            </a:pPr>
            <a:r>
              <a:rPr lang="en-IN" sz="1000" dirty="1" smtClean="0">
                <a:latin typeface="+mj-lt"/>
              </a:rPr>
              <a:t>Increased </a:t>
            </a:r>
            <a:r>
              <a:rPr lang="en-IN" sz="1000" dirty="1">
                <a:latin typeface="+mj-lt"/>
              </a:rPr>
              <a:t>conversion rate by </a:t>
            </a:r>
            <a:r>
              <a:rPr lang="en-IN" sz="1000" dirty="1" smtClean="0">
                <a:latin typeface="+mj-lt"/>
              </a:rPr>
              <a:t>46% for </a:t>
            </a:r>
            <a:r>
              <a:rPr lang="en-IN" sz="1000" dirty="1">
                <a:latin typeface="+mj-lt"/>
              </a:rPr>
              <a:t>products using dynamic zoom</a:t>
            </a:r>
          </a:p>
          <a:p>
            <a:pPr marL="171450" indent="-171450">
              <a:buFont typeface="Arial" pitchFamily="34" charset="0"/>
              <a:buChar char="•"/>
            </a:pPr>
            <a:r>
              <a:rPr lang="en-IN" sz="1000" dirty="1" smtClean="0">
                <a:latin typeface="+mj-lt"/>
              </a:rPr>
              <a:t>Decreased </a:t>
            </a:r>
            <a:r>
              <a:rPr lang="en-IN" sz="1000" dirty="1">
                <a:latin typeface="+mj-lt"/>
              </a:rPr>
              <a:t>the time and costs </a:t>
            </a:r>
            <a:r>
              <a:rPr lang="en-IN" sz="1000" dirty="1" smtClean="0">
                <a:latin typeface="+mj-lt"/>
              </a:rPr>
              <a:t>of web </a:t>
            </a:r>
            <a:r>
              <a:rPr lang="en-IN" sz="1000" dirty="1">
                <a:latin typeface="+mj-lt"/>
              </a:rPr>
              <a:t>image production by 30%</a:t>
            </a:r>
          </a:p>
        </p:txBody>
      </p:sp>
      <p:sp>
        <p:nvSpPr>
          <p:cNvPr id="14" name="TextBox 13"/>
          <p:cNvSpPr txBox="1"/>
          <p:nvPr/>
        </p:nvSpPr>
        <p:spPr>
          <a:xfrm>
            <a:off x="3276658" y="1411642"/>
            <a:ext cx="306966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Forzieri</a:t>
            </a:r>
            <a:endParaRPr lang="en-US" b="0"/>
          </a:p>
          <a:p>
            <a:endParaRPr lang="en-US" b="0"/>
          </a:p>
          <a:p>
            <a:r>
              <a:rPr lang="en-US" dirty="1" smtClean="0"/>
              <a:t>CUSTOMER CHALLENGE:</a:t>
            </a:r>
            <a:endParaRPr lang="en-US"/>
          </a:p>
          <a:p>
            <a:pPr marL="171450" indent="-171450">
              <a:buFont typeface="Arial" pitchFamily="34" charset="0"/>
              <a:buChar char="•"/>
            </a:pPr>
            <a:r>
              <a:rPr lang="en-IN" b="0" dirty="1"/>
              <a:t>Reducing time and costs associated with web production through dynamic content resizing</a:t>
            </a:r>
          </a:p>
          <a:p>
            <a:pPr marL="171450" indent="-171450">
              <a:buFont typeface="Arial" pitchFamily="34" charset="0"/>
              <a:buChar char="•"/>
            </a:pPr>
            <a:r>
              <a:rPr lang="en-IN" b="0" dirty="1" smtClean="0"/>
              <a:t>Maintaining </a:t>
            </a:r>
            <a:r>
              <a:rPr lang="en-IN" b="0" dirty="1"/>
              <a:t>consistent quality across the site</a:t>
            </a:r>
          </a:p>
          <a:p>
            <a:endParaRPr lang="en-IN" b="0"/>
          </a:p>
          <a:p>
            <a:r>
              <a:rPr lang="en-US" dirty="1" smtClean="0"/>
              <a:t>ADOBE SOLUTION:</a:t>
            </a:r>
            <a:endParaRPr lang="en-US"/>
          </a:p>
          <a:p>
            <a:pPr marL="171450" indent="-171450">
              <a:buFont typeface="Arial" pitchFamily="34" charset="0"/>
              <a:buChar char="•"/>
            </a:pPr>
            <a:r>
              <a:rPr lang="en-IN" b="0" dirty="1"/>
              <a:t>Leverage capabilities of Scene7 to implement dynamic images including zoom</a:t>
            </a:r>
          </a:p>
          <a:p>
            <a:pPr marL="171450" indent="-171450">
              <a:buFont typeface="Arial" pitchFamily="34" charset="0"/>
              <a:buChar char="•"/>
            </a:pPr>
            <a:r>
              <a:rPr lang="en-IN" b="0" dirty="1" smtClean="0"/>
              <a:t>Create </a:t>
            </a:r>
            <a:r>
              <a:rPr lang="en-IN" b="0" dirty="1"/>
              <a:t>dynamic backgrounds that reflect the look and feel of each brand in every online shop using Scene7</a:t>
            </a:r>
          </a:p>
          <a:p>
            <a:endParaRPr lang="en-IN" b="0"/>
          </a:p>
          <a:p>
            <a:r>
              <a:rPr lang="en-IN" dirty="1" smtClean="0"/>
              <a:t>BEST PRACTICE ADOPTION:</a:t>
            </a:r>
            <a:endParaRPr lang="en-IN"/>
          </a:p>
          <a:p>
            <a:r>
              <a:rPr lang="en-IN" b="0" dirty="1"/>
              <a:t>• Adopted </a:t>
            </a:r>
            <a:r>
              <a:rPr lang="en-IN" b="0" dirty="1" smtClean="0"/>
              <a:t>85% </a:t>
            </a:r>
            <a:r>
              <a:rPr lang="en-IN" b="0" dirty="1"/>
              <a:t>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Saved </a:t>
            </a:r>
            <a:r>
              <a:rPr lang="en-IN" b="0" dirty="1"/>
              <a:t>30% annually through significant reductions in the resources previously required to manage the image database</a:t>
            </a:r>
          </a:p>
          <a:p>
            <a:pPr marL="171450" indent="-171450">
              <a:buFont typeface="Arial" pitchFamily="34" charset="0"/>
              <a:buChar char="•"/>
            </a:pPr>
            <a:r>
              <a:rPr lang="en-IN" b="0" dirty="1" smtClean="0"/>
              <a:t>Increased </a:t>
            </a:r>
            <a:r>
              <a:rPr lang="en-IN" b="0" dirty="1"/>
              <a:t>conversion by 20% as a result of the product zoom function that enables detailed views of products</a:t>
            </a:r>
          </a:p>
          <a:p>
            <a:pPr marL="171450" indent="-171450">
              <a:buFont typeface="Arial" pitchFamily="34" charset="0"/>
              <a:buChar char="•"/>
            </a:pPr>
            <a:r>
              <a:rPr lang="en-IN" b="0" dirty="1" smtClean="0"/>
              <a:t>Reduced </a:t>
            </a:r>
            <a:r>
              <a:rPr lang="en-IN" b="0" dirty="1"/>
              <a:t>product returns from customers by 33% due to imaging and visualization functions that allow users to obtain a better understanding of products</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Nautilus</a:t>
            </a:r>
            <a:endParaRPr lang="en-US" b="0"/>
          </a:p>
          <a:p>
            <a:endParaRPr lang="en-US" b="0"/>
          </a:p>
          <a:p>
            <a:r>
              <a:rPr lang="en-US" dirty="1" smtClean="0"/>
              <a:t>CUSTOMER CHALLENGE:</a:t>
            </a:r>
            <a:endParaRPr lang="en-US"/>
          </a:p>
          <a:p>
            <a:pPr marL="171450" indent="-171450">
              <a:buFont typeface="Arial" pitchFamily="34" charset="0"/>
              <a:buChar char="•"/>
            </a:pPr>
            <a:r>
              <a:rPr lang="en-IN" b="0" dirty="1"/>
              <a:t>Updating and creating new product images</a:t>
            </a:r>
          </a:p>
          <a:p>
            <a:pPr marL="171450" indent="-171450">
              <a:buFont typeface="Arial" pitchFamily="34" charset="0"/>
              <a:buChar char="•"/>
            </a:pPr>
            <a:r>
              <a:rPr lang="en-IN" b="0" dirty="1" smtClean="0"/>
              <a:t>Optimizing </a:t>
            </a:r>
            <a:r>
              <a:rPr lang="en-IN" b="0" dirty="1"/>
              <a:t>web content for enhanced navigation and increased conversion rates</a:t>
            </a:r>
          </a:p>
          <a:p>
            <a:pPr marL="171450" indent="-171450">
              <a:buFont typeface="Arial" pitchFamily="34" charset="0"/>
              <a:buChar char="•"/>
            </a:pPr>
            <a:r>
              <a:rPr lang="en-IN" b="0" dirty="1" smtClean="0"/>
              <a:t>Gaining </a:t>
            </a:r>
            <a:r>
              <a:rPr lang="en-IN" b="0" dirty="1"/>
              <a:t>real-time insight into online asset performance</a:t>
            </a:r>
          </a:p>
          <a:p>
            <a:endParaRPr lang="en-IN" b="0"/>
          </a:p>
          <a:p>
            <a:r>
              <a:rPr lang="en-US" dirty="1" smtClean="0"/>
              <a:t>ADOBE SOLUTION:</a:t>
            </a:r>
            <a:endParaRPr lang="en-US"/>
          </a:p>
          <a:p>
            <a:pPr marL="171450" indent="-171450">
              <a:buFont typeface="Arial" pitchFamily="34" charset="0"/>
              <a:buChar char="•"/>
            </a:pPr>
            <a:r>
              <a:rPr lang="en-IN" b="0" dirty="1"/>
              <a:t>Content and conversion optimization</a:t>
            </a:r>
          </a:p>
          <a:p>
            <a:pPr marL="171450" indent="-171450">
              <a:buFont typeface="Arial" pitchFamily="34" charset="0"/>
              <a:buChar char="•"/>
            </a:pPr>
            <a:r>
              <a:rPr lang="en-IN" b="0" dirty="1" smtClean="0"/>
              <a:t>Online </a:t>
            </a:r>
            <a:r>
              <a:rPr lang="en-IN" b="0" dirty="1"/>
              <a:t>analytics</a:t>
            </a:r>
          </a:p>
          <a:p>
            <a:pPr marL="171450" indent="-171450">
              <a:buFont typeface="Arial" pitchFamily="34" charset="0"/>
              <a:buChar char="•"/>
            </a:pPr>
            <a:r>
              <a:rPr lang="en-IN" b="0" dirty="1" smtClean="0"/>
              <a:t>Rich </a:t>
            </a:r>
            <a:r>
              <a:rPr lang="en-IN" b="0" dirty="1"/>
              <a:t>media management and delivery</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conversion by 13% with recommendations and product reviews</a:t>
            </a:r>
          </a:p>
          <a:p>
            <a:pPr marL="171450" indent="-171450">
              <a:buFont typeface="Arial" pitchFamily="34" charset="0"/>
              <a:buChar char="•"/>
            </a:pPr>
            <a:r>
              <a:rPr lang="en-IN" b="0" dirty="1" smtClean="0"/>
              <a:t>Enabled </a:t>
            </a:r>
            <a:r>
              <a:rPr lang="en-IN" b="0" dirty="1"/>
              <a:t>more frequent testing and optimization of web content</a:t>
            </a:r>
          </a:p>
          <a:p>
            <a:pPr marL="171450" indent="-171450">
              <a:buFont typeface="Arial" pitchFamily="34" charset="0"/>
              <a:buChar char="•"/>
            </a:pPr>
            <a:r>
              <a:rPr lang="en-IN" b="0" dirty="1" smtClean="0"/>
              <a:t>Streamlined </a:t>
            </a:r>
            <a:r>
              <a:rPr lang="en-IN" b="0" dirty="1"/>
              <a:t>management of product images across sites</a:t>
            </a:r>
          </a:p>
          <a:p>
            <a:pPr marL="171450" indent="-171450">
              <a:buFont typeface="Arial" pitchFamily="34" charset="0"/>
              <a:buChar char="•"/>
            </a:pPr>
            <a:r>
              <a:rPr lang="en-IN" b="0" dirty="1" smtClean="0"/>
              <a:t>Enabled </a:t>
            </a:r>
            <a:r>
              <a:rPr lang="en-IN" b="0" dirty="1"/>
              <a:t>real-time analysis of customer interactions and site abandonment</a:t>
            </a:r>
          </a:p>
          <a:p>
            <a:pPr marL="171450" indent="-171450">
              <a:buFont typeface="Arial" pitchFamily="34" charset="0"/>
              <a:buChar char="•"/>
            </a:pPr>
            <a:r>
              <a:rPr lang="en-IN" b="0" dirty="1" smtClean="0"/>
              <a:t>Enhanced </a:t>
            </a:r>
            <a:r>
              <a:rPr lang="en-IN" b="0" dirty="1"/>
              <a:t>productivity and operational efficiency</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1" name="Picture 4"/>
          <p:cNvPicPr>
            <a:picLocks noChangeAspect="1" noChangeArrowheads="1"/>
          </p:cNvPicPr>
          <p:nvPr/>
        </p:nvPicPr>
        <p:blipFill>
          <a:blip r:embed="rId3"/>
          <a:srcRect/>
          <a:stretch>
            <a:fillRect/>
          </a:stretch>
        </p:blipFill>
        <p:spPr>
          <a:xfrm>
            <a:off x="6731469" y="874006"/>
            <a:ext cx="1955346" cy="4191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forzieri.com/img/site/forzieri_logo.png"/>
          <p:cNvPicPr>
            <a:picLocks noChangeAspect="1" noChangeArrowheads="1"/>
          </p:cNvPicPr>
          <p:nvPr/>
        </p:nvPicPr>
        <p:blipFill>
          <a:blip r:embed="rId4"/>
          <a:srcRect/>
          <a:stretch>
            <a:fillRect/>
          </a:stretch>
        </p:blipFill>
        <p:spPr>
          <a:xfrm>
            <a:off x="3893008" y="857847"/>
            <a:ext cx="1647822" cy="494347"/>
          </a:xfrm>
          <a:prstGeom prst="rect"/>
          <a:noFill/>
          <a:extLst>
            <a:ext uri="{909E8E84-426E-40dd-AFC4-6F175D3DCCD1}">
              <a14:hiddenFill xmlns:a14="http://schemas.microsoft.com/office/drawing/2010/main">
                <a:solidFill>
                  <a:srgbClr val="FFFFFF"/>
                </a:solidFill>
              </a14:hiddenFill>
            </a:ext>
          </a:extLst>
        </p:spPr>
      </p:pic>
      <p:pic>
        <p:nvPicPr>
          <p:cNvPr id="2050" name="Picture 2" descr="Lenox"/>
          <p:cNvPicPr>
            <a:picLocks noChangeAspect="1" noChangeArrowheads="1"/>
          </p:cNvPicPr>
          <p:nvPr/>
        </p:nvPicPr>
        <p:blipFill>
          <a:blip r:embed="rId5"/>
          <a:srcRect/>
          <a:stretch>
            <a:fillRect/>
          </a:stretch>
        </p:blipFill>
        <p:spPr>
          <a:xfrm>
            <a:off x="934896" y="785219"/>
            <a:ext cx="1002246" cy="696004"/>
          </a:xfrm>
          <a:prstGeom prst="rect"/>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295985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3FAB5F35-C112-4F96-B41A-CC4C2539F9A6}" type="slidenum">
              <a:rPr lang="en-US" smtClean="0"/>
              <a:t>22</a:t>
            </a:fld>
          </a:p>
        </p:txBody>
      </p:sp>
      <p:sp>
        <p:nvSpPr>
          <p:cNvPr id="23558" name="Rectangle 70"/>
          <p:cNvSpPr>
            <a:spLocks noChangeArrowheads="1"/>
          </p:cNvSpPr>
          <p:nvPr/>
        </p:nvSpPr>
        <p:spPr>
          <a:xfrm>
            <a:off x="1468438" y="1616321"/>
            <a:ext cx="668337" cy="1677988"/>
          </a:xfrm>
          <a:prstGeom prst="rect"/>
          <a:noFill/>
          <a:ln w="19050">
            <a:noFill/>
            <a:miter lim="800000"/>
          </a:ln>
        </p:spPr>
        <p:txBody>
          <a:bodyPr lIns="0" tIns="91440" rIns="0" bIns="91440"/>
          <a:lstStyle/>
          <a:p>
            <a:pPr algn="l">
              <a:spcAft>
                <a:spcPct val="15000"/>
              </a:spcAft>
              <a:buFont typeface="Arial" charset="0"/>
              <a:buNone/>
            </a:pPr>
            <a:endParaRPr lang="en-US" sz="1400" b="1">
              <a:solidFill>
                <a:srgbClr val="808080"/>
              </a:solidFill>
              <a:sym typeface="Times" pitchFamily="18" charset="0"/>
            </a:endParaRPr>
          </a:p>
        </p:txBody>
      </p:sp>
      <p:sp>
        <p:nvSpPr>
          <p:cNvPr id="23560" name="Line 80"/>
          <p:cNvSpPr>
            <a:spLocks noChangeShapeType="1"/>
          </p:cNvSpPr>
          <p:nvPr/>
        </p:nvSpPr>
        <p:spPr>
          <a:xfrm>
            <a:off x="366713" y="949325"/>
            <a:ext cx="0" cy="1677988"/>
          </a:xfrm>
          <a:prstGeom prst="line"/>
          <a:noFill/>
          <a:ln w="28575" cap="sq">
            <a:noFill/>
            <a:round/>
          </a:ln>
        </p:spPr>
        <p:txBody>
          <a:bodyPr wrap="none" lIns="0" tIns="91440" rIns="0" bIns="91440"/>
          <a:lstStyle/>
          <a:p>
            <a:endParaRPr lang="en-US"/>
          </a:p>
        </p:txBody>
      </p:sp>
      <p:sp>
        <p:nvSpPr>
          <p:cNvPr id="23561" name="Line 83"/>
          <p:cNvSpPr>
            <a:spLocks noChangeShapeType="1"/>
          </p:cNvSpPr>
          <p:nvPr/>
        </p:nvSpPr>
        <p:spPr>
          <a:xfrm>
            <a:off x="886441" y="5141913"/>
            <a:ext cx="0" cy="611187"/>
          </a:xfrm>
          <a:prstGeom prst="line"/>
          <a:noFill/>
          <a:ln w="28575" cap="sq">
            <a:noFill/>
            <a:round/>
          </a:ln>
        </p:spPr>
        <p:txBody>
          <a:bodyPr wrap="none" lIns="0" tIns="91440" rIns="0" bIns="91440"/>
          <a:lstStyle/>
          <a:p>
            <a:endParaRPr lang="en-US"/>
          </a:p>
        </p:txBody>
      </p:sp>
      <p:sp>
        <p:nvSpPr>
          <p:cNvPr id="23563" name="Line 85"/>
          <p:cNvSpPr>
            <a:spLocks noChangeShapeType="1"/>
          </p:cNvSpPr>
          <p:nvPr/>
        </p:nvSpPr>
        <p:spPr>
          <a:xfrm>
            <a:off x="1468438" y="1616321"/>
            <a:ext cx="0" cy="1677988"/>
          </a:xfrm>
          <a:prstGeom prst="line"/>
          <a:noFill/>
          <a:ln w="9525">
            <a:noFill/>
            <a:round/>
          </a:ln>
        </p:spPr>
        <p:txBody>
          <a:bodyPr/>
          <a:lstStyle/>
          <a:p>
            <a:endParaRPr lang="en-US"/>
          </a:p>
        </p:txBody>
      </p:sp>
      <p:sp>
        <p:nvSpPr>
          <p:cNvPr id="23564" name="Line 88"/>
          <p:cNvSpPr>
            <a:spLocks noChangeShapeType="1"/>
          </p:cNvSpPr>
          <p:nvPr/>
        </p:nvSpPr>
        <p:spPr>
          <a:xfrm>
            <a:off x="1988166" y="5141913"/>
            <a:ext cx="0" cy="611187"/>
          </a:xfrm>
          <a:prstGeom prst="line"/>
          <a:noFill/>
          <a:ln w="9525">
            <a:noFill/>
            <a:round/>
          </a:ln>
        </p:spPr>
        <p:txBody>
          <a:bodyPr/>
          <a:lstStyle/>
          <a:p>
            <a:endParaRPr lang="en-US"/>
          </a:p>
        </p:txBody>
      </p:sp>
      <p:sp>
        <p:nvSpPr>
          <p:cNvPr id="23566" name="Line 90"/>
          <p:cNvSpPr>
            <a:spLocks noChangeShapeType="1"/>
          </p:cNvSpPr>
          <p:nvPr/>
        </p:nvSpPr>
        <p:spPr>
          <a:xfrm>
            <a:off x="2136775" y="1616321"/>
            <a:ext cx="0" cy="1677988"/>
          </a:xfrm>
          <a:prstGeom prst="line"/>
          <a:noFill/>
          <a:ln w="9525">
            <a:noFill/>
            <a:round/>
          </a:ln>
        </p:spPr>
        <p:txBody>
          <a:bodyPr/>
          <a:lstStyle/>
          <a:p>
            <a:endParaRPr lang="en-US"/>
          </a:p>
        </p:txBody>
      </p:sp>
      <p:sp>
        <p:nvSpPr>
          <p:cNvPr id="23567" name="Line 93"/>
          <p:cNvSpPr>
            <a:spLocks noChangeShapeType="1"/>
          </p:cNvSpPr>
          <p:nvPr/>
        </p:nvSpPr>
        <p:spPr>
          <a:xfrm>
            <a:off x="2656504" y="5141913"/>
            <a:ext cx="0" cy="611187"/>
          </a:xfrm>
          <a:prstGeom prst="line"/>
          <a:noFill/>
          <a:ln w="9525">
            <a:noFill/>
            <a:round/>
          </a:ln>
        </p:spPr>
        <p:txBody>
          <a:bodyPr/>
          <a:lstStyle/>
          <a:p>
            <a:endParaRPr lang="en-US"/>
          </a:p>
        </p:txBody>
      </p:sp>
      <p:sp>
        <p:nvSpPr>
          <p:cNvPr id="23569" name="Line 95"/>
          <p:cNvSpPr>
            <a:spLocks noChangeShapeType="1"/>
          </p:cNvSpPr>
          <p:nvPr/>
        </p:nvSpPr>
        <p:spPr>
          <a:xfrm>
            <a:off x="8931275" y="949325"/>
            <a:ext cx="0" cy="1677988"/>
          </a:xfrm>
          <a:prstGeom prst="line"/>
          <a:noFill/>
          <a:ln w="28575" cap="sq">
            <a:noFill/>
            <a:round/>
          </a:ln>
        </p:spPr>
        <p:txBody>
          <a:bodyPr wrap="none" lIns="0" tIns="91440" rIns="0" bIns="91440"/>
          <a:lstStyle/>
          <a:p>
            <a:endParaRPr lang="en-US"/>
          </a:p>
        </p:txBody>
      </p:sp>
      <p:sp>
        <p:nvSpPr>
          <p:cNvPr id="23570" name="Line 98"/>
          <p:cNvSpPr>
            <a:spLocks noChangeShapeType="1"/>
          </p:cNvSpPr>
          <p:nvPr/>
        </p:nvSpPr>
        <p:spPr>
          <a:xfrm>
            <a:off x="8891588" y="5141913"/>
            <a:ext cx="0" cy="611187"/>
          </a:xfrm>
          <a:prstGeom prst="line"/>
          <a:noFill/>
          <a:ln w="28575" cap="sq">
            <a:noFill/>
            <a:round/>
          </a:ln>
        </p:spPr>
        <p:txBody>
          <a:bodyPr wrap="none" lIns="0" tIns="91440" rIns="0" bIns="91440"/>
          <a:lstStyle/>
          <a:p>
            <a:endParaRPr lang="en-US"/>
          </a:p>
        </p:txBody>
      </p:sp>
      <p:sp>
        <p:nvSpPr>
          <p:cNvPr id="23572" name="Line 100"/>
          <p:cNvSpPr>
            <a:spLocks noChangeShapeType="1"/>
          </p:cNvSpPr>
          <p:nvPr/>
        </p:nvSpPr>
        <p:spPr>
          <a:xfrm>
            <a:off x="366713" y="949325"/>
            <a:ext cx="1101725" cy="0"/>
          </a:xfrm>
          <a:prstGeom prst="line"/>
          <a:noFill/>
          <a:ln w="28575" cap="sq">
            <a:noFill/>
            <a:round/>
          </a:ln>
        </p:spPr>
        <p:txBody>
          <a:bodyPr wrap="none" lIns="0" tIns="91440" rIns="0" bIns="91440"/>
          <a:lstStyle/>
          <a:p>
            <a:endParaRPr lang="en-US"/>
          </a:p>
        </p:txBody>
      </p:sp>
      <p:sp>
        <p:nvSpPr>
          <p:cNvPr id="23574" name="Line 106"/>
          <p:cNvSpPr>
            <a:spLocks noChangeShapeType="1"/>
          </p:cNvSpPr>
          <p:nvPr/>
        </p:nvSpPr>
        <p:spPr>
          <a:xfrm>
            <a:off x="1468438" y="1616321"/>
            <a:ext cx="668337" cy="0"/>
          </a:xfrm>
          <a:prstGeom prst="line"/>
          <a:noFill/>
          <a:ln w="28575" cap="sq">
            <a:noFill/>
            <a:round/>
          </a:ln>
        </p:spPr>
        <p:txBody>
          <a:bodyPr wrap="none" lIns="0" tIns="91440" rIns="0" bIns="91440"/>
          <a:lstStyle/>
          <a:p>
            <a:endParaRPr lang="en-US"/>
          </a:p>
        </p:txBody>
      </p:sp>
      <p:sp>
        <p:nvSpPr>
          <p:cNvPr id="23576" name="Line 112"/>
          <p:cNvSpPr>
            <a:spLocks noChangeShapeType="1"/>
          </p:cNvSpPr>
          <p:nvPr/>
        </p:nvSpPr>
        <p:spPr>
          <a:xfrm>
            <a:off x="2136775" y="949325"/>
            <a:ext cx="6794500" cy="0"/>
          </a:xfrm>
          <a:prstGeom prst="line"/>
          <a:noFill/>
          <a:ln w="28575" cap="sq">
            <a:noFill/>
            <a:round/>
          </a:ln>
        </p:spPr>
        <p:txBody>
          <a:bodyPr wrap="none" lIns="0" tIns="91440" rIns="0" bIns="91440"/>
          <a:lstStyle/>
          <a:p>
            <a:endParaRPr lang="en-US"/>
          </a:p>
        </p:txBody>
      </p:sp>
      <p:sp>
        <p:nvSpPr>
          <p:cNvPr id="42" name="Line 31"/>
          <p:cNvSpPr>
            <a:spLocks noChangeShapeType="1"/>
          </p:cNvSpPr>
          <p:nvPr/>
        </p:nvSpPr>
        <p:spPr>
          <a:xfrm>
            <a:off x="2960916" y="949325"/>
            <a:ext cx="8195" cy="5005161"/>
          </a:xfrm>
          <a:prstGeom prst="line"/>
          <a:noFill/>
          <a:ln w="38100">
            <a:solidFill>
              <a:schemeClr val="tx2"/>
            </a:solidFill>
            <a:round/>
          </a:ln>
        </p:spPr>
        <p:txBody>
          <a:bodyPr wrap="none" anchor="ctr"/>
          <a:lstStyle/>
          <a:p>
            <a:endParaRPr lang="en-US"/>
          </a:p>
        </p:txBody>
      </p:sp>
      <p:grpSp>
        <p:nvGrpSpPr>
          <p:cNvPr id="2" name="Group 41"/>
          <p:cNvGrpSpPr>
          </p:cNvGrpSpPr>
          <p:nvPr/>
        </p:nvGrpSpPr>
        <p:grpSpPr>
          <a:xfrm>
            <a:off x="2554642" y="3736835"/>
            <a:ext cx="212725" cy="212725"/>
            <a:chOff x="2069" y="2506"/>
            <a:chExt cx="134" cy="134"/>
          </a:xfrm>
        </p:grpSpPr>
        <p:sp>
          <p:nvSpPr>
            <p:cNvPr id="47"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48"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grpSp>
        <p:nvGrpSpPr>
          <p:cNvPr id="3" name="Group 41"/>
          <p:cNvGrpSpPr>
          </p:cNvGrpSpPr>
          <p:nvPr/>
        </p:nvGrpSpPr>
        <p:grpSpPr>
          <a:xfrm>
            <a:off x="2562012" y="1435928"/>
            <a:ext cx="212725" cy="212725"/>
            <a:chOff x="2069" y="2506"/>
            <a:chExt cx="134" cy="134"/>
          </a:xfrm>
        </p:grpSpPr>
        <p:sp>
          <p:nvSpPr>
            <p:cNvPr id="60"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61"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sp>
        <p:nvSpPr>
          <p:cNvPr id="56" name="Rectangle 1034"/>
          <p:cNvSpPr>
            <a:spLocks noChangeArrowheads="1"/>
          </p:cNvSpPr>
          <p:nvPr/>
        </p:nvSpPr>
        <p:spPr>
          <a:xfrm>
            <a:off x="3055168" y="1061054"/>
            <a:ext cx="5757769" cy="923925"/>
          </a:xfrm>
          <a:prstGeom prst="rect"/>
          <a:noFill/>
          <a:ln w="19050">
            <a:noFill/>
            <a:miter lim="800000"/>
          </a:ln>
        </p:spPr>
        <p:txBody>
          <a:bodyPr lIns="0" tIns="91440" rIns="0" bIns="0"/>
          <a:lstStyle/>
          <a:p>
            <a:r>
              <a:rPr lang="en-US" sz="1400" b="0" dirty="1" smtClean="0">
                <a:latin typeface="+mj-lt"/>
                <a:ea typeface="Times" pitchFamily="18" charset="0"/>
                <a:cs typeface="Times" pitchFamily="18" charset="0"/>
                <a:sym typeface="Times" pitchFamily="18" charset="0"/>
              </a:rPr>
              <a:t>"</a:t>
            </a:r>
            <a:r>
              <a:rPr lang="en-IN" sz="1400" dirty="1" smtClean="0"/>
              <a:t>Adobe </a:t>
            </a:r>
            <a:r>
              <a:rPr lang="en-IN" sz="1400" dirty="1"/>
              <a:t>l</a:t>
            </a:r>
            <a:r>
              <a:rPr lang="en-IN" sz="1400" dirty="1" smtClean="0"/>
              <a:t>eads in WCM due </a:t>
            </a:r>
            <a:r>
              <a:rPr lang="en-IN" sz="1400" dirty="1"/>
              <a:t>t</a:t>
            </a:r>
            <a:r>
              <a:rPr lang="en-IN" sz="1400" dirty="1" smtClean="0"/>
              <a:t>o breadth </a:t>
            </a:r>
            <a:r>
              <a:rPr lang="en-IN" sz="1400" dirty="1"/>
              <a:t>of </a:t>
            </a:r>
            <a:r>
              <a:rPr lang="en-IN" sz="1400" dirty="1" smtClean="0"/>
              <a:t>functionality</a:t>
            </a:r>
            <a:r>
              <a:rPr lang="en-IN" sz="1400" dirty="1"/>
              <a:t>, </a:t>
            </a:r>
            <a:r>
              <a:rPr lang="en-IN" sz="1400" dirty="1" smtClean="0"/>
              <a:t>market </a:t>
            </a:r>
            <a:r>
              <a:rPr lang="en-IN" sz="1400" dirty="1"/>
              <a:t>m</a:t>
            </a:r>
            <a:r>
              <a:rPr lang="en-IN" sz="1400" dirty="1" smtClean="0"/>
              <a:t>omentum</a:t>
            </a:r>
            <a:r>
              <a:rPr lang="en-IN" sz="1400" dirty="1"/>
              <a:t>,</a:t>
            </a:r>
          </a:p>
          <a:p>
            <a:r>
              <a:rPr lang="en-US" sz="1400" dirty="1"/>
              <a:t>and r</a:t>
            </a:r>
            <a:r>
              <a:rPr lang="en-US" sz="1400" dirty="1" smtClean="0"/>
              <a:t>esources. </a:t>
            </a:r>
            <a:r>
              <a:rPr lang="en-IN" sz="1400" dirty="1" smtClean="0"/>
              <a:t>Adobe </a:t>
            </a:r>
            <a:r>
              <a:rPr lang="en-IN" sz="1400" dirty="1"/>
              <a:t>provides a solid set of tools to enable business users to manage experiences</a:t>
            </a:r>
            <a:r>
              <a:rPr lang="en-IN" sz="1400" dirty="1" smtClean="0"/>
              <a:t>.</a:t>
            </a:r>
            <a:r>
              <a:rPr lang="en-US" sz="1400" dirty="1"/>
              <a:t> Adobe has the </a:t>
            </a:r>
            <a:r>
              <a:rPr lang="en-US" sz="1400" dirty="1" smtClean="0"/>
              <a:t>richest, </a:t>
            </a:r>
            <a:r>
              <a:rPr lang="en-IN" sz="1400" dirty="1" smtClean="0"/>
              <a:t>most </a:t>
            </a:r>
            <a:r>
              <a:rPr lang="en-IN" sz="1400" dirty="1"/>
              <a:t>intuitive UI </a:t>
            </a:r>
            <a:r>
              <a:rPr lang="en-IN" sz="1400" dirty="1" smtClean="0"/>
              <a:t>as </a:t>
            </a:r>
            <a:r>
              <a:rPr lang="en-IN" sz="1400" dirty="1"/>
              <a:t>well as the best complementary DX </a:t>
            </a:r>
            <a:r>
              <a:rPr lang="en-IN" sz="1400" dirty="1" smtClean="0"/>
              <a:t>products.</a:t>
            </a:r>
            <a:r>
              <a:rPr lang="en-US" sz="1400" b="0" dirty="1" smtClean="0">
                <a:latin typeface="+mj-lt"/>
                <a:ea typeface="Times" pitchFamily="18" charset="0"/>
                <a:cs typeface="Times" pitchFamily="18" charset="0"/>
                <a:sym typeface="Times" pitchFamily="18" charset="0"/>
              </a:rPr>
              <a:t>”</a:t>
            </a:r>
          </a:p>
        </p:txBody>
      </p:sp>
      <p:sp>
        <p:nvSpPr>
          <p:cNvPr id="57" name="Rectangle 1042"/>
          <p:cNvSpPr>
            <a:spLocks noChangeArrowheads="1"/>
          </p:cNvSpPr>
          <p:nvPr/>
        </p:nvSpPr>
        <p:spPr>
          <a:xfrm>
            <a:off x="3054098" y="2479625"/>
            <a:ext cx="5572723" cy="1885527"/>
          </a:xfrm>
          <a:prstGeom prst="rect"/>
          <a:noFill/>
          <a:ln w="19050">
            <a:noFill/>
            <a:miter lim="800000"/>
          </a:ln>
        </p:spPr>
        <p:txBody>
          <a:bodyPr lIns="0" tIns="91440" rIns="0" bIns="0"/>
          <a:lstStyle/>
          <a:p>
            <a:pPr>
              <a:buClr>
                <a:schemeClr val="tx2"/>
              </a:buClr>
              <a:tabLst>
                <a:tab pos="4572000" algn="r"/>
              </a:tabLst>
            </a:pPr>
            <a:r>
              <a:rPr lang="en-US" sz="1400" b="0" dirty="1" smtClean="0">
                <a:latin typeface="+mj-lt"/>
                <a:ea typeface="Times" pitchFamily="18" charset="0"/>
                <a:cs typeface="Times" pitchFamily="18" charset="0"/>
                <a:sym typeface="Times" pitchFamily="18" charset="0"/>
              </a:rPr>
              <a:t>“Adobe is the leader in WCM as per magic quadrant. </a:t>
            </a:r>
            <a:r>
              <a:rPr lang="en-IN" sz="1400" dirty="1"/>
              <a:t>The ease with which CQ can be used by non-IT users, and the speed with which it can be deployed (relative to typical deployments of some other vendors' solutions), make it one of the best Java-based products in the WCM market. Adobe's creative culture and capabilities give its user interface a competitive edge in terms of intuitiveness, while its analytical capabilities enable persona-based assessments of the potential of different types of experience. </a:t>
            </a:r>
            <a:r>
              <a:rPr lang="en-US" sz="1400" b="0" dirty="1" smtClean="0">
                <a:latin typeface="+mj-lt"/>
                <a:ea typeface="Times" pitchFamily="18" charset="0"/>
                <a:cs typeface="Times" pitchFamily="18" charset="0"/>
                <a:sym typeface="Times" pitchFamily="18" charset="0"/>
              </a:rPr>
              <a:t>“</a:t>
            </a:r>
          </a:p>
          <a:p>
            <a:pPr marL="115888">
              <a:buClr>
                <a:schemeClr val="tx2"/>
              </a:buClr>
              <a:tabLst>
                <a:tab pos="4572000" algn="r"/>
              </a:tabLst>
            </a:pPr>
            <a:endParaRPr lang="en-US" sz="1400">
              <a:latin typeface="+mj-lt"/>
              <a:ea typeface="Times" pitchFamily="18" charset="0"/>
              <a:cs typeface="Times" pitchFamily="18" charset="0"/>
              <a:sym typeface="Times" pitchFamily="18" charset="0"/>
            </a:endParaRPr>
          </a:p>
          <a:p>
            <a:r>
              <a:rPr lang="en-IN" sz="1400" dirty="1"/>
              <a:t>“Adobe has the most complete and cohesive strategy of all the WCM providers for </a:t>
            </a:r>
            <a:r>
              <a:rPr lang="en-IN" sz="1400" dirty="1" smtClean="0"/>
              <a:t>supporting mobility</a:t>
            </a:r>
            <a:r>
              <a:rPr lang="en-IN" sz="1400" dirty="1"/>
              <a:t>. CQ's architecture ensures the integrity of a single authoritative content source </a:t>
            </a:r>
            <a:r>
              <a:rPr lang="en-IN" sz="1400" dirty="1" smtClean="0"/>
              <a:t>to serve </a:t>
            </a:r>
            <a:r>
              <a:rPr lang="en-IN" sz="1400" dirty="1"/>
              <a:t>a broad range of established and new mobile delivery mechanisms and </a:t>
            </a:r>
            <a:r>
              <a:rPr lang="en-IN" sz="1400" dirty="1" smtClean="0"/>
              <a:t>technologies, including </a:t>
            </a:r>
            <a:r>
              <a:rPr lang="en-IN" sz="1400" dirty="1"/>
              <a:t>device detection, mobile sites, mobile Web applications and hybrid </a:t>
            </a:r>
            <a:r>
              <a:rPr lang="en-IN" sz="1400" dirty="1" smtClean="0"/>
              <a:t>mobile applications</a:t>
            </a:r>
            <a:r>
              <a:rPr lang="en-IN" sz="1400" dirty="1"/>
              <a:t>..</a:t>
            </a:r>
            <a:r>
              <a:rPr lang="en-US" sz="1400" dirty="1" smtClean="0"/>
              <a:t>”</a:t>
            </a:r>
            <a:endParaRPr lang="en-US" sz="1400" b="0" smtClean="0">
              <a:latin typeface="+mj-lt"/>
              <a:ea typeface="Times" pitchFamily="18" charset="0"/>
              <a:cs typeface="Times" pitchFamily="18" charset="0"/>
              <a:sym typeface="Times" pitchFamily="18" charset="0"/>
            </a:endParaRPr>
          </a:p>
        </p:txBody>
      </p:sp>
      <p:pic>
        <p:nvPicPr>
          <p:cNvPr id="40" name="Picture 37"/>
          <p:cNvPicPr>
            <a:picLocks noChangeAspect="1" noChangeArrowheads="1"/>
          </p:cNvPicPr>
          <p:nvPr/>
        </p:nvPicPr>
        <p:blipFill>
          <a:blip r:embed="rId3"/>
          <a:srcRect l="7678" t="2879" r="8159" b="69110"/>
          <a:stretch>
            <a:fillRect/>
          </a:stretch>
        </p:blipFill>
        <p:spPr>
          <a:xfrm>
            <a:off x="850105" y="1314700"/>
            <a:ext cx="1512376" cy="501458"/>
          </a:xfrm>
          <a:prstGeom prst="rect"/>
          <a:noFill/>
          <a:ln w="9525" algn="ctr">
            <a:noFill/>
            <a:miter lim="800000"/>
          </a:ln>
        </p:spPr>
      </p:pic>
      <p:sp>
        <p:nvSpPr>
          <p:cNvPr id="27" name="TextBox 26"/>
          <p:cNvSpPr txBox="1"/>
          <p:nvPr/>
        </p:nvSpPr>
        <p:spPr>
          <a:xfrm>
            <a:off x="112730" y="6110797"/>
            <a:ext cx="8955070" cy="346214"/>
          </a:xfrm>
          <a:prstGeom prst="rect"/>
          <a:noFill/>
        </p:spPr>
        <p:txBody>
          <a:bodyPr wrap="square" lIns="68544" tIns="34273" rIns="68544" bIns="34273" rtlCol="0">
            <a:spAutoFit/>
          </a:bodyPr>
          <a:lstStyle/>
          <a:p>
            <a:pPr defTabSz="910728"/>
            <a:r>
              <a:rPr lang="en-US" sz="900" dirty="1" smtClean="0">
                <a:solidFill>
                  <a:srgbClr val="000000"/>
                </a:solidFill>
              </a:rPr>
              <a:t>Source: Forrester Wave Web Content Management For Digital Customer Experience, Q2 2013,</a:t>
            </a:r>
            <a:r>
              <a:rPr lang="en-US" sz="900" b="1" dirty="1" smtClean="0"/>
              <a:t> </a:t>
            </a:r>
            <a:r>
              <a:rPr lang="en-US" sz="900" dirty="1" smtClean="0"/>
              <a:t>Gartner Magic Quadrant report for September 2012 , report ID:G00233574,</a:t>
            </a:r>
            <a:r>
              <a:rPr lang="en-IN" sz="900" dirty="1"/>
              <a:t> Magic </a:t>
            </a:r>
            <a:r>
              <a:rPr lang="en-IN" sz="900" dirty="1" smtClean="0"/>
              <a:t>Quadrant report for Web Content Management , published </a:t>
            </a:r>
            <a:r>
              <a:rPr lang="en-IN" sz="900" dirty="1"/>
              <a:t>on 31 July 2013 </a:t>
            </a:r>
            <a:r>
              <a:rPr lang="en-IN" sz="900" dirty="1" smtClean="0"/>
              <a:t>, Report ID:G00250615</a:t>
            </a:r>
            <a:endParaRPr lang="en-US" sz="900">
              <a:solidFill>
                <a:srgbClr val="000000"/>
              </a:solidFill>
            </a:endParaRPr>
          </a:p>
        </p:txBody>
      </p:sp>
      <p:sp>
        <p:nvSpPr>
          <p:cNvPr id="29" name="Title 1"/>
          <p:cNvSpPr>
            <a:spLocks noGrp="1"/>
          </p:cNvSpPr>
          <p:nvPr>
            <p:ph type="title"/>
          </p:nvPr>
        </p:nvSpPr>
        <p:spPr>
          <a:xfrm>
            <a:off x="228600" y="184150"/>
            <a:ext cx="8686800" cy="411162"/>
          </a:xfrm>
        </p:spPr>
        <p:txBody>
          <a:bodyPr>
            <a:normAutofit fontScale="90000"/>
          </a:bodyPr>
          <a:lstStyle/>
          <a:p>
            <a:r>
              <a:rPr lang="en-US" dirty="1"/>
              <a:t>Independent Analysts Recognize Adobe as The Industry Leader </a:t>
            </a:r>
            <a:r>
              <a:rPr lang="en-US" dirty="1" smtClean="0"/>
              <a:t>in Web Content Management</a:t>
            </a:r>
            <a:endParaRPr lang="en-US"/>
          </a:p>
        </p:txBody>
      </p:sp>
      <p:pic>
        <p:nvPicPr>
          <p:cNvPr id="1026" name="Picture 2" descr="http://www.zdnet.com/i/story/61/81/002241/doc-111411-art-10.jpg"/>
          <p:cNvPicPr>
            <a:picLocks noChangeAspect="1" noChangeArrowheads="1"/>
          </p:cNvPicPr>
          <p:nvPr/>
        </p:nvPicPr>
        <p:blipFill>
          <a:blip r:embed="rId4"/>
          <a:srcRect/>
          <a:stretch>
            <a:fillRect/>
          </a:stretch>
        </p:blipFill>
        <p:spPr>
          <a:xfrm>
            <a:off x="1050994" y="3418746"/>
            <a:ext cx="1110599" cy="996068"/>
          </a:xfrm>
          <a:prstGeom prst="rect"/>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solution</a:t>
            </a:r>
            <a:endParaRPr lang="en-US" sz="1200"/>
          </a:p>
        </p:txBody>
      </p:sp>
      <p:sp>
        <p:nvSpPr>
          <p:cNvPr id="2357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194250844"/>
      </p:ext>
    </p:extLst>
  </p:cSld>
  <p:clrMapOvr>
    <a:masterClrMapping/>
  </p:clrMapOvr>
  <p:transition spd="fast">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228600" y="170927"/>
            <a:ext cx="8686800" cy="411162"/>
          </a:xfrm>
        </p:spPr>
        <p:txBody>
          <a:bodyPr>
            <a:normAutofit fontScale="90000"/>
          </a:bodyPr>
          <a:lstStyle/>
          <a:p>
            <a:r>
              <a:rPr lang="en-US" dirty="1"/>
              <a:t>The World’s Largest </a:t>
            </a:r>
            <a:r>
              <a:rPr lang="en-US" dirty="1" smtClean="0"/>
              <a:t>Retail Organizations </a:t>
            </a:r>
            <a:r>
              <a:rPr lang="en-US" dirty="1"/>
              <a:t>Have Adopted our Digital Marketing Solutions</a:t>
            </a:r>
          </a:p>
        </p:txBody>
      </p:sp>
      <p:sp>
        <p:nvSpPr>
          <p:cNvPr id="5" name="Slide Number Placeholder 4"/>
          <p:cNvSpPr>
            <a:spLocks noGrp="1"/>
          </p:cNvSpPr>
          <p:nvPr>
            <p:ph type="sldNum" sz="quarter" idx="12"/>
          </p:nvPr>
        </p:nvSpPr>
        <p:spPr/>
        <p:txBody>
          <a:bodyPr/>
          <a:lstStyle/>
          <a:p>
            <a:pPr algn="ctr"/>
            <a:fld id="{5F596D37-52DE-4512-9512-303A2FB5D1A8}" type="slidenum">
              <a:rPr lang="en-US" smtClean="0"/>
              <a:t>23</a:t>
            </a:fld>
          </a:p>
        </p:txBody>
      </p:sp>
      <p:pic>
        <p:nvPicPr>
          <p:cNvPr id="1026" name="Picture 2"/>
          <p:cNvPicPr>
            <a:picLocks noChangeAspect="1" noChangeArrowheads="1"/>
          </p:cNvPicPr>
          <p:nvPr/>
        </p:nvPicPr>
        <p:blipFill>
          <a:blip r:embed="rId2"/>
          <a:srcRect/>
          <a:stretch>
            <a:fillRect/>
          </a:stretch>
        </p:blipFill>
        <p:spPr>
          <a:xfrm>
            <a:off x="66675" y="1414463"/>
            <a:ext cx="9010650" cy="40290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03382004"/>
      </p:ext>
    </p:extLst>
  </p:cSld>
  <p:clrMapOvr>
    <a:masterClrMapping/>
  </p:clrMapOvr>
  <p:transition spd="fast">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Adobe AEM Customers Across Industries Have Achieved Tremendous Benefits</a:t>
            </a:r>
          </a:p>
        </p:txBody>
      </p:sp>
      <p:pic>
        <p:nvPicPr>
          <p:cNvPr id="22" name="Picture 2"/>
          <p:cNvPicPr>
            <a:picLocks noChangeAspect="1" noChangeArrowheads="1"/>
          </p:cNvPicPr>
          <p:nvPr/>
        </p:nvPicPr>
        <p:blipFill>
          <a:blip r:embed="rId2"/>
          <a:srcRect/>
          <a:stretch>
            <a:fillRect/>
          </a:stretch>
        </p:blipFill>
        <p:spPr>
          <a:xfrm>
            <a:off x="3337076" y="1892826"/>
            <a:ext cx="1458005" cy="48712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a:srcRect/>
          <a:stretch>
            <a:fillRect/>
          </a:stretch>
        </p:blipFill>
        <p:spPr>
          <a:xfrm>
            <a:off x="663915" y="1927689"/>
            <a:ext cx="1720214" cy="40160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116" y="2379946"/>
            <a:ext cx="2199029" cy="646331"/>
          </a:xfrm>
          <a:prstGeom prst="rect"/>
          <a:noFill/>
        </p:spPr>
        <p:txBody>
          <a:bodyPr wrap="square" rtlCol="0">
            <a:spAutoFit/>
          </a:bodyPr>
          <a:lstStyle/>
          <a:p>
            <a:r>
              <a:rPr lang="en-US" sz="1200" dirty="1" smtClean="0"/>
              <a:t>“</a:t>
            </a:r>
            <a:r>
              <a:rPr lang="en-IN" sz="1200" dirty="1"/>
              <a:t>Reduced the administrative load </a:t>
            </a:r>
            <a:r>
              <a:rPr lang="en-IN" sz="1200" dirty="1" smtClean="0"/>
              <a:t>to optimize user experiences”</a:t>
            </a:r>
            <a:endParaRPr lang="en-US" sz="1200"/>
          </a:p>
        </p:txBody>
      </p:sp>
      <p:sp>
        <p:nvSpPr>
          <p:cNvPr id="28" name="TextBox 27"/>
          <p:cNvSpPr txBox="1"/>
          <p:nvPr/>
        </p:nvSpPr>
        <p:spPr>
          <a:xfrm>
            <a:off x="2873778" y="2379942"/>
            <a:ext cx="1921303" cy="646331"/>
          </a:xfrm>
          <a:prstGeom prst="rect"/>
          <a:noFill/>
        </p:spPr>
        <p:txBody>
          <a:bodyPr wrap="square" rtlCol="0">
            <a:spAutoFit/>
          </a:bodyPr>
          <a:lstStyle/>
          <a:p>
            <a:r>
              <a:rPr lang="en-US" sz="1200" dirty="1" smtClean="0"/>
              <a:t>“</a:t>
            </a:r>
            <a:r>
              <a:rPr lang="en-IN" sz="1200" dirty="1"/>
              <a:t>Improved conversion on </a:t>
            </a:r>
            <a:r>
              <a:rPr lang="en-IN" sz="1200" dirty="1" smtClean="0"/>
              <a:t>major brand </a:t>
            </a:r>
            <a:r>
              <a:rPr lang="en-IN" sz="1200" dirty="1"/>
              <a:t>campaigns by 33%”</a:t>
            </a:r>
            <a:endParaRPr lang="en-US" sz="1200"/>
          </a:p>
        </p:txBody>
      </p:sp>
      <p:pic>
        <p:nvPicPr>
          <p:cNvPr id="29" name="Picture 3"/>
          <p:cNvPicPr>
            <a:picLocks noChangeAspect="1" noChangeArrowheads="1"/>
          </p:cNvPicPr>
          <p:nvPr/>
        </p:nvPicPr>
        <p:blipFill>
          <a:blip r:embed="rId4"/>
          <a:srcRect/>
          <a:stretch>
            <a:fillRect/>
          </a:stretch>
        </p:blipFill>
        <p:spPr>
          <a:xfrm>
            <a:off x="5325968" y="1985339"/>
            <a:ext cx="1213757" cy="39460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29202" y="2390824"/>
            <a:ext cx="1839684" cy="461665"/>
          </a:xfrm>
          <a:prstGeom prst="rect"/>
          <a:noFill/>
        </p:spPr>
        <p:txBody>
          <a:bodyPr wrap="square" rtlCol="0">
            <a:spAutoFit/>
          </a:bodyPr>
          <a:lstStyle/>
          <a:p>
            <a:r>
              <a:rPr lang="en-US" sz="1200" dirty="1" smtClean="0"/>
              <a:t>“</a:t>
            </a:r>
            <a:r>
              <a:rPr lang="en-IN" sz="1200" dirty="1"/>
              <a:t>Increased web team productivity by 300</a:t>
            </a:r>
            <a:r>
              <a:rPr lang="en-IN" sz="1200" dirty="1" smtClean="0"/>
              <a:t>%”</a:t>
            </a:r>
            <a:endParaRPr lang="en-IN" sz="1200"/>
          </a:p>
        </p:txBody>
      </p:sp>
      <p:pic>
        <p:nvPicPr>
          <p:cNvPr id="31" name="Picture 1"/>
          <p:cNvPicPr>
            <a:picLocks noChangeAspect="1"/>
          </p:cNvPicPr>
          <p:nvPr/>
        </p:nvPicPr>
        <p:blipFill>
          <a:blip r:embed="rId5"/>
          <a:srcRect/>
          <a:stretch>
            <a:fillRect/>
          </a:stretch>
        </p:blipFill>
        <p:spPr>
          <a:xfrm>
            <a:off x="6988628" y="1926654"/>
            <a:ext cx="1621972" cy="453288"/>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5387" y="2390820"/>
            <a:ext cx="2220641" cy="646331"/>
          </a:xfrm>
          <a:prstGeom prst="rect"/>
          <a:noFill/>
        </p:spPr>
        <p:txBody>
          <a:bodyPr wrap="square" rtlCol="0">
            <a:spAutoFit/>
          </a:bodyPr>
          <a:lstStyle/>
          <a:p>
            <a:r>
              <a:rPr lang="en-US" sz="1200" dirty="1" smtClean="0"/>
              <a:t>“</a:t>
            </a:r>
            <a:r>
              <a:rPr lang="en-IN" sz="1200" dirty="1"/>
              <a:t>Accelerated delivery of new, localized content from days to </a:t>
            </a:r>
            <a:r>
              <a:rPr lang="en-IN" sz="1200" dirty="1" smtClean="0"/>
              <a:t>minutes”</a:t>
            </a:r>
            <a:endParaRPr lang="en-IN" sz="1200"/>
          </a:p>
        </p:txBody>
      </p:sp>
      <p:pic>
        <p:nvPicPr>
          <p:cNvPr id="33" name="Picture 5"/>
          <p:cNvPicPr>
            <a:picLocks noChangeAspect="1" noChangeArrowheads="1"/>
          </p:cNvPicPr>
          <p:nvPr/>
        </p:nvPicPr>
        <p:blipFill>
          <a:blip r:embed="rId6"/>
          <a:srcRect/>
          <a:stretch>
            <a:fillRect/>
          </a:stretch>
        </p:blipFill>
        <p:spPr>
          <a:xfrm>
            <a:off x="587713" y="3649918"/>
            <a:ext cx="1464809" cy="375448"/>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48305" y="4078126"/>
            <a:ext cx="2199029" cy="646331"/>
          </a:xfrm>
          <a:prstGeom prst="rect"/>
          <a:noFill/>
        </p:spPr>
        <p:txBody>
          <a:bodyPr wrap="square" rtlCol="0">
            <a:spAutoFit/>
          </a:bodyPr>
          <a:lstStyle/>
          <a:p>
            <a:r>
              <a:rPr lang="en-US" sz="1200" dirty="1" smtClean="0"/>
              <a:t>“</a:t>
            </a:r>
            <a:r>
              <a:rPr lang="en-IN" sz="1200" dirty="1"/>
              <a:t>Increased average sales by 140% across all products deploying </a:t>
            </a:r>
            <a:r>
              <a:rPr lang="en-IN" sz="1200" dirty="1" smtClean="0"/>
              <a:t>video”</a:t>
            </a:r>
            <a:endParaRPr lang="en-US" sz="1200"/>
          </a:p>
        </p:txBody>
      </p:sp>
      <p:pic>
        <p:nvPicPr>
          <p:cNvPr id="35" name="Picture 3"/>
          <p:cNvPicPr>
            <a:picLocks noChangeAspect="1" noChangeArrowheads="1"/>
          </p:cNvPicPr>
          <p:nvPr/>
        </p:nvPicPr>
        <p:blipFill>
          <a:blip r:embed="rId7"/>
          <a:srcRect/>
          <a:stretch>
            <a:fillRect/>
          </a:stretch>
        </p:blipFill>
        <p:spPr>
          <a:xfrm>
            <a:off x="2790747" y="3615791"/>
            <a:ext cx="1895474" cy="4095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721313" y="4106763"/>
            <a:ext cx="2199029" cy="646331"/>
          </a:xfrm>
          <a:prstGeom prst="rect"/>
          <a:noFill/>
        </p:spPr>
        <p:txBody>
          <a:bodyPr wrap="square" rtlCol="0">
            <a:spAutoFit/>
          </a:bodyPr>
          <a:lstStyle/>
          <a:p>
            <a:r>
              <a:rPr lang="en-US" sz="1200" dirty="1" smtClean="0"/>
              <a:t>“</a:t>
            </a:r>
            <a:r>
              <a:rPr lang="en-IN" sz="1200" dirty="1"/>
              <a:t>Doubled site traffic and provided a foundation for an enhanced mobile channel</a:t>
            </a:r>
            <a:r>
              <a:rPr lang="en-IN" sz="1200" dirty="1" smtClean="0"/>
              <a:t>”</a:t>
            </a:r>
            <a:endParaRPr lang="en-US" sz="1200"/>
          </a:p>
        </p:txBody>
      </p:sp>
      <p:pic>
        <p:nvPicPr>
          <p:cNvPr id="10242" name="Picture 2"/>
          <p:cNvPicPr>
            <a:picLocks noChangeAspect="1" noChangeArrowheads="1"/>
          </p:cNvPicPr>
          <p:nvPr/>
        </p:nvPicPr>
        <p:blipFill>
          <a:blip r:embed="rId8"/>
          <a:srcRect/>
          <a:stretch>
            <a:fillRect/>
          </a:stretch>
        </p:blipFill>
        <p:spPr>
          <a:xfrm>
            <a:off x="5206222" y="3511500"/>
            <a:ext cx="968696" cy="67676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800535" y="4117645"/>
            <a:ext cx="2199029" cy="646331"/>
          </a:xfrm>
          <a:prstGeom prst="rect"/>
          <a:noFill/>
        </p:spPr>
        <p:txBody>
          <a:bodyPr wrap="square" rtlCol="0">
            <a:spAutoFit/>
          </a:bodyPr>
          <a:lstStyle/>
          <a:p>
            <a:r>
              <a:rPr lang="en-US" sz="1200" dirty="1" smtClean="0"/>
              <a:t>“</a:t>
            </a:r>
            <a:r>
              <a:rPr lang="en-IN" sz="1200" dirty="1"/>
              <a:t>Optimized website interface for </a:t>
            </a:r>
            <a:r>
              <a:rPr lang="en-IN" sz="1200" dirty="1" smtClean="0"/>
              <a:t>70% higher </a:t>
            </a:r>
            <a:r>
              <a:rPr lang="en-IN" sz="1200" dirty="1"/>
              <a:t>conversion </a:t>
            </a:r>
            <a:endParaRPr lang="en-IN" sz="1200" smtClean="0"/>
          </a:p>
          <a:p>
            <a:r>
              <a:rPr lang="en-IN" sz="1200" dirty="1" smtClean="0"/>
              <a:t>rate</a:t>
            </a:r>
            <a:r>
              <a:rPr lang="en-IN" sz="1200" dirty="1"/>
              <a:t>”</a:t>
            </a:r>
            <a:endParaRPr lang="en-US" sz="1200"/>
          </a:p>
        </p:txBody>
      </p:sp>
      <p:pic>
        <p:nvPicPr>
          <p:cNvPr id="39" name="Picture 4"/>
          <p:cNvPicPr>
            <a:picLocks noChangeAspect="1"/>
          </p:cNvPicPr>
          <p:nvPr/>
        </p:nvPicPr>
        <p:blipFill>
          <a:blip r:embed="rId9"/>
          <a:srcRect/>
          <a:stretch>
            <a:fillRect/>
          </a:stretch>
        </p:blipFill>
        <p:spPr>
          <a:xfrm>
            <a:off x="7387251" y="3670701"/>
            <a:ext cx="824725" cy="29975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6890643" y="4106755"/>
            <a:ext cx="2199029" cy="646331"/>
          </a:xfrm>
          <a:prstGeom prst="rect"/>
          <a:noFill/>
        </p:spPr>
        <p:txBody>
          <a:bodyPr wrap="square" rtlCol="0">
            <a:spAutoFit/>
          </a:bodyPr>
          <a:lstStyle/>
          <a:p>
            <a:r>
              <a:rPr lang="en-US" sz="1200" dirty="1" smtClean="0"/>
              <a:t>“</a:t>
            </a:r>
            <a:r>
              <a:rPr lang="en-IN" sz="1200" dirty="1"/>
              <a:t>Decreased typical time to publish content by as much as 50</a:t>
            </a:r>
            <a:r>
              <a:rPr lang="en-IN" sz="1200" dirty="1" smtClean="0"/>
              <a:t>%”</a:t>
            </a:r>
            <a:endParaRPr lang="en-US" sz="1200"/>
          </a:p>
        </p:txBody>
      </p:sp>
      <p:sp>
        <p:nvSpPr>
          <p:cNvPr id="7" name="Rectangle 6"/>
          <p:cNvSpPr/>
          <p:nvPr/>
        </p:nvSpPr>
        <p:spPr>
          <a:xfrm>
            <a:off x="228600" y="1262743"/>
            <a:ext cx="8817428" cy="3864428"/>
          </a:xfrm>
          <a:prstGeom prst="rect"/>
          <a:noFill/>
          <a:ln w="12700" cap="flat"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74272" y="1936528"/>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4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97689914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200" dirty="1" smtClean="0"/>
              <a:t>Proposed Next Steps</a:t>
            </a:r>
            <a:endParaRPr lang="en-US" sz="2200"/>
          </a:p>
        </p:txBody>
      </p:sp>
      <p:sp>
        <p:nvSpPr>
          <p:cNvPr id="4" name="Slide Number Placeholder 3"/>
          <p:cNvSpPr>
            <a:spLocks noGrp="1"/>
          </p:cNvSpPr>
          <p:nvPr>
            <p:ph type="sldNum" sz="quarter" idx="12"/>
          </p:nvPr>
        </p:nvSpPr>
        <p:spPr/>
        <p:txBody>
          <a:bodyPr/>
          <a:lstStyle/>
          <a:p>
            <a:pPr algn="ctr"/>
            <a:fld id="{111A1DB1-037F-4DD0-8F2E-EF9C5E46F301}" type="slidenum">
              <a:rPr lang="en-US" smtClean="0"/>
              <a:t>25</a:t>
            </a:fld>
          </a:p>
        </p:txBody>
      </p:sp>
      <p:sp>
        <p:nvSpPr>
          <p:cNvPr id="5" name="Title 2"/>
          <p:cNvSpPr txBox="1">
          </p:cNvSpPr>
          <p:nvPr/>
        </p:nvSpPr>
        <p:spPr>
          <a:xfrm>
            <a:off x="889000" y="1159828"/>
            <a:ext cx="7334250" cy="941387"/>
          </a:xfrm>
          <a:prstGeom prst="rect"/>
        </p:spPr>
        <p:txBody>
          <a:bodyPr vert="horz" lIns="91440" tIns="45720" rIns="91440" bIns="45720" rtlCol="0" anchor="ctr">
            <a:norm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endParaRPr lang="en-US"/>
          </a:p>
        </p:txBody>
      </p:sp>
      <p:sp>
        <p:nvSpPr>
          <p:cNvPr id="7" name="TextBox 6"/>
          <p:cNvSpPr txBox="1"/>
          <p:nvPr/>
        </p:nvSpPr>
        <p:spPr>
          <a:xfrm>
            <a:off x="214904" y="3905993"/>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1</a:t>
            </a:r>
            <a:endParaRPr lang="en-US" sz="5000">
              <a:ln>
                <a:solidFill>
                  <a:srgbClr val="FF0000"/>
                </a:solidFill>
              </a:ln>
              <a:solidFill>
                <a:schemeClr val="bg1"/>
              </a:solidFill>
              <a:latin typeface="Arial Black" pitchFamily="34" charset="0"/>
            </a:endParaRPr>
          </a:p>
        </p:txBody>
      </p:sp>
      <p:sp>
        <p:nvSpPr>
          <p:cNvPr id="8" name="TextBox 7"/>
          <p:cNvSpPr txBox="1"/>
          <p:nvPr/>
        </p:nvSpPr>
        <p:spPr>
          <a:xfrm>
            <a:off x="2949598" y="3914446"/>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2</a:t>
            </a:r>
            <a:endParaRPr lang="en-US" sz="5000">
              <a:ln>
                <a:solidFill>
                  <a:srgbClr val="FF0000"/>
                </a:solidFill>
              </a:ln>
              <a:solidFill>
                <a:schemeClr val="bg1"/>
              </a:solidFill>
              <a:latin typeface="Arial Black" pitchFamily="34" charset="0"/>
            </a:endParaRPr>
          </a:p>
        </p:txBody>
      </p:sp>
      <p:sp>
        <p:nvSpPr>
          <p:cNvPr id="9" name="TextBox 8"/>
          <p:cNvSpPr txBox="1"/>
          <p:nvPr/>
        </p:nvSpPr>
        <p:spPr>
          <a:xfrm>
            <a:off x="5871778" y="3913155"/>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3</a:t>
            </a:r>
            <a:endParaRPr lang="en-US" sz="5000">
              <a:ln>
                <a:solidFill>
                  <a:srgbClr val="FF0000"/>
                </a:solidFill>
              </a:ln>
              <a:solidFill>
                <a:schemeClr val="bg1"/>
              </a:solidFill>
              <a:latin typeface="Arial Black" pitchFamily="34" charset="0"/>
            </a:endParaRPr>
          </a:p>
        </p:txBody>
      </p:sp>
      <p:sp>
        <p:nvSpPr>
          <p:cNvPr id="10" name="TextBox 9"/>
          <p:cNvSpPr txBox="1"/>
          <p:nvPr/>
        </p:nvSpPr>
        <p:spPr>
          <a:xfrm>
            <a:off x="1284942" y="3986675"/>
            <a:ext cx="1606177" cy="1864613"/>
          </a:xfrm>
          <a:prstGeom prst="rect"/>
          <a:noFill/>
        </p:spPr>
        <p:txBody>
          <a:bodyPr wrap="square" lIns="0" tIns="0" rIns="0" bIns="0" rtlCol="0">
            <a:spAutoFit/>
          </a:bodyPr>
          <a:lstStyle/>
          <a:p>
            <a:pPr algn="l">
              <a:buNone/>
            </a:pPr>
            <a:r>
              <a:rPr lang="en-US" sz="1600" b="1" dirty="1" smtClean="0">
                <a:solidFill>
                  <a:srgbClr val="FF0000"/>
                </a:solidFill>
              </a:rPr>
              <a:t>EXECUTIVE</a:t>
            </a:r>
            <a:br>
              <a:rPr lang="en-US" sz="1600" b="1" dirty="1" smtClean="0">
                <a:solidFill>
                  <a:srgbClr val="FF0000"/>
                </a:solidFill>
              </a:rPr>
            </a:br>
            <a:r>
              <a:rPr lang="en-US" sz="1600" b="1" dirty="1" smtClean="0">
                <a:solidFill>
                  <a:srgbClr val="FF0000"/>
                </a:solidFill>
              </a:rPr>
              <a:t>FOLLOW-UP</a:t>
            </a:r>
          </a:p>
          <a:p>
            <a:pPr algn="l">
              <a:lnSpc>
                <a:spcPts val="1100"/>
              </a:lnSpc>
              <a:buNone/>
            </a:pPr>
            <a:endParaRPr lang="en-US" sz="1400" smtClean="0">
              <a:solidFill>
                <a:srgbClr val="7F7F7F"/>
              </a:solidFill>
            </a:endParaRPr>
          </a:p>
          <a:p>
            <a:pPr algn="l">
              <a:buNone/>
            </a:pPr>
            <a:r>
              <a:rPr lang="en-US" sz="1600" dirty="1" smtClean="0"/>
              <a:t>Meet with key executives to discuss the value</a:t>
            </a:r>
            <a:br>
              <a:rPr lang="en-US" sz="1600" dirty="1" smtClean="0"/>
            </a:br>
            <a:r>
              <a:rPr lang="en-US" sz="1600" dirty="1" smtClean="0"/>
              <a:t>of adopting best practices</a:t>
            </a:r>
          </a:p>
        </p:txBody>
      </p:sp>
      <p:sp>
        <p:nvSpPr>
          <p:cNvPr id="11" name="TextBox 10"/>
          <p:cNvSpPr txBox="1"/>
          <p:nvPr/>
        </p:nvSpPr>
        <p:spPr>
          <a:xfrm>
            <a:off x="3963211" y="3989974"/>
            <a:ext cx="1778684" cy="2123658"/>
          </a:xfrm>
          <a:prstGeom prst="rect"/>
          <a:noFill/>
        </p:spPr>
        <p:txBody>
          <a:bodyPr wrap="square" lIns="0" tIns="0" rIns="0" bIns="0" rtlCol="0">
            <a:spAutoFit/>
          </a:bodyPr>
          <a:lstStyle/>
          <a:p>
            <a:pPr algn="l">
              <a:buNone/>
            </a:pPr>
            <a:r>
              <a:rPr lang="en-US" sz="1600" b="1" dirty="1" smtClean="0">
                <a:solidFill>
                  <a:srgbClr val="FF0000"/>
                </a:solidFill>
              </a:rPr>
              <a:t>DETAILED ASSESSMENT</a:t>
            </a:r>
            <a:br>
              <a:rPr lang="en-US" sz="1000" b="1" dirty="1" smtClean="0">
                <a:solidFill>
                  <a:srgbClr val="FF0000"/>
                </a:solidFill>
              </a:rPr>
            </a:br>
          </a:p>
          <a:p>
            <a:pPr algn="l">
              <a:buNone/>
            </a:pPr>
            <a:r>
              <a:rPr lang="en-US" sz="1600" dirty="1" smtClean="0"/>
              <a:t>Understand</a:t>
            </a:r>
            <a:r>
              <a:rPr lang="en-US" sz="1600" dirty="1"/>
              <a:t> </a:t>
            </a:r>
            <a:r>
              <a:rPr lang="en-US" sz="1600" dirty="1" smtClean="0"/>
              <a:t>detailed requirements and define specific value impacts; demonstrate capabilities</a:t>
            </a:r>
            <a:endParaRPr lang="en-US" sz="1600"/>
          </a:p>
        </p:txBody>
      </p:sp>
      <p:sp>
        <p:nvSpPr>
          <p:cNvPr id="12" name="TextBox 11"/>
          <p:cNvSpPr txBox="1"/>
          <p:nvPr/>
        </p:nvSpPr>
        <p:spPr>
          <a:xfrm>
            <a:off x="6859075" y="3989971"/>
            <a:ext cx="2029433" cy="1846659"/>
          </a:xfrm>
          <a:prstGeom prst="rect"/>
          <a:noFill/>
        </p:spPr>
        <p:txBody>
          <a:bodyPr wrap="square" lIns="0" tIns="0" rIns="0" bIns="0" rtlCol="0">
            <a:spAutoFit/>
          </a:bodyPr>
          <a:lstStyle/>
          <a:p>
            <a:pPr algn="l">
              <a:buNone/>
            </a:pPr>
            <a:r>
              <a:rPr lang="en-US" sz="1600" b="1" dirty="1" smtClean="0">
                <a:solidFill>
                  <a:srgbClr val="FF0000"/>
                </a:solidFill>
              </a:rPr>
              <a:t>RECOMMENDATIONS/</a:t>
            </a:r>
            <a:br>
              <a:rPr lang="en-US" sz="1600" b="1" dirty="1" smtClean="0">
                <a:solidFill>
                  <a:srgbClr val="FF0000"/>
                </a:solidFill>
              </a:rPr>
            </a:br>
            <a:r>
              <a:rPr lang="en-US" sz="1600" b="1" dirty="1" smtClean="0">
                <a:solidFill>
                  <a:srgbClr val="FF0000"/>
                </a:solidFill>
              </a:rPr>
              <a:t>ROADMAP/BUSINESS CASE</a:t>
            </a:r>
          </a:p>
          <a:p>
            <a:pPr algn="l">
              <a:buNone/>
            </a:pPr>
            <a:endParaRPr lang="en-US" sz="800" b="1" smtClean="0">
              <a:solidFill>
                <a:srgbClr val="FF0000"/>
              </a:solidFill>
            </a:endParaRPr>
          </a:p>
          <a:p>
            <a:pPr algn="l">
              <a:buNone/>
            </a:pPr>
            <a:r>
              <a:rPr lang="en-US" sz="1600" dirty="1" smtClean="0"/>
              <a:t>Quantify suggested ROI, and develop custom roadmap and investment plan</a:t>
            </a:r>
          </a:p>
        </p:txBody>
      </p:sp>
      <p:pic>
        <p:nvPicPr>
          <p:cNvPr id="13" name="Picture 12" descr="Untitled-1.png"/>
          <p:cNvPicPr>
            <a:picLocks noChangeAspect="1"/>
          </p:cNvPicPr>
          <p:nvPr/>
        </p:nvPicPr>
        <p:blipFill>
          <a:blip r:embed="rId3"/>
          <a:srcRect/>
          <a:stretch>
            <a:fillRect/>
          </a:stretch>
        </p:blipFill>
        <p:spPr>
          <a:xfrm>
            <a:off x="652739" y="4262567"/>
            <a:ext cx="478155" cy="478155"/>
          </a:xfrm>
          <a:prstGeom prst="rect"/>
        </p:spPr>
      </p:pic>
      <p:pic>
        <p:nvPicPr>
          <p:cNvPr id="14" name="Picture 13" descr="1.png"/>
          <p:cNvPicPr>
            <a:picLocks noChangeAspect="1"/>
          </p:cNvPicPr>
          <p:nvPr/>
        </p:nvPicPr>
        <p:blipFill>
          <a:blip r:embed="rId4"/>
          <a:srcRect/>
          <a:stretch>
            <a:fillRect/>
          </a:stretch>
        </p:blipFill>
        <p:spPr>
          <a:xfrm>
            <a:off x="3485950" y="4266867"/>
            <a:ext cx="344919" cy="376276"/>
          </a:xfrm>
          <a:prstGeom prst="rect"/>
        </p:spPr>
      </p:pic>
      <p:pic>
        <p:nvPicPr>
          <p:cNvPr id="15" name="Picture 14" descr="2.png"/>
          <p:cNvPicPr>
            <a:picLocks noChangeAspect="1"/>
          </p:cNvPicPr>
          <p:nvPr/>
        </p:nvPicPr>
        <p:blipFill>
          <a:blip r:embed="rId5"/>
          <a:srcRect/>
          <a:stretch>
            <a:fillRect/>
          </a:stretch>
        </p:blipFill>
        <p:spPr>
          <a:xfrm>
            <a:off x="6368568" y="4243059"/>
            <a:ext cx="296058" cy="402108"/>
          </a:xfrm>
          <a:prstGeom prst="rect"/>
        </p:spPr>
      </p:pic>
      <p:sp>
        <p:nvSpPr>
          <p:cNvPr id="20" name="Title 1"/>
          <p:cNvSpPr txBox="1">
          </p:cNvSpPr>
          <p:nvPr/>
        </p:nvSpPr>
        <p:spPr>
          <a:xfrm>
            <a:off x="5085977" y="1327205"/>
            <a:ext cx="3829424" cy="827368"/>
          </a:xfrm>
          <a:prstGeom prst="rect"/>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r>
              <a:rPr lang="en-CA" sz="2800" dirty="1" smtClean="0">
                <a:solidFill>
                  <a:srgbClr val="000000"/>
                </a:solidFill>
              </a:rPr>
              <a:t>We Look Forward To </a:t>
            </a:r>
          </a:p>
          <a:p>
            <a:r>
              <a:rPr lang="en-CA" sz="2800" dirty="1" smtClean="0">
                <a:solidFill>
                  <a:srgbClr val="000000"/>
                </a:solidFill>
              </a:rPr>
              <a:t>Working With You…</a:t>
            </a:r>
            <a:endParaRPr lang="en-US" sz="2800">
              <a:solidFill>
                <a:srgbClr val="000000"/>
              </a:solidFill>
            </a:endParaRPr>
          </a:p>
        </p:txBody>
      </p:sp>
      <p:pic>
        <p:nvPicPr>
          <p:cNvPr id="18" name="Picture 10" descr="http://www.faqs.org/photo-dict/photofiles/list/630/1038Newton%27s_Cradle.jpg"/>
          <p:cNvPicPr>
            <a:picLocks noChangeAspect="1" noChangeArrowheads="1"/>
          </p:cNvPicPr>
          <p:nvPr/>
        </p:nvPicPr>
        <p:blipFill>
          <a:blip r:embed="rId6"/>
          <a:srcRect/>
          <a:stretch>
            <a:fillRect/>
          </a:stretch>
        </p:blipFill>
        <p:spPr>
          <a:xfrm>
            <a:off x="12120" y="870008"/>
            <a:ext cx="4544005" cy="2984192"/>
          </a:xfrm>
          <a:prstGeom prst="rect"/>
          <a:noFill/>
          <a:ln w="9525">
            <a:noFill/>
            <a:miter lim="800000"/>
          </a:ln>
        </p:spPr>
      </p:pic>
      <p:sp>
        <p:nvSpPr>
          <p:cNvPr id="2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5954024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p:spPr>
        <p:txBody>
          <a:bodyPr/>
          <a:lstStyle/>
          <a:p>
            <a:fld id="{BD1E72A6-21D1-4CCF-9A75-A8B7761C8169}" type="slidenum">
              <a:rPr lang="en-US" smtClean="0"/>
              <a:t>3</a:t>
            </a:fld>
          </a:p>
        </p:txBody>
      </p:sp>
      <p:sp>
        <p:nvSpPr>
          <p:cNvPr id="3079" name="Text Box 18"/>
          <p:cNvSpPr txBox="1">
            <a:spLocks noChangeArrowheads="1"/>
          </p:cNvSpPr>
          <p:nvPr/>
        </p:nvSpPr>
        <p:spPr>
          <a:xfrm>
            <a:off x="473220" y="6279956"/>
            <a:ext cx="8213587" cy="123111"/>
          </a:xfrm>
          <a:prstGeom prst="rect"/>
          <a:noFill/>
          <a:ln w="9525">
            <a:noFill/>
            <a:miter lim="800000"/>
          </a:ln>
        </p:spPr>
        <p:txBody>
          <a:bodyPr wrap="square" lIns="0" tIns="0" rIns="0" bIns="0" anchor="b">
            <a:spAutoFit/>
          </a:bodyPr>
          <a:lstStyle/>
          <a:p>
            <a:pPr>
              <a:spcBef>
                <a:spcPct val="0"/>
              </a:spcBef>
              <a:buClr>
                <a:srgbClr val="FF0000"/>
              </a:buClr>
              <a:buSzTx/>
            </a:pPr>
            <a:r>
              <a:rPr lang="en-US" sz="800" b="0" dirty="1" smtClean="0">
                <a:sym typeface="Times" pitchFamily="18" charset="0"/>
              </a:rPr>
              <a:t>Source</a:t>
            </a:r>
            <a:r>
              <a:rPr lang="en-US" sz="800" b="0" dirty="1">
                <a:sym typeface="Times" pitchFamily="18" charset="0"/>
              </a:rPr>
              <a:t>: </a:t>
            </a:r>
            <a:r>
              <a:rPr lang="en-US" sz="800" b="0" dirty="1" smtClean="0">
                <a:sym typeface="Times" pitchFamily="18" charset="0"/>
              </a:rPr>
              <a:t>Worldwide B2C ecommerce Report, </a:t>
            </a:r>
            <a:r>
              <a:rPr lang="en-US" sz="800" dirty="1" smtClean="0">
                <a:sym typeface="Times" pitchFamily="18" charset="0"/>
              </a:rPr>
              <a:t>eMarketer, 2013</a:t>
            </a:r>
            <a:endParaRPr lang="en-US" sz="800" b="0">
              <a:sym typeface="Times" pitchFamily="18" charset="0"/>
            </a:endParaRPr>
          </a:p>
        </p:txBody>
      </p:sp>
      <p:sp>
        <p:nvSpPr>
          <p:cNvPr id="17" name="Text Box 19"/>
          <p:cNvSpPr txBox="1">
            <a:spLocks noChangeArrowheads="1"/>
          </p:cNvSpPr>
          <p:nvPr/>
        </p:nvSpPr>
        <p:spPr>
          <a:xfrm>
            <a:off x="628488" y="942302"/>
            <a:ext cx="3562512"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2011-13 </a:t>
            </a:r>
          </a:p>
          <a:p>
            <a:pPr>
              <a:spcBef>
                <a:spcPct val="0"/>
              </a:spcBef>
            </a:pPr>
            <a:r>
              <a:rPr lang="en-US" sz="1200" dirty="1" smtClean="0"/>
              <a:t>(in $ Billions)</a:t>
            </a:r>
            <a:endParaRPr lang="en-US" sz="1000" baseline="30000"/>
          </a:p>
        </p:txBody>
      </p:sp>
      <p:sp>
        <p:nvSpPr>
          <p:cNvPr id="20" name="Rectangle 21"/>
          <p:cNvSpPr>
            <a:spLocks noChangeArrowheads="1"/>
          </p:cNvSpPr>
          <p:nvPr/>
        </p:nvSpPr>
        <p:spPr>
          <a:xfrm>
            <a:off x="505793" y="3879468"/>
            <a:ext cx="8409607" cy="234291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spcBef>
                <a:spcPts val="400"/>
              </a:spcBef>
              <a:spcAft>
                <a:spcPts val="400"/>
              </a:spcAft>
              <a:buClr>
                <a:srgbClr val="FF0000"/>
              </a:buClr>
              <a:buSzPct val="115000"/>
            </a:pPr>
            <a:r>
              <a:rPr lang="en-US" sz="1100" b="1" dirty="1">
                <a:solidFill>
                  <a:schemeClr val="tx1"/>
                </a:solidFill>
              </a:rPr>
              <a:t>Key </a:t>
            </a:r>
            <a:r>
              <a:rPr lang="en-US" sz="1100" b="1" dirty="1" smtClean="0">
                <a:solidFill>
                  <a:schemeClr val="tx1"/>
                </a:solidFill>
              </a:rPr>
              <a:t>Highlights:</a:t>
            </a:r>
          </a:p>
          <a:p>
            <a:pPr marL="171450" indent="-171450">
              <a:spcBef>
                <a:spcPts val="400"/>
              </a:spcBef>
              <a:spcAft>
                <a:spcPts val="400"/>
              </a:spcAft>
              <a:buSzTx/>
              <a:buFont typeface="Arial" pitchFamily="34" charset="0"/>
              <a:buChar char="•"/>
            </a:pPr>
            <a:r>
              <a:rPr lang="en-IN" sz="1100" dirty="1" smtClean="0">
                <a:solidFill>
                  <a:srgbClr val="000000"/>
                </a:solidFill>
              </a:rPr>
              <a:t>Three </a:t>
            </a:r>
            <a:r>
              <a:rPr lang="en-IN" sz="1100" dirty="1">
                <a:solidFill>
                  <a:srgbClr val="000000"/>
                </a:solidFill>
              </a:rPr>
              <a:t>Asia-Pacific markets (China, India and Indonesia) </a:t>
            </a:r>
            <a:r>
              <a:rPr lang="en-IN" sz="1100" dirty="1" smtClean="0">
                <a:solidFill>
                  <a:srgbClr val="000000"/>
                </a:solidFill>
              </a:rPr>
              <a:t>are predicted to see more </a:t>
            </a:r>
            <a:r>
              <a:rPr lang="en-IN" sz="1100" dirty="1">
                <a:solidFill>
                  <a:srgbClr val="000000"/>
                </a:solidFill>
              </a:rPr>
              <a:t>B2C ecommerce sales growth than all other markets worldwide </a:t>
            </a:r>
            <a:r>
              <a:rPr lang="en-IN" sz="1100" dirty="1" smtClean="0">
                <a:solidFill>
                  <a:srgbClr val="000000"/>
                </a:solidFill>
              </a:rPr>
              <a:t>in 2013, </a:t>
            </a:r>
            <a:r>
              <a:rPr lang="en-IN" sz="1100" dirty="1">
                <a:solidFill>
                  <a:srgbClr val="000000"/>
                </a:solidFill>
              </a:rPr>
              <a:t>while Japan </a:t>
            </a:r>
            <a:r>
              <a:rPr lang="en-IN" sz="1100" dirty="1" smtClean="0">
                <a:solidFill>
                  <a:srgbClr val="000000"/>
                </a:solidFill>
              </a:rPr>
              <a:t>is expected to </a:t>
            </a:r>
            <a:r>
              <a:rPr lang="en-IN" sz="1100" dirty="1">
                <a:solidFill>
                  <a:srgbClr val="000000"/>
                </a:solidFill>
              </a:rPr>
              <a:t>continue to take a large share of global </a:t>
            </a:r>
            <a:r>
              <a:rPr lang="en-IN" sz="1100" dirty="1" smtClean="0">
                <a:solidFill>
                  <a:srgbClr val="000000"/>
                </a:solidFill>
              </a:rPr>
              <a:t>sales</a:t>
            </a:r>
          </a:p>
          <a:p>
            <a:pPr marL="171450" indent="-171450">
              <a:spcBef>
                <a:spcPts val="400"/>
              </a:spcBef>
              <a:spcAft>
                <a:spcPts val="400"/>
              </a:spcAft>
              <a:buSzTx/>
              <a:buFont typeface="Arial" pitchFamily="34" charset="0"/>
              <a:buChar char="•"/>
            </a:pPr>
            <a:r>
              <a:rPr lang="en-IN" sz="1100" dirty="1" smtClean="0">
                <a:solidFill>
                  <a:srgbClr val="000000"/>
                </a:solidFill>
              </a:rPr>
              <a:t>China is the </a:t>
            </a:r>
            <a:r>
              <a:rPr lang="en-IN" sz="1100" dirty="1">
                <a:solidFill>
                  <a:srgbClr val="000000"/>
                </a:solidFill>
              </a:rPr>
              <a:t>primary driver of growth in the </a:t>
            </a:r>
            <a:r>
              <a:rPr lang="en-IN" sz="1100" dirty="1" smtClean="0">
                <a:solidFill>
                  <a:srgbClr val="000000"/>
                </a:solidFill>
              </a:rPr>
              <a:t>Asia-Pacific region, and it is expected to surpass </a:t>
            </a:r>
            <a:r>
              <a:rPr lang="en-IN" sz="1100" dirty="1">
                <a:solidFill>
                  <a:srgbClr val="000000"/>
                </a:solidFill>
              </a:rPr>
              <a:t>Japan as the world's second-largest B2C ecommerce market this </a:t>
            </a:r>
            <a:r>
              <a:rPr lang="en-IN" sz="1100" dirty="1" smtClean="0">
                <a:solidFill>
                  <a:srgbClr val="000000"/>
                </a:solidFill>
              </a:rPr>
              <a:t>year, with an estimated </a:t>
            </a:r>
            <a:r>
              <a:rPr lang="en-IN" sz="1100" dirty="1">
                <a:solidFill>
                  <a:srgbClr val="000000"/>
                </a:solidFill>
              </a:rPr>
              <a:t>14% share of global </a:t>
            </a:r>
            <a:r>
              <a:rPr lang="en-IN" sz="1100" dirty="1" smtClean="0">
                <a:solidFill>
                  <a:srgbClr val="000000"/>
                </a:solidFill>
              </a:rPr>
              <a:t>sales. </a:t>
            </a:r>
            <a:r>
              <a:rPr lang="en-IN" sz="1100" dirty="1">
                <a:solidFill>
                  <a:srgbClr val="000000"/>
                </a:solidFill>
              </a:rPr>
              <a:t>I</a:t>
            </a:r>
            <a:r>
              <a:rPr lang="en-IN" sz="1100" dirty="1" smtClean="0">
                <a:solidFill>
                  <a:srgbClr val="000000"/>
                </a:solidFill>
              </a:rPr>
              <a:t>ts sales are forecasted to reach </a:t>
            </a:r>
            <a:r>
              <a:rPr lang="en-IN" sz="1100" dirty="1">
                <a:solidFill>
                  <a:srgbClr val="000000"/>
                </a:solidFill>
              </a:rPr>
              <a:t>$181.62 </a:t>
            </a:r>
            <a:r>
              <a:rPr lang="en-IN" sz="1100" dirty="1" smtClean="0">
                <a:solidFill>
                  <a:srgbClr val="000000"/>
                </a:solidFill>
              </a:rPr>
              <a:t>billion in 2013, </a:t>
            </a:r>
            <a:r>
              <a:rPr lang="en-IN" sz="1100" dirty="1">
                <a:solidFill>
                  <a:srgbClr val="000000"/>
                </a:solidFill>
              </a:rPr>
              <a:t>up 65% from $110.04 billion in 2012. </a:t>
            </a:r>
            <a:endParaRPr lang="en-IN" sz="1100" smtClean="0">
              <a:solidFill>
                <a:srgbClr val="000000"/>
              </a:solidFill>
            </a:endParaRPr>
          </a:p>
          <a:p>
            <a:pPr marL="628650" lvl="1" indent="-171450">
              <a:spcBef>
                <a:spcPts val="400"/>
              </a:spcBef>
              <a:spcAft>
                <a:spcPts val="400"/>
              </a:spcAft>
              <a:buSzTx/>
              <a:buFont typeface="Adobe Clean" pitchFamily="34" charset="0"/>
              <a:buChar char="­"/>
            </a:pPr>
            <a:r>
              <a:rPr lang="en-IN" sz="1100" dirty="1" smtClean="0">
                <a:solidFill>
                  <a:srgbClr val="000000"/>
                </a:solidFill>
              </a:rPr>
              <a:t>The primary reason for the growth is that China boasts of </a:t>
            </a:r>
            <a:r>
              <a:rPr lang="en-IN" sz="1100" dirty="1">
                <a:solidFill>
                  <a:srgbClr val="000000"/>
                </a:solidFill>
              </a:rPr>
              <a:t>the highest number of people who buy goods online in the world (nearly 220 million in </a:t>
            </a:r>
            <a:r>
              <a:rPr lang="en-IN" sz="1100" dirty="1" smtClean="0">
                <a:solidFill>
                  <a:srgbClr val="000000"/>
                </a:solidFill>
              </a:rPr>
              <a:t>2012); a </a:t>
            </a:r>
            <a:r>
              <a:rPr lang="en-IN" sz="1100" dirty="1">
                <a:solidFill>
                  <a:srgbClr val="000000"/>
                </a:solidFill>
              </a:rPr>
              <a:t>result of increasing internet penetration; a burgeoning middle class with growing trust in online shopping; </a:t>
            </a:r>
            <a:r>
              <a:rPr lang="en-IN" sz="1100" dirty="1" smtClean="0">
                <a:solidFill>
                  <a:srgbClr val="000000"/>
                </a:solidFill>
              </a:rPr>
              <a:t>as </a:t>
            </a:r>
            <a:r>
              <a:rPr lang="en-IN" sz="1100" dirty="1">
                <a:solidFill>
                  <a:srgbClr val="000000"/>
                </a:solidFill>
              </a:rPr>
              <a:t>well as improved infrastructure, product selection and services offered by online sellers and </a:t>
            </a:r>
            <a:r>
              <a:rPr lang="en-IN" sz="1100" dirty="1" smtClean="0">
                <a:solidFill>
                  <a:srgbClr val="000000"/>
                </a:solidFill>
              </a:rPr>
              <a:t>retailers</a:t>
            </a:r>
            <a:endParaRPr lang="en-IN" sz="1100">
              <a:solidFill>
                <a:srgbClr val="000000"/>
              </a:solidFill>
            </a:endParaRPr>
          </a:p>
          <a:p>
            <a:pPr marL="171450" indent="-171450">
              <a:spcBef>
                <a:spcPts val="400"/>
              </a:spcBef>
              <a:spcAft>
                <a:spcPts val="400"/>
              </a:spcAft>
              <a:buSzTx/>
              <a:buFont typeface="Arial" pitchFamily="34" charset="0"/>
              <a:buChar char="•"/>
            </a:pPr>
            <a:r>
              <a:rPr lang="en-IN" sz="1100" dirty="1">
                <a:solidFill>
                  <a:srgbClr val="000000"/>
                </a:solidFill>
              </a:rPr>
              <a:t>The US </a:t>
            </a:r>
            <a:r>
              <a:rPr lang="en-IN" sz="1100" dirty="1" smtClean="0">
                <a:solidFill>
                  <a:srgbClr val="000000"/>
                </a:solidFill>
              </a:rPr>
              <a:t>is expected to </a:t>
            </a:r>
            <a:r>
              <a:rPr lang="en-IN" sz="1100" dirty="1">
                <a:solidFill>
                  <a:srgbClr val="000000"/>
                </a:solidFill>
              </a:rPr>
              <a:t>remain the single country with the largest share of worldwide B2C ecommerce spending, at 29.6% in 2013, down from 31.5% in </a:t>
            </a:r>
            <a:r>
              <a:rPr lang="en-IN" sz="1100" dirty="1" smtClean="0">
                <a:solidFill>
                  <a:srgbClr val="000000"/>
                </a:solidFill>
              </a:rPr>
              <a:t>2012, despite relatively strong growth in sales</a:t>
            </a:r>
            <a:endParaRPr lang="en-US" sz="1100" b="0" smtClean="0">
              <a:solidFill>
                <a:srgbClr val="000000"/>
              </a:solidFill>
            </a:endParaRPr>
          </a:p>
        </p:txBody>
      </p:sp>
      <p:sp>
        <p:nvSpPr>
          <p:cNvPr id="28" name="Text Box 19"/>
          <p:cNvSpPr txBox="1">
            <a:spLocks noChangeArrowheads="1"/>
          </p:cNvSpPr>
          <p:nvPr/>
        </p:nvSpPr>
        <p:spPr>
          <a:xfrm>
            <a:off x="5366169" y="955245"/>
            <a:ext cx="3549231"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Break-up by Region: 2013-16E</a:t>
            </a:r>
            <a:endParaRPr lang="en-US" sz="1200" smtClean="0"/>
          </a:p>
        </p:txBody>
      </p:sp>
      <p:sp>
        <p:nvSpPr>
          <p:cNvPr id="15" name="Title 1"/>
          <p:cNvSpPr txBox="1">
          </p:cNvSpPr>
          <p:nvPr/>
        </p:nvSpPr>
        <p:spPr>
          <a:xfrm>
            <a:off x="228600" y="184150"/>
            <a:ext cx="8686800" cy="411162"/>
          </a:xfrm>
          <a:prstGeom prst="rect"/>
        </p:spPr>
        <p:txBody>
          <a:bodyPr vert="horz" lIns="91440" tIns="45720" rIns="91440" bIns="45720" rtlCol="0" anchor="ctr">
            <a:noAutofit/>
          </a:bodyPr>
          <a:lstStyle>
            <a:lvl1pPr>
              <a:spcBef>
                <a:spcPct val="0"/>
              </a:spcBef>
              <a:buNone/>
              <a:defRPr sz="2400">
                <a:solidFill>
                  <a:schemeClr val="bg2"/>
                </a:solidFill>
                <a:latin typeface="+mj-lt"/>
                <a:ea typeface="+mj-ea"/>
                <a:cs typeface="+mj-cs"/>
              </a:defRPr>
            </a:lvl1pPr>
          </a:lstStyle>
          <a:p>
            <a:r>
              <a:rPr lang="en-CA" sz="2200" dirty="1" smtClean="0"/>
              <a:t>“E-Commerce Spending Continues to Grow, Triggered by the Asia-Pacific </a:t>
            </a:r>
            <a:r>
              <a:rPr lang="en-CA" sz="2200" dirty="1"/>
              <a:t>Markets” </a:t>
            </a:r>
            <a:r>
              <a:rPr lang="en-CA" sz="2200" dirty="1" smtClean="0"/>
              <a:t>[eMarketer]</a:t>
            </a:r>
            <a:endParaRPr lang="en-US" sz="2200"/>
          </a:p>
        </p:txBody>
      </p:sp>
      <p:graphicFrame>
        <p:nvGraphicFramePr>
          <p:cNvPr id="3" name="Chart 2"/>
          <p:cNvGraphicFramePr/>
          <p:nvPr>
            <p:extLst>
              <p:ext uri="{D42A27DB-BD31-4B8C-83A1-F6EECF244321}">
                <p14:modId xmlns:p14="http://schemas.microsoft.com/office/powerpoint/2010/main" val="256060104"/>
              </p:ext>
            </p:extLst>
          </p:nvPr>
        </p:nvGraphicFramePr>
        <p:xfrm>
          <a:off x="505793" y="1319942"/>
          <a:ext cx="4550301" cy="2372031"/>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flipV="1">
            <a:off x="1637414" y="1286489"/>
            <a:ext cx="2553586" cy="647073"/>
          </a:xfrm>
          <a:prstGeom prst="straightConnector1"/>
          <a:ln w="635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20778090">
            <a:off x="1971645" y="1378488"/>
            <a:ext cx="1909021" cy="261610"/>
          </a:xfrm>
          <a:prstGeom prst="rect"/>
          <a:noFill/>
        </p:spPr>
        <p:txBody>
          <a:bodyPr wrap="square" rtlCol="0">
            <a:spAutoFit/>
          </a:bodyPr>
          <a:lstStyle/>
          <a:p>
            <a:r>
              <a:rPr lang="en-US" sz="1100" dirty="1" smtClean="0"/>
              <a:t>CAGR (2011-13): 24.6%</a:t>
            </a:r>
            <a:endParaRPr lang="en-US" sz="1100"/>
          </a:p>
        </p:txBody>
      </p:sp>
      <p:graphicFrame>
        <p:nvGraphicFramePr>
          <p:cNvPr id="8" name="Chart 7"/>
          <p:cNvGraphicFramePr/>
          <p:nvPr>
            <p:extLst>
              <p:ext uri="{D42A27DB-BD31-4B8C-83A1-F6EECF244321}">
                <p14:modId xmlns:p14="http://schemas.microsoft.com/office/powerpoint/2010/main" val="4125449052"/>
              </p:ext>
            </p:extLst>
          </p:nvPr>
        </p:nvGraphicFramePr>
        <p:xfrm>
          <a:off x="5277293" y="1311559"/>
          <a:ext cx="3515833" cy="2380414"/>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5528930" y="1414122"/>
            <a:ext cx="3157877" cy="318977"/>
          </a:xfrm>
          <a:prstGeom prst="rect"/>
          <a:noFill/>
          <a:ln w="12700" cap="flat" algn="ctr">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3080"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311330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1"/>
              <a:t>Major Trends that Impact the </a:t>
            </a:r>
            <a:r>
              <a:rPr lang="en-CA" dirty="1" smtClean="0"/>
              <a:t>Retail </a:t>
            </a:r>
            <a:r>
              <a:rPr lang="en-CA" dirty="1"/>
              <a:t>Industry Today</a:t>
            </a:r>
            <a:endParaRPr lang="en-US"/>
          </a:p>
        </p:txBody>
      </p:sp>
      <p:sp>
        <p:nvSpPr>
          <p:cNvPr id="4" name="Slide Number Placeholder 3"/>
          <p:cNvSpPr>
            <a:spLocks noGrp="1"/>
          </p:cNvSpPr>
          <p:nvPr>
            <p:ph type="sldNum" sz="quarter" idx="12"/>
          </p:nvPr>
        </p:nvSpPr>
        <p:spPr/>
        <p:txBody>
          <a:bodyPr/>
          <a:lstStyle/>
          <a:p>
            <a:pPr algn="ctr"/>
            <a:fld id="{4CFB9594-E23E-45AE-82F0-19CE0B94EFD8}" type="slidenum">
              <a:rPr lang="en-US" smtClean="0"/>
              <a:t>4</a:t>
            </a:fld>
          </a:p>
        </p:txBody>
      </p:sp>
      <p:pic>
        <p:nvPicPr>
          <p:cNvPr id="2050" name="Picture 2"/>
          <p:cNvPicPr>
            <a:picLocks noChangeAspect="1" noChangeArrowheads="1"/>
          </p:cNvPicPr>
          <p:nvPr/>
        </p:nvPicPr>
        <p:blipFill>
          <a:blip r:embed="rId2"/>
          <a:srcRect/>
          <a:stretch>
            <a:fillRect/>
          </a:stretch>
        </p:blipFill>
        <p:spPr>
          <a:xfrm>
            <a:off x="82370" y="859963"/>
            <a:ext cx="8923561" cy="5192494"/>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760148210"/>
      </p:ext>
    </p:extLst>
  </p:cSld>
  <p:clrMapOvr>
    <a:masterClrMapping/>
  </p:clrMapOvr>
  <p:transition spd="fast">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1" smtClean="0"/>
              <a:t>Benchmark Comparison </a:t>
            </a:r>
            <a:r>
              <a:rPr lang="en-GB" dirty="1"/>
              <a:t>for Key </a:t>
            </a:r>
            <a:r>
              <a:rPr lang="en-GB" dirty="1" smtClean="0"/>
              <a:t>Operational Metrics Shows Significant Potential For Improvement</a:t>
            </a:r>
            <a:endParaRPr lang="en-US">
              <a:latin typeface="Arial" pitchFamily="34" charset="0"/>
              <a:cs typeface="Arial" pitchFamily="34" charset="0"/>
            </a:endParaRPr>
          </a:p>
        </p:txBody>
      </p:sp>
      <p:sp>
        <p:nvSpPr>
          <p:cNvPr id="180" name="Rectangle 247"/>
          <p:cNvSpPr>
            <a:spLocks noChangeArrowheads="1"/>
          </p:cNvSpPr>
          <p:nvPr/>
        </p:nvSpPr>
        <p:spPr>
          <a:xfrm>
            <a:off x="4946359" y="3154680"/>
            <a:ext cx="3153187" cy="225533"/>
          </a:xfrm>
          <a:prstGeom prst="rect"/>
          <a:solidFill>
            <a:srgbClr val="FFFFFF"/>
          </a:solidFill>
          <a:ln w="9525">
            <a:no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aphicFrame>
        <p:nvGraphicFramePr>
          <p:cNvPr id="181" name="Group 180"/>
          <p:cNvGraphicFramePr>
            <a:graphicFrameLocks noGrp="1"/>
          </p:cNvGraphicFramePr>
          <p:nvPr>
            <p:extLst>
              <p:ext uri="{D42A27DB-BD31-4B8C-83A1-F6EECF244321}">
                <p14:modId xmlns:p14="http://schemas.microsoft.com/office/powerpoint/2010/main" val="1612570258"/>
              </p:ext>
            </p:extLst>
          </p:nvPr>
        </p:nvGraphicFramePr>
        <p:xfrm>
          <a:off x="228599" y="939315"/>
          <a:ext cx="8302084" cy="3411993"/>
        </p:xfrm>
        <a:graphic>
          <a:graphicData uri="http://schemas.openxmlformats.org/drawingml/2006/table">
            <a:tbl>
              <a:tblPr/>
              <a:tblGrid>
                <a:gridCol w="1679105"/>
                <a:gridCol w="2304256"/>
                <a:gridCol w="4318723"/>
              </a:tblGrid>
              <a:tr h="292440">
                <a:tc>
                  <a:txBody>
                    <a:body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Marketing Goal</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Operational Metric</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Benchmark Performance</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Acquire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IN" sz="1200" b="0" i="0" u="none" strike="noStrike" cap="none" normalizeH="0" dirty="1" smtClean="0">
                          <a:ln>
                            <a:noFill/>
                          </a:ln>
                          <a:solidFill>
                            <a:schemeClr val="tx1"/>
                          </a:solidFill>
                          <a:effectLst/>
                          <a:latin typeface="+mn-lt"/>
                          <a:ea typeface="Arial Unicode MS" pitchFamily="34" charset="-128"/>
                          <a:cs typeface="Arial Unicode MS" pitchFamily="34" charset="-128"/>
                        </a:rPr>
                        <a:t>Number of Unique Visitors per Month (Millions)</a:t>
                      </a:r>
                      <a:endParaRPr kumimoji="0" lang="en-US" sz="12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Convert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Average Current Conversion Rate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Upsell/Cross-sell &amp; Retain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Current Average Order Value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Effort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Effort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3</a:t>
                      </a:r>
                      <a:r>
                        <a:rPr kumimoji="0" lang="en-US" sz="1200" b="0" i="0" u="none" strike="noStrike" cap="none" normalizeH="0" baseline="30000" dirty="1" smtClean="0">
                          <a:ln>
                            <a:noFill/>
                          </a:ln>
                          <a:solidFill>
                            <a:schemeClr val="bg1"/>
                          </a:solidFill>
                          <a:effectLst/>
                          <a:latin typeface="+mn-lt"/>
                          <a:ea typeface="Arial Unicode MS" pitchFamily="34" charset="-128"/>
                          <a:cs typeface="Arial Unicode MS" pitchFamily="34" charset="-128"/>
                        </a:rPr>
                        <a:t>rd</a:t>
                      </a: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 Party Spend</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Spend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184" name="Rectangle 247"/>
          <p:cNvSpPr>
            <a:spLocks noChangeArrowheads="1"/>
          </p:cNvSpPr>
          <p:nvPr/>
        </p:nvSpPr>
        <p:spPr>
          <a:xfrm>
            <a:off x="4957589" y="2600705"/>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85" name="Group 182"/>
          <p:cNvGrpSpPr>
          </p:cNvGrpSpPr>
          <p:nvPr/>
        </p:nvGrpSpPr>
        <p:grpSpPr>
          <a:xfrm>
            <a:off x="4998075" y="2641836"/>
            <a:ext cx="3069994" cy="146304"/>
            <a:chOff x="2652" y="1269"/>
            <a:chExt cx="1958" cy="108"/>
          </a:xfrm>
        </p:grpSpPr>
        <p:sp>
          <p:nvSpPr>
            <p:cNvPr id="186"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87"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88"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89" name="Rectangle 247"/>
          <p:cNvSpPr>
            <a:spLocks noChangeArrowheads="1"/>
          </p:cNvSpPr>
          <p:nvPr/>
        </p:nvSpPr>
        <p:spPr>
          <a:xfrm>
            <a:off x="4957589" y="198724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90" name="Group 178"/>
          <p:cNvGrpSpPr>
          </p:cNvGrpSpPr>
          <p:nvPr/>
        </p:nvGrpSpPr>
        <p:grpSpPr>
          <a:xfrm>
            <a:off x="4986500" y="2029729"/>
            <a:ext cx="3069994" cy="146304"/>
            <a:chOff x="2652" y="1269"/>
            <a:chExt cx="1958" cy="108"/>
          </a:xfrm>
        </p:grpSpPr>
        <p:sp>
          <p:nvSpPr>
            <p:cNvPr id="191"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2"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3"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94" name="AutoShape 48"/>
          <p:cNvSpPr>
            <a:spLocks noChangeArrowheads="1"/>
          </p:cNvSpPr>
          <p:nvPr/>
        </p:nvSpPr>
        <p:spPr>
          <a:xfrm>
            <a:off x="5749980" y="206339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195" name="Rectangle 247"/>
          <p:cNvSpPr>
            <a:spLocks noChangeArrowheads="1"/>
          </p:cNvSpPr>
          <p:nvPr/>
        </p:nvSpPr>
        <p:spPr>
          <a:xfrm>
            <a:off x="4957589" y="140850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FFFFFF">
                  <a:lumMod val="85000"/>
                </a:srgbClr>
              </a:solidFill>
              <a:effectLst/>
              <a:uLnTx/>
              <a:uFillTx/>
              <a:latin typeface="Arial"/>
            </a:endParaRPr>
          </a:p>
        </p:txBody>
      </p:sp>
      <p:grpSp>
        <p:nvGrpSpPr>
          <p:cNvPr id="196" name="Group 187"/>
          <p:cNvGrpSpPr>
          </p:cNvGrpSpPr>
          <p:nvPr/>
        </p:nvGrpSpPr>
        <p:grpSpPr>
          <a:xfrm>
            <a:off x="4982427" y="1452301"/>
            <a:ext cx="3069994" cy="146304"/>
            <a:chOff x="2652" y="1269"/>
            <a:chExt cx="1958" cy="108"/>
          </a:xfrm>
        </p:grpSpPr>
        <p:sp>
          <p:nvSpPr>
            <p:cNvPr id="197"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8"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9"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0" name="AutoShape 48"/>
          <p:cNvSpPr>
            <a:spLocks noChangeArrowheads="1"/>
          </p:cNvSpPr>
          <p:nvPr/>
        </p:nvSpPr>
        <p:spPr>
          <a:xfrm>
            <a:off x="6222935" y="147358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1" name="AutoShape 48"/>
          <p:cNvSpPr>
            <a:spLocks noChangeArrowheads="1"/>
          </p:cNvSpPr>
          <p:nvPr/>
        </p:nvSpPr>
        <p:spPr>
          <a:xfrm>
            <a:off x="6039751" y="2666257"/>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2" name="Rectangle 247"/>
          <p:cNvSpPr>
            <a:spLocks noChangeArrowheads="1"/>
          </p:cNvSpPr>
          <p:nvPr/>
        </p:nvSpPr>
        <p:spPr>
          <a:xfrm>
            <a:off x="4957589" y="3822680"/>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203" name="Group 187"/>
          <p:cNvGrpSpPr>
          </p:cNvGrpSpPr>
          <p:nvPr/>
        </p:nvGrpSpPr>
        <p:grpSpPr>
          <a:xfrm>
            <a:off x="4986478" y="3865576"/>
            <a:ext cx="3069994" cy="146304"/>
            <a:chOff x="2652" y="1269"/>
            <a:chExt cx="1958" cy="108"/>
          </a:xfrm>
        </p:grpSpPr>
        <p:sp>
          <p:nvSpPr>
            <p:cNvPr id="204"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205"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06"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7" name="AutoShape 48"/>
          <p:cNvSpPr>
            <a:spLocks noChangeArrowheads="1"/>
          </p:cNvSpPr>
          <p:nvPr/>
        </p:nvSpPr>
        <p:spPr>
          <a:xfrm>
            <a:off x="6129985" y="3905459"/>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8" name="OTC_00_Company_DSO"/>
          <p:cNvSpPr txBox="1"/>
          <p:nvPr>
            <p:custDataLst>
              <p:tags r:id="rId1"/>
            </p:custDataLst>
          </p:nvPr>
        </p:nvSpPr>
        <p:spPr>
          <a:xfrm>
            <a:off x="5986362" y="1593343"/>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50.0</a:t>
            </a:r>
            <a:endParaRPr lang="en-US" sz="800" b="1">
              <a:solidFill>
                <a:srgbClr val="000000"/>
              </a:solidFill>
              <a:latin typeface="Arial"/>
            </a:endParaRPr>
          </a:p>
        </p:txBody>
      </p:sp>
      <p:sp>
        <p:nvSpPr>
          <p:cNvPr id="209" name="OTC_00_Company_HeadcountCosts"/>
          <p:cNvSpPr txBox="1"/>
          <p:nvPr>
            <p:custDataLst>
              <p:tags r:id="rId2"/>
            </p:custDataLst>
          </p:nvPr>
        </p:nvSpPr>
        <p:spPr>
          <a:xfrm>
            <a:off x="5524962" y="2195227"/>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0.8</a:t>
            </a:r>
            <a:endParaRPr lang="en-US" sz="800" b="1">
              <a:solidFill>
                <a:srgbClr val="000000"/>
              </a:solidFill>
              <a:latin typeface="Arial"/>
            </a:endParaRPr>
          </a:p>
        </p:txBody>
      </p:sp>
      <p:sp>
        <p:nvSpPr>
          <p:cNvPr id="210" name="OTC_00_Company_OnTimeDelvPerf"/>
          <p:cNvSpPr txBox="1"/>
          <p:nvPr>
            <p:custDataLst>
              <p:tags r:id="rId3"/>
            </p:custDataLst>
          </p:nvPr>
        </p:nvSpPr>
        <p:spPr>
          <a:xfrm>
            <a:off x="5901597" y="4029436"/>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2.1</a:t>
            </a:r>
            <a:endParaRPr lang="en-US" sz="800">
              <a:solidFill>
                <a:srgbClr val="000000"/>
              </a:solidFill>
              <a:latin typeface="Arial"/>
            </a:endParaRPr>
          </a:p>
        </p:txBody>
      </p:sp>
      <p:sp>
        <p:nvSpPr>
          <p:cNvPr id="219" name="TextBox 218"/>
          <p:cNvSpPr txBox="1"/>
          <p:nvPr>
            <p:custDataLst>
              <p:tags r:id="rId4"/>
            </p:custDataLst>
          </p:nvPr>
        </p:nvSpPr>
        <p:spPr>
          <a:xfrm>
            <a:off x="5217152" y="16059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35.4</a:t>
            </a:r>
            <a:endParaRPr lang="en-US" sz="800">
              <a:solidFill>
                <a:srgbClr val="000000"/>
              </a:solidFill>
              <a:latin typeface="Arial"/>
            </a:endParaRPr>
          </a:p>
        </p:txBody>
      </p:sp>
      <p:sp>
        <p:nvSpPr>
          <p:cNvPr id="220" name="TextBox 219"/>
          <p:cNvSpPr txBox="1"/>
          <p:nvPr>
            <p:custDataLst>
              <p:tags r:id="rId5"/>
            </p:custDataLst>
          </p:nvPr>
        </p:nvSpPr>
        <p:spPr>
          <a:xfrm>
            <a:off x="6299002"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55.8</a:t>
            </a:r>
            <a:endParaRPr lang="en-US" sz="800">
              <a:solidFill>
                <a:srgbClr val="000000"/>
              </a:solidFill>
              <a:latin typeface="Arial"/>
            </a:endParaRPr>
          </a:p>
        </p:txBody>
      </p:sp>
      <p:sp>
        <p:nvSpPr>
          <p:cNvPr id="221" name="TextBox 220"/>
          <p:cNvSpPr txBox="1"/>
          <p:nvPr>
            <p:custDataLst>
              <p:tags r:id="rId6"/>
            </p:custDataLst>
          </p:nvPr>
        </p:nvSpPr>
        <p:spPr>
          <a:xfrm>
            <a:off x="7334215"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6</a:t>
            </a:r>
            <a:r>
              <a:rPr lang="en-US" sz="800" dirty="1" smtClean="0">
                <a:solidFill>
                  <a:srgbClr val="000000"/>
                </a:solidFill>
                <a:latin typeface="Arial"/>
              </a:rPr>
              <a:t>5.4</a:t>
            </a:r>
            <a:endParaRPr lang="en-US" sz="800">
              <a:solidFill>
                <a:srgbClr val="000000"/>
              </a:solidFill>
              <a:latin typeface="Arial"/>
            </a:endParaRPr>
          </a:p>
        </p:txBody>
      </p:sp>
      <p:sp>
        <p:nvSpPr>
          <p:cNvPr id="222" name="TextBox 221"/>
          <p:cNvSpPr txBox="1"/>
          <p:nvPr>
            <p:custDataLst>
              <p:tags r:id="rId7"/>
            </p:custDataLst>
          </p:nvPr>
        </p:nvSpPr>
        <p:spPr>
          <a:xfrm>
            <a:off x="5226777" y="21727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224" name="TextBox 223"/>
          <p:cNvSpPr txBox="1"/>
          <p:nvPr>
            <p:custDataLst>
              <p:tags r:id="rId8"/>
            </p:custDataLst>
          </p:nvPr>
        </p:nvSpPr>
        <p:spPr>
          <a:xfrm>
            <a:off x="7324590" y="218197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3.1</a:t>
            </a:r>
            <a:endParaRPr lang="en-US" sz="800">
              <a:solidFill>
                <a:srgbClr val="000000"/>
              </a:solidFill>
              <a:latin typeface="Arial"/>
            </a:endParaRPr>
          </a:p>
        </p:txBody>
      </p:sp>
      <p:sp>
        <p:nvSpPr>
          <p:cNvPr id="225" name="TextBox 224"/>
          <p:cNvSpPr txBox="1"/>
          <p:nvPr>
            <p:custDataLst>
              <p:tags r:id="rId9"/>
            </p:custDataLst>
          </p:nvPr>
        </p:nvSpPr>
        <p:spPr>
          <a:xfrm>
            <a:off x="51979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2.7</a:t>
            </a:r>
            <a:endParaRPr lang="en-US" sz="800">
              <a:solidFill>
                <a:srgbClr val="000000"/>
              </a:solidFill>
              <a:latin typeface="Arial"/>
            </a:endParaRPr>
          </a:p>
        </p:txBody>
      </p:sp>
      <p:sp>
        <p:nvSpPr>
          <p:cNvPr id="226" name="TextBox 225"/>
          <p:cNvSpPr txBox="1"/>
          <p:nvPr>
            <p:custDataLst>
              <p:tags r:id="rId10"/>
            </p:custDataLst>
          </p:nvPr>
        </p:nvSpPr>
        <p:spPr>
          <a:xfrm>
            <a:off x="62990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1</a:t>
            </a:r>
            <a:r>
              <a:rPr lang="en-US" sz="800" dirty="1" smtClean="0">
                <a:solidFill>
                  <a:srgbClr val="000000"/>
                </a:solidFill>
                <a:latin typeface="Arial"/>
              </a:rPr>
              <a:t>.9</a:t>
            </a:r>
            <a:endParaRPr lang="en-US" sz="800">
              <a:solidFill>
                <a:srgbClr val="000000"/>
              </a:solidFill>
              <a:latin typeface="Arial"/>
            </a:endParaRPr>
          </a:p>
        </p:txBody>
      </p:sp>
      <p:sp>
        <p:nvSpPr>
          <p:cNvPr id="227" name="TextBox 226"/>
          <p:cNvSpPr txBox="1"/>
          <p:nvPr>
            <p:custDataLst>
              <p:tags r:id="rId11"/>
            </p:custDataLst>
          </p:nvPr>
        </p:nvSpPr>
        <p:spPr>
          <a:xfrm>
            <a:off x="7324590"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0.8</a:t>
            </a:r>
            <a:endParaRPr lang="en-US" sz="800">
              <a:solidFill>
                <a:srgbClr val="000000"/>
              </a:solidFill>
              <a:latin typeface="Arial"/>
            </a:endParaRPr>
          </a:p>
        </p:txBody>
      </p:sp>
      <p:sp>
        <p:nvSpPr>
          <p:cNvPr id="228" name="OTC_15_PeerQ4_PerLostOrders"/>
          <p:cNvSpPr txBox="1"/>
          <p:nvPr>
            <p:custDataLst>
              <p:tags r:id="rId12"/>
            </p:custDataLst>
          </p:nvPr>
        </p:nvSpPr>
        <p:spPr>
          <a:xfrm>
            <a:off x="5211249" y="2786734"/>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50</a:t>
            </a:r>
            <a:endParaRPr lang="en-US" sz="800">
              <a:solidFill>
                <a:srgbClr val="000000"/>
              </a:solidFill>
              <a:latin typeface="Arial"/>
            </a:endParaRPr>
          </a:p>
        </p:txBody>
      </p:sp>
      <p:sp>
        <p:nvSpPr>
          <p:cNvPr id="229" name="OTC_15_PeerAvg_PerLostOrders"/>
          <p:cNvSpPr txBox="1"/>
          <p:nvPr>
            <p:custDataLst>
              <p:tags r:id="rId13"/>
            </p:custDataLst>
          </p:nvPr>
        </p:nvSpPr>
        <p:spPr>
          <a:xfrm>
            <a:off x="6258787" y="2785130"/>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140</a:t>
            </a:r>
            <a:endParaRPr lang="en-US" sz="800">
              <a:solidFill>
                <a:srgbClr val="000000"/>
              </a:solidFill>
              <a:latin typeface="Arial"/>
            </a:endParaRPr>
          </a:p>
        </p:txBody>
      </p:sp>
      <p:sp>
        <p:nvSpPr>
          <p:cNvPr id="230" name="OTC_15_PeerQ1_PerLostOrders"/>
          <p:cNvSpPr txBox="1"/>
          <p:nvPr>
            <p:custDataLst>
              <p:tags r:id="rId14"/>
            </p:custDataLst>
          </p:nvPr>
        </p:nvSpPr>
        <p:spPr>
          <a:xfrm>
            <a:off x="7306354" y="2793151"/>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180</a:t>
            </a:r>
            <a:endParaRPr lang="en-US" sz="800">
              <a:solidFill>
                <a:srgbClr val="000000"/>
              </a:solidFill>
              <a:latin typeface="Arial"/>
            </a:endParaRPr>
          </a:p>
        </p:txBody>
      </p:sp>
      <p:sp>
        <p:nvSpPr>
          <p:cNvPr id="231" name="Rectangle 230"/>
          <p:cNvSpPr/>
          <p:nvPr>
            <p:custDataLst>
              <p:tags r:id="rId15"/>
            </p:custDataLst>
          </p:nvPr>
        </p:nvSpPr>
        <p:spPr>
          <a:xfrm>
            <a:off x="5226711" y="3333439"/>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3.5</a:t>
            </a:r>
          </a:p>
        </p:txBody>
      </p:sp>
      <p:sp>
        <p:nvSpPr>
          <p:cNvPr id="232" name="OTC_15_PeerAvg_PerBackOrdersCancld"/>
          <p:cNvSpPr/>
          <p:nvPr>
            <p:custDataLst>
              <p:tags r:id="rId16"/>
            </p:custDataLst>
          </p:nvPr>
        </p:nvSpPr>
        <p:spPr>
          <a:xfrm>
            <a:off x="6312712" y="3341468"/>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1.9</a:t>
            </a:r>
          </a:p>
        </p:txBody>
      </p:sp>
      <p:sp>
        <p:nvSpPr>
          <p:cNvPr id="233" name="OTC_00_Company_PerBackOrdersCancld"/>
          <p:cNvSpPr/>
          <p:nvPr>
            <p:custDataLst>
              <p:tags r:id="rId17"/>
            </p:custDataLst>
          </p:nvPr>
        </p:nvSpPr>
        <p:spPr>
          <a:xfrm>
            <a:off x="6608903" y="3348996"/>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i="0" u="none" strike="noStrike" cap="none" normalizeH="0" noProof="0" dirty="1" smtClean="0">
                <a:ln>
                  <a:noFill/>
                </a:ln>
                <a:solidFill>
                  <a:srgbClr val="000000"/>
                </a:solidFill>
                <a:effectLst/>
                <a:uLnTx/>
                <a:uFillTx/>
              </a:rPr>
              <a:t>1.7</a:t>
            </a:r>
          </a:p>
        </p:txBody>
      </p:sp>
      <p:sp>
        <p:nvSpPr>
          <p:cNvPr id="234" name="Rectangle 233"/>
          <p:cNvSpPr/>
          <p:nvPr>
            <p:custDataLst>
              <p:tags r:id="rId18"/>
            </p:custDataLst>
          </p:nvPr>
        </p:nvSpPr>
        <p:spPr>
          <a:xfrm>
            <a:off x="7349020" y="3338257"/>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latin typeface="Arial"/>
              </a:rPr>
              <a:t>0.6</a:t>
            </a:r>
            <a:endParaRPr kumimoji="0" lang="en-US" sz="800" b="0" i="0" u="none" strike="noStrike" cap="none" normalizeH="0" noProof="0" smtClean="0">
              <a:ln>
                <a:noFill/>
              </a:ln>
              <a:solidFill>
                <a:srgbClr val="000000"/>
              </a:solidFill>
              <a:effectLst/>
              <a:uLnTx/>
              <a:uFillTx/>
            </a:endParaRPr>
          </a:p>
        </p:txBody>
      </p:sp>
      <p:sp>
        <p:nvSpPr>
          <p:cNvPr id="235" name="Rectangle 247"/>
          <p:cNvSpPr>
            <a:spLocks noChangeArrowheads="1"/>
          </p:cNvSpPr>
          <p:nvPr/>
        </p:nvSpPr>
        <p:spPr>
          <a:xfrm>
            <a:off x="4955982" y="314505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sp>
        <p:nvSpPr>
          <p:cNvPr id="236" name="Rectangle 4"/>
          <p:cNvSpPr>
            <a:spLocks noChangeArrowheads="1"/>
          </p:cNvSpPr>
          <p:nvPr/>
        </p:nvSpPr>
        <p:spPr>
          <a:xfrm>
            <a:off x="5004128" y="3187951"/>
            <a:ext cx="981520" cy="146304"/>
          </a:xfrm>
          <a:prstGeom prst="rect"/>
          <a:solidFill>
            <a:srgbClr val="9E3039"/>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Bottom 25%</a:t>
            </a:r>
            <a:endParaRPr lang="en-US" sz="800" b="1">
              <a:solidFill>
                <a:srgbClr val="FFFFFF"/>
              </a:solidFill>
              <a:latin typeface="Arial"/>
            </a:endParaRPr>
          </a:p>
        </p:txBody>
      </p:sp>
      <p:sp>
        <p:nvSpPr>
          <p:cNvPr id="237" name="Rectangle 4"/>
          <p:cNvSpPr>
            <a:spLocks noChangeArrowheads="1"/>
          </p:cNvSpPr>
          <p:nvPr/>
        </p:nvSpPr>
        <p:spPr>
          <a:xfrm>
            <a:off x="6042093" y="3187951"/>
            <a:ext cx="987792" cy="146304"/>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38" name="Rectangle 4"/>
          <p:cNvSpPr>
            <a:spLocks noChangeArrowheads="1"/>
          </p:cNvSpPr>
          <p:nvPr/>
        </p:nvSpPr>
        <p:spPr>
          <a:xfrm>
            <a:off x="7086330" y="3187951"/>
            <a:ext cx="987792" cy="146304"/>
          </a:xfrm>
          <a:prstGeom prst="rect"/>
          <a:solidFill>
            <a:srgbClr val="557630"/>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Top 25%</a:t>
            </a:r>
            <a:endParaRPr lang="en-US" sz="800" b="1">
              <a:solidFill>
                <a:srgbClr val="FFFFFF"/>
              </a:solidFill>
              <a:latin typeface="Arial"/>
            </a:endParaRPr>
          </a:p>
        </p:txBody>
      </p:sp>
      <p:sp>
        <p:nvSpPr>
          <p:cNvPr id="239" name="AutoShape 48"/>
          <p:cNvSpPr>
            <a:spLocks noChangeArrowheads="1"/>
          </p:cNvSpPr>
          <p:nvPr/>
        </p:nvSpPr>
        <p:spPr>
          <a:xfrm>
            <a:off x="6737332" y="3218208"/>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800" b="0" i="0" u="none" strike="noStrike" cap="none" normalizeH="0" noProof="0">
              <a:ln>
                <a:noFill/>
              </a:ln>
              <a:solidFill>
                <a:srgbClr val="000000"/>
              </a:solidFill>
              <a:effectLst/>
              <a:uLnTx/>
              <a:uFillTx/>
              <a:latin typeface="Arial"/>
            </a:endParaRPr>
          </a:p>
        </p:txBody>
      </p:sp>
      <p:sp>
        <p:nvSpPr>
          <p:cNvPr id="251" name="OTC_15_PeerQ1_PerLostOrders"/>
          <p:cNvSpPr txBox="1"/>
          <p:nvPr>
            <p:custDataLst>
              <p:tags r:id="rId19"/>
            </p:custDataLst>
          </p:nvPr>
        </p:nvSpPr>
        <p:spPr>
          <a:xfrm>
            <a:off x="5881609" y="2794548"/>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120</a:t>
            </a:r>
            <a:endParaRPr lang="en-US" sz="800">
              <a:solidFill>
                <a:srgbClr val="000000"/>
              </a:solidFill>
              <a:latin typeface="Arial"/>
            </a:endParaRPr>
          </a:p>
        </p:txBody>
      </p:sp>
      <p:sp>
        <p:nvSpPr>
          <p:cNvPr id="252" name="Text Box 74"/>
          <p:cNvSpPr txBox="1">
            <a:spLocks noChangeArrowheads="1"/>
          </p:cNvSpPr>
          <p:nvPr/>
        </p:nvSpPr>
        <p:spPr>
          <a:xfrm>
            <a:off x="158841" y="6208886"/>
            <a:ext cx="8854603" cy="124650"/>
          </a:xfrm>
          <a:prstGeom prst="rect"/>
          <a:noFill/>
          <a:ln w="12700" algn="ctr">
            <a:noFill/>
            <a:miter lim="800000"/>
          </a:ln>
        </p:spPr>
        <p:txBody>
          <a:bodyPr wrap="square" lIns="0" tIns="0" rIns="0" bIns="0" anchor="t" anchorCtr="0">
            <a:spAutoFit/>
          </a:bodyPr>
          <a:lstStyle/>
          <a:p>
            <a:pPr marL="177800" indent="-177800">
              <a:lnSpc>
                <a:spcPct val="90000"/>
              </a:lnSpc>
              <a:buClr>
                <a:srgbClr val="F0AB00"/>
              </a:buClr>
              <a:buSzPct val="80000"/>
              <a:buFont typeface="Wingdings" pitchFamily="2" charset="2"/>
              <a:buNone/>
              <a:defRPr/>
            </a:pPr>
            <a:r>
              <a:rPr lang="en-US" sz="900" b="0" dirty="1" smtClean="0">
                <a:solidFill>
                  <a:srgbClr val="000000"/>
                </a:solidFill>
                <a:latin typeface="+mj-lt"/>
              </a:rPr>
              <a:t>Source: Independent Analysts; </a:t>
            </a:r>
            <a:r>
              <a:rPr lang="en-US" sz="900" dirty="1" smtClean="0">
                <a:solidFill>
                  <a:srgbClr val="000000"/>
                </a:solidFill>
                <a:latin typeface="+mj-lt"/>
              </a:rPr>
              <a:t>Adobe</a:t>
            </a:r>
            <a:r>
              <a:rPr lang="en-US" sz="900" b="0" dirty="1" smtClean="0">
                <a:solidFill>
                  <a:srgbClr val="000000"/>
                </a:solidFill>
                <a:latin typeface="+mj-lt"/>
              </a:rPr>
              <a:t> </a:t>
            </a:r>
            <a:r>
              <a:rPr lang="en-US" sz="900" dirty="1">
                <a:solidFill>
                  <a:srgbClr val="000000"/>
                </a:solidFill>
                <a:latin typeface="+mj-lt"/>
              </a:rPr>
              <a:t>A</a:t>
            </a:r>
            <a:r>
              <a:rPr lang="en-US" sz="900" b="0" dirty="1" smtClean="0">
                <a:solidFill>
                  <a:srgbClr val="000000"/>
                </a:solidFill>
                <a:latin typeface="+mj-lt"/>
              </a:rPr>
              <a:t>nalysis</a:t>
            </a:r>
            <a:endParaRPr lang="en-US" sz="900" b="0">
              <a:solidFill>
                <a:srgbClr val="000000"/>
              </a:solidFill>
              <a:latin typeface="+mj-lt"/>
            </a:endParaRPr>
          </a:p>
        </p:txBody>
      </p:sp>
      <p:sp>
        <p:nvSpPr>
          <p:cNvPr id="57" name="Rectangle 21"/>
          <p:cNvSpPr>
            <a:spLocks noChangeArrowheads="1"/>
          </p:cNvSpPr>
          <p:nvPr/>
        </p:nvSpPr>
        <p:spPr>
          <a:xfrm>
            <a:off x="441674" y="5207090"/>
            <a:ext cx="7679202" cy="91492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buClr>
                <a:srgbClr val="FF0000"/>
              </a:buClr>
              <a:buSzPct val="115000"/>
            </a:pPr>
            <a:r>
              <a:rPr lang="en-US" sz="1200" b="1" dirty="1">
                <a:solidFill>
                  <a:schemeClr val="tx1"/>
                </a:solidFill>
              </a:rPr>
              <a:t>Key </a:t>
            </a:r>
            <a:r>
              <a:rPr lang="en-US" sz="1200" b="1" dirty="1" smtClean="0">
                <a:solidFill>
                  <a:schemeClr val="tx1"/>
                </a:solidFill>
              </a:rPr>
              <a:t>Highlights:</a:t>
            </a:r>
          </a:p>
          <a:p>
            <a:pPr marL="112713" indent="-112713">
              <a:buClr>
                <a:srgbClr val="FF0000"/>
              </a:buClr>
              <a:buSzPct val="115000"/>
            </a:pPr>
            <a:endParaRPr lang="en-US" sz="1200" b="1" smtClean="0">
              <a:solidFill>
                <a:schemeClr val="tx1"/>
              </a:solidFill>
            </a:endParaRPr>
          </a:p>
          <a:p>
            <a:pPr marL="171450" indent="-171450">
              <a:spcBef>
                <a:spcPct val="0"/>
              </a:spcBef>
              <a:buSzPct val="115000"/>
              <a:buFont typeface="Arial" pitchFamily="34" charset="0"/>
              <a:buChar char="•"/>
            </a:pPr>
            <a:r>
              <a:rPr lang="en-US" sz="1200" b="0" dirty="1" smtClean="0">
                <a:solidFill>
                  <a:srgbClr val="000000"/>
                </a:solidFill>
              </a:rPr>
              <a:t>Significant potential exists for improving performance on key KPIs such as conversion rate and AOV</a:t>
            </a:r>
          </a:p>
          <a:p>
            <a:pPr marL="171450" indent="-171450">
              <a:spcBef>
                <a:spcPct val="0"/>
              </a:spcBef>
              <a:buSzPct val="115000"/>
              <a:buFont typeface="Arial" pitchFamily="34" charset="0"/>
              <a:buChar char="•"/>
            </a:pPr>
            <a:r>
              <a:rPr lang="en-US" sz="1200" dirty="1" smtClean="0">
                <a:solidFill>
                  <a:srgbClr val="000000"/>
                </a:solidFill>
              </a:rPr>
              <a:t>Implementing best practices can help close the gap to top quartile performers</a:t>
            </a:r>
            <a:endParaRPr lang="en-US" sz="1200" b="0" smtClean="0">
              <a:solidFill>
                <a:srgbClr val="000000"/>
              </a:solidFill>
            </a:endParaRPr>
          </a:p>
          <a:p>
            <a:pPr marL="171450" indent="-171450">
              <a:spcBef>
                <a:spcPct val="0"/>
              </a:spcBef>
              <a:buSzPct val="115000"/>
              <a:buFont typeface="Arial" pitchFamily="34" charset="0"/>
              <a:buChar char="•"/>
            </a:pPr>
            <a:endParaRPr lang="en-US" sz="1200" b="0" smtClean="0">
              <a:solidFill>
                <a:srgbClr val="000000"/>
              </a:solidFill>
            </a:endParaRPr>
          </a:p>
        </p:txBody>
      </p:sp>
      <p:graphicFrame>
        <p:nvGraphicFramePr>
          <p:cNvPr id="58" name="Group 180"/>
          <p:cNvGraphicFramePr>
            <a:graphicFrameLocks noGrp="1"/>
          </p:cNvGraphicFramePr>
          <p:nvPr>
            <p:extLst>
              <p:ext uri="{D42A27DB-BD31-4B8C-83A1-F6EECF244321}">
                <p14:modId xmlns:p14="http://schemas.microsoft.com/office/powerpoint/2010/main" val="437169275"/>
              </p:ext>
            </p:extLst>
          </p:nvPr>
        </p:nvGraphicFramePr>
        <p:xfrm>
          <a:off x="228600" y="4314297"/>
          <a:ext cx="8302083" cy="856320"/>
        </p:xfrm>
        <a:graphic>
          <a:graphicData uri="http://schemas.openxmlformats.org/drawingml/2006/table">
            <a:tbl>
              <a:tblPr/>
              <a:tblGrid>
                <a:gridCol w="1679104"/>
                <a:gridCol w="2304256"/>
                <a:gridCol w="4318723"/>
              </a:tblGrid>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Call Center Costs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Call Center Customer Sales Transaction Costs (as a % of Online Marketing Revenue)</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69" name="TextBox 68"/>
          <p:cNvSpPr txBox="1"/>
          <p:nvPr>
            <p:custDataLst>
              <p:tags r:id="rId20"/>
            </p:custDataLst>
          </p:nvPr>
        </p:nvSpPr>
        <p:spPr>
          <a:xfrm>
            <a:off x="6306229" y="2168173"/>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2.0</a:t>
            </a:r>
            <a:endParaRPr lang="en-US" sz="800">
              <a:solidFill>
                <a:srgbClr val="000000"/>
              </a:solidFill>
              <a:latin typeface="Arial"/>
            </a:endParaRPr>
          </a:p>
        </p:txBody>
      </p:sp>
      <p:sp>
        <p:nvSpPr>
          <p:cNvPr id="70" name="Rectangle 247"/>
          <p:cNvSpPr>
            <a:spLocks noChangeArrowheads="1"/>
          </p:cNvSpPr>
          <p:nvPr/>
        </p:nvSpPr>
        <p:spPr>
          <a:xfrm>
            <a:off x="4964718" y="448803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71" name="Group 187"/>
          <p:cNvGrpSpPr>
          </p:cNvGrpSpPr>
          <p:nvPr/>
        </p:nvGrpSpPr>
        <p:grpSpPr>
          <a:xfrm>
            <a:off x="4993607" y="4530932"/>
            <a:ext cx="3069994" cy="146304"/>
            <a:chOff x="2652" y="1269"/>
            <a:chExt cx="1958" cy="108"/>
          </a:xfrm>
        </p:grpSpPr>
        <p:sp>
          <p:nvSpPr>
            <p:cNvPr id="72"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73"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74"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75" name="AutoShape 48"/>
          <p:cNvSpPr>
            <a:spLocks noChangeArrowheads="1"/>
          </p:cNvSpPr>
          <p:nvPr/>
        </p:nvSpPr>
        <p:spPr>
          <a:xfrm>
            <a:off x="6839627" y="4570815"/>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76" name="OTC_00_Company_OnTimeDelvPerf"/>
          <p:cNvSpPr txBox="1"/>
          <p:nvPr>
            <p:custDataLst>
              <p:tags r:id="rId21"/>
            </p:custDataLst>
          </p:nvPr>
        </p:nvSpPr>
        <p:spPr>
          <a:xfrm>
            <a:off x="6611239" y="4694792"/>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1.0</a:t>
            </a:r>
            <a:endParaRPr lang="en-US" sz="800">
              <a:solidFill>
                <a:srgbClr val="000000"/>
              </a:solidFill>
              <a:latin typeface="Arial"/>
            </a:endParaRPr>
          </a:p>
        </p:txBody>
      </p:sp>
      <p:sp>
        <p:nvSpPr>
          <p:cNvPr id="77" name="TextBox 76"/>
          <p:cNvSpPr txBox="1"/>
          <p:nvPr>
            <p:custDataLst>
              <p:tags r:id="rId22"/>
            </p:custDataLst>
          </p:nvPr>
        </p:nvSpPr>
        <p:spPr>
          <a:xfrm>
            <a:off x="52050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1.5</a:t>
            </a:r>
            <a:endParaRPr lang="en-US" sz="800">
              <a:solidFill>
                <a:srgbClr val="000000"/>
              </a:solidFill>
              <a:latin typeface="Arial"/>
            </a:endParaRPr>
          </a:p>
        </p:txBody>
      </p:sp>
      <p:sp>
        <p:nvSpPr>
          <p:cNvPr id="78" name="TextBox 77"/>
          <p:cNvSpPr txBox="1"/>
          <p:nvPr>
            <p:custDataLst>
              <p:tags r:id="rId23"/>
            </p:custDataLst>
          </p:nvPr>
        </p:nvSpPr>
        <p:spPr>
          <a:xfrm>
            <a:off x="63061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79" name="TextBox 78"/>
          <p:cNvSpPr txBox="1"/>
          <p:nvPr>
            <p:custDataLst>
              <p:tags r:id="rId24"/>
            </p:custDataLst>
          </p:nvPr>
        </p:nvSpPr>
        <p:spPr>
          <a:xfrm>
            <a:off x="7331719"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0.5</a:t>
            </a:r>
            <a:endParaRPr lang="en-US" sz="800">
              <a:solidFill>
                <a:srgbClr val="000000"/>
              </a:solidFill>
              <a:latin typeface="Arial"/>
            </a:endParaRPr>
          </a:p>
        </p:txBody>
      </p:sp>
      <p:cxnSp>
        <p:nvCxnSpPr>
          <p:cNvPr id="4" name="Straight Connector 3"/>
          <p:cNvCxnSpPr/>
          <p:nvPr/>
        </p:nvCxnSpPr>
        <p:spPr>
          <a:xfrm>
            <a:off x="8541821" y="1204333"/>
            <a:ext cx="0" cy="3816000"/>
          </a:xfrm>
          <a:prstGeom prst="line"/>
          <a:ln w="10000" cap="flat" algn="ctr">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27718" y="555004"/>
            <a:ext cx="1271766" cy="609021"/>
          </a:xfrm>
          <a:prstGeom prst="rect"/>
          <a:solidFill>
            <a:srgbClr val="FF0000"/>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1" smtClean="0">
                <a:solidFill>
                  <a:schemeClr val="tx1"/>
                </a:solidFill>
              </a:rPr>
              <a:t>WIP</a:t>
            </a:r>
            <a:endParaRPr lang="en-US" b="1">
              <a:solidFill>
                <a:schemeClr val="tx1"/>
              </a:solidFill>
            </a:endParaRPr>
          </a:p>
        </p:txBody>
      </p:sp>
      <p:sp>
        <p:nvSpPr>
          <p:cNvPr id="80" name="TextBox 79"/>
          <p:cNvSpPr txBox="1"/>
          <p:nvPr/>
        </p:nvSpPr>
        <p:spPr>
          <a:xfrm>
            <a:off x="-1813355" y="1366420"/>
            <a:ext cx="1697901"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Benchmark Metrics</a:t>
            </a:r>
          </a:p>
          <a:p>
            <a:r>
              <a:rPr lang="en-US" sz="1200" dirty="1" smtClean="0"/>
              <a:t>Customer Current State</a:t>
            </a:r>
            <a:endParaRPr lang="en-US" sz="1200"/>
          </a:p>
        </p:txBody>
      </p:sp>
      <p:sp>
        <p:nvSpPr>
          <p:cNvPr id="25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58609914"/>
      </p:ext>
    </p:extLst>
  </p:cSld>
  <p:clrMapOvr>
    <a:masterClrMapping/>
  </p:clrMapOvr>
  <p:transition spd="fast">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Business Requirements (dynamic)</a:t>
            </a:r>
          </a:p>
        </p:txBody>
      </p:sp>
      <p:sp>
        <p:nvSpPr>
          <p:cNvPr id="18435" name="Text Box 6"/>
          <p:cNvSpPr txBox="1">
            <a:spLocks noChangeArrowheads="1"/>
          </p:cNvSpPr>
          <p:nvPr/>
        </p:nvSpPr>
        <p:spPr>
          <a:xfrm>
            <a:off x="2201633" y="1290160"/>
            <a:ext cx="4035561" cy="872034"/>
          </a:xfrm>
          <a:prstGeom prst="rect"/>
          <a:noFill/>
          <a:ln w="9525">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Generate high-quality visitors to the conversion pipeline to ensure a constant supply of new prospects to convert</a:t>
            </a:r>
          </a:p>
          <a:p>
            <a:pPr marL="173037" lvl="1" indent="-171450">
              <a:spcBef>
                <a:spcPts val="400"/>
              </a:spcBef>
              <a:spcAft>
                <a:spcPts val="400"/>
              </a:spcAft>
              <a:buSzPct val="80000"/>
              <a:buFont typeface="Arial" pitchFamily="34" charset="0"/>
              <a:buChar char="•"/>
            </a:pPr>
            <a:r>
              <a:rPr lang="en-IN" sz="1100" dirty="1"/>
              <a:t>Provide clear, complete views into customer data, web analytics and campaign performance to optimize marketing investments</a:t>
            </a:r>
          </a:p>
        </p:txBody>
      </p:sp>
      <p:sp>
        <p:nvSpPr>
          <p:cNvPr id="24" name="Rectangle 7"/>
          <p:cNvSpPr>
            <a:spLocks noChangeArrowheads="1"/>
          </p:cNvSpPr>
          <p:nvPr/>
        </p:nvSpPr>
        <p:spPr>
          <a:xfrm>
            <a:off x="115842" y="2654710"/>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18439" name="Text Box 8"/>
          <p:cNvSpPr txBox="1">
            <a:spLocks noChangeArrowheads="1"/>
          </p:cNvSpPr>
          <p:nvPr/>
        </p:nvSpPr>
        <p:spPr>
          <a:xfrm>
            <a:off x="2201633" y="2461080"/>
            <a:ext cx="4035561" cy="1210588"/>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Allow marketers to continually optimize the customer experience on digital properties by creating a better and more targeted experience, driving up engagement and conversion</a:t>
            </a:r>
          </a:p>
          <a:p>
            <a:pPr marL="173037" lvl="1" indent="-171450">
              <a:spcBef>
                <a:spcPts val="400"/>
              </a:spcBef>
              <a:spcAft>
                <a:spcPts val="400"/>
              </a:spcAft>
              <a:buSzPct val="80000"/>
              <a:buFont typeface="Arial" pitchFamily="34" charset="0"/>
              <a:buChar char="•"/>
            </a:pPr>
            <a:r>
              <a:rPr lang="en-IN" sz="1100" dirty="1"/>
              <a:t>Optimally manage explosion of content available to customers to personalize messages  and experiences presented to customers at each stage of the buying cycle</a:t>
            </a:r>
          </a:p>
        </p:txBody>
      </p:sp>
      <p:sp>
        <p:nvSpPr>
          <p:cNvPr id="26" name="Rectangle 9"/>
          <p:cNvSpPr>
            <a:spLocks noChangeArrowheads="1"/>
          </p:cNvSpPr>
          <p:nvPr/>
        </p:nvSpPr>
        <p:spPr>
          <a:xfrm>
            <a:off x="115842" y="1371551"/>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Customers</a:t>
            </a:r>
            <a:endParaRPr lang="en-US" sz="1200" b="1"/>
          </a:p>
        </p:txBody>
      </p:sp>
      <p:sp>
        <p:nvSpPr>
          <p:cNvPr id="18443" name="Text Box 10"/>
          <p:cNvSpPr txBox="1">
            <a:spLocks noChangeArrowheads="1"/>
          </p:cNvSpPr>
          <p:nvPr/>
        </p:nvSpPr>
        <p:spPr>
          <a:xfrm>
            <a:off x="2191257" y="3768569"/>
            <a:ext cx="4044584" cy="1379865"/>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Effectively upsell/cross-sell to customers in a targeted manner in order to drive up metrics, such as average order value or items per order</a:t>
            </a:r>
          </a:p>
          <a:p>
            <a:pPr marL="173037" lvl="1" indent="-171450">
              <a:spcBef>
                <a:spcPts val="400"/>
              </a:spcBef>
              <a:spcAft>
                <a:spcPts val="400"/>
              </a:spcAft>
              <a:buSzPct val="80000"/>
              <a:buFont typeface="Arial" pitchFamily="34" charset="0"/>
              <a:buChar char="•"/>
            </a:pPr>
            <a:r>
              <a:rPr lang="en-IN" sz="1100" dirty="1"/>
              <a:t>Measure and track the lifetime value of customers across multiple channels to identify high value customers and offer differentiated service to maximize customer loyalty and advocacy</a:t>
            </a:r>
          </a:p>
        </p:txBody>
      </p:sp>
      <p:sp>
        <p:nvSpPr>
          <p:cNvPr id="28" name="Rectangle 11"/>
          <p:cNvSpPr>
            <a:spLocks noChangeArrowheads="1"/>
          </p:cNvSpPr>
          <p:nvPr/>
        </p:nvSpPr>
        <p:spPr>
          <a:xfrm>
            <a:off x="115842" y="405969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18450" name="Text Box 10"/>
          <p:cNvSpPr txBox="1">
            <a:spLocks noChangeArrowheads="1"/>
          </p:cNvSpPr>
          <p:nvPr/>
        </p:nvSpPr>
        <p:spPr>
          <a:xfrm>
            <a:off x="2198919" y="5207580"/>
            <a:ext cx="4028455" cy="1041311"/>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Drive up efficiency of multiple creative and production teams, to enable marketing regions/teams to quickly build/review/execute their individual content production needs</a:t>
            </a:r>
          </a:p>
          <a:p>
            <a:pPr marL="173037" lvl="1" indent="-171450">
              <a:spcBef>
                <a:spcPts val="400"/>
              </a:spcBef>
              <a:spcAft>
                <a:spcPts val="400"/>
              </a:spcAft>
              <a:buSzPct val="80000"/>
              <a:buFont typeface="Arial" pitchFamily="34" charset="0"/>
              <a:buChar char="•"/>
            </a:pPr>
            <a:r>
              <a:rPr lang="en-IN" sz="1100" dirty="1"/>
              <a:t>Automate marketing optimization, wherever performance will be equivalent or better</a:t>
            </a:r>
          </a:p>
        </p:txBody>
      </p:sp>
      <p:sp>
        <p:nvSpPr>
          <p:cNvPr id="38" name="Rectangle 11"/>
          <p:cNvSpPr>
            <a:spLocks noChangeArrowheads="1"/>
          </p:cNvSpPr>
          <p:nvPr/>
        </p:nvSpPr>
        <p:spPr>
          <a:xfrm>
            <a:off x="115842" y="536129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a:t>
            </a:r>
            <a:r>
              <a:rPr lang="en-US" sz="1200" b="1" dirty="1"/>
              <a:t>Profitability</a:t>
            </a:r>
          </a:p>
        </p:txBody>
      </p:sp>
      <p:sp>
        <p:nvSpPr>
          <p:cNvPr id="23" name="Line 17"/>
          <p:cNvSpPr>
            <a:spLocks noChangeShapeType="1"/>
          </p:cNvSpPr>
          <p:nvPr/>
        </p:nvSpPr>
        <p:spPr>
          <a:xfrm>
            <a:off x="115841" y="2349166"/>
            <a:ext cx="6120000" cy="0"/>
          </a:xfrm>
          <a:prstGeom prst="line"/>
          <a:noFill/>
          <a:ln w="9525">
            <a:solidFill>
              <a:srgbClr val="000000"/>
            </a:solidFill>
            <a:prstDash val="dash"/>
            <a:round/>
          </a:ln>
        </p:spPr>
        <p:txBody>
          <a:bodyPr/>
          <a:lstStyle/>
          <a:p>
            <a:endParaRPr lang="en-US"/>
          </a:p>
        </p:txBody>
      </p:sp>
      <p:sp>
        <p:nvSpPr>
          <p:cNvPr id="25" name="Line 17"/>
          <p:cNvSpPr>
            <a:spLocks noChangeShapeType="1"/>
          </p:cNvSpPr>
          <p:nvPr/>
        </p:nvSpPr>
        <p:spPr>
          <a:xfrm>
            <a:off x="115841" y="3765566"/>
            <a:ext cx="6120000" cy="0"/>
          </a:xfrm>
          <a:prstGeom prst="line"/>
          <a:noFill/>
          <a:ln w="9525">
            <a:solidFill>
              <a:srgbClr val="000000"/>
            </a:solidFill>
            <a:prstDash val="dash"/>
            <a:round/>
          </a:ln>
        </p:spPr>
        <p:txBody>
          <a:bodyPr/>
          <a:lstStyle/>
          <a:p>
            <a:endParaRPr lang="en-US"/>
          </a:p>
        </p:txBody>
      </p:sp>
      <p:sp>
        <p:nvSpPr>
          <p:cNvPr id="27" name="Line 17"/>
          <p:cNvSpPr>
            <a:spLocks noChangeShapeType="1"/>
          </p:cNvSpPr>
          <p:nvPr/>
        </p:nvSpPr>
        <p:spPr>
          <a:xfrm>
            <a:off x="115841" y="5165494"/>
            <a:ext cx="6120000" cy="0"/>
          </a:xfrm>
          <a:prstGeom prst="line"/>
          <a:noFill/>
          <a:ln w="9525">
            <a:solidFill>
              <a:srgbClr val="000000"/>
            </a:solidFill>
            <a:prstDash val="dash"/>
            <a:round/>
          </a:ln>
        </p:spPr>
        <p:txBody>
          <a:bodyPr/>
          <a:lstStyle/>
          <a:p>
            <a:endParaRPr lang="en-US"/>
          </a:p>
        </p:txBody>
      </p:sp>
      <p:sp>
        <p:nvSpPr>
          <p:cNvPr id="30" name="Rectangle 18"/>
          <p:cNvSpPr>
            <a:spLocks noChangeArrowheads="1"/>
          </p:cNvSpPr>
          <p:nvPr/>
        </p:nvSpPr>
        <p:spPr>
          <a:xfrm>
            <a:off x="2309780"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Business Requirements</a:t>
            </a:r>
            <a:endParaRPr lang="en-US" sz="1200">
              <a:solidFill>
                <a:srgbClr val="000000"/>
              </a:solidFill>
            </a:endParaRPr>
          </a:p>
        </p:txBody>
      </p:sp>
      <p:sp>
        <p:nvSpPr>
          <p:cNvPr id="31" name="Line 19"/>
          <p:cNvSpPr>
            <a:spLocks noChangeShapeType="1"/>
          </p:cNvSpPr>
          <p:nvPr/>
        </p:nvSpPr>
        <p:spPr>
          <a:xfrm>
            <a:off x="2276327" y="1090286"/>
            <a:ext cx="3960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190705" y="870951"/>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190704" y="1090286"/>
            <a:ext cx="1778471"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7357143" y="858942"/>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4" name="Line 19"/>
          <p:cNvSpPr>
            <a:spLocks noChangeShapeType="1"/>
          </p:cNvSpPr>
          <p:nvPr/>
        </p:nvSpPr>
        <p:spPr>
          <a:xfrm>
            <a:off x="7223331" y="1089428"/>
            <a:ext cx="1600200" cy="0"/>
          </a:xfrm>
          <a:prstGeom prst="line"/>
          <a:noFill/>
          <a:ln w="19050">
            <a:solidFill>
              <a:srgbClr val="000000"/>
            </a:solidFill>
            <a:round/>
          </a:ln>
        </p:spPr>
        <p:txBody>
          <a:bodyPr/>
          <a:lstStyle/>
          <a:p>
            <a:endParaRPr lang="en-US"/>
          </a:p>
        </p:txBody>
      </p:sp>
      <p:sp>
        <p:nvSpPr>
          <p:cNvPr id="36" name="Rectangle 9"/>
          <p:cNvSpPr>
            <a:spLocks noChangeArrowheads="1"/>
          </p:cNvSpPr>
          <p:nvPr/>
        </p:nvSpPr>
        <p:spPr>
          <a:xfrm>
            <a:off x="7025606" y="3241205"/>
            <a:ext cx="1920240" cy="620874"/>
          </a:xfrm>
          <a:prstGeom prst="rect"/>
          <a:solidFill>
            <a:schemeClr val="accent2">
              <a:lumMod val="20000"/>
              <a:lumOff val="80000"/>
            </a:schemeClr>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Experience Management</a:t>
            </a:r>
          </a:p>
        </p:txBody>
      </p:sp>
      <p:sp>
        <p:nvSpPr>
          <p:cNvPr id="42" name="AutoShape 30"/>
          <p:cNvSpPr>
            <a:spLocks noChangeArrowheads="1"/>
          </p:cNvSpPr>
          <p:nvPr/>
        </p:nvSpPr>
        <p:spPr>
          <a:xfrm rot="5400000">
            <a:off x="4395037" y="3439501"/>
            <a:ext cx="4560537"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39" name="Slide Number Placeholder 3"/>
          <p:cNvSpPr>
            <a:spLocks noGrp="1"/>
          </p:cNvSpPr>
          <p:nvPr>
            <p:ph type="sldNum" sz="quarter" idx="12"/>
          </p:nvPr>
        </p:nvSpPr>
        <p:spPr>
          <a:xfrm>
            <a:off x="4191000" y="6477000"/>
            <a:ext cx="762000" cy="168274"/>
          </a:xfrm>
        </p:spPr>
        <p:txBody>
          <a:bodyPr/>
          <a:lstStyle/>
          <a:p>
            <a:pPr algn="ctr"/>
            <a:fld id="{D2F2483F-48D2-43AC-AC33-25157CAA885D}" type="slidenum">
              <a:rPr lang="en-US" smtClean="0">
                <a:solidFill>
                  <a:prstClr val="white"/>
                </a:solidFill>
              </a:rPr>
              <a:t>6</a:t>
            </a:fld>
          </a:p>
        </p:txBody>
      </p:sp>
      <p:sp>
        <p:nvSpPr>
          <p:cNvPr id="35" name="TextBox 3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Business Requirements</a:t>
            </a:r>
          </a:p>
          <a:p>
            <a:r>
              <a:rPr lang="en-US" sz="1200" dirty="1" smtClean="0"/>
              <a:t>Key Solution Areas</a:t>
            </a:r>
            <a:endParaRPr lang="en-US" sz="1200"/>
          </a:p>
        </p:txBody>
      </p:sp>
      <p:sp>
        <p:nvSpPr>
          <p:cNvPr id="184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0714259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3" nodeType="clickEffect">
                                  <p:stCondLst>
                                    <p:cond delay="0"/>
                                  </p:stCondLst>
                                  <p:childTnLst>
                                    <p:set>
                                      <p:cBhvr>
                                        <p:cTn id="6" dur="1" fill="hold">
                                          <p:stCondLst>
                                            <p:cond delay="0"/>
                                          </p:stCondLst>
                                        </p:cTn>
                                        <p:tgtEl>
                                          <p:spTgt spid="32"/>
                                        </p:tgtEl>
                                        <p:attrNameLst>
                                          <p:attrName>style.visibility</p:attrName>
                                        </p:attrNameLst>
                                      </p:cBhvr>
                                      <p:to>
                                        <p1:strVal xmlns:p1="http://schemas.openxmlformats.org/presentationml/2006/main" val="visible"/>
                                      </p:to>
                                    </p:set>
                                  </p:childTnLst>
                                </p:cTn>
                              </p:par>
                              <p:par>
                                <p:cTn id="7" presetID="1" presetClass="entr" presetSubtype="0" fill="hold" grpId="14" nodeType="withEffect">
                                  <p:stCondLst>
                                    <p:cond delay="0"/>
                                  </p:stCondLst>
                                  <p:childTnLst>
                                    <p:set>
                                      <p:cBhvr>
                                        <p:cTn id="8" dur="1" fill="hold">
                                          <p:stCondLst>
                                            <p:cond delay="0"/>
                                          </p:stCondLst>
                                        </p:cTn>
                                        <p:tgtEl>
                                          <p:spTgt spid="33"/>
                                        </p:tgtEl>
                                        <p:attrNameLst>
                                          <p:attrName>style.visibility</p:attrName>
                                        </p:attrNameLst>
                                      </p:cBhvr>
                                      <p:to>
                                        <p1:strVal xmlns:p1="http://schemas.openxmlformats.org/presentationml/2006/main" val="visible"/>
                                      </p:to>
                                    </p:set>
                                  </p:childTnLst>
                                </p:cTn>
                              </p:par>
                              <p:par>
                                <p:cTn id="9" presetID="1" presetClass="entr" presetSubtype="0" fill="hold" grpId="3"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1" nodeType="clickEffect">
                                  <p:stCondLst>
                                    <p:cond delay="0"/>
                                  </p:stCondLst>
                                  <p:childTnLst>
                                    <p:set>
                                      <p:cBhvr>
                                        <p:cTn id="14" dur="1" fill="hold">
                                          <p:stCondLst>
                                            <p:cond delay="0"/>
                                          </p:stCondLst>
                                        </p:cTn>
                                        <p:tgtEl>
                                          <p:spTgt spid="30"/>
                                        </p:tgtEl>
                                        <p:attrNameLst>
                                          <p:attrName>style.visibility</p:attrName>
                                        </p:attrNameLst>
                                      </p:cBhvr>
                                      <p:to>
                                        <p1:strVal xmlns:p1="http://schemas.openxmlformats.org/presentationml/2006/main" val="visible"/>
                                      </p:to>
                                    </p:set>
                                  </p:childTnLst>
                                </p:cTn>
                              </p:par>
                              <p:par>
                                <p:cTn id="15" presetID="1" presetClass="entr" presetSubtype="0" fill="hold" grpId="12" nodeType="withEffect">
                                  <p:stCondLst>
                                    <p:cond delay="0"/>
                                  </p:stCondLst>
                                  <p:childTnLst>
                                    <p:set>
                                      <p:cBhvr>
                                        <p:cTn id="16" dur="1" fill="hold">
                                          <p:stCondLst>
                                            <p:cond delay="0"/>
                                          </p:stCondLst>
                                        </p:cTn>
                                        <p:tgtEl>
                                          <p:spTgt spid="31"/>
                                        </p:tgtEl>
                                        <p:attrNameLst>
                                          <p:attrName>style.visibility</p:attrName>
                                        </p:attrNameLst>
                                      </p:cBhvr>
                                      <p:to>
                                        <p1:strVal xmlns:p1="http://schemas.openxmlformats.org/presentationml/2006/main"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23"/>
                                        </p:tgtEl>
                                        <p:attrNameLst>
                                          <p:attrName>style.visibility</p:attrName>
                                        </p:attrNameLst>
                                      </p:cBhvr>
                                      <p:to>
                                        <p1:strVal xmlns:p1="http://schemas.openxmlformats.org/presentationml/2006/main" val="visible"/>
                                      </p:to>
                                    </p:set>
                                  </p:childTnLst>
                                </p:cTn>
                              </p:par>
                              <p:par>
                                <p:cTn id="23" presetID="1"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1:strVal xmlns:p1="http://schemas.openxmlformats.org/presentationml/2006/main" val="visible"/>
                                      </p:to>
                                    </p:set>
                                  </p:childTnLst>
                                </p:cTn>
                              </p:par>
                              <p:par>
                                <p:cTn id="25" presetID="1" presetClass="entr" presetSubtype="0" fill="hold" grpId="2" nodeType="withEffect">
                                  <p:stCondLst>
                                    <p:cond delay="0"/>
                                  </p:stCondLst>
                                  <p:childTnLst>
                                    <p:set>
                                      <p:cBhvr>
                                        <p:cTn id="26" dur="1" fill="hold">
                                          <p:stCondLst>
                                            <p:cond delay="0"/>
                                          </p:stCondLst>
                                        </p:cTn>
                                        <p:tgtEl>
                                          <p:spTgt spid="18439"/>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9" nodeType="clickEffect">
                                  <p:stCondLst>
                                    <p:cond delay="0"/>
                                  </p:stCondLst>
                                  <p:childTnLst>
                                    <p:set>
                                      <p:cBhvr>
                                        <p:cTn id="30" dur="1" fill="hold">
                                          <p:stCondLst>
                                            <p:cond delay="0"/>
                                          </p:stCondLst>
                                        </p:cTn>
                                        <p:tgtEl>
                                          <p:spTgt spid="25"/>
                                        </p:tgtEl>
                                        <p:attrNameLst>
                                          <p:attrName>style.visibility</p:attrName>
                                        </p:attrNameLst>
                                      </p:cBhvr>
                                      <p:to>
                                        <p1:strVal xmlns:p1="http://schemas.openxmlformats.org/presentationml/2006/main" val="visible"/>
                                      </p:to>
                                    </p:set>
                                  </p:childTnLst>
                                </p:cTn>
                              </p:par>
                              <p:par>
                                <p:cTn id="31" presetID="1" presetClass="entr" presetSubtype="0" fill="hold" grpId="5" nodeType="withEffect">
                                  <p:stCondLst>
                                    <p:cond delay="0"/>
                                  </p:stCondLst>
                                  <p:childTnLst>
                                    <p:set>
                                      <p:cBhvr>
                                        <p:cTn id="32" dur="1" fill="hold">
                                          <p:stCondLst>
                                            <p:cond delay="0"/>
                                          </p:stCondLst>
                                        </p:cTn>
                                        <p:tgtEl>
                                          <p:spTgt spid="28"/>
                                        </p:tgtEl>
                                        <p:attrNameLst>
                                          <p:attrName>style.visibility</p:attrName>
                                        </p:attrNameLst>
                                      </p:cBhvr>
                                      <p:to>
                                        <p1:strVal xmlns:p1="http://schemas.openxmlformats.org/presentationml/2006/main" val="visible"/>
                                      </p:to>
                                    </p:set>
                                  </p:childTnLst>
                                </p:cTn>
                              </p:par>
                              <p:par>
                                <p:cTn id="33" presetID="1" presetClass="entr" presetSubtype="0" fill="hold" grpId="4" nodeType="withEffect">
                                  <p:stCondLst>
                                    <p:cond delay="0"/>
                                  </p:stCondLst>
                                  <p:childTnLst>
                                    <p:set>
                                      <p:cBhvr>
                                        <p:cTn id="34" dur="1" fill="hold">
                                          <p:stCondLst>
                                            <p:cond delay="0"/>
                                          </p:stCondLst>
                                        </p:cTn>
                                        <p:tgtEl>
                                          <p:spTgt spid="18443"/>
                                        </p:tgtEl>
                                        <p:attrNameLst>
                                          <p:attrName>style.visibility</p:attrName>
                                        </p:attrNameLst>
                                      </p:cBhvr>
                                      <p:to>
                                        <p1:strVal xmlns:p1="http://schemas.openxmlformats.org/presentationml/2006/main"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childTnLst>
                                    <p:set>
                                      <p:cBhvr>
                                        <p:cTn id="38" dur="1" fill="hold">
                                          <p:stCondLst>
                                            <p:cond delay="0"/>
                                          </p:stCondLst>
                                        </p:cTn>
                                        <p:tgtEl>
                                          <p:spTgt spid="27"/>
                                        </p:tgtEl>
                                        <p:attrNameLst>
                                          <p:attrName>style.visibility</p:attrName>
                                        </p:attrNameLst>
                                      </p:cBhvr>
                                      <p:to>
                                        <p1:strVal xmlns:p1="http://schemas.openxmlformats.org/presentationml/2006/main" val="visible"/>
                                      </p:to>
                                    </p:set>
                                  </p:childTnLst>
                                </p:cTn>
                              </p:par>
                              <p:par>
                                <p:cTn id="39" presetID="1" presetClass="entr" presetSubtype="0" fill="hold" grpId="7" nodeType="withEffect">
                                  <p:stCondLst>
                                    <p:cond delay="0"/>
                                  </p:stCondLst>
                                  <p:childTnLst>
                                    <p:set>
                                      <p:cBhvr>
                                        <p:cTn id="40" dur="1" fill="hold">
                                          <p:stCondLst>
                                            <p:cond delay="0"/>
                                          </p:stCondLst>
                                        </p:cTn>
                                        <p:tgtEl>
                                          <p:spTgt spid="38"/>
                                        </p:tgtEl>
                                        <p:attrNameLst>
                                          <p:attrName>style.visibility</p:attrName>
                                        </p:attrNameLst>
                                      </p:cBhvr>
                                      <p:to>
                                        <p1:strVal xmlns:p1="http://schemas.openxmlformats.org/presentationml/2006/main" val="visible"/>
                                      </p:to>
                                    </p:set>
                                  </p:childTnLst>
                                </p:cTn>
                              </p:par>
                              <p:par>
                                <p:cTn id="41" presetID="1" presetClass="entr" presetSubtype="0" fill="hold" grpId="6" nodeType="withEffect">
                                  <p:stCondLst>
                                    <p:cond delay="0"/>
                                  </p:stCondLst>
                                  <p:childTnLst>
                                    <p:set>
                                      <p:cBhvr>
                                        <p:cTn id="42" dur="1" fill="hold">
                                          <p:stCondLst>
                                            <p:cond delay="0"/>
                                          </p:stCondLst>
                                        </p:cTn>
                                        <p:tgtEl>
                                          <p:spTgt spid="18450"/>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8" nodeType="clickEffect">
                                  <p:stCondLst>
                                    <p:cond delay="0"/>
                                  </p:stCondLst>
                                  <p:childTnLst>
                                    <p:set>
                                      <p:cBhvr>
                                        <p:cTn id="46" dur="1" fill="hold">
                                          <p:stCondLst>
                                            <p:cond delay="0"/>
                                          </p:stCondLst>
                                        </p:cTn>
                                        <p:tgtEl>
                                          <p:spTgt spid="42"/>
                                        </p:tgtEl>
                                        <p:attrNameLst>
                                          <p:attrName>style.visibility</p:attrName>
                                        </p:attrNameLst>
                                      </p:cBhvr>
                                      <p:to>
                                        <p1:strVal xmlns:p1="http://schemas.openxmlformats.org/presentationml/2006/main" val="visible"/>
                                      </p:to>
                                    </p:set>
                                  </p:childTnLst>
                                </p:cTn>
                              </p:par>
                              <p:par>
                                <p:cTn id="47" presetID="1" presetClass="entr" presetSubtype="0" fill="hold" grpId="15"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grpId="16" nodeType="withEffect">
                                  <p:stCondLst>
                                    <p:cond delay="0"/>
                                  </p:stCondLst>
                                  <p:childTnLst>
                                    <p:set>
                                      <p:cBhvr>
                                        <p:cTn id="50"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7" nodeType="clickEffect">
                                  <p:stCondLst>
                                    <p:cond delay="0"/>
                                  </p:stCondLst>
                                  <p:childTnLst>
                                    <p:set>
                                      <p:cBhvr>
                                        <p:cTn id="54"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0" advAuto="indefinite" build="whole"/>
      <p:bldP spid="24" grpId="1" uiExpand="0" advAuto="indefinite" build="whole"/>
      <p:bldP spid="18439" grpId="2" uiExpand="0" advAuto="indefinite" build="whole"/>
      <p:bldP spid="26" grpId="3" uiExpand="0" advAuto="indefinite" build="whole"/>
      <p:bldP spid="18443" grpId="4" uiExpand="0" advAuto="indefinite" build="whole"/>
      <p:bldP spid="28" grpId="5" uiExpand="0" advAuto="indefinite" build="whole"/>
      <p:bldP spid="18450" grpId="6" uiExpand="0" advAuto="indefinite" build="whole"/>
      <p:bldP spid="38" grpId="7" uiExpand="0" advAuto="indefinite" build="whole"/>
      <p:bldP spid="23" grpId="8" uiExpand="0" advAuto="indefinite" build="whole"/>
      <p:bldP spid="25" grpId="9" uiExpand="0" advAuto="indefinite" build="whole"/>
      <p:bldP spid="27" grpId="10" uiExpand="0" advAuto="indefinite" build="whole"/>
      <p:bldP spid="30" grpId="11" uiExpand="0" advAuto="indefinite" build="whole"/>
      <p:bldP spid="31" grpId="12" uiExpand="0" advAuto="indefinite" build="whole"/>
      <p:bldP spid="32" grpId="13" uiExpand="0" advAuto="indefinite" build="whole"/>
      <p:bldP spid="33" grpId="14" uiExpand="0" advAuto="indefinite" build="whole"/>
      <p:bldP spid="29" grpId="15" uiExpand="0" advAuto="indefinite" build="whole"/>
      <p:bldP spid="34" grpId="16" uiExpand="0" advAuto="indefinite" build="whole"/>
      <p:bldP spid="36" grpId="17" uiExpand="0" advAuto="indefinite" build="whole"/>
      <p:bldP spid="42" grpId="18" uiExpand="0" advAuto="indefinite" build="whole"/>
    </p:bld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Solution Area: Experience Management (dynamic)</a:t>
            </a:r>
          </a:p>
        </p:txBody>
      </p:sp>
      <p:sp>
        <p:nvSpPr>
          <p:cNvPr id="24" name="Rectangle 7"/>
          <p:cNvSpPr>
            <a:spLocks noChangeArrowheads="1"/>
          </p:cNvSpPr>
          <p:nvPr/>
        </p:nvSpPr>
        <p:spPr>
          <a:xfrm>
            <a:off x="138144" y="259437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26" name="Rectangle 9"/>
          <p:cNvSpPr>
            <a:spLocks noChangeArrowheads="1"/>
          </p:cNvSpPr>
          <p:nvPr/>
        </p:nvSpPr>
        <p:spPr>
          <a:xfrm>
            <a:off x="138144" y="132179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a:t>
            </a:r>
            <a:endParaRPr lang="en-US" sz="1200" b="1"/>
          </a:p>
        </p:txBody>
      </p:sp>
      <p:sp>
        <p:nvSpPr>
          <p:cNvPr id="28" name="Rectangle 11"/>
          <p:cNvSpPr>
            <a:spLocks noChangeArrowheads="1"/>
          </p:cNvSpPr>
          <p:nvPr/>
        </p:nvSpPr>
        <p:spPr>
          <a:xfrm>
            <a:off x="138144" y="387727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38" name="Rectangle 11"/>
          <p:cNvSpPr>
            <a:spLocks noChangeArrowheads="1"/>
          </p:cNvSpPr>
          <p:nvPr/>
        </p:nvSpPr>
        <p:spPr>
          <a:xfrm>
            <a:off x="138144" y="524978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Profitability</a:t>
            </a:r>
            <a:endParaRPr lang="en-US" sz="1200" b="1"/>
          </a:p>
        </p:txBody>
      </p:sp>
      <p:sp>
        <p:nvSpPr>
          <p:cNvPr id="30" name="Rectangle 18"/>
          <p:cNvSpPr>
            <a:spLocks noChangeArrowheads="1"/>
          </p:cNvSpPr>
          <p:nvPr/>
        </p:nvSpPr>
        <p:spPr>
          <a:xfrm>
            <a:off x="3848618"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1" name="Line 19"/>
          <p:cNvSpPr>
            <a:spLocks noChangeShapeType="1"/>
          </p:cNvSpPr>
          <p:nvPr/>
        </p:nvSpPr>
        <p:spPr>
          <a:xfrm>
            <a:off x="3804014" y="1090286"/>
            <a:ext cx="1368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227353" y="870951"/>
            <a:ext cx="1920240"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227352" y="1090286"/>
            <a:ext cx="1786573"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6603098" y="870093"/>
            <a:ext cx="2440544"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Experience Management Capabilities</a:t>
            </a:r>
            <a:endParaRPr lang="en-US" sz="1200">
              <a:solidFill>
                <a:srgbClr val="000000"/>
              </a:solidFill>
            </a:endParaRPr>
          </a:p>
        </p:txBody>
      </p:sp>
      <p:sp>
        <p:nvSpPr>
          <p:cNvPr id="34" name="Line 19"/>
          <p:cNvSpPr>
            <a:spLocks noChangeShapeType="1"/>
          </p:cNvSpPr>
          <p:nvPr/>
        </p:nvSpPr>
        <p:spPr>
          <a:xfrm>
            <a:off x="6603097" y="1089428"/>
            <a:ext cx="2387699" cy="0"/>
          </a:xfrm>
          <a:prstGeom prst="line"/>
          <a:noFill/>
          <a:ln w="19050">
            <a:solidFill>
              <a:srgbClr val="000000"/>
            </a:solidFill>
            <a:round/>
          </a:ln>
        </p:spPr>
        <p:txBody>
          <a:bodyPr/>
          <a:lstStyle/>
          <a:p>
            <a:endParaRPr lang="en-US"/>
          </a:p>
        </p:txBody>
      </p:sp>
      <p:sp>
        <p:nvSpPr>
          <p:cNvPr id="35" name="Rectangle 9"/>
          <p:cNvSpPr>
            <a:spLocks noChangeArrowheads="1"/>
          </p:cNvSpPr>
          <p:nvPr/>
        </p:nvSpPr>
        <p:spPr>
          <a:xfrm>
            <a:off x="6866171" y="1304645"/>
            <a:ext cx="1920240" cy="405455"/>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Marketing Campaign Management</a:t>
            </a:r>
            <a:endParaRPr lang="en-US" sz="1200"/>
          </a:p>
        </p:txBody>
      </p:sp>
      <p:sp>
        <p:nvSpPr>
          <p:cNvPr id="36" name="Rectangle 9"/>
          <p:cNvSpPr>
            <a:spLocks noChangeArrowheads="1"/>
          </p:cNvSpPr>
          <p:nvPr/>
        </p:nvSpPr>
        <p:spPr>
          <a:xfrm>
            <a:off x="6866171" y="2008744"/>
            <a:ext cx="1920240" cy="46827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Digital Asset Management</a:t>
            </a:r>
            <a:endParaRPr lang="en-US" sz="1200"/>
          </a:p>
        </p:txBody>
      </p:sp>
      <p:sp>
        <p:nvSpPr>
          <p:cNvPr id="37" name="Rectangle 9"/>
          <p:cNvSpPr>
            <a:spLocks noChangeArrowheads="1"/>
          </p:cNvSpPr>
          <p:nvPr/>
        </p:nvSpPr>
        <p:spPr>
          <a:xfrm>
            <a:off x="6864314" y="2754002"/>
            <a:ext cx="1923954" cy="44975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Dynamic Media</a:t>
            </a:r>
            <a:endParaRPr lang="en-US" sz="1200"/>
          </a:p>
        </p:txBody>
      </p:sp>
      <p:sp>
        <p:nvSpPr>
          <p:cNvPr id="39" name="Rectangle 9"/>
          <p:cNvSpPr>
            <a:spLocks noChangeArrowheads="1"/>
          </p:cNvSpPr>
          <p:nvPr/>
        </p:nvSpPr>
        <p:spPr>
          <a:xfrm>
            <a:off x="6866171" y="3500585"/>
            <a:ext cx="1920240" cy="463100"/>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Multiple Site Management</a:t>
            </a:r>
            <a:endParaRPr lang="en-US" sz="1200"/>
          </a:p>
        </p:txBody>
      </p:sp>
      <p:sp>
        <p:nvSpPr>
          <p:cNvPr id="40" name="Rectangle 9"/>
          <p:cNvSpPr>
            <a:spLocks noChangeArrowheads="1"/>
          </p:cNvSpPr>
          <p:nvPr/>
        </p:nvSpPr>
        <p:spPr>
          <a:xfrm>
            <a:off x="6866171" y="4274667"/>
            <a:ext cx="1920240" cy="401142"/>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Video Publishing</a:t>
            </a:r>
            <a:endParaRPr lang="en-US" sz="1200"/>
          </a:p>
        </p:txBody>
      </p:sp>
      <p:sp>
        <p:nvSpPr>
          <p:cNvPr id="41" name="Rectangle 9"/>
          <p:cNvSpPr>
            <a:spLocks noChangeArrowheads="1"/>
          </p:cNvSpPr>
          <p:nvPr/>
        </p:nvSpPr>
        <p:spPr>
          <a:xfrm>
            <a:off x="6866171" y="4929246"/>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Social Collaboration</a:t>
            </a:r>
            <a:endParaRPr lang="en-US" sz="1200"/>
          </a:p>
        </p:txBody>
      </p:sp>
      <p:sp>
        <p:nvSpPr>
          <p:cNvPr id="42" name="AutoShape 30"/>
          <p:cNvSpPr>
            <a:spLocks noChangeArrowheads="1"/>
          </p:cNvSpPr>
          <p:nvPr/>
        </p:nvSpPr>
        <p:spPr>
          <a:xfrm rot="5400000">
            <a:off x="3980743" y="3625373"/>
            <a:ext cx="4943082"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48" name="Rectangle 9"/>
          <p:cNvSpPr>
            <a:spLocks noChangeArrowheads="1"/>
          </p:cNvSpPr>
          <p:nvPr/>
        </p:nvSpPr>
        <p:spPr>
          <a:xfrm>
            <a:off x="3505969" y="3408470"/>
            <a:ext cx="1920240" cy="620874"/>
          </a:xfrm>
          <a:prstGeom prst="rect"/>
          <a:solidFill>
            <a:srgbClr val="C1EFFF"/>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smtClean="0"/>
              <a:t>Experience Management</a:t>
            </a:r>
            <a:endParaRPr lang="en-US" sz="1200" b="1"/>
          </a:p>
        </p:txBody>
      </p:sp>
      <p:sp>
        <p:nvSpPr>
          <p:cNvPr id="51" name="AutoShape 30"/>
          <p:cNvSpPr>
            <a:spLocks noChangeArrowheads="1"/>
          </p:cNvSpPr>
          <p:nvPr/>
        </p:nvSpPr>
        <p:spPr>
          <a:xfrm rot="5400000">
            <a:off x="236249" y="3623496"/>
            <a:ext cx="4939328"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27" name="Slide Number Placeholder 3"/>
          <p:cNvSpPr>
            <a:spLocks noGrp="1"/>
          </p:cNvSpPr>
          <p:nvPr>
            <p:ph type="sldNum" sz="quarter" idx="12"/>
          </p:nvPr>
        </p:nvSpPr>
        <p:spPr>
          <a:xfrm>
            <a:off x="4191000" y="6477000"/>
            <a:ext cx="762000" cy="168274"/>
          </a:xfrm>
        </p:spPr>
        <p:txBody>
          <a:bodyPr/>
          <a:lstStyle/>
          <a:p>
            <a:pPr algn="ctr"/>
            <a:fld id="{5FB59250-C371-4B04-82E4-6E1BC730A6E5}" type="slidenum">
              <a:rPr lang="en-US" smtClean="0">
                <a:solidFill>
                  <a:prstClr val="white"/>
                </a:solidFill>
              </a:rPr>
              <a:t>7</a:t>
            </a:fld>
          </a:p>
        </p:txBody>
      </p:sp>
      <p:sp>
        <p:nvSpPr>
          <p:cNvPr id="44" name="Rectangle 9"/>
          <p:cNvSpPr>
            <a:spLocks noChangeArrowheads="1"/>
          </p:cNvSpPr>
          <p:nvPr/>
        </p:nvSpPr>
        <p:spPr>
          <a:xfrm>
            <a:off x="6866171" y="5642855"/>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Adaptive Design</a:t>
            </a:r>
            <a:endParaRPr lang="en-US" sz="1200"/>
          </a:p>
        </p:txBody>
      </p:sp>
      <p:sp>
        <p:nvSpPr>
          <p:cNvPr id="25" name="TextBox 2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Solution Area</a:t>
            </a:r>
          </a:p>
          <a:p>
            <a:r>
              <a:rPr lang="en-US" sz="1200" dirty="1" smtClean="0"/>
              <a:t>Capabilities</a:t>
            </a:r>
            <a:endParaRPr lang="en-US" sz="1200"/>
          </a:p>
        </p:txBody>
      </p:sp>
      <p:sp>
        <p:nvSpPr>
          <p:cNvPr id="1843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41220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7" nodeType="clickEffect">
                                  <p:stCondLst>
                                    <p:cond delay="0"/>
                                  </p:stCondLst>
                                  <p:childTnLst>
                                    <p:set>
                                      <p:cBhvr>
                                        <p:cTn id="6" dur="1" fill="hold">
                                          <p:stCondLst>
                                            <p:cond delay="0"/>
                                          </p:stCondLst>
                                        </p:cTn>
                                        <p:tgtEl>
                                          <p:spTgt spid="33"/>
                                        </p:tgtEl>
                                        <p:attrNameLst>
                                          <p:attrName>style.visibility</p:attrName>
                                        </p:attrNameLst>
                                      </p:cBhvr>
                                      <p:to>
                                        <p1:strVal xmlns:p1="http://schemas.openxmlformats.org/presentationml/2006/main" val="visible"/>
                                      </p:to>
                                    </p:set>
                                  </p:childTnLst>
                                </p:cTn>
                              </p:par>
                              <p:par>
                                <p:cTn id="7" presetID="1" presetClass="entr" presetSubtype="0" fill="hold" grpId="6" nodeType="withEffect">
                                  <p:stCondLst>
                                    <p:cond delay="0"/>
                                  </p:stCondLst>
                                  <p:childTnLst>
                                    <p:set>
                                      <p:cBhvr>
                                        <p:cTn id="8" dur="1" fill="hold">
                                          <p:stCondLst>
                                            <p:cond delay="0"/>
                                          </p:stCondLst>
                                        </p:cTn>
                                        <p:tgtEl>
                                          <p:spTgt spid="32"/>
                                        </p:tgtEl>
                                        <p:attrNameLst>
                                          <p:attrName>style.visibility</p:attrName>
                                        </p:attrNameLst>
                                      </p:cBhvr>
                                      <p:to>
                                        <p1:strVal xmlns:p1="http://schemas.openxmlformats.org/presentationml/2006/main" val="visible"/>
                                      </p:to>
                                    </p:set>
                                  </p:childTnLst>
                                </p:cTn>
                              </p:par>
                              <p:par>
                                <p:cTn id="9" presetID="1" presetClass="entr" presetSubtype="0" fill="hold" grpId="1"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1:strVal xmlns:p1="http://schemas.openxmlformats.org/presentationml/2006/main" val="visible"/>
                                      </p:to>
                                    </p:set>
                                  </p:childTnLst>
                                </p:cTn>
                              </p:par>
                              <p:par>
                                <p:cTn id="13" presetID="1" presetClass="entr" presetSubtype="0" fill="hold" grpId="2" nodeType="withEffect">
                                  <p:stCondLst>
                                    <p:cond delay="0"/>
                                  </p:stCondLst>
                                  <p:childTnLst>
                                    <p:set>
                                      <p:cBhvr>
                                        <p:cTn id="14" dur="1" fill="hold">
                                          <p:stCondLst>
                                            <p:cond delay="0"/>
                                          </p:stCondLst>
                                        </p:cTn>
                                        <p:tgtEl>
                                          <p:spTgt spid="28"/>
                                        </p:tgtEl>
                                        <p:attrNameLst>
                                          <p:attrName>style.visibility</p:attrName>
                                        </p:attrNameLst>
                                      </p:cBhvr>
                                      <p:to>
                                        <p1:strVal xmlns:p1="http://schemas.openxmlformats.org/presentationml/2006/main" val="visible"/>
                                      </p:to>
                                    </p:set>
                                  </p:childTnLst>
                                </p:cTn>
                              </p:par>
                              <p:par>
                                <p:cTn id="15" presetID="1" presetClass="entr" presetSubtype="0" fill="hold" grpId="3" nodeType="withEffect">
                                  <p:stCondLst>
                                    <p:cond delay="0"/>
                                  </p:stCondLst>
                                  <p:childTnLst>
                                    <p:set>
                                      <p:cBhvr>
                                        <p:cTn id="16"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8" nodeType="clickEffect">
                                  <p:stCondLst>
                                    <p:cond delay="0"/>
                                  </p:stCondLst>
                                  <p:childTnLst>
                                    <p:set>
                                      <p:cBhvr>
                                        <p:cTn id="20" dur="1" fill="hold">
                                          <p:stCondLst>
                                            <p:cond delay="0"/>
                                          </p:stCondLst>
                                        </p:cTn>
                                        <p:tgtEl>
                                          <p:spTgt spid="51"/>
                                        </p:tgtEl>
                                        <p:attrNameLst>
                                          <p:attrName>style.visibility</p:attrName>
                                        </p:attrNameLst>
                                      </p:cBhvr>
                                      <p:to>
                                        <p1:strVal xmlns:p1="http://schemas.openxmlformats.org/presentationml/2006/main" val="visible"/>
                                      </p:to>
                                    </p:set>
                                  </p:childTnLst>
                                </p:cTn>
                              </p:par>
                              <p:par>
                                <p:cTn id="21" presetID="1" presetClass="entr" presetSubtype="0" fill="hold" grpId="5" nodeType="withEffect">
                                  <p:stCondLst>
                                    <p:cond delay="0"/>
                                  </p:stCondLst>
                                  <p:childTnLst>
                                    <p:set>
                                      <p:cBhvr>
                                        <p:cTn id="22" dur="1" fill="hold">
                                          <p:stCondLst>
                                            <p:cond delay="0"/>
                                          </p:stCondLst>
                                        </p:cTn>
                                        <p:tgtEl>
                                          <p:spTgt spid="31"/>
                                        </p:tgtEl>
                                        <p:attrNameLst>
                                          <p:attrName>style.visibility</p:attrName>
                                        </p:attrNameLst>
                                      </p:cBhvr>
                                      <p:to>
                                        <p1:strVal xmlns:p1="http://schemas.openxmlformats.org/presentationml/2006/main" val="visible"/>
                                      </p:to>
                                    </p:set>
                                  </p:childTnLst>
                                </p:cTn>
                              </p:par>
                              <p:par>
                                <p:cTn id="23" presetID="1" presetClass="entr" presetSubtype="0" fill="hold" grpId="4" nodeType="withEffect">
                                  <p:stCondLst>
                                    <p:cond delay="0"/>
                                  </p:stCondLst>
                                  <p:childTnLst>
                                    <p:set>
                                      <p:cBhvr>
                                        <p:cTn id="24" dur="1" fill="hold">
                                          <p:stCondLst>
                                            <p:cond delay="0"/>
                                          </p:stCondLst>
                                        </p:cTn>
                                        <p:tgtEl>
                                          <p:spTgt spid="30"/>
                                        </p:tgtEl>
                                        <p:attrNameLst>
                                          <p:attrName>style.visibility</p:attrName>
                                        </p:attrNameLst>
                                      </p:cBhvr>
                                      <p:to>
                                        <p1:strVal xmlns:p1="http://schemas.openxmlformats.org/presentationml/2006/main" val="visible"/>
                                      </p:to>
                                    </p:set>
                                  </p:childTnLst>
                                </p:cTn>
                              </p:par>
                              <p:par>
                                <p:cTn id="25" presetID="1" presetClass="entr" presetSubtype="0" fill="hold" grpId="17" nodeType="withEffect">
                                  <p:stCondLst>
                                    <p:cond delay="0"/>
                                  </p:stCondLst>
                                  <p:childTnLst>
                                    <p:set>
                                      <p:cBhvr>
                                        <p:cTn id="26" dur="1" fill="hold">
                                          <p:stCondLst>
                                            <p:cond delay="0"/>
                                          </p:stCondLst>
                                        </p:cTn>
                                        <p:tgtEl>
                                          <p:spTgt spid="48"/>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6" nodeType="clickEffect">
                                  <p:stCondLst>
                                    <p:cond delay="0"/>
                                  </p:stCondLst>
                                  <p:childTnLst>
                                    <p:set>
                                      <p:cBhvr>
                                        <p:cTn id="30" dur="1" fill="hold">
                                          <p:stCondLst>
                                            <p:cond delay="0"/>
                                          </p:stCondLst>
                                        </p:cTn>
                                        <p:tgtEl>
                                          <p:spTgt spid="42"/>
                                        </p:tgtEl>
                                        <p:attrNameLst>
                                          <p:attrName>style.visibility</p:attrName>
                                        </p:attrNameLst>
                                      </p:cBhvr>
                                      <p:to>
                                        <p1:strVal xmlns:p1="http://schemas.openxmlformats.org/presentationml/2006/main" val="visible"/>
                                      </p:to>
                                    </p:set>
                                  </p:childTnLst>
                                </p:cTn>
                              </p:par>
                              <p:par>
                                <p:cTn id="31" presetID="1" presetClass="entr" presetSubtype="0" fill="hold" grpId="9" nodeType="withEffect">
                                  <p:stCondLst>
                                    <p:cond delay="0"/>
                                  </p:stCondLst>
                                  <p:childTnLst>
                                    <p:set>
                                      <p:cBhvr>
                                        <p:cTn id="32" dur="1" fill="hold">
                                          <p:stCondLst>
                                            <p:cond delay="0"/>
                                          </p:stCondLst>
                                        </p:cTn>
                                        <p:tgtEl>
                                          <p:spTgt spid="3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9"/>
                                        </p:tgtEl>
                                        <p:attrNameLst>
                                          <p:attrName>style.visibility</p:attrName>
                                        </p:attrNameLst>
                                      </p:cBhvr>
                                      <p:to>
                                        <p1:strVal xmlns:p1="http://schemas.openxmlformats.org/presentationml/2006/main" val="visible"/>
                                      </p:to>
                                    </p:set>
                                  </p:childTnLst>
                                </p:cTn>
                              </p:par>
                              <p:par>
                                <p:cTn id="35" presetID="1" presetClass="entr" presetSubtype="0" fill="hold" grpId="10" nodeType="withEffect">
                                  <p:stCondLst>
                                    <p:cond delay="0"/>
                                  </p:stCondLst>
                                  <p:childTnLst>
                                    <p:set>
                                      <p:cBhvr>
                                        <p:cTn id="3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1" nodeType="clickEffect">
                                  <p:stCondLst>
                                    <p:cond delay="0"/>
                                  </p:stCondLst>
                                  <p:childTnLst>
                                    <p:set>
                                      <p:cBhvr>
                                        <p:cTn id="4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2" nodeType="clickEffect">
                                  <p:stCondLst>
                                    <p:cond delay="0"/>
                                  </p:stCondLst>
                                  <p:childTnLst>
                                    <p:set>
                                      <p:cBhvr>
                                        <p:cTn id="4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childTnLst>
                                    <p:set>
                                      <p:cBhvr>
                                        <p:cTn id="48"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4" nodeType="clickEffect">
                                  <p:stCondLst>
                                    <p:cond delay="0"/>
                                  </p:stCondLst>
                                  <p:childTnLst>
                                    <p:set>
                                      <p:cBhvr>
                                        <p:cTn id="52" dur="1" fill="hold">
                                          <p:stCondLst>
                                            <p:cond delay="0"/>
                                          </p:stCondLst>
                                        </p:cTn>
                                        <p:tgtEl>
                                          <p:spTgt spid="40"/>
                                        </p:tgtEl>
                                        <p:attrNameLst>
                                          <p:attrName>style.visibility</p:attrName>
                                        </p:attrNameLst>
                                      </p:cBhvr>
                                      <p:to>
                                        <p1:strVal xmlns:p1="http://schemas.openxmlformats.org/presentationml/2006/main"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5" nodeType="clickEffect">
                                  <p:stCondLst>
                                    <p:cond delay="0"/>
                                  </p:stCondLst>
                                  <p:childTnLst>
                                    <p:set>
                                      <p:cBhvr>
                                        <p:cTn id="56" dur="1" fill="hold">
                                          <p:stCondLst>
                                            <p:cond delay="0"/>
                                          </p:stCondLst>
                                        </p:cTn>
                                        <p:tgtEl>
                                          <p:spTgt spid="41"/>
                                        </p:tgtEl>
                                        <p:attrNameLst>
                                          <p:attrName>style.visibility</p:attrName>
                                        </p:attrNameLst>
                                      </p:cBhvr>
                                      <p:to>
                                        <p1:strVal xmlns:p1="http://schemas.openxmlformats.org/presentationml/2006/main"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9" nodeType="clickEffect">
                                  <p:stCondLst>
                                    <p:cond delay="0"/>
                                  </p:stCondLst>
                                  <p:childTnLst>
                                    <p:set>
                                      <p:cBhvr>
                                        <p:cTn id="60" dur="1" fill="hold">
                                          <p:stCondLst>
                                            <p:cond delay="0"/>
                                          </p:stCondLst>
                                        </p:cTn>
                                        <p:tgtEl>
                                          <p:spTgt spid="44"/>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0" advAuto="indefinite" build="whole"/>
      <p:bldP spid="26" grpId="1" uiExpand="0" advAuto="indefinite" build="whole"/>
      <p:bldP spid="28" grpId="2" uiExpand="0" advAuto="indefinite" build="whole"/>
      <p:bldP spid="38" grpId="3" uiExpand="0" advAuto="indefinite" build="whole"/>
      <p:bldP spid="30" grpId="4" uiExpand="0" advAuto="indefinite" build="whole"/>
      <p:bldP spid="31" grpId="5" uiExpand="0" advAuto="indefinite" build="whole"/>
      <p:bldP spid="32" grpId="6" uiExpand="0" advAuto="indefinite" build="whole"/>
      <p:bldP spid="33" grpId="7" uiExpand="0" advAuto="indefinite" build="whole"/>
      <p:bldP spid="29" grpId="8" uiExpand="0" advAuto="indefinite" build="whole"/>
      <p:bldP spid="34" grpId="9" uiExpand="0" advAuto="indefinite" build="whole"/>
      <p:bldP spid="35" grpId="10" uiExpand="0" advAuto="indefinite" build="whole"/>
      <p:bldP spid="36" grpId="11" uiExpand="0" advAuto="indefinite" build="whole"/>
      <p:bldP spid="37" grpId="12" uiExpand="0" advAuto="indefinite" build="whole"/>
      <p:bldP spid="39" grpId="13" uiExpand="0" advAuto="indefinite" build="whole"/>
      <p:bldP spid="40" grpId="14" uiExpand="0" advAuto="indefinite" build="whole"/>
      <p:bldP spid="41" grpId="15" uiExpand="0" advAuto="indefinite" build="whole"/>
      <p:bldP spid="42" grpId="16" uiExpand="0" advAuto="indefinite" build="whole"/>
      <p:bldP spid="48" grpId="17" uiExpand="0" advAuto="indefinite" build="whole"/>
      <p:bldP spid="51" grpId="18" uiExpand="0" advAuto="indefinite" build="whole"/>
      <p:bldP spid="44" grpId="19" uiExpand="0" advAuto="indefinite" build="whole"/>
    </p:bld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1" smtClean="0"/>
              <a:t>Marketing Campaign </a:t>
            </a:r>
            <a:r>
              <a:rPr lang="en-US" sz="1800" dirty="1"/>
              <a:t>Management: </a:t>
            </a:r>
            <a:r>
              <a:rPr lang="en-US" sz="1800" dirty="1" smtClean="0"/>
              <a:t>Challenges and Best Practices (dynamic)</a:t>
            </a:r>
            <a:endParaRPr lang="en-US" sz="1800"/>
          </a:p>
        </p:txBody>
      </p:sp>
      <p:sp>
        <p:nvSpPr>
          <p:cNvPr id="4" name="Slide Number Placeholder 3"/>
          <p:cNvSpPr>
            <a:spLocks noGrp="1"/>
          </p:cNvSpPr>
          <p:nvPr>
            <p:ph type="sldNum" sz="quarter" idx="12"/>
          </p:nvPr>
        </p:nvSpPr>
        <p:spPr/>
        <p:txBody>
          <a:bodyPr/>
          <a:lstStyle/>
          <a:p>
            <a:pPr algn="ctr"/>
            <a:fld id="{F5A6EC2B-C37F-410F-845B-E4B68C9DD051}" type="slidenum">
              <a:rPr lang="en-US" smtClean="0"/>
              <a:t>8</a:t>
            </a:fld>
          </a:p>
        </p:txBody>
      </p:sp>
      <p:graphicFrame>
        <p:nvGraphicFramePr>
          <p:cNvPr id="5" name="Table 4"/>
          <p:cNvGraphicFramePr>
            <a:graphicFrameLocks noGrp="1"/>
          </p:cNvGraphicFramePr>
          <p:nvPr>
            <p:extLst>
              <p:ext uri="{D42A27DB-BD31-4B8C-83A1-F6EECF244321}">
                <p14:modId xmlns:p14="http://schemas.microsoft.com/office/powerpoint/2010/main" val="3072953333"/>
              </p:ext>
            </p:extLst>
          </p:nvPr>
        </p:nvGraphicFramePr>
        <p:xfrm>
          <a:off x="304800" y="868263"/>
          <a:ext cx="3746817" cy="4930372"/>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04148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Use of multiple point solutions for managing different aspects of marketing campaigns</a:t>
                      </a:r>
                      <a:endParaRPr lang="en-US" sz="1200" kern="1200">
                        <a:solidFill>
                          <a:schemeClr val="dk1"/>
                        </a:solidFill>
                        <a:latin typeface="+mn-lt"/>
                        <a:ea typeface="+mn-ea"/>
                        <a:cs typeface="+mn-cs"/>
                      </a:endParaRPr>
                    </a:p>
                  </a:txBody>
                  <a:tcPr>
                    <a:solidFill>
                      <a:srgbClr val="F2F2F2"/>
                    </a:solidFill>
                  </a:tcPr>
                </a:tc>
              </a:tr>
              <a:tr h="1148576">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Ineffective, complex, and difficult to use experience management tools that lack the capability to develop and manage newsletter content</a:t>
                      </a:r>
                      <a:endParaRPr lang="en-US" sz="1200" kern="1200" smtClean="0">
                        <a:solidFill>
                          <a:schemeClr val="dk1"/>
                        </a:solidFill>
                        <a:latin typeface="+mn-lt"/>
                        <a:ea typeface="+mn-ea"/>
                        <a:cs typeface="+mn-cs"/>
                      </a:endParaRPr>
                    </a:p>
                  </a:txBody>
                  <a:tcPr>
                    <a:solidFill>
                      <a:srgbClr val="F2F2F2"/>
                    </a:solidFill>
                  </a:tcPr>
                </a:tc>
              </a:tr>
              <a:tr h="724829">
                <a:tc>
                  <a:txBody>
                    <a:bodyPr/>
                    <a:lstStyle/>
                    <a:p>
                      <a:pPr marL="285750" indent="-285750">
                        <a:buFont typeface="Arial" pitchFamily="34" charset="0"/>
                        <a:buChar char="•"/>
                      </a:pPr>
                      <a:r>
                        <a:rPr lang="en-IN" sz="1200" dirty="1" smtClean="0">
                          <a:latin typeface="+mj-lt"/>
                          <a:cs typeface="Times New Roman"/>
                        </a:rPr>
                        <a:t>The lack of robust tools to create  and</a:t>
                      </a:r>
                      <a:r>
                        <a:rPr lang="en-IN" sz="1200" dirty="1" smtClean="0">
                          <a:latin typeface="+mj-lt"/>
                          <a:cs typeface="Times New Roman"/>
                        </a:rPr>
                        <a:t> publish </a:t>
                      </a:r>
                      <a:r>
                        <a:rPr lang="en-IN" sz="1200" dirty="1" smtClean="0">
                          <a:latin typeface="+mj-lt"/>
                          <a:cs typeface="Times New Roman"/>
                        </a:rPr>
                        <a:t>campaigns</a:t>
                      </a:r>
                      <a:endParaRPr lang="en-US" sz="1200">
                        <a:latin typeface="+mj-lt"/>
                      </a:endParaRPr>
                    </a:p>
                  </a:txBody>
                  <a:tcPr>
                    <a:solidFill>
                      <a:srgbClr val="F2F2F2"/>
                    </a:solidFill>
                  </a:tcPr>
                </a:tc>
              </a:tr>
              <a:tr h="1003610">
                <a:tc>
                  <a:txBody>
                    <a:bodyPr/>
                    <a:lstStyle/>
                    <a:p>
                      <a:pPr marL="285750" indent="-285750">
                        <a:buFont typeface="Arial" pitchFamily="34" charset="0"/>
                        <a:buChar char="•"/>
                      </a:pPr>
                      <a:r>
                        <a:rPr lang="en-IN" sz="1200" dirty="1" smtClean="0">
                          <a:latin typeface="+mj-lt"/>
                          <a:cs typeface="Times New Roman"/>
                        </a:rPr>
                        <a:t>The lack of an integrated marketing dashboard </a:t>
                      </a:r>
                      <a:endParaRPr lang="en-US" sz="1200">
                        <a:latin typeface="+mj-lt"/>
                      </a:endParaRPr>
                    </a:p>
                  </a:txBody>
                  <a:tcPr>
                    <a:solidFill>
                      <a:srgbClr val="F2F2F2"/>
                    </a:solidFill>
                  </a:tcPr>
                </a:tc>
              </a:tr>
              <a:tr h="635619">
                <a:tc>
                  <a:txBody>
                    <a:bodyPr/>
                    <a:lstStyle/>
                    <a:p>
                      <a:pPr marL="285750" indent="-285750">
                        <a:buFont typeface="Arial" pitchFamily="34" charset="0"/>
                        <a:buChar char="•"/>
                      </a:pPr>
                      <a:r>
                        <a:rPr lang="en-IN" sz="1200" dirty="1" smtClean="0">
                          <a:latin typeface="+mj-lt"/>
                          <a:cs typeface="Times New Roman"/>
                        </a:rPr>
                        <a:t>The inability to reuse content and assets for newsletters and campaigns through template-driven newsletter editing during content creation</a:t>
                      </a:r>
                      <a:endParaRPr lang="en-US" sz="1200">
                        <a:latin typeface="+mj-lt"/>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152009"/>
              </p:ext>
            </p:extLst>
          </p:nvPr>
        </p:nvGraphicFramePr>
        <p:xfrm>
          <a:off x="5196451" y="881738"/>
          <a:ext cx="3746817" cy="5104237"/>
        </p:xfrm>
        <a:graphic>
          <a:graphicData uri="http://schemas.openxmlformats.org/drawingml/2006/table">
            <a:tbl>
              <a:tblPr firstRow="1" bandRow="1">
                <a:tableStyleId>{5C22544A-7EE6-4342-B048-85BDC9FD1C3A}</a:tableStyleId>
              </a:tblPr>
              <a:tblGrid>
                <a:gridCol w="3746817"/>
              </a:tblGrid>
              <a:tr h="378350">
                <a:tc>
                  <a:txBody>
                    <a:bodyPr/>
                    <a:lstStyle/>
                    <a:p>
                      <a:pPr algn="ctr"/>
                      <a:r>
                        <a:rPr lang="en-US" sz="1200" dirty="1" smtClean="0"/>
                        <a:t>Best Practices For Improvement</a:t>
                      </a:r>
                      <a:endParaRPr lang="en-US" sz="1200"/>
                    </a:p>
                  </a:txBody>
                  <a:tcPr>
                    <a:solidFill>
                      <a:srgbClr val="00B0F0"/>
                    </a:solidFill>
                  </a:tcPr>
                </a:tc>
              </a:tr>
              <a:tr h="1019249">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Single solution for managing different aspects of web marketing campaigns increases the ability to build meaningful connections between the different functions of these campaigns</a:t>
                      </a:r>
                      <a:endParaRPr lang="en-US" sz="1200" kern="1200">
                        <a:solidFill>
                          <a:schemeClr val="dk1"/>
                        </a:solidFill>
                        <a:latin typeface="+mn-lt"/>
                        <a:ea typeface="+mn-ea"/>
                        <a:cs typeface="+mn-cs"/>
                      </a:endParaRPr>
                    </a:p>
                  </a:txBody>
                  <a:tcPr>
                    <a:solidFill>
                      <a:schemeClr val="bg1">
                        <a:lumMod val="95000"/>
                      </a:schemeClr>
                    </a:solidFill>
                  </a:tcPr>
                </a:tc>
              </a:tr>
              <a:tr h="118869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Effective, simple and easy to use experience management tools with the capability to develop and manage newsletter content decreases the editorial turnaround time required to create and approve content</a:t>
                      </a:r>
                      <a:endParaRPr lang="en-US" sz="1200">
                        <a:latin typeface="+mj-lt"/>
                      </a:endParaRPr>
                    </a:p>
                  </a:txBody>
                  <a:tcPr>
                    <a:solidFill>
                      <a:schemeClr val="bg1">
                        <a:lumMod val="95000"/>
                      </a:schemeClr>
                    </a:solidFill>
                  </a:tcPr>
                </a:tc>
              </a:tr>
              <a:tr h="758283">
                <a:tc>
                  <a:txBody>
                    <a:bodyPr/>
                    <a:lstStyle/>
                    <a:p>
                      <a:pPr marL="285750" indent="-285750">
                        <a:buFont typeface="Arial" pitchFamily="34" charset="0"/>
                        <a:buChar char="•"/>
                      </a:pPr>
                      <a:r>
                        <a:rPr lang="en-IN" sz="1200" dirty="1" smtClean="0">
                          <a:latin typeface="+mj-lt"/>
                          <a:cs typeface="Times New Roman"/>
                        </a:rPr>
                        <a:t>Robust tools to create and publish campaigns</a:t>
                      </a:r>
                      <a:r>
                        <a:rPr lang="en-IN" sz="1200" dirty="1" smtClean="0">
                          <a:latin typeface="+mj-lt"/>
                          <a:cs typeface="Times New Roman"/>
                        </a:rPr>
                        <a:t> </a:t>
                      </a:r>
                      <a:r>
                        <a:rPr lang="en-IN" sz="1200" dirty="1" smtClean="0">
                          <a:latin typeface="+mj-lt"/>
                          <a:cs typeface="Times New Roman"/>
                        </a:rPr>
                        <a:t>ensures fresh and engaging content is delivered to the target audience</a:t>
                      </a:r>
                      <a:endParaRPr lang="en-US" sz="1200">
                        <a:latin typeface="+mj-lt"/>
                      </a:endParaRPr>
                    </a:p>
                  </a:txBody>
                  <a:tcPr>
                    <a:solidFill>
                      <a:schemeClr val="bg1">
                        <a:lumMod val="95000"/>
                      </a:schemeClr>
                    </a:solidFill>
                  </a:tcPr>
                </a:tc>
              </a:tr>
              <a:tr h="936703">
                <a:tc>
                  <a:txBody>
                    <a:bodyPr/>
                    <a:lstStyle/>
                    <a:p>
                      <a:pPr marL="285750" indent="-285750">
                        <a:buFont typeface="Arial" pitchFamily="34" charset="0"/>
                        <a:buChar char="•"/>
                      </a:pPr>
                      <a:r>
                        <a:rPr lang="en-IN" sz="1200" dirty="1" smtClean="0">
                          <a:latin typeface="+mj-lt"/>
                          <a:cs typeface="Times New Roman"/>
                        </a:rPr>
                        <a:t>Integrated marketing dashboard increases the ability  to analyze data related to performance of marketing campaigns in near real-time to take actions to optimize current/future initiatives</a:t>
                      </a:r>
                      <a:endParaRPr lang="en-US" sz="1200">
                        <a:latin typeface="+mj-lt"/>
                      </a:endParaRPr>
                    </a:p>
                  </a:txBody>
                  <a:tcPr>
                    <a:solidFill>
                      <a:schemeClr val="bg1">
                        <a:lumMod val="95000"/>
                      </a:schemeClr>
                    </a:solidFill>
                  </a:tcPr>
                </a:tc>
              </a:tr>
              <a:tr h="535526">
                <a:tc>
                  <a:txBody>
                    <a:bodyPr/>
                    <a:lstStyle/>
                    <a:p>
                      <a:pPr marL="285750" indent="-285750">
                        <a:buFont typeface="Arial" pitchFamily="34" charset="0"/>
                        <a:buChar char="•"/>
                      </a:pPr>
                      <a:r>
                        <a:rPr lang="en-IN" sz="1200" dirty="1" smtClean="0">
                          <a:latin typeface="+mj-lt"/>
                          <a:cs typeface="Times New Roman"/>
                        </a:rPr>
                        <a:t>Ability to reuse content and assets for newsletters and campaigns through template-driven newsletter editing to help quickly create content</a:t>
                      </a:r>
                      <a:endParaRPr lang="en-US" sz="1200">
                        <a:latin typeface="+mj-lt"/>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284206887"/>
      </p:ext>
    </p:extLst>
  </p:cSld>
  <p:clrMapOvr>
    <a:masterClrMapping/>
  </p:clrMapOvr>
  <p:transition spd="fast">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Digital Asset </a:t>
            </a:r>
            <a:r>
              <a:rPr lang="en-US" dirty="1"/>
              <a:t>Management: Challenges </a:t>
            </a:r>
            <a:r>
              <a:rPr lang="en-US" dirty="1" smtClean="0"/>
              <a:t>and </a:t>
            </a:r>
            <a:r>
              <a:rPr lang="en-US" dirty="1"/>
              <a:t>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0E0FF8B6-2CCE-48F2-927F-AEDE5E580F64}" type="slidenum">
              <a:rPr lang="en-US" smtClean="0"/>
              <a:t>9</a:t>
            </a:fld>
          </a:p>
        </p:txBody>
      </p:sp>
      <p:graphicFrame>
        <p:nvGraphicFramePr>
          <p:cNvPr id="5" name="Table 4"/>
          <p:cNvGraphicFramePr>
            <a:graphicFrameLocks noGrp="1"/>
          </p:cNvGraphicFramePr>
          <p:nvPr>
            <p:extLst>
              <p:ext uri="{D42A27DB-BD31-4B8C-83A1-F6EECF244321}">
                <p14:modId xmlns:p14="http://schemas.microsoft.com/office/powerpoint/2010/main" val="3899591991"/>
              </p:ext>
            </p:extLst>
          </p:nvPr>
        </p:nvGraphicFramePr>
        <p:xfrm>
          <a:off x="304800" y="872723"/>
          <a:ext cx="3746817" cy="4976897"/>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97457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Digital assets that are spread among siloed systems, network folders, and external agencies, often with varied quality, relevance, and consistency</a:t>
                      </a:r>
                      <a:endParaRPr lang="en-US" sz="1200" kern="1200">
                        <a:solidFill>
                          <a:schemeClr val="dk1"/>
                        </a:solidFill>
                        <a:latin typeface="+mn-lt"/>
                        <a:ea typeface="+mn-ea"/>
                        <a:cs typeface="Times New Roman"/>
                      </a:endParaRPr>
                    </a:p>
                  </a:txBody>
                  <a:tcPr>
                    <a:solidFill>
                      <a:srgbClr val="F2F2F2"/>
                    </a:solidFill>
                  </a:tcPr>
                </a:tc>
              </a:tr>
              <a:tr h="100360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Difficult to use experience management systems, lacking easy-to-use interface that enables business users to publish, manage and review assets</a:t>
                      </a:r>
                      <a:endParaRPr lang="en-US" sz="1200" kern="1200">
                        <a:solidFill>
                          <a:schemeClr val="dk1"/>
                        </a:solidFill>
                        <a:latin typeface="+mn-lt"/>
                        <a:ea typeface="+mn-ea"/>
                        <a:cs typeface="Times New Roman"/>
                      </a:endParaRPr>
                    </a:p>
                  </a:txBody>
                  <a:tcPr>
                    <a:solidFill>
                      <a:srgbClr val="F2F2F2"/>
                    </a:solidFill>
                  </a:tcPr>
                </a:tc>
              </a:tr>
              <a:tr h="69137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digital asset management tools to publish and maintain metadata for every asset</a:t>
                      </a:r>
                      <a:endParaRPr lang="en-US" sz="1200" kern="1200">
                        <a:solidFill>
                          <a:schemeClr val="dk1"/>
                        </a:solidFill>
                        <a:latin typeface="+mj-lt"/>
                        <a:ea typeface="+mn-ea"/>
                        <a:cs typeface="Times New Roman"/>
                      </a:endParaRPr>
                    </a:p>
                  </a:txBody>
                  <a:tcPr>
                    <a:solidFill>
                      <a:srgbClr val="F2F2F2"/>
                    </a:solidFill>
                  </a:tcPr>
                </a:tc>
              </a:tr>
              <a:tr h="111258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decentralize asset production and administration in several languages</a:t>
                      </a:r>
                      <a:endParaRPr lang="en-US" sz="1200" kern="1200">
                        <a:solidFill>
                          <a:schemeClr val="dk1"/>
                        </a:solidFill>
                        <a:latin typeface="+mj-lt"/>
                        <a:ea typeface="+mn-ea"/>
                        <a:cs typeface="Times New Roman"/>
                      </a:endParaRPr>
                    </a:p>
                  </a:txBody>
                  <a:tcPr>
                    <a:solidFill>
                      <a:srgbClr val="F2F2F2"/>
                    </a:solidFill>
                  </a:tcPr>
                </a:tc>
              </a:tr>
              <a:tr h="81657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a global shared repository equipped with enterprise-class versioning and permissions based access to digital media assets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6886944"/>
              </p:ext>
            </p:extLst>
          </p:nvPr>
        </p:nvGraphicFramePr>
        <p:xfrm>
          <a:off x="5196451" y="881738"/>
          <a:ext cx="3746817" cy="5079705"/>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One unified digital assets management system increases the ability to efficiently manage the exponential growth of assets to optimize customer experience</a:t>
                      </a:r>
                      <a:endParaRPr lang="en-US" sz="1200" kern="1200">
                        <a:solidFill>
                          <a:schemeClr val="dk1"/>
                        </a:solidFill>
                        <a:latin typeface="+mn-lt"/>
                        <a:ea typeface="+mn-ea"/>
                        <a:cs typeface="Times New Roman"/>
                      </a:endParaRPr>
                    </a:p>
                  </a:txBody>
                  <a:tcPr>
                    <a:solidFill>
                      <a:schemeClr val="bg1">
                        <a:lumMod val="95000"/>
                      </a:schemeClr>
                    </a:solidFill>
                  </a:tcPr>
                </a:tc>
              </a:tr>
              <a:tr h="936703">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Easy-to-use experience management system with easy-to-use interface that enables business users to publish, manage and review assets to ensure</a:t>
                      </a:r>
                      <a:r>
                        <a:rPr lang="en-IN" sz="1200" kern="1200" dirty="1" smtClean="0">
                          <a:solidFill>
                            <a:schemeClr val="dk1"/>
                          </a:solidFill>
                          <a:latin typeface="+mn-lt"/>
                          <a:ea typeface="+mn-ea"/>
                          <a:cs typeface="Times New Roman"/>
                        </a:rPr>
                        <a:t> delivery of</a:t>
                      </a:r>
                      <a:r>
                        <a:rPr lang="en-IN" sz="1200" kern="1200" dirty="1" smtClean="0">
                          <a:solidFill>
                            <a:schemeClr val="dk1"/>
                          </a:solidFill>
                          <a:latin typeface="+mn-lt"/>
                          <a:ea typeface="+mn-ea"/>
                          <a:cs typeface="Times New Roman"/>
                        </a:rPr>
                        <a:t> fresh and engaging content</a:t>
                      </a:r>
                      <a:endParaRPr lang="en-US" sz="1200" kern="1200" smtClean="0">
                        <a:solidFill>
                          <a:schemeClr val="dk1"/>
                        </a:solidFill>
                        <a:latin typeface="+mn-lt"/>
                        <a:ea typeface="+mn-ea"/>
                        <a:cs typeface="Times New Roman"/>
                      </a:endParaRPr>
                    </a:p>
                  </a:txBody>
                  <a:tcPr>
                    <a:solidFill>
                      <a:schemeClr val="bg1">
                        <a:lumMod val="95000"/>
                      </a:schemeClr>
                    </a:solidFill>
                  </a:tcPr>
                </a:tc>
              </a:tr>
              <a:tr h="7471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digital asset management tools to publish and maintain metadata for every asset makes it easier to find relevant content on websites</a:t>
                      </a:r>
                      <a:endParaRPr lang="en-US" sz="1200" kern="1200">
                        <a:solidFill>
                          <a:schemeClr val="dk1"/>
                        </a:solidFill>
                        <a:latin typeface="+mj-lt"/>
                        <a:ea typeface="+mn-ea"/>
                        <a:cs typeface="Times New Roman"/>
                      </a:endParaRPr>
                    </a:p>
                  </a:txBody>
                  <a:tcPr>
                    <a:solidFill>
                      <a:schemeClr val="bg1">
                        <a:lumMod val="95000"/>
                      </a:schemeClr>
                    </a:solidFill>
                  </a:tcPr>
                </a:tc>
              </a:tr>
              <a:tr h="112627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decentralize asset production and administration to have full unicode capabilities for publishing in numerous languages and all character sets to target specific geographic markets and segments </a:t>
                      </a:r>
                      <a:endParaRPr lang="en-US" sz="1200" kern="1200">
                        <a:solidFill>
                          <a:schemeClr val="dk1"/>
                        </a:solidFill>
                        <a:latin typeface="+mj-lt"/>
                        <a:ea typeface="+mn-ea"/>
                        <a:cs typeface="Times New Roman"/>
                      </a:endParaRPr>
                    </a:p>
                  </a:txBody>
                  <a:tcPr>
                    <a:solidFill>
                      <a:schemeClr val="bg1">
                        <a:lumMod val="95000"/>
                      </a:schemeClr>
                    </a:solidFill>
                  </a:tcPr>
                </a:tc>
              </a:tr>
              <a:tr h="53552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a global shared repository equipped with enterprise-class versioning and permissions based access to quickly publish content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806368281"/>
      </p:ext>
    </p:extLst>
  </p:cSld>
  <p:clrMapOvr>
    <a:masterClrMapping/>
  </p:clrMapOvr>
  <p:transition spd="fast">
    <p:fade/>
  </p:transition>
  <p:timing>
    <p:tnLst>
      <p:par>
        <p:cTn id="1" dur="indefinite" restart="never" nodeType="tmRoot"/>
      </p:par>
    </p:tnLst>
  </p:timing>
</p:sld>
</file>

<file path=ppt/tags/tag1.xml><?xml version="1.0" encoding="utf-8"?>
<p:tagLst xmlns:p="http://schemas.openxmlformats.org/presentationml/2006/main">
  <p1:tag xmlns:p1="http://schemas.openxmlformats.org/presentationml/2006/main" name="VEBENCH_MAPPINGINFOID" val="c035b6d8e6374c71a7348f058e4cbcff"/>
</p:tagLst>
</file>

<file path=ppt/tags/tag10.xml><?xml version="1.0" encoding="utf-8"?>
<p:tagLst xmlns:p="http://schemas.openxmlformats.org/presentationml/2006/main">
  <p1:tag xmlns:p1="http://schemas.openxmlformats.org/presentationml/2006/main" name="VEBENCH_MAPPINGINFOID" val="ebdb79f6307049cbb4168aeec9d74794"/>
</p:tagLst>
</file>

<file path=ppt/tags/tag11.xml><?xml version="1.0" encoding="utf-8"?>
<p:tagLst xmlns:p="http://schemas.openxmlformats.org/presentationml/2006/main">
  <p1:tag xmlns:p1="http://schemas.openxmlformats.org/presentationml/2006/main" name="VEBENCH_MAPPINGINFOID" val="3fb62d1ac55446688ed600df9be587d1"/>
</p:tagLst>
</file>

<file path=ppt/tags/tag12.xml><?xml version="1.0" encoding="utf-8"?>
<p:tagLst xmlns:p="http://schemas.openxmlformats.org/presentationml/2006/main">
  <p1:tag xmlns:p1="http://schemas.openxmlformats.org/presentationml/2006/main" name="VEBENCH_MAPPINGINFOID" val="aac3ac4c152a49baa783c2e904dac0c4"/>
</p:tagLst>
</file>

<file path=ppt/tags/tag13.xml><?xml version="1.0" encoding="utf-8"?>
<p:tagLst xmlns:p="http://schemas.openxmlformats.org/presentationml/2006/main">
  <p1:tag xmlns:p1="http://schemas.openxmlformats.org/presentationml/2006/main" name="VEBENCH_MAPPINGINFOID" val="fca0a5922515492fa155ec8341594da9"/>
</p:tagLst>
</file>

<file path=ppt/tags/tag14.xml><?xml version="1.0" encoding="utf-8"?>
<p:tagLst xmlns:p="http://schemas.openxmlformats.org/presentationml/2006/main">
  <p1:tag xmlns:p1="http://schemas.openxmlformats.org/presentationml/2006/main" name="VEBENCH_MAPPINGINFOID" val="e5f32274ae1a44e2942dcd494c81db9a"/>
</p:tagLst>
</file>

<file path=ppt/tags/tag15.xml><?xml version="1.0" encoding="utf-8"?>
<p:tagLst xmlns:p="http://schemas.openxmlformats.org/presentationml/2006/main">
  <p1:tag xmlns:p1="http://schemas.openxmlformats.org/presentationml/2006/main" name="VEBENCH_MAPPINGINFOID" val="1a0299fb65734fb69e5deb8e8776b74e"/>
</p:tagLst>
</file>

<file path=ppt/tags/tag16.xml><?xml version="1.0" encoding="utf-8"?>
<p:tagLst xmlns:p="http://schemas.openxmlformats.org/presentationml/2006/main">
  <p1:tag xmlns:p1="http://schemas.openxmlformats.org/presentationml/2006/main" name="VEBENCH_MAPPINGINFOID" val="d94e4b5c923c4955aa31e025ae45c25f"/>
</p:tagLst>
</file>

<file path=ppt/tags/tag17.xml><?xml version="1.0" encoding="utf-8"?>
<p:tagLst xmlns:p="http://schemas.openxmlformats.org/presentationml/2006/main">
  <p1:tag xmlns:p1="http://schemas.openxmlformats.org/presentationml/2006/main" name="VEBENCH_MAPPINGINFOID" val="5d12505f5c5946dca8d2e036e2aa59f2"/>
</p:tagLst>
</file>

<file path=ppt/tags/tag18.xml><?xml version="1.0" encoding="utf-8"?>
<p:tagLst xmlns:p="http://schemas.openxmlformats.org/presentationml/2006/main">
  <p1:tag xmlns:p1="http://schemas.openxmlformats.org/presentationml/2006/main" name="VEBENCH_MAPPINGINFOID" val="f22298f045664ba69f5183a09bd203f8"/>
</p:tagLst>
</file>

<file path=ppt/tags/tag19.xml><?xml version="1.0" encoding="utf-8"?>
<p:tagLst xmlns:p="http://schemas.openxmlformats.org/presentationml/2006/main">
  <p1:tag xmlns:p1="http://schemas.openxmlformats.org/presentationml/2006/main" name="VEBENCH_MAPPINGINFOID" val="5eac7ae75f244d47a053914843ded67c"/>
</p:tagLst>
</file>

<file path=ppt/tags/tag2.xml><?xml version="1.0" encoding="utf-8"?>
<p:tagLst xmlns:p="http://schemas.openxmlformats.org/presentationml/2006/main">
  <p1:tag xmlns:p1="http://schemas.openxmlformats.org/presentationml/2006/main" name="VEBENCH_MAPPINGINFOID" val="b7dfe3bb9d87468c8e8c7e7fc0260d1a"/>
</p:tagLst>
</file>

<file path=ppt/tags/tag20.xml><?xml version="1.0" encoding="utf-8"?>
<p:tagLst xmlns:p="http://schemas.openxmlformats.org/presentationml/2006/main">
  <p1:tag xmlns:p1="http://schemas.openxmlformats.org/presentationml/2006/main" name="VEBENCH_MAPPINGINFOID" val="124e4f457c4944989910cec1d5662c32"/>
</p:tagLst>
</file>

<file path=ppt/tags/tag21.xml><?xml version="1.0" encoding="utf-8"?>
<p:tagLst xmlns:p="http://schemas.openxmlformats.org/presentationml/2006/main">
  <p1:tag xmlns:p1="http://schemas.openxmlformats.org/presentationml/2006/main" name="VEBENCH_MAPPINGINFOID" val="b7dfe3bb9d87468c8e8c7e7fc0260d1a"/>
</p:tagLst>
</file>

<file path=ppt/tags/tag22.xml><?xml version="1.0" encoding="utf-8"?>
<p:tagLst xmlns:p="http://schemas.openxmlformats.org/presentationml/2006/main">
  <p1:tag xmlns:p1="http://schemas.openxmlformats.org/presentationml/2006/main" name="VEBENCH_MAPPINGINFOID" val="aac3ac4c152a49baa783c2e904dac0c4"/>
</p:tagLst>
</file>

<file path=ppt/tags/tag23.xml><?xml version="1.0" encoding="utf-8"?>
<p:tagLst xmlns:p="http://schemas.openxmlformats.org/presentationml/2006/main">
  <p1:tag xmlns:p1="http://schemas.openxmlformats.org/presentationml/2006/main" name="VEBENCH_MAPPINGINFOID" val="4e5c7840bc064dc4a1d96cf5230a331a"/>
</p:tagLst>
</file>

<file path=ppt/tags/tag24.xml><?xml version="1.0" encoding="utf-8"?>
<p:tagLst xmlns:p="http://schemas.openxmlformats.org/presentationml/2006/main">
  <p1:tag xmlns:p1="http://schemas.openxmlformats.org/presentationml/2006/main" name="AS_RELEASE_DATE" val="2013.08.23"/>
  <p1:tag xmlns:p1="http://schemas.openxmlformats.org/presentationml/2006/main" name="AS_TITLE" val="Aspose.Slides for Java"/>
  <p1:tag xmlns:p1="http://schemas.openxmlformats.org/presentationml/2006/main" name="AS_VERSION" val="7.7.0.0"/>
  <p1:tag xmlns:p1="http://schemas.openxmlformats.org/presentationml/2006/main" name="MMPROD_NEXTUNIQUEID" val="10009"/>
  <p1:tag xmlns:p1="http://schemas.openxmlformats.org/presentationml/2006/main"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10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3&quot;/&gt;&lt;property id=&quot;20307&quot; value=&quot;274&quot;/&gt;&lt;/object&gt;&lt;object type=&quot;3&quot; unique_id=&quot;717641&quot;&gt;&lt;property id=&quot;20148&quot; value=&quot;5&quot;/&gt;&lt;property id=&quot;20300&quot; value=&quot;Slide 4 - &amp;quot;Properly Using Footers and Page Numbers in PowerPoint 2010&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 type=&quot;3&quot; unique_id=&quot;717656&quot;&gt;&lt;property id=&quot;20148&quot; value=&quot;5&quot;/&gt;&lt;property id=&quot;20300&quot; value=&quot;Slide 12&quot;/&gt;&lt;property id=&quot;20307&quot; value=&quot;278&quot;/&gt;&lt;/object&gt;&lt;/object&gt;&lt;/object&gt;&lt;/database&gt;"/>
  <p1:tag xmlns:p1="http://schemas.openxmlformats.org/presentationml/2006/main" name="SECTOMILLISECCONVERTED" val="1"/>
</p:tagLst>
</file>

<file path=ppt/tags/tag25.xml><?xml version="1.0" encoding="utf-8"?>
<p:tagLst xmlns:p="http://schemas.openxmlformats.org/presentationml/2006/main">
  <p1:tag xmlns:p1="http://schemas.openxmlformats.org/presentationml/2006/main" name="VEBENCH_MAPPINGINFOID" val="4e5c7840bc064dc4a1d96cf5230a331a"/>
</p:tagLst>
</file>

<file path=ppt/tags/tag3.xml><?xml version="1.0" encoding="utf-8"?>
<p:tagLst xmlns:p="http://schemas.openxmlformats.org/presentationml/2006/main">
  <p1:tag xmlns:p1="http://schemas.openxmlformats.org/presentationml/2006/main" name="VEBENCH_MAPPINGINFOID" val="12ad74a20abd48c6807bcacff3151ccc"/>
</p:tagLst>
</file>

<file path=ppt/tags/tag4.xml><?xml version="1.0" encoding="utf-8"?>
<p:tagLst xmlns:p="http://schemas.openxmlformats.org/presentationml/2006/main">
  <p1:tag xmlns:p1="http://schemas.openxmlformats.org/presentationml/2006/main" name="VEBENCH_MAPPINGINFOID" val="e5f32274ae1a44e2942dcd494c81db9a"/>
</p:tagLst>
</file>

<file path=ppt/tags/tag5.xml><?xml version="1.0" encoding="utf-8"?>
<p:tagLst xmlns:p="http://schemas.openxmlformats.org/presentationml/2006/main">
  <p1:tag xmlns:p1="http://schemas.openxmlformats.org/presentationml/2006/main" name="VEBENCH_MAPPINGINFOID" val="12ad74a20abd48c6807bcacff3151ccc"/>
</p:tagLst>
</file>

<file path=ppt/tags/tag6.xml><?xml version="1.0" encoding="utf-8"?>
<p:tagLst xmlns:p="http://schemas.openxmlformats.org/presentationml/2006/main">
  <p1:tag xmlns:p1="http://schemas.openxmlformats.org/presentationml/2006/main" name="VEBENCH_MAPPINGINFOID" val="adb8d289636841e1ac85513c5671152d"/>
</p:tagLst>
</file>

<file path=ppt/tags/tag7.xml><?xml version="1.0" encoding="utf-8"?>
<p:tagLst xmlns:p="http://schemas.openxmlformats.org/presentationml/2006/main">
  <p1:tag xmlns:p1="http://schemas.openxmlformats.org/presentationml/2006/main" name="VEBENCH_MAPPINGINFOID" val="dd65d9c1d9454aec9fe39ee8d4147a29"/>
</p:tagLst>
</file>

<file path=ppt/tags/tag8.xml><?xml version="1.0" encoding="utf-8"?>
<p:tagLst xmlns:p="http://schemas.openxmlformats.org/presentationml/2006/main">
  <p1:tag xmlns:p1="http://schemas.openxmlformats.org/presentationml/2006/main" name="VEBENCH_MAPPINGINFOID" val="2eb26ce246d545648400c4eb0b2eeb38"/>
</p:tagLst>
</file>

<file path=ppt/tags/tag9.xml><?xml version="1.0" encoding="utf-8"?>
<p:tagLst xmlns:p="http://schemas.openxmlformats.org/presentationml/2006/main">
  <p1:tag xmlns:p1="http://schemas.openxmlformats.org/presentationml/2006/main" name="VEBENCH_MAPPINGINFOID" val="5eac7ae75f244d47a053914843ded67c"/>
</p:tagLst>
</file>

<file path=ppt/theme/theme1.xml><?xml version="1.0" encoding="utf-8"?>
<a:theme xmlns:a="http://schemas.openxmlformats.org/drawingml/2006/main" name="Adobe Master Standard 2012a">
  <a1:themeElements xmlns:a1="http://schemas.openxmlformats.org/drawingml/2006/main">
    <a2:clrScheme xmlns:a2="http://schemas.openxmlformats.org/drawingml/2006/main" name="Adobe 2009">
      <a3:dk1 xmlns:a3="http://schemas.openxmlformats.org/drawingml/2006/main">
        <a4:srgbClr xmlns:a4="http://schemas.openxmlformats.org/drawingml/2006/main" val="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6B737B"/>
      </a3:dk2>
      <a3:lt2 xmlns:a3="http://schemas.openxmlformats.org/drawingml/2006/main">
        <a4:srgbClr xmlns:a4="http://schemas.openxmlformats.org/drawingml/2006/main" val="DADDE0"/>
      </a3:lt2>
      <a3:accent1 xmlns:a3="http://schemas.openxmlformats.org/drawingml/2006/main">
        <a4:srgbClr xmlns:a4="http://schemas.openxmlformats.org/drawingml/2006/main" val="C1D82F"/>
      </a3:accent1>
      <a3:accent2 xmlns:a3="http://schemas.openxmlformats.org/drawingml/2006/main">
        <a4:srgbClr xmlns:a4="http://schemas.openxmlformats.org/drawingml/2006/main" val="00A4E4"/>
      </a3:accent2>
      <a3:accent3 xmlns:a3="http://schemas.openxmlformats.org/drawingml/2006/main">
        <a4:srgbClr xmlns:a4="http://schemas.openxmlformats.org/drawingml/2006/main" val="8348B5"/>
      </a3:accent3>
      <a3:accent4 xmlns:a3="http://schemas.openxmlformats.org/drawingml/2006/main">
        <a4:srgbClr xmlns:a4="http://schemas.openxmlformats.org/drawingml/2006/main" val="FBB034"/>
      </a3:accent4>
      <a3:accent5 xmlns:a3="http://schemas.openxmlformats.org/drawingml/2006/main">
        <a4:srgbClr xmlns:a4="http://schemas.openxmlformats.org/drawingml/2006/main" val="FFDD00"/>
      </a3:accent5>
      <a3:accent6 xmlns:a3="http://schemas.openxmlformats.org/drawingml/2006/main">
        <a4:srgbClr xmlns:a4="http://schemas.openxmlformats.org/drawingml/2006/main" val="FF0000"/>
      </a3:accent6>
      <a3:hlink xmlns:a3="http://schemas.openxmlformats.org/drawingml/2006/main">
        <a4:srgbClr xmlns:a4="http://schemas.openxmlformats.org/drawingml/2006/main" val="000000"/>
      </a3:hlink>
      <a3:folHlink xmlns:a3="http://schemas.openxmlformats.org/drawingml/2006/main">
        <a4:srgbClr xmlns:a4="http://schemas.openxmlformats.org/drawingml/2006/main" val="3F3F3F"/>
      </a3:folHlink>
    </a2:clrScheme>
    <a2:fontScheme xmlns:a2="http://schemas.openxmlformats.org/drawingml/2006/main" name="Adobe Clean 2009">
      <a3:majorFont xmlns:a3="http://schemas.openxmlformats.org/drawingml/2006/main">
        <a4:latin xmlns:a4="http://schemas.openxmlformats.org/drawingml/2006/main" typeface="Adobe Clean"/>
        <a4:ea xmlns:a4="http://schemas.openxmlformats.org/drawingml/2006/main" typeface=""/>
        <a4:cs xmlns:a4="http://schemas.openxmlformats.org/drawingml/2006/main" typeface=""/>
      </a3:majorFont>
      <a3:minorFont xmlns:a3="http://schemas.openxmlformats.org/drawingml/2006/main">
        <a4:latin xmlns:a4="http://schemas.openxmlformats.org/drawingml/2006/main" typeface="Adobe Clean"/>
        <a4:ea xmlns:a4="http://schemas.openxmlformats.org/drawingml/2006/main" typeface=""/>
        <a4:cs xmlns:a4="http://schemas.openxmlformats.org/drawingml/2006/main" typeface=""/>
      </a3:minorFont>
    </a2:fontScheme>
    <a2:fmtScheme xmlns:a2="http://schemas.openxmlformats.org/drawingml/2006/main" name="Trek">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30000"/>
                <a8:satMod xmlns:a8="http://schemas.openxmlformats.org/drawingml/2006/main" val="250000"/>
              </a7:schemeClr>
            </a6:gs>
            <a6:gs xmlns:a6="http://schemas.openxmlformats.org/drawingml/2006/main" pos="72000">
              <a7:schemeClr xmlns:a7="http://schemas.openxmlformats.org/drawingml/2006/main" val="phClr">
                <a8:tint xmlns:a8="http://schemas.openxmlformats.org/drawingml/2006/main" val="75000"/>
                <a8:satMod xmlns:a8="http://schemas.openxmlformats.org/drawingml/2006/main" val="210000"/>
              </a7:schemeClr>
            </a6:gs>
            <a6:gs xmlns:a6="http://schemas.openxmlformats.org/drawingml/2006/main" pos="100000">
              <a7:schemeClr xmlns:a7="http://schemas.openxmlformats.org/drawingml/2006/main" val="phClr">
                <a8:tint xmlns:a8="http://schemas.openxmlformats.org/drawingml/2006/main" val="85000"/>
                <a8:satMod xmlns:a8="http://schemas.openxmlformats.org/drawingml/2006/main" val="210000"/>
              </a7:schemeClr>
            </a6:gs>
          </a5:gsLst>
          <a5:lin xmlns:a5="http://schemas.openxmlformats.org/drawingml/2006/main" ang="54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75000"/>
                <a8:shade xmlns:a8="http://schemas.openxmlformats.org/drawingml/2006/main" val="85000"/>
                <a8:satMod xmlns:a8="http://schemas.openxmlformats.org/drawingml/2006/main" val="230000"/>
              </a7:schemeClr>
            </a6:gs>
            <a6:gs xmlns:a6="http://schemas.openxmlformats.org/drawingml/2006/main" pos="25000">
              <a7:schemeClr xmlns:a7="http://schemas.openxmlformats.org/drawingml/2006/main" val="phClr">
                <a8:tint xmlns:a8="http://schemas.openxmlformats.org/drawingml/2006/main" val="90000"/>
                <a8:shade xmlns:a8="http://schemas.openxmlformats.org/drawingml/2006/main" val="70000"/>
                <a8:satMod xmlns:a8="http://schemas.openxmlformats.org/drawingml/2006/main" val="220000"/>
              </a7:schemeClr>
            </a6:gs>
            <a6:gs xmlns:a6="http://schemas.openxmlformats.org/drawingml/2006/main" pos="50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65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80000">
              <a7:schemeClr xmlns:a7="http://schemas.openxmlformats.org/drawingml/2006/main" val="phClr">
                <a8:tint xmlns:a8="http://schemas.openxmlformats.org/drawingml/2006/main" val="90000"/>
                <a8:shade xmlns:a8="http://schemas.openxmlformats.org/drawingml/2006/main" val="69000"/>
                <a8:satMod xmlns:a8="http://schemas.openxmlformats.org/drawingml/2006/main" val="220000"/>
              </a7:schemeClr>
            </a6:gs>
            <a6:gs xmlns:a6="http://schemas.openxmlformats.org/drawingml/2006/main" pos="100000">
              <a7:schemeClr xmlns:a7="http://schemas.openxmlformats.org/drawingml/2006/main" val="phClr">
                <a8:tint xmlns:a8="http://schemas.openxmlformats.org/drawingml/2006/main" val="77000"/>
                <a8:shade xmlns:a8="http://schemas.openxmlformats.org/drawingml/2006/main" val="80000"/>
                <a8:satMod xmlns:a8="http://schemas.openxmlformats.org/drawingml/2006/main" val="230000"/>
              </a7:schemeClr>
            </a6:gs>
          </a5:gsLst>
          <a5:lin xmlns:a5="http://schemas.openxmlformats.org/drawingml/2006/main" ang="5400000" scaled="1"/>
          <a5:tileRect xmlns:a5="http://schemas.openxmlformats.org/drawingml/2006/main"/>
        </a4:gradFill>
      </a3:fillStyleLst>
      <a3:lnStyleLst xmlns:a3="http://schemas.openxmlformats.org/drawingml/2006/main">
        <a4:ln xmlns:a4="http://schemas.openxmlformats.org/drawingml/2006/main" w="100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l" rig="threePt"/>
          </a5:scene3d>
          <a5:sp3d xmlns:a5="http://schemas.openxmlformats.org/drawingml/2006/main" prstMaterial="metal">
            <a6:bevelT xmlns:a6="http://schemas.openxmlformats.org/drawingml/2006/main" w="10000" h="10000" prst="circle"/>
          </a5:sp3d>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bliqueTopLeft" fov="600000">
              <a7:rot xmlns:a7="http://schemas.openxmlformats.org/drawingml/2006/main" lat="0" lon="0" rev="0"/>
            </a6:camera>
            <a6:lightRig xmlns:a6="http://schemas.openxmlformats.org/drawingml/2006/main" dir="t" rig="balanced">
              <a7:rot xmlns:a7="http://schemas.openxmlformats.org/drawingml/2006/main" lat="0" lon="0" rev="19200000"/>
            </a6:lightRig>
          </a5:scene3d>
          <a5:sp3d xmlns:a5="http://schemas.openxmlformats.org/drawingml/2006/main" contourW="12700" prstMaterial="matte">
            <a6:bevelT xmlns:a6="http://schemas.openxmlformats.org/drawingml/2006/main" w="60000" h="50800" prst="circle"/>
            <a6:contourClr xmlns:a6="http://schemas.openxmlformats.org/drawingml/2006/main">
              <a7:schemeClr xmlns:a7="http://schemas.openxmlformats.org/drawingml/2006/main" val="phClr">
                <a8:shade xmlns:a8="http://schemas.openxmlformats.org/drawingml/2006/main" val="60000"/>
                <a8:satMod xmlns:a8="http://schemas.openxmlformats.org/drawingml/2006/main" val="110000"/>
              </a7:schemeClr>
            </a6:contourClr>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100000"/>
                <a8:shade xmlns:a8="http://schemas.openxmlformats.org/drawingml/2006/main" val="100000"/>
                <a8:satMod xmlns:a8="http://schemas.openxmlformats.org/drawingml/2006/main" val="130000"/>
              </a7:schemeClr>
            </a6:gs>
            <a6:gs xmlns:a6="http://schemas.openxmlformats.org/drawingml/2006/main" pos="100000">
              <a7:schemeClr xmlns:a7="http://schemas.openxmlformats.org/drawingml/2006/main" val="phClr">
                <a8:tint xmlns:a8="http://schemas.openxmlformats.org/drawingml/2006/main" val="50000"/>
                <a8:shade xmlns:a8="http://schemas.openxmlformats.org/drawingml/2006/main" val="100000"/>
                <a8:satMod xmlns:a8="http://schemas.openxmlformats.org/drawingml/2006/main" val="350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spDef>
      <a:spPr/>
      <a:bodyPr upright="false"/>
      <a:lstStyle/>
      <a:style>
        <a:lnRef idx="1">
          <a:schemeClr val="accent1"/>
        </a:lnRef>
        <a:fillRef idx="3">
          <a:schemeClr val="accent1"/>
        </a:fillRef>
        <a:effectRef idx="2">
          <a:schemeClr val="accent1"/>
        </a:effectRef>
        <a:fontRef idx="minor">
          <a:schemeClr val="lt1"/>
        </a:fontRef>
      </a:style>
    </a:spDef>
    <a:lnDef>
      <a:spPr/>
      <a:bodyPr upright="false"/>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customXml/_rels/item1.xml.rels>&#65279;<?xml version="1.0" encoding="utf-8" standalone="yes"?>
<Relationships xmlns="http://schemas.openxmlformats.org/package/2006/relationships">
  <Relationship Id="rId1" Type="http://schemas.openxmlformats.org/officeDocument/2006/relationships/customXmlProps" Target="itemProps1.xml" />
</Relationships>
</file>

<file path=customXml/_rels/item2.xml.rels>&#65279;<?xml version="1.0" encoding="utf-8" standalone="yes"?>
<Relationships xmlns="http://schemas.openxmlformats.org/package/2006/relationships">
  <Relationship Id="rId1" Type="http://schemas.openxmlformats.org/officeDocument/2006/relationships/customXmlProps" Target="itemProps2.xml" />
</Relationships>
</file>

<file path=customXml/_rels/item3.xml.rels>&#65279;<?xml version="1.0" encoding="utf-8" standalone="yes"?>
<Relationships xmlns="http://schemas.openxmlformats.org/package/2006/relationships">
  <Relationship Id="rId1" Type="http://schemas.openxmlformats.org/officeDocument/2006/relationships/customXmlProps" Target="itemProps3.xml" />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1B0B79632D94C9682874FBB917D4F" ma:contentTypeVersion="0" ma:contentTypeDescription="Create a new document." ma:contentTypeScope="" ma:versionID="90add77aa672029df2d1cb6d8330588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675D3-5352-4480-9C2F-F048BB132BD5}">
  <ds:schemaRefs>
    <ds:schemaRef ds:uri="http://schemas.microsoft.com/sharepoint/v3/contenttype/forms"/>
  </ds:schemaRefs>
</ds:datastoreItem>
</file>

<file path=customXml/itemProps2.xml><?xml version="1.0" encoding="utf-8"?>
<ds:datastoreItem xmlns:ds="http://schemas.openxmlformats.org/officeDocument/2006/customXml" ds:itemID="{418A9CFB-EB51-49D1-9B5A-EC90FEC49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5CD85E-CE61-4F39-AADA-1131A9C7B182}">
  <ds:schemaRefs>
    <ds:schemaRef ds:uri="http://schemas.openxmlformats.org/package/2006/metadata/core-properties"/>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emplate>
  <TotalTime>69687</TotalTime>
  <Application>Microsoft Macintosh PowerPoint</Application>
  <PresentationFormat>On-screen Show (4:3)</PresentationFormat>
  <Slides>25</Slides>
  <ScaleCrop>false</ScaleCrop>
  <HeadingPairs>
    <vt:vector size="4" baseType="variant">
      <vt:variant>
        <vt:lpstr>Theme</vt:lpstr>
      </vt:variant>
      <vt:variant>
        <vt:i4>1</vt:i4>
      </vt:variant>
      <vt:variant>
        <vt:lpstr>Slide Titles</vt:lpstr>
      </vt:variant>
      <vt:variant>
        <vt:i4>25</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Title</dc:title>
  <dc:creator>Anurag Goel</dc:creator>
  <cp:lastModifiedBy>Adobe</cp:lastModifiedBy>
  <cp:revision>524</cp:revision>
  <cp:lastPrinted>2012-11-15T15:28:21.0000000Z</cp:lastPrinted>
  <dcterms:created xsi:type="dcterms:W3CDTF">2009-08-20T18:55:32.0000000Z</dcterms:created>
  <dcterms:modified xsi:type="dcterms:W3CDTF">2013-09-10T22:26:00.0000000Z</dcterms:modified>
</cp:coreProperties>
</file>

<file path=docProps/custom.xml><?xml version="1.0" encoding="utf-8"?>
<Properties xmlns="http://schemas.openxmlformats.org/officeDocument/2006/custom-properties" xmlns:vt="http://schemas.openxmlformats.org/officeDocument/2006/docPropsVTypes">
  <xns:property xmlns:xns="http://schemas.openxmlformats.org/officeDocument/2006/custom-properties" fmtid="{D5CDD505-2E9C-101B-9397-08002B2CF9AE}" pid="2" name="ContentTypeId">
    <vt:lpwstr>0x010100F3C1B0B79632D94C9682874FBB917D4F</vt:lpwstr>
  </xns:property>
</Properties>
</file>