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5"/>
  </p:notesMasterIdLst>
  <p:handoutMasterIdLst>
    <p:handoutMasterId r:id="rId6"/>
  </p:handoutMasterIdLst>
  <p:sldIdLst>
    <p:sldId id="4152" r:id="rId2"/>
    <p:sldId id="4226" r:id="rId3"/>
    <p:sldId id="4182" r:id="rId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orient="horz" pos="480" userDrawn="1">
          <p15:clr>
            <a:srgbClr val="A4A3A4"/>
          </p15:clr>
        </p15:guide>
        <p15:guide id="55" pos="143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29DFF"/>
    <a:srgbClr val="D8B201"/>
    <a:srgbClr val="13B0A5"/>
    <a:srgbClr val="5F5F5F"/>
    <a:srgbClr val="A1343C"/>
    <a:srgbClr val="FFFFFF"/>
    <a:srgbClr val="333E50"/>
    <a:srgbClr val="BD4348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94E5DC-2C4B-4CFB-A6A5-558EC0383588}" v="144" dt="2025-05-14T12:51:39.454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37" autoAdjust="0"/>
  </p:normalViewPr>
  <p:slideViewPr>
    <p:cSldViewPr snapToGrid="0">
      <p:cViewPr varScale="1">
        <p:scale>
          <a:sx n="32" d="100"/>
          <a:sy n="32" d="100"/>
        </p:scale>
        <p:origin x="996" y="96"/>
      </p:cViewPr>
      <p:guideLst>
        <p:guide pos="958"/>
        <p:guide orient="horz" pos="8160"/>
        <p:guide orient="horz" pos="480"/>
        <p:guide pos="1439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AE4A3AF-FD91-2D03-ED9E-F9F029080B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E4FE91-B825-4430-CBE8-5DB148DAEA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B57F4-6D8F-415E-AF91-44F3E8E62517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7687E9-9350-AE91-C0A9-D499E42F24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39CBAC-A718-1C3E-3F96-3583CE63F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9FFBF-53AC-45BE-829A-BFF962C8F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4636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11B2C62-F366-F247-B0E1-B910766FE562}"/>
              </a:ext>
            </a:extLst>
          </p:cNvPr>
          <p:cNvSpPr/>
          <p:nvPr userDrawn="1"/>
        </p:nvSpPr>
        <p:spPr>
          <a:xfrm>
            <a:off x="22190850" y="702521"/>
            <a:ext cx="711680" cy="711680"/>
          </a:xfrm>
          <a:prstGeom prst="ellipse">
            <a:avLst/>
          </a:prstGeom>
          <a:solidFill>
            <a:srgbClr val="4F9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22265945" y="762000"/>
            <a:ext cx="633410" cy="630936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4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‹nº›</a:t>
            </a:fld>
            <a:endParaRPr lang="en-US" sz="2800" b="0" i="0" spc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ncamazonas.com.br/poder/corredor-brasil-chile-beneficia-zfm-e-dobra-comercio-diz-ministr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ritica.com/economia/hero-motocorp-planeja-instalar-fabrica-na-zona-franca-de-manaus-1.371629" TargetMode="External"/><Relationship Id="rId5" Type="http://schemas.openxmlformats.org/officeDocument/2006/relationships/hyperlink" Target="https://g1.globo.com/economia/noticia/2025/05/07/dolar-ibovespa.ghtml" TargetMode="External"/><Relationship Id="rId4" Type="http://schemas.openxmlformats.org/officeDocument/2006/relationships/hyperlink" Target="https://www.cnnbrasil.com.br/nacional/norte/am/rio-negro-ultrapassa-cota-de-inundacao-em-manaus-no-amazona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3B0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19">
            <a:extLst>
              <a:ext uri="{FF2B5EF4-FFF2-40B4-BE49-F238E27FC236}">
                <a16:creationId xmlns:a16="http://schemas.microsoft.com/office/drawing/2014/main" id="{87DD7527-A25A-3299-3DCD-49607E01515A}"/>
              </a:ext>
            </a:extLst>
          </p:cNvPr>
          <p:cNvSpPr txBox="1"/>
          <p:nvPr/>
        </p:nvSpPr>
        <p:spPr>
          <a:xfrm>
            <a:off x="-333861" y="4172718"/>
            <a:ext cx="128243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80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SPOILERS DE MERCADO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6976E8-293D-86B1-9A3B-FA9695B31960}"/>
              </a:ext>
            </a:extLst>
          </p:cNvPr>
          <p:cNvSpPr txBox="1"/>
          <p:nvPr/>
        </p:nvSpPr>
        <p:spPr>
          <a:xfrm>
            <a:off x="18056694" y="12990317"/>
            <a:ext cx="6320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>
                <a:solidFill>
                  <a:schemeClr val="tx2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TUTIPLAST INDÚSTRIA E COMÉRCIO LTDA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F3710A1-5249-7167-E63F-9CBE9F864880}"/>
              </a:ext>
            </a:extLst>
          </p:cNvPr>
          <p:cNvGrpSpPr/>
          <p:nvPr/>
        </p:nvGrpSpPr>
        <p:grpSpPr>
          <a:xfrm rot="5400000">
            <a:off x="3004654" y="3084226"/>
            <a:ext cx="180000" cy="4608000"/>
            <a:chOff x="670136" y="5334000"/>
            <a:chExt cx="82340" cy="865405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9BD885A5-C3FA-3FD6-8543-8C673F161F67}"/>
                </a:ext>
              </a:extLst>
            </p:cNvPr>
            <p:cNvSpPr/>
            <p:nvPr/>
          </p:nvSpPr>
          <p:spPr>
            <a:xfrm>
              <a:off x="670136" y="5334000"/>
              <a:ext cx="82339" cy="288131"/>
            </a:xfrm>
            <a:prstGeom prst="rect">
              <a:avLst/>
            </a:prstGeom>
            <a:solidFill>
              <a:srgbClr val="CE3E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1B501B6-A913-2408-0E39-1C3A6EF8C1D7}"/>
                </a:ext>
              </a:extLst>
            </p:cNvPr>
            <p:cNvSpPr/>
            <p:nvPr/>
          </p:nvSpPr>
          <p:spPr>
            <a:xfrm>
              <a:off x="670137" y="5622131"/>
              <a:ext cx="82339" cy="291145"/>
            </a:xfrm>
            <a:prstGeom prst="rect">
              <a:avLst/>
            </a:prstGeom>
            <a:solidFill>
              <a:srgbClr val="E57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E34D3A8-1098-14C1-6CEE-B9BA69F07388}"/>
                </a:ext>
              </a:extLst>
            </p:cNvPr>
            <p:cNvSpPr/>
            <p:nvPr/>
          </p:nvSpPr>
          <p:spPr>
            <a:xfrm>
              <a:off x="670137" y="5911274"/>
              <a:ext cx="82339" cy="288131"/>
            </a:xfrm>
            <a:prstGeom prst="rect">
              <a:avLst/>
            </a:prstGeom>
            <a:solidFill>
              <a:srgbClr val="EEBB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8" name="Imagem 7" descr="Ícone&#10;&#10;O conteúdo gerado por IA pode estar incorreto.">
            <a:hlinkClick r:id="rId2" action="ppaction://hlinksldjump"/>
            <a:extLst>
              <a:ext uri="{FF2B5EF4-FFF2-40B4-BE49-F238E27FC236}">
                <a16:creationId xmlns:a16="http://schemas.microsoft.com/office/drawing/2014/main" id="{BAC1AFB4-BF85-8CC9-1987-145FC4479A3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53" y="1264436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1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85862665-FC05-F826-FEE8-96DB32C56751}"/>
              </a:ext>
            </a:extLst>
          </p:cNvPr>
          <p:cNvSpPr/>
          <p:nvPr/>
        </p:nvSpPr>
        <p:spPr>
          <a:xfrm>
            <a:off x="7831547" y="0"/>
            <a:ext cx="8121600" cy="13715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0" name="TextBox 19">
            <a:extLst>
              <a:ext uri="{FF2B5EF4-FFF2-40B4-BE49-F238E27FC236}">
                <a16:creationId xmlns:a16="http://schemas.microsoft.com/office/drawing/2014/main" id="{87DD7527-A25A-3299-3DCD-49607E01515A}"/>
              </a:ext>
            </a:extLst>
          </p:cNvPr>
          <p:cNvSpPr txBox="1"/>
          <p:nvPr/>
        </p:nvSpPr>
        <p:spPr>
          <a:xfrm>
            <a:off x="-18000" y="229768"/>
            <a:ext cx="6048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13B0A5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SPOILERS DE MERCADO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3964B335-79C0-B798-4340-4519C843D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038" y="-1682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3A68FD4-4BA5-D0EA-05B3-CCC4AD692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5275" y="-1682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CB8AED3E-A654-1C83-68E1-0CAE6E1C2CC4}"/>
              </a:ext>
            </a:extLst>
          </p:cNvPr>
          <p:cNvSpPr txBox="1"/>
          <p:nvPr/>
        </p:nvSpPr>
        <p:spPr>
          <a:xfrm>
            <a:off x="18056689" y="13153050"/>
            <a:ext cx="6320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>
                <a:solidFill>
                  <a:schemeClr val="tx2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TUTIPLAST INDÚSTRIA E COMÉRCIO LTDA</a:t>
            </a:r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CFBFC02A-6F4C-DB87-58BA-247F68DE96E2}"/>
              </a:ext>
            </a:extLst>
          </p:cNvPr>
          <p:cNvSpPr txBox="1"/>
          <p:nvPr/>
        </p:nvSpPr>
        <p:spPr>
          <a:xfrm>
            <a:off x="1" y="925963"/>
            <a:ext cx="7581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3000" b="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 b="1" dirty="0"/>
              <a:t>{{titulo}}</a:t>
            </a:r>
            <a:endParaRPr lang="pt-BR" dirty="0"/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2B3A7E56-875A-A65C-36B9-8C369DB23C70}"/>
              </a:ext>
            </a:extLst>
          </p:cNvPr>
          <p:cNvSpPr txBox="1"/>
          <p:nvPr/>
        </p:nvSpPr>
        <p:spPr>
          <a:xfrm>
            <a:off x="19050" y="1919474"/>
            <a:ext cx="3601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{{data}}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F64DBC-E887-EDA9-F4BD-96C885EAD3A7}"/>
              </a:ext>
            </a:extLst>
          </p:cNvPr>
          <p:cNvSpPr txBox="1"/>
          <p:nvPr/>
        </p:nvSpPr>
        <p:spPr>
          <a:xfrm>
            <a:off x="-19259" y="5900932"/>
            <a:ext cx="777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{{link}}</a:t>
            </a:r>
            <a:endParaRPr lang="en-US" sz="1600" dirty="0">
              <a:solidFill>
                <a:srgbClr val="FF0000"/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4A37B44F-AC29-8035-C6F4-7EB1F917407E}"/>
              </a:ext>
            </a:extLst>
          </p:cNvPr>
          <p:cNvSpPr txBox="1"/>
          <p:nvPr/>
        </p:nvSpPr>
        <p:spPr>
          <a:xfrm>
            <a:off x="19051" y="7161860"/>
            <a:ext cx="7738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3000" b="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/>
              <a:t>Corredor Brasil-Chile </a:t>
            </a:r>
            <a:r>
              <a:rPr lang="pt-BR" b="1"/>
              <a:t>beneficia ZFM </a:t>
            </a:r>
            <a:r>
              <a:rPr lang="pt-BR"/>
              <a:t>e dobra comércio, diz ministra</a:t>
            </a:r>
            <a:endParaRPr lang="en-US"/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47326DC6-CB20-0919-1EAC-7C12CDF97FD4}"/>
              </a:ext>
            </a:extLst>
          </p:cNvPr>
          <p:cNvSpPr txBox="1"/>
          <p:nvPr/>
        </p:nvSpPr>
        <p:spPr>
          <a:xfrm>
            <a:off x="3804" y="8275072"/>
            <a:ext cx="8622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0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25/04/2025</a:t>
            </a: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35F86D35-04C9-B37B-D6C2-B94FFA16A84D}"/>
              </a:ext>
            </a:extLst>
          </p:cNvPr>
          <p:cNvSpPr txBox="1"/>
          <p:nvPr/>
        </p:nvSpPr>
        <p:spPr>
          <a:xfrm>
            <a:off x="-36754" y="12537610"/>
            <a:ext cx="7786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Fonte: </a:t>
            </a:r>
            <a:r>
              <a:rPr lang="en-US" sz="16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  <a:hlinkClick r:id="rId3"/>
              </a:rPr>
              <a:t>https://bncamazonas.com.br/poder/corredor-brasil-chile-beneficia-zfm-e-dobra-comercio-diz-ministra/</a:t>
            </a:r>
            <a:endParaRPr lang="en-US" sz="1600">
              <a:solidFill>
                <a:srgbClr val="FF0000"/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00725E34-6C7C-CBB8-15BB-EAF4EE533ED0}"/>
              </a:ext>
            </a:extLst>
          </p:cNvPr>
          <p:cNvCxnSpPr>
            <a:cxnSpLocks/>
          </p:cNvCxnSpPr>
          <p:nvPr/>
        </p:nvCxnSpPr>
        <p:spPr>
          <a:xfrm>
            <a:off x="15936609" y="7001804"/>
            <a:ext cx="8121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34A14103-A507-EC63-28BA-FE0D55648387}"/>
              </a:ext>
            </a:extLst>
          </p:cNvPr>
          <p:cNvCxnSpPr>
            <a:cxnSpLocks/>
          </p:cNvCxnSpPr>
          <p:nvPr/>
        </p:nvCxnSpPr>
        <p:spPr>
          <a:xfrm>
            <a:off x="7927788" y="7018481"/>
            <a:ext cx="76095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8854672A-AE89-FBEA-F397-900A9132F2CF}"/>
              </a:ext>
            </a:extLst>
          </p:cNvPr>
          <p:cNvCxnSpPr>
            <a:cxnSpLocks/>
          </p:cNvCxnSpPr>
          <p:nvPr/>
        </p:nvCxnSpPr>
        <p:spPr>
          <a:xfrm>
            <a:off x="19050" y="6995982"/>
            <a:ext cx="76095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9">
            <a:extLst>
              <a:ext uri="{FF2B5EF4-FFF2-40B4-BE49-F238E27FC236}">
                <a16:creationId xmlns:a16="http://schemas.microsoft.com/office/drawing/2014/main" id="{BABD8D7E-B68E-C633-B721-E5850699A5C9}"/>
              </a:ext>
            </a:extLst>
          </p:cNvPr>
          <p:cNvSpPr txBox="1"/>
          <p:nvPr/>
        </p:nvSpPr>
        <p:spPr>
          <a:xfrm>
            <a:off x="7894309" y="7161860"/>
            <a:ext cx="8100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3000" b="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 b="1"/>
              <a:t>Rio Negro</a:t>
            </a:r>
            <a:r>
              <a:rPr lang="pt-BR"/>
              <a:t> ultrapassa cota de inundação em Manaus, no Amazonas</a:t>
            </a:r>
          </a:p>
        </p:txBody>
      </p:sp>
      <p:sp>
        <p:nvSpPr>
          <p:cNvPr id="34" name="TextBox 19">
            <a:extLst>
              <a:ext uri="{FF2B5EF4-FFF2-40B4-BE49-F238E27FC236}">
                <a16:creationId xmlns:a16="http://schemas.microsoft.com/office/drawing/2014/main" id="{5368CB72-574D-2AF1-50E0-C2D51F9695E9}"/>
              </a:ext>
            </a:extLst>
          </p:cNvPr>
          <p:cNvSpPr txBox="1"/>
          <p:nvPr/>
        </p:nvSpPr>
        <p:spPr>
          <a:xfrm>
            <a:off x="7890969" y="9217253"/>
            <a:ext cx="7960572" cy="156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22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/>
              <a:t>A calha do Rio Negro, em Manaus, capital do Amazonas, atingiu a cota de inundação de </a:t>
            </a:r>
            <a:r>
              <a:rPr lang="pt-BR" b="1"/>
              <a:t>27,56 metros</a:t>
            </a:r>
            <a:r>
              <a:rPr lang="pt-BR"/>
              <a:t>, nesta segunda-feira (28).</a:t>
            </a:r>
          </a:p>
        </p:txBody>
      </p:sp>
      <p:sp>
        <p:nvSpPr>
          <p:cNvPr id="35" name="TextBox 19">
            <a:extLst>
              <a:ext uri="{FF2B5EF4-FFF2-40B4-BE49-F238E27FC236}">
                <a16:creationId xmlns:a16="http://schemas.microsoft.com/office/drawing/2014/main" id="{5C5C765F-5F6A-5D17-3DF8-EE8EA8D79226}"/>
              </a:ext>
            </a:extLst>
          </p:cNvPr>
          <p:cNvSpPr txBox="1"/>
          <p:nvPr/>
        </p:nvSpPr>
        <p:spPr>
          <a:xfrm>
            <a:off x="7770187" y="12537610"/>
            <a:ext cx="760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sz="1600"/>
              <a:t>Fonte: </a:t>
            </a:r>
            <a:r>
              <a:rPr lang="en-US" sz="1600">
                <a:hlinkClick r:id="rId4"/>
              </a:rPr>
              <a:t>https://www.cnnbrasil.com.br/nacional/norte/am/rio-negro-ultrapassa-cota-de-inundacao-em-manaus-no-amazonas/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FA4E5256-93A4-14DC-75AD-2C681D4B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170" y="2951993"/>
            <a:ext cx="7668007" cy="1060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{{resumo}}</a:t>
            </a:r>
          </a:p>
          <a:p>
            <a:pPr algn="just">
              <a:lnSpc>
                <a:spcPct val="150000"/>
              </a:lnSpc>
            </a:pPr>
            <a:endParaRPr lang="pt-BR" sz="2200" dirty="0">
              <a:solidFill>
                <a:schemeClr val="tx2">
                  <a:lumMod val="65000"/>
                  <a:lumOff val="35000"/>
                </a:schemeClr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5" name="TextBox 19">
            <a:extLst>
              <a:ext uri="{FF2B5EF4-FFF2-40B4-BE49-F238E27FC236}">
                <a16:creationId xmlns:a16="http://schemas.microsoft.com/office/drawing/2014/main" id="{C62114C6-4F04-B232-57E3-0D225C12B22B}"/>
              </a:ext>
            </a:extLst>
          </p:cNvPr>
          <p:cNvSpPr txBox="1"/>
          <p:nvPr/>
        </p:nvSpPr>
        <p:spPr>
          <a:xfrm>
            <a:off x="4710" y="9217253"/>
            <a:ext cx="7737684" cy="156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22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/>
              <a:t> A rota bioceânica reduz custos e acelera exportações entre os países, com impacto direto na Zona Franca de Manaus.</a:t>
            </a:r>
          </a:p>
        </p:txBody>
      </p:sp>
      <p:sp>
        <p:nvSpPr>
          <p:cNvPr id="46" name="TextBox 19">
            <a:extLst>
              <a:ext uri="{FF2B5EF4-FFF2-40B4-BE49-F238E27FC236}">
                <a16:creationId xmlns:a16="http://schemas.microsoft.com/office/drawing/2014/main" id="{E72179E9-E20B-47ED-ADF7-ED892E1FF4A6}"/>
              </a:ext>
            </a:extLst>
          </p:cNvPr>
          <p:cNvSpPr txBox="1"/>
          <p:nvPr/>
        </p:nvSpPr>
        <p:spPr>
          <a:xfrm>
            <a:off x="16156075" y="895483"/>
            <a:ext cx="7581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3000" b="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 b="1"/>
              <a:t>Dólar </a:t>
            </a:r>
            <a:r>
              <a:rPr lang="pt-BR"/>
              <a:t>opera em alta e bate </a:t>
            </a:r>
            <a:r>
              <a:rPr lang="pt-BR" b="1"/>
              <a:t>R$ 5,74</a:t>
            </a:r>
            <a:r>
              <a:rPr lang="pt-BR"/>
              <a:t>, à espera do </a:t>
            </a:r>
            <a:r>
              <a:rPr lang="pt-BR" err="1"/>
              <a:t>Fed</a:t>
            </a:r>
            <a:r>
              <a:rPr lang="pt-BR"/>
              <a:t> e do Copom; Ibovespa cai</a:t>
            </a:r>
          </a:p>
        </p:txBody>
      </p:sp>
      <p:sp>
        <p:nvSpPr>
          <p:cNvPr id="47" name="TextBox 19">
            <a:extLst>
              <a:ext uri="{FF2B5EF4-FFF2-40B4-BE49-F238E27FC236}">
                <a16:creationId xmlns:a16="http://schemas.microsoft.com/office/drawing/2014/main" id="{654BB66E-43E7-E242-B56C-C7B1754F7C6A}"/>
              </a:ext>
            </a:extLst>
          </p:cNvPr>
          <p:cNvSpPr txBox="1"/>
          <p:nvPr/>
        </p:nvSpPr>
        <p:spPr>
          <a:xfrm>
            <a:off x="16154576" y="2336918"/>
            <a:ext cx="3601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07/05/2025</a:t>
            </a: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FC153172-5A6D-1D7D-57C0-143C499C8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0691" y="2951993"/>
            <a:ext cx="8103782" cy="258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O </a:t>
            </a:r>
            <a:r>
              <a:rPr lang="pt-BR" sz="2200" b="1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dólar </a:t>
            </a:r>
            <a:r>
              <a:rPr lang="pt-BR" sz="22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inverteu o sinal e opera em alta nesta quarta-feira (7), tendo atingido a máxima de </a:t>
            </a:r>
            <a:r>
              <a:rPr lang="pt-BR" sz="2200" b="1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R$ 5,74 </a:t>
            </a:r>
            <a:r>
              <a:rPr lang="pt-BR" sz="22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já pela manhã, conforme investidores aguardam decisões sobre as taxas básicas de juros do Brasil e dos Estados Unidos.</a:t>
            </a:r>
          </a:p>
        </p:txBody>
      </p:sp>
      <p:sp>
        <p:nvSpPr>
          <p:cNvPr id="49" name="TextBox 19">
            <a:extLst>
              <a:ext uri="{FF2B5EF4-FFF2-40B4-BE49-F238E27FC236}">
                <a16:creationId xmlns:a16="http://schemas.microsoft.com/office/drawing/2014/main" id="{469FE1F0-F470-DBDF-3FD1-CB1E53874E65}"/>
              </a:ext>
            </a:extLst>
          </p:cNvPr>
          <p:cNvSpPr txBox="1"/>
          <p:nvPr/>
        </p:nvSpPr>
        <p:spPr>
          <a:xfrm>
            <a:off x="16260691" y="5900932"/>
            <a:ext cx="777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Fonte:</a:t>
            </a:r>
            <a:r>
              <a:rPr lang="en-US" sz="16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  <a:hlinkClick r:id="rId5"/>
              </a:rPr>
              <a:t> https://g1.globo.com/economia/noticia/2025/05/07/dolar-ibovespa.ghtml</a:t>
            </a:r>
            <a:endParaRPr lang="en-US" sz="1600">
              <a:solidFill>
                <a:srgbClr val="FF0000"/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24BF9B21-C368-AAE4-26F8-1AEC42668689}"/>
              </a:ext>
            </a:extLst>
          </p:cNvPr>
          <p:cNvSpPr txBox="1"/>
          <p:nvPr/>
        </p:nvSpPr>
        <p:spPr>
          <a:xfrm>
            <a:off x="8003897" y="5900932"/>
            <a:ext cx="777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link</a:t>
            </a:r>
          </a:p>
        </p:txBody>
      </p:sp>
      <p:sp>
        <p:nvSpPr>
          <p:cNvPr id="54" name="TextBox 19">
            <a:extLst>
              <a:ext uri="{FF2B5EF4-FFF2-40B4-BE49-F238E27FC236}">
                <a16:creationId xmlns:a16="http://schemas.microsoft.com/office/drawing/2014/main" id="{AB0E3D90-9A5B-0F7A-307F-E8C2BB495F9A}"/>
              </a:ext>
            </a:extLst>
          </p:cNvPr>
          <p:cNvSpPr txBox="1"/>
          <p:nvPr/>
        </p:nvSpPr>
        <p:spPr>
          <a:xfrm>
            <a:off x="7831547" y="8275072"/>
            <a:ext cx="8622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0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28/04/2025</a:t>
            </a:r>
          </a:p>
        </p:txBody>
      </p:sp>
      <p:sp>
        <p:nvSpPr>
          <p:cNvPr id="55" name="TextBox 19">
            <a:extLst>
              <a:ext uri="{FF2B5EF4-FFF2-40B4-BE49-F238E27FC236}">
                <a16:creationId xmlns:a16="http://schemas.microsoft.com/office/drawing/2014/main" id="{6FEC83BD-BFD7-587E-589E-17922A680926}"/>
              </a:ext>
            </a:extLst>
          </p:cNvPr>
          <p:cNvSpPr txBox="1"/>
          <p:nvPr/>
        </p:nvSpPr>
        <p:spPr>
          <a:xfrm>
            <a:off x="16098920" y="7161860"/>
            <a:ext cx="8100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3000" b="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/>
              <a:t>Hero </a:t>
            </a:r>
            <a:r>
              <a:rPr lang="pt-BR" err="1"/>
              <a:t>MotoCorp</a:t>
            </a:r>
            <a:r>
              <a:rPr lang="pt-BR"/>
              <a:t> planeja </a:t>
            </a:r>
            <a:r>
              <a:rPr lang="pt-BR" b="1"/>
              <a:t>instalar fábrica </a:t>
            </a:r>
            <a:r>
              <a:rPr lang="pt-BR"/>
              <a:t>na </a:t>
            </a:r>
            <a:r>
              <a:rPr lang="pt-BR" b="1"/>
              <a:t>Zona Franca de Manaus</a:t>
            </a: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53E3D43E-C29A-7165-9CBB-7D08801C9B5D}"/>
              </a:ext>
            </a:extLst>
          </p:cNvPr>
          <p:cNvSpPr txBox="1"/>
          <p:nvPr/>
        </p:nvSpPr>
        <p:spPr>
          <a:xfrm>
            <a:off x="16065203" y="9217253"/>
            <a:ext cx="7960572" cy="258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22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/>
              <a:t>Reconhecida como a maior fabricante de motocicletas do mundo em volume, a Hero </a:t>
            </a:r>
            <a:r>
              <a:rPr lang="pt-BR" err="1"/>
              <a:t>MotoCorp</a:t>
            </a:r>
            <a:r>
              <a:rPr lang="pt-BR"/>
              <a:t> é líder absoluta no segmento na Índia e busca agora expandir sua presença na América Latina por meio do mercado brasileiro. </a:t>
            </a:r>
          </a:p>
        </p:txBody>
      </p:sp>
      <p:sp>
        <p:nvSpPr>
          <p:cNvPr id="57" name="TextBox 19">
            <a:extLst>
              <a:ext uri="{FF2B5EF4-FFF2-40B4-BE49-F238E27FC236}">
                <a16:creationId xmlns:a16="http://schemas.microsoft.com/office/drawing/2014/main" id="{86B01CDC-B90F-D532-18CC-94F5E9368F4A}"/>
              </a:ext>
            </a:extLst>
          </p:cNvPr>
          <p:cNvSpPr txBox="1"/>
          <p:nvPr/>
        </p:nvSpPr>
        <p:spPr>
          <a:xfrm>
            <a:off x="16057898" y="12537610"/>
            <a:ext cx="831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sz="1600"/>
              <a:t>Fonte:</a:t>
            </a:r>
            <a:r>
              <a:rPr lang="en-US" sz="1600">
                <a:hlinkClick r:id="rId6"/>
              </a:rPr>
              <a:t> https://www.acritica.com/economia/hero-motocorp-planeja-instalar-fabrica-na-zona-franca-de-manaus-1.371629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2" name="TextBox 19">
            <a:extLst>
              <a:ext uri="{FF2B5EF4-FFF2-40B4-BE49-F238E27FC236}">
                <a16:creationId xmlns:a16="http://schemas.microsoft.com/office/drawing/2014/main" id="{B3C1B0EA-78A1-A27A-BAF4-B4791CCECE46}"/>
              </a:ext>
            </a:extLst>
          </p:cNvPr>
          <p:cNvSpPr txBox="1"/>
          <p:nvPr/>
        </p:nvSpPr>
        <p:spPr>
          <a:xfrm>
            <a:off x="16158753" y="8225884"/>
            <a:ext cx="8622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just" defTabSz="1828434" rtl="0" eaLnBrk="1" latinLnBrk="0" hangingPunct="1">
              <a:defRPr sz="2000" kern="12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06/05/2025</a:t>
            </a:r>
          </a:p>
        </p:txBody>
      </p:sp>
    </p:spTree>
    <p:extLst>
      <p:ext uri="{BB962C8B-B14F-4D97-AF65-F5344CB8AC3E}">
        <p14:creationId xmlns:p14="http://schemas.microsoft.com/office/powerpoint/2010/main" val="5201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3B0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19">
            <a:extLst>
              <a:ext uri="{FF2B5EF4-FFF2-40B4-BE49-F238E27FC236}">
                <a16:creationId xmlns:a16="http://schemas.microsoft.com/office/drawing/2014/main" id="{87DD7527-A25A-3299-3DCD-49607E01515A}"/>
              </a:ext>
            </a:extLst>
          </p:cNvPr>
          <p:cNvSpPr txBox="1"/>
          <p:nvPr/>
        </p:nvSpPr>
        <p:spPr>
          <a:xfrm>
            <a:off x="638575" y="4035558"/>
            <a:ext cx="70551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pt-BR" sz="80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OBRIGADO!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6976E8-293D-86B1-9A3B-FA9695B31960}"/>
              </a:ext>
            </a:extLst>
          </p:cNvPr>
          <p:cNvSpPr txBox="1"/>
          <p:nvPr/>
        </p:nvSpPr>
        <p:spPr>
          <a:xfrm>
            <a:off x="18056694" y="12990317"/>
            <a:ext cx="6320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>
                <a:solidFill>
                  <a:schemeClr val="tx2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TUTIPLAST INDÚSTRIA E COMÉRCIO LTDA</a:t>
            </a:r>
          </a:p>
        </p:txBody>
      </p:sp>
    </p:spTree>
    <p:extLst>
      <p:ext uri="{BB962C8B-B14F-4D97-AF65-F5344CB8AC3E}">
        <p14:creationId xmlns:p14="http://schemas.microsoft.com/office/powerpoint/2010/main" val="366651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GPIA - Theme 03 -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1DE7D8"/>
      </a:accent1>
      <a:accent2>
        <a:srgbClr val="29CEDC"/>
      </a:accent2>
      <a:accent3>
        <a:srgbClr val="34B9DF"/>
      </a:accent3>
      <a:accent4>
        <a:srgbClr val="42A6E3"/>
      </a:accent4>
      <a:accent5>
        <a:srgbClr val="5091E7"/>
      </a:accent5>
      <a:accent6>
        <a:srgbClr val="5D76EA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9CA91865-A3EE-4271-A6E6-14CDAE84DF8E}">
  <we:reference id="wa200001396" version="5.1.1.0" store="pt-BR" storeType="OMEX"/>
  <we:alternateReferences>
    <we:reference id="wa200001396" version="5.1.1.0" store="WA20000139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C9D3129-0772-4E7C-89C1-69004AECCB42}">
  <we:reference id="wa104380519" version="3.7.0.0" store="pt-BR" storeType="OMEX"/>
  <we:alternateReferences>
    <we:reference id="wa104380519" version="3.7.0.0" store="wa10438051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286</Words>
  <Application>Microsoft Office PowerPoint</Application>
  <PresentationFormat>Personalizar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Calibri</vt:lpstr>
      <vt:lpstr>Lato Light</vt:lpstr>
      <vt:lpstr>Poppins</vt:lpstr>
      <vt:lpstr>Poppins Light</vt:lpstr>
      <vt:lpstr>Poppins Medium</vt:lpstr>
      <vt:lpstr>Office Theme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Fernando Silva</dc:creator>
  <cp:keywords/>
  <dc:description/>
  <cp:lastModifiedBy>Kamilly Lopes</cp:lastModifiedBy>
  <cp:revision>14</cp:revision>
  <dcterms:created xsi:type="dcterms:W3CDTF">2014-11-12T21:47:38Z</dcterms:created>
  <dcterms:modified xsi:type="dcterms:W3CDTF">2025-05-19T14:44:17Z</dcterms:modified>
  <cp:category/>
</cp:coreProperties>
</file>