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Oswald Light"/>
      <p:regular r:id="rId24"/>
      <p:bold r:id="rId25"/>
    </p:embeddedFont>
    <p:embeddedFont>
      <p:font typeface="Pacifico"/>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swaldLigh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acifico-regular.fntdata"/><Relationship Id="rId25" Type="http://schemas.openxmlformats.org/officeDocument/2006/relationships/font" Target="fonts/OswaldLight-bold.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82f74f56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82f74f56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84dda9986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84dda9986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87359a767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87359a767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82f74f56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82f74f56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Eastern Region: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Cleanliness and Security: Implement daily cleaning schedules for bathrooms and dining areas, with additional staff assigned during peak hours. Install security cameras and increase security patrols to deter drug-related activities. Collaborate with local organizations to address homelessness issues around premises, potentially through outreach programs or partnerships.</a:t>
            </a:r>
            <a:endParaRPr/>
          </a:p>
          <a:p>
            <a:pPr indent="0" lvl="0" marL="0" rtl="0" algn="l">
              <a:spcBef>
                <a:spcPts val="0"/>
              </a:spcBef>
              <a:spcAft>
                <a:spcPts val="0"/>
              </a:spcAft>
              <a:buClr>
                <a:schemeClr val="dk1"/>
              </a:buClr>
              <a:buSzPts val="1100"/>
              <a:buFont typeface="Arial"/>
              <a:buNone/>
            </a:pPr>
            <a:r>
              <a:rPr lang="en-GB"/>
              <a:t>Western Region: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Parking and Drive-Through Efficiency: Explore options for expanding parking facilities or optimizing existing space to accommodate more vehicles. Extend drive-through service hours to operate 24/7 as advertised, ensuring adequate staffing levels for overnight shifts. Introduce mobile ordering options to reduce wait times and enhance order accuracy. Implement regular customer service training programs to improve interactions and address issues of rudeness.</a:t>
            </a:r>
            <a:endParaRPr/>
          </a:p>
          <a:p>
            <a:pPr indent="0" lvl="0" marL="0" rtl="0" algn="l">
              <a:spcBef>
                <a:spcPts val="0"/>
              </a:spcBef>
              <a:spcAft>
                <a:spcPts val="0"/>
              </a:spcAft>
              <a:buClr>
                <a:schemeClr val="dk1"/>
              </a:buClr>
              <a:buSzPts val="1100"/>
              <a:buFont typeface="Arial"/>
              <a:buNone/>
            </a:pPr>
            <a:r>
              <a:rPr lang="en-GB"/>
              <a:t>Northern Region: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Food Quality and Order Accuracy: Provide additional training for management teams, particularly in locations like Oak Park, to improve operational efficiency and ensure consistency in service standards. Conduct regular equipment maintenance checks to prevent ice cream machine malfunctions. Enhance quality control measures to address complaints about cold or stale food and inaccuracies in orders.</a:t>
            </a:r>
            <a:endParaRPr/>
          </a:p>
          <a:p>
            <a:pPr indent="0" lvl="0" marL="0" rtl="0" algn="l">
              <a:spcBef>
                <a:spcPts val="0"/>
              </a:spcBef>
              <a:spcAft>
                <a:spcPts val="0"/>
              </a:spcAft>
              <a:buClr>
                <a:schemeClr val="dk1"/>
              </a:buClr>
              <a:buSzPts val="1100"/>
              <a:buFont typeface="Arial"/>
              <a:buNone/>
            </a:pPr>
            <a:r>
              <a:rPr lang="en-GB"/>
              <a:t>Southern Region: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Employee Attitude and Machine Maintenance: Develop a comprehensive employee training program focusing on customer service skills, with a specific emphasis on drive-through interactions. Implement performance metrics to monitor employee attitudes and provide feedback for improvement. Establish a preventive maintenance schedule for machines to reduce instances of malfunctions, potentially involving more frequent servicing or equipment upgrades.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82f74f561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82f74f56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c82f74f5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c82f74f5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82f74f561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82f74f561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84dda9986_3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84dda9986_3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c82f74f561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c82f74f561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84dda9986_3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84dda9986_3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82f74f561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82f74f561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c84dda9986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c84dda9986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87359a76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87359a76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282F"/>
        </a:solidFill>
      </p:bgPr>
    </p:bg>
    <p:spTree>
      <p:nvGrpSpPr>
        <p:cNvPr id="53" name="Shape 53"/>
        <p:cNvGrpSpPr/>
        <p:nvPr/>
      </p:nvGrpSpPr>
      <p:grpSpPr>
        <a:xfrm>
          <a:off x="0" y="0"/>
          <a:ext cx="0" cy="0"/>
          <a:chOff x="0" y="0"/>
          <a:chExt cx="0" cy="0"/>
        </a:xfrm>
      </p:grpSpPr>
      <p:sp>
        <p:nvSpPr>
          <p:cNvPr id="54" name="Google Shape;54;p13"/>
          <p:cNvSpPr txBox="1"/>
          <p:nvPr/>
        </p:nvSpPr>
        <p:spPr>
          <a:xfrm>
            <a:off x="550950" y="3698425"/>
            <a:ext cx="8042100" cy="9390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GB" sz="2000">
                <a:solidFill>
                  <a:srgbClr val="FDC82F"/>
                </a:solidFill>
                <a:latin typeface="Times New Roman"/>
                <a:ea typeface="Times New Roman"/>
                <a:cs typeface="Times New Roman"/>
                <a:sym typeface="Times New Roman"/>
              </a:rPr>
              <a:t>Group 8 - </a:t>
            </a:r>
            <a:r>
              <a:rPr lang="en-GB" sz="1900">
                <a:solidFill>
                  <a:srgbClr val="FDC82F"/>
                </a:solidFill>
                <a:latin typeface="Times New Roman"/>
                <a:ea typeface="Times New Roman"/>
                <a:cs typeface="Times New Roman"/>
                <a:sym typeface="Times New Roman"/>
              </a:rPr>
              <a:t>OPIM 5671: Text Mining Group Project</a:t>
            </a:r>
            <a:endParaRPr sz="1900">
              <a:solidFill>
                <a:srgbClr val="FDC82F"/>
              </a:solidFill>
              <a:latin typeface="Times New Roman"/>
              <a:ea typeface="Times New Roman"/>
              <a:cs typeface="Times New Roman"/>
              <a:sym typeface="Times New Roman"/>
            </a:endParaRPr>
          </a:p>
          <a:p>
            <a:pPr indent="0" lvl="0" marL="0" rtl="0" algn="r">
              <a:spcBef>
                <a:spcPts val="0"/>
              </a:spcBef>
              <a:spcAft>
                <a:spcPts val="0"/>
              </a:spcAft>
              <a:buNone/>
            </a:pPr>
            <a:r>
              <a:t/>
            </a:r>
            <a:endParaRPr sz="1900">
              <a:solidFill>
                <a:srgbClr val="FDC82F"/>
              </a:solidFill>
              <a:latin typeface="Times New Roman"/>
              <a:ea typeface="Times New Roman"/>
              <a:cs typeface="Times New Roman"/>
              <a:sym typeface="Times New Roman"/>
            </a:endParaRPr>
          </a:p>
        </p:txBody>
      </p:sp>
      <p:sp>
        <p:nvSpPr>
          <p:cNvPr id="55" name="Google Shape;55;p13"/>
          <p:cNvSpPr txBox="1"/>
          <p:nvPr/>
        </p:nvSpPr>
        <p:spPr>
          <a:xfrm>
            <a:off x="309700" y="848500"/>
            <a:ext cx="9144000" cy="1046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b="1" lang="en-GB" sz="5600">
                <a:solidFill>
                  <a:srgbClr val="FDC82F"/>
                </a:solidFill>
                <a:latin typeface="Pacifico"/>
                <a:ea typeface="Pacifico"/>
                <a:cs typeface="Pacifico"/>
                <a:sym typeface="Pacifico"/>
              </a:rPr>
              <a:t>McDigest</a:t>
            </a:r>
            <a:endParaRPr sz="5600">
              <a:solidFill>
                <a:srgbClr val="FDC82F"/>
              </a:solidFill>
              <a:latin typeface="Pacifico"/>
              <a:ea typeface="Pacifico"/>
              <a:cs typeface="Pacifico"/>
              <a:sym typeface="Pacifico"/>
            </a:endParaRPr>
          </a:p>
        </p:txBody>
      </p:sp>
      <p:pic>
        <p:nvPicPr>
          <p:cNvPr id="56" name="Google Shape;56;p13"/>
          <p:cNvPicPr preferRelativeResize="0"/>
          <p:nvPr/>
        </p:nvPicPr>
        <p:blipFill>
          <a:blip r:embed="rId3">
            <a:alphaModFix/>
          </a:blip>
          <a:stretch>
            <a:fillRect/>
          </a:stretch>
        </p:blipFill>
        <p:spPr>
          <a:xfrm>
            <a:off x="1013850" y="428100"/>
            <a:ext cx="1895077" cy="1622024"/>
          </a:xfrm>
          <a:prstGeom prst="rect">
            <a:avLst/>
          </a:prstGeom>
          <a:noFill/>
          <a:ln>
            <a:noFill/>
          </a:ln>
        </p:spPr>
      </p:pic>
      <p:sp>
        <p:nvSpPr>
          <p:cNvPr id="57" name="Google Shape;57;p13"/>
          <p:cNvSpPr txBox="1"/>
          <p:nvPr/>
        </p:nvSpPr>
        <p:spPr>
          <a:xfrm>
            <a:off x="0" y="2473725"/>
            <a:ext cx="9144000" cy="16086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GB" sz="3700">
                <a:solidFill>
                  <a:srgbClr val="FDC82F"/>
                </a:solidFill>
                <a:latin typeface="Oswald"/>
                <a:ea typeface="Oswald"/>
                <a:cs typeface="Oswald"/>
                <a:sym typeface="Oswald"/>
              </a:rPr>
              <a:t> Mining McDonald's Store Reviews</a:t>
            </a:r>
            <a:endParaRPr sz="3700">
              <a:solidFill>
                <a:srgbClr val="FDC82F"/>
              </a:solidFill>
              <a:latin typeface="Oswald"/>
              <a:ea typeface="Oswald"/>
              <a:cs typeface="Oswald"/>
              <a:sym typeface="Oswald"/>
            </a:endParaRPr>
          </a:p>
          <a:p>
            <a:pPr indent="0" lvl="0" marL="0" rtl="0" algn="ctr">
              <a:lnSpc>
                <a:spcPct val="150000"/>
              </a:lnSpc>
              <a:spcBef>
                <a:spcPts val="0"/>
              </a:spcBef>
              <a:spcAft>
                <a:spcPts val="0"/>
              </a:spcAft>
              <a:buNone/>
            </a:pPr>
            <a:r>
              <a:t/>
            </a:r>
            <a:endParaRPr sz="3700">
              <a:solidFill>
                <a:srgbClr val="FDC82F"/>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63" name="Shape 163"/>
        <p:cNvGrpSpPr/>
        <p:nvPr/>
      </p:nvGrpSpPr>
      <p:grpSpPr>
        <a:xfrm>
          <a:off x="0" y="0"/>
          <a:ext cx="0" cy="0"/>
          <a:chOff x="0" y="0"/>
          <a:chExt cx="0" cy="0"/>
        </a:xfrm>
      </p:grpSpPr>
      <p:sp>
        <p:nvSpPr>
          <p:cNvPr id="164" name="Google Shape;164;p22"/>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2"/>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2"/>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- 9</a:t>
            </a:r>
            <a:endParaRPr sz="1200">
              <a:solidFill>
                <a:srgbClr val="FDC82F"/>
              </a:solidFill>
            </a:endParaRPr>
          </a:p>
        </p:txBody>
      </p:sp>
      <p:pic>
        <p:nvPicPr>
          <p:cNvPr id="167" name="Google Shape;167;p22"/>
          <p:cNvPicPr preferRelativeResize="0"/>
          <p:nvPr/>
        </p:nvPicPr>
        <p:blipFill rotWithShape="1">
          <a:blip r:embed="rId3">
            <a:alphaModFix/>
          </a:blip>
          <a:srcRect b="6924" l="-1712" r="16937" t="0"/>
          <a:stretch/>
        </p:blipFill>
        <p:spPr>
          <a:xfrm>
            <a:off x="0" y="789225"/>
            <a:ext cx="8792026" cy="3856600"/>
          </a:xfrm>
          <a:prstGeom prst="rect">
            <a:avLst/>
          </a:prstGeom>
          <a:noFill/>
          <a:ln>
            <a:noFill/>
          </a:ln>
        </p:spPr>
      </p:pic>
      <p:pic>
        <p:nvPicPr>
          <p:cNvPr id="168" name="Google Shape;168;p22"/>
          <p:cNvPicPr preferRelativeResize="0"/>
          <p:nvPr/>
        </p:nvPicPr>
        <p:blipFill>
          <a:blip r:embed="rId4">
            <a:alphaModFix/>
          </a:blip>
          <a:stretch>
            <a:fillRect/>
          </a:stretch>
        </p:blipFill>
        <p:spPr>
          <a:xfrm>
            <a:off x="8139550" y="75851"/>
            <a:ext cx="833448" cy="713376"/>
          </a:xfrm>
          <a:prstGeom prst="rect">
            <a:avLst/>
          </a:prstGeom>
          <a:noFill/>
          <a:ln>
            <a:noFill/>
          </a:ln>
        </p:spPr>
      </p:pic>
      <p:sp>
        <p:nvSpPr>
          <p:cNvPr id="169" name="Google Shape;169;p22"/>
          <p:cNvSpPr txBox="1"/>
          <p:nvPr/>
        </p:nvSpPr>
        <p:spPr>
          <a:xfrm>
            <a:off x="118350" y="41400"/>
            <a:ext cx="64407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2200">
                <a:solidFill>
                  <a:schemeClr val="lt1"/>
                </a:solidFill>
                <a:latin typeface="Oswald"/>
                <a:ea typeface="Oswald"/>
                <a:cs typeface="Oswald"/>
                <a:sym typeface="Oswald"/>
              </a:rPr>
              <a:t>REGION-WISE NEGATIVE REVIEWS MODELING </a:t>
            </a:r>
            <a:endParaRPr sz="2200">
              <a:solidFill>
                <a:schemeClr val="lt1"/>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73" name="Shape 173"/>
        <p:cNvGrpSpPr/>
        <p:nvPr/>
      </p:nvGrpSpPr>
      <p:grpSpPr>
        <a:xfrm>
          <a:off x="0" y="0"/>
          <a:ext cx="0" cy="0"/>
          <a:chOff x="0" y="0"/>
          <a:chExt cx="0" cy="0"/>
        </a:xfrm>
      </p:grpSpPr>
      <p:sp>
        <p:nvSpPr>
          <p:cNvPr id="174" name="Google Shape;174;p23"/>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3"/>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76" name="Google Shape;176;p23"/>
          <p:cNvPicPr preferRelativeResize="0"/>
          <p:nvPr/>
        </p:nvPicPr>
        <p:blipFill>
          <a:blip r:embed="rId3">
            <a:alphaModFix/>
          </a:blip>
          <a:stretch>
            <a:fillRect/>
          </a:stretch>
        </p:blipFill>
        <p:spPr>
          <a:xfrm>
            <a:off x="8139550" y="75851"/>
            <a:ext cx="833448" cy="713376"/>
          </a:xfrm>
          <a:prstGeom prst="rect">
            <a:avLst/>
          </a:prstGeom>
          <a:noFill/>
          <a:ln>
            <a:noFill/>
          </a:ln>
        </p:spPr>
      </p:pic>
      <p:sp>
        <p:nvSpPr>
          <p:cNvPr id="177" name="Google Shape;177;p23"/>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- 10</a:t>
            </a:r>
            <a:endParaRPr sz="1200">
              <a:solidFill>
                <a:srgbClr val="FDC82F"/>
              </a:solidFill>
            </a:endParaRPr>
          </a:p>
        </p:txBody>
      </p:sp>
      <p:sp>
        <p:nvSpPr>
          <p:cNvPr id="178" name="Google Shape;178;p23"/>
          <p:cNvSpPr txBox="1"/>
          <p:nvPr/>
        </p:nvSpPr>
        <p:spPr>
          <a:xfrm>
            <a:off x="137075" y="606000"/>
            <a:ext cx="29967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b="1" lang="en-GB">
                <a:solidFill>
                  <a:schemeClr val="dk1"/>
                </a:solidFill>
                <a:latin typeface="Times New Roman"/>
                <a:ea typeface="Times New Roman"/>
                <a:cs typeface="Times New Roman"/>
                <a:sym typeface="Times New Roman"/>
              </a:rPr>
              <a:t>EAST </a:t>
            </a:r>
            <a:endParaRPr b="1">
              <a:solidFill>
                <a:schemeClr val="dk1"/>
              </a:solidFill>
              <a:latin typeface="Times New Roman"/>
              <a:ea typeface="Times New Roman"/>
              <a:cs typeface="Times New Roman"/>
              <a:sym typeface="Times New Roman"/>
            </a:endParaRPr>
          </a:p>
        </p:txBody>
      </p:sp>
      <p:sp>
        <p:nvSpPr>
          <p:cNvPr id="179" name="Google Shape;179;p23"/>
          <p:cNvSpPr txBox="1"/>
          <p:nvPr/>
        </p:nvSpPr>
        <p:spPr>
          <a:xfrm>
            <a:off x="135425" y="27167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b="1" lang="en-GB">
                <a:solidFill>
                  <a:schemeClr val="dk1"/>
                </a:solidFill>
                <a:latin typeface="Times New Roman"/>
                <a:ea typeface="Times New Roman"/>
                <a:cs typeface="Times New Roman"/>
                <a:sym typeface="Times New Roman"/>
              </a:rPr>
              <a:t>WES</a:t>
            </a:r>
            <a:r>
              <a:rPr b="1" lang="en-GB">
                <a:solidFill>
                  <a:schemeClr val="dk1"/>
                </a:solidFill>
                <a:latin typeface="Times New Roman"/>
                <a:ea typeface="Times New Roman"/>
                <a:cs typeface="Times New Roman"/>
                <a:sym typeface="Times New Roman"/>
              </a:rPr>
              <a:t>T </a:t>
            </a:r>
            <a:endParaRPr>
              <a:solidFill>
                <a:schemeClr val="dk2"/>
              </a:solidFill>
              <a:latin typeface="Times New Roman"/>
              <a:ea typeface="Times New Roman"/>
              <a:cs typeface="Times New Roman"/>
              <a:sym typeface="Times New Roman"/>
            </a:endParaRPr>
          </a:p>
        </p:txBody>
      </p:sp>
      <p:sp>
        <p:nvSpPr>
          <p:cNvPr id="180" name="Google Shape;180;p23"/>
          <p:cNvSpPr txBox="1"/>
          <p:nvPr/>
        </p:nvSpPr>
        <p:spPr>
          <a:xfrm>
            <a:off x="5995225" y="966200"/>
            <a:ext cx="31488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The primary dissatisfaction among customers in the East relates to cleanliness and security, accounting for 26% of feedback with 1,104 mentions. Clusters 7,10, and 5 specifically highlight these concerns.</a:t>
            </a:r>
            <a:endParaRPr>
              <a:solidFill>
                <a:schemeClr val="dk1"/>
              </a:solidFill>
              <a:latin typeface="Times New Roman"/>
              <a:ea typeface="Times New Roman"/>
              <a:cs typeface="Times New Roman"/>
              <a:sym typeface="Times New Roman"/>
            </a:endParaRPr>
          </a:p>
        </p:txBody>
      </p:sp>
      <p:pic>
        <p:nvPicPr>
          <p:cNvPr id="181" name="Google Shape;181;p23"/>
          <p:cNvPicPr preferRelativeResize="0"/>
          <p:nvPr/>
        </p:nvPicPr>
        <p:blipFill rotWithShape="1">
          <a:blip r:embed="rId4">
            <a:alphaModFix/>
          </a:blip>
          <a:srcRect b="0" l="6725" r="0" t="24964"/>
          <a:stretch/>
        </p:blipFill>
        <p:spPr>
          <a:xfrm>
            <a:off x="203450" y="966200"/>
            <a:ext cx="5643341" cy="1672575"/>
          </a:xfrm>
          <a:prstGeom prst="rect">
            <a:avLst/>
          </a:prstGeom>
          <a:noFill/>
          <a:ln>
            <a:noFill/>
          </a:ln>
        </p:spPr>
      </p:pic>
      <p:pic>
        <p:nvPicPr>
          <p:cNvPr id="182" name="Google Shape;182;p23"/>
          <p:cNvPicPr preferRelativeResize="0"/>
          <p:nvPr/>
        </p:nvPicPr>
        <p:blipFill rotWithShape="1">
          <a:blip r:embed="rId5">
            <a:alphaModFix/>
          </a:blip>
          <a:srcRect b="-3230" l="5811" r="1052" t="20619"/>
          <a:stretch/>
        </p:blipFill>
        <p:spPr>
          <a:xfrm>
            <a:off x="203450" y="3028125"/>
            <a:ext cx="5624525" cy="1672575"/>
          </a:xfrm>
          <a:prstGeom prst="rect">
            <a:avLst/>
          </a:prstGeom>
          <a:noFill/>
          <a:ln>
            <a:noFill/>
          </a:ln>
        </p:spPr>
      </p:pic>
      <p:sp>
        <p:nvSpPr>
          <p:cNvPr id="183" name="Google Shape;183;p23"/>
          <p:cNvSpPr txBox="1"/>
          <p:nvPr/>
        </p:nvSpPr>
        <p:spPr>
          <a:xfrm>
            <a:off x="5995225" y="2987063"/>
            <a:ext cx="3148800" cy="17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GB" sz="1200">
                <a:solidFill>
                  <a:schemeClr val="dk1"/>
                </a:solidFill>
                <a:latin typeface="Times New Roman"/>
                <a:ea typeface="Times New Roman"/>
                <a:cs typeface="Times New Roman"/>
                <a:sym typeface="Times New Roman"/>
              </a:rPr>
              <a:t>In the West, the most significant issues are with the drive-through service, as identified in clusters 9 and 10, which have the highest frequency. This is followed by concerns about cleanliness (12%, cluster 12) and meal quality (12%, cluster 2).</a:t>
            </a:r>
            <a:endParaRPr>
              <a:solidFill>
                <a:schemeClr val="dk1"/>
              </a:solidFill>
              <a:latin typeface="Times New Roman"/>
              <a:ea typeface="Times New Roman"/>
              <a:cs typeface="Times New Roman"/>
              <a:sym typeface="Times New Roman"/>
            </a:endParaRPr>
          </a:p>
        </p:txBody>
      </p:sp>
      <p:sp>
        <p:nvSpPr>
          <p:cNvPr id="184" name="Google Shape;184;p23"/>
          <p:cNvSpPr txBox="1"/>
          <p:nvPr/>
        </p:nvSpPr>
        <p:spPr>
          <a:xfrm>
            <a:off x="118350" y="41400"/>
            <a:ext cx="64407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2200">
                <a:solidFill>
                  <a:schemeClr val="lt1"/>
                </a:solidFill>
                <a:latin typeface="Oswald"/>
                <a:ea typeface="Oswald"/>
                <a:cs typeface="Oswald"/>
                <a:sym typeface="Oswald"/>
              </a:rPr>
              <a:t>REGION-WISE NEGATIVE REVIEWS CLUSTERING </a:t>
            </a:r>
            <a:endParaRPr sz="2200">
              <a:solidFill>
                <a:schemeClr val="lt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88" name="Shape 188"/>
        <p:cNvGrpSpPr/>
        <p:nvPr/>
      </p:nvGrpSpPr>
      <p:grpSpPr>
        <a:xfrm>
          <a:off x="0" y="0"/>
          <a:ext cx="0" cy="0"/>
          <a:chOff x="0" y="0"/>
          <a:chExt cx="0" cy="0"/>
        </a:xfrm>
      </p:grpSpPr>
      <p:sp>
        <p:nvSpPr>
          <p:cNvPr id="189" name="Google Shape;189;p24"/>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0" name="Google Shape;190;p24"/>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1" name="Google Shape;191;p24"/>
          <p:cNvPicPr preferRelativeResize="0"/>
          <p:nvPr/>
        </p:nvPicPr>
        <p:blipFill>
          <a:blip r:embed="rId3">
            <a:alphaModFix/>
          </a:blip>
          <a:stretch>
            <a:fillRect/>
          </a:stretch>
        </p:blipFill>
        <p:spPr>
          <a:xfrm>
            <a:off x="8139550" y="75851"/>
            <a:ext cx="833448" cy="713376"/>
          </a:xfrm>
          <a:prstGeom prst="rect">
            <a:avLst/>
          </a:prstGeom>
          <a:noFill/>
          <a:ln>
            <a:noFill/>
          </a:ln>
        </p:spPr>
      </p:pic>
      <p:sp>
        <p:nvSpPr>
          <p:cNvPr id="192" name="Google Shape;192;p24"/>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- 11</a:t>
            </a:r>
            <a:endParaRPr sz="1200">
              <a:solidFill>
                <a:srgbClr val="FDC82F"/>
              </a:solidFill>
            </a:endParaRPr>
          </a:p>
        </p:txBody>
      </p:sp>
      <p:sp>
        <p:nvSpPr>
          <p:cNvPr id="193" name="Google Shape;193;p24"/>
          <p:cNvSpPr txBox="1"/>
          <p:nvPr/>
        </p:nvSpPr>
        <p:spPr>
          <a:xfrm>
            <a:off x="146375" y="6060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b="1" lang="en-GB">
                <a:solidFill>
                  <a:schemeClr val="dk1"/>
                </a:solidFill>
                <a:latin typeface="Times New Roman"/>
                <a:ea typeface="Times New Roman"/>
                <a:cs typeface="Times New Roman"/>
                <a:sym typeface="Times New Roman"/>
              </a:rPr>
              <a:t>NORTH</a:t>
            </a:r>
            <a:endParaRPr>
              <a:latin typeface="Times New Roman"/>
              <a:ea typeface="Times New Roman"/>
              <a:cs typeface="Times New Roman"/>
              <a:sym typeface="Times New Roman"/>
            </a:endParaRPr>
          </a:p>
        </p:txBody>
      </p:sp>
      <p:sp>
        <p:nvSpPr>
          <p:cNvPr id="194" name="Google Shape;194;p24"/>
          <p:cNvSpPr txBox="1"/>
          <p:nvPr/>
        </p:nvSpPr>
        <p:spPr>
          <a:xfrm>
            <a:off x="146375" y="257175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b="1" lang="en-GB">
                <a:solidFill>
                  <a:schemeClr val="dk1"/>
                </a:solidFill>
                <a:latin typeface="Times New Roman"/>
                <a:ea typeface="Times New Roman"/>
                <a:cs typeface="Times New Roman"/>
                <a:sym typeface="Times New Roman"/>
              </a:rPr>
              <a:t>SOUTH</a:t>
            </a:r>
            <a:endParaRPr>
              <a:latin typeface="Times New Roman"/>
              <a:ea typeface="Times New Roman"/>
              <a:cs typeface="Times New Roman"/>
              <a:sym typeface="Times New Roman"/>
            </a:endParaRPr>
          </a:p>
        </p:txBody>
      </p:sp>
      <p:pic>
        <p:nvPicPr>
          <p:cNvPr id="195" name="Google Shape;195;p24"/>
          <p:cNvPicPr preferRelativeResize="0"/>
          <p:nvPr/>
        </p:nvPicPr>
        <p:blipFill rotWithShape="1">
          <a:blip r:embed="rId4">
            <a:alphaModFix/>
          </a:blip>
          <a:srcRect b="-5749" l="4549" r="1252" t="22665"/>
          <a:stretch/>
        </p:blipFill>
        <p:spPr>
          <a:xfrm>
            <a:off x="146375" y="958475"/>
            <a:ext cx="5981949" cy="1689475"/>
          </a:xfrm>
          <a:prstGeom prst="rect">
            <a:avLst/>
          </a:prstGeom>
          <a:noFill/>
          <a:ln>
            <a:noFill/>
          </a:ln>
        </p:spPr>
      </p:pic>
      <p:pic>
        <p:nvPicPr>
          <p:cNvPr id="196" name="Google Shape;196;p24"/>
          <p:cNvPicPr preferRelativeResize="0"/>
          <p:nvPr/>
        </p:nvPicPr>
        <p:blipFill rotWithShape="1">
          <a:blip r:embed="rId5">
            <a:alphaModFix/>
          </a:blip>
          <a:srcRect b="0" l="4443" r="0" t="23774"/>
          <a:stretch/>
        </p:blipFill>
        <p:spPr>
          <a:xfrm>
            <a:off x="146375" y="2926700"/>
            <a:ext cx="5981949" cy="1689475"/>
          </a:xfrm>
          <a:prstGeom prst="rect">
            <a:avLst/>
          </a:prstGeom>
          <a:noFill/>
          <a:ln>
            <a:noFill/>
          </a:ln>
        </p:spPr>
      </p:pic>
      <p:sp>
        <p:nvSpPr>
          <p:cNvPr id="197" name="Google Shape;197;p24"/>
          <p:cNvSpPr txBox="1"/>
          <p:nvPr/>
        </p:nvSpPr>
        <p:spPr>
          <a:xfrm>
            <a:off x="6223725" y="886650"/>
            <a:ext cx="2846700" cy="1477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1200">
                <a:solidFill>
                  <a:srgbClr val="202124"/>
                </a:solidFill>
                <a:latin typeface="Times New Roman"/>
                <a:ea typeface="Times New Roman"/>
                <a:cs typeface="Times New Roman"/>
                <a:sym typeface="Times New Roman"/>
              </a:rPr>
              <a:t>The North region presents a mostly neutral perspective. However, specific issues are noted, including poor management at Oak Park. Unavailability of tables leading customers to overcrowded drive-throughs.</a:t>
            </a:r>
            <a:endParaRPr sz="1200">
              <a:solidFill>
                <a:srgbClr val="202124"/>
              </a:solidFill>
              <a:latin typeface="Times New Roman"/>
              <a:ea typeface="Times New Roman"/>
              <a:cs typeface="Times New Roman"/>
              <a:sym typeface="Times New Roman"/>
            </a:endParaRPr>
          </a:p>
        </p:txBody>
      </p:sp>
      <p:sp>
        <p:nvSpPr>
          <p:cNvPr id="198" name="Google Shape;198;p24"/>
          <p:cNvSpPr txBox="1"/>
          <p:nvPr/>
        </p:nvSpPr>
        <p:spPr>
          <a:xfrm>
            <a:off x="6223725" y="2821125"/>
            <a:ext cx="2749200" cy="17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1200">
                <a:solidFill>
                  <a:srgbClr val="202124"/>
                </a:solidFill>
                <a:latin typeface="Times New Roman"/>
                <a:ea typeface="Times New Roman"/>
                <a:cs typeface="Times New Roman"/>
                <a:sym typeface="Times New Roman"/>
              </a:rPr>
              <a:t>The South faces the largest number of complaints about drive-through service, followed by issues with faulty machines (12%, cluster 10) and cold food (10%, cluster 11), equally impacting customer satisfaction.</a:t>
            </a:r>
            <a:endParaRPr sz="1200">
              <a:solidFill>
                <a:schemeClr val="dk1"/>
              </a:solidFill>
              <a:latin typeface="Times New Roman"/>
              <a:ea typeface="Times New Roman"/>
              <a:cs typeface="Times New Roman"/>
              <a:sym typeface="Times New Roman"/>
            </a:endParaRPr>
          </a:p>
        </p:txBody>
      </p:sp>
      <p:sp>
        <p:nvSpPr>
          <p:cNvPr id="199" name="Google Shape;199;p24"/>
          <p:cNvSpPr txBox="1"/>
          <p:nvPr/>
        </p:nvSpPr>
        <p:spPr>
          <a:xfrm>
            <a:off x="118350" y="41400"/>
            <a:ext cx="64407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2200">
                <a:solidFill>
                  <a:schemeClr val="lt1"/>
                </a:solidFill>
                <a:latin typeface="Oswald"/>
                <a:ea typeface="Oswald"/>
                <a:cs typeface="Oswald"/>
                <a:sym typeface="Oswald"/>
              </a:rPr>
              <a:t>REGION-WISE NEGATIVE REVIEWS CLUSTERING </a:t>
            </a:r>
            <a:endParaRPr sz="2200">
              <a:solidFill>
                <a:schemeClr val="lt1"/>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203" name="Shape 203"/>
        <p:cNvGrpSpPr/>
        <p:nvPr/>
      </p:nvGrpSpPr>
      <p:grpSpPr>
        <a:xfrm>
          <a:off x="0" y="0"/>
          <a:ext cx="0" cy="0"/>
          <a:chOff x="0" y="0"/>
          <a:chExt cx="0" cy="0"/>
        </a:xfrm>
      </p:grpSpPr>
      <p:sp>
        <p:nvSpPr>
          <p:cNvPr id="204" name="Google Shape;204;p25"/>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5"/>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06" name="Google Shape;206;p25"/>
          <p:cNvPicPr preferRelativeResize="0"/>
          <p:nvPr/>
        </p:nvPicPr>
        <p:blipFill>
          <a:blip r:embed="rId3">
            <a:alphaModFix/>
          </a:blip>
          <a:stretch>
            <a:fillRect/>
          </a:stretch>
        </p:blipFill>
        <p:spPr>
          <a:xfrm>
            <a:off x="8139550" y="75851"/>
            <a:ext cx="833448" cy="713376"/>
          </a:xfrm>
          <a:prstGeom prst="rect">
            <a:avLst/>
          </a:prstGeom>
          <a:noFill/>
          <a:ln>
            <a:noFill/>
          </a:ln>
        </p:spPr>
      </p:pic>
      <p:sp>
        <p:nvSpPr>
          <p:cNvPr id="207" name="Google Shape;207;p25"/>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- 12</a:t>
            </a:r>
            <a:endParaRPr sz="1200">
              <a:solidFill>
                <a:srgbClr val="FDC82F"/>
              </a:solidFill>
            </a:endParaRPr>
          </a:p>
        </p:txBody>
      </p:sp>
      <p:sp>
        <p:nvSpPr>
          <p:cNvPr id="208" name="Google Shape;208;p25"/>
          <p:cNvSpPr txBox="1"/>
          <p:nvPr/>
        </p:nvSpPr>
        <p:spPr>
          <a:xfrm>
            <a:off x="229175" y="72150"/>
            <a:ext cx="6440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lt1"/>
                </a:solidFill>
                <a:latin typeface="Oswald"/>
                <a:ea typeface="Oswald"/>
                <a:cs typeface="Oswald"/>
                <a:sym typeface="Oswald"/>
              </a:rPr>
              <a:t>BUSINESS RECOMMENDATIONS</a:t>
            </a:r>
            <a:endParaRPr sz="2200">
              <a:solidFill>
                <a:schemeClr val="lt1"/>
              </a:solidFill>
              <a:latin typeface="Oswald"/>
              <a:ea typeface="Oswald"/>
              <a:cs typeface="Oswald"/>
              <a:sym typeface="Oswald"/>
            </a:endParaRPr>
          </a:p>
        </p:txBody>
      </p:sp>
      <p:sp>
        <p:nvSpPr>
          <p:cNvPr id="209" name="Google Shape;209;p25"/>
          <p:cNvSpPr txBox="1"/>
          <p:nvPr/>
        </p:nvSpPr>
        <p:spPr>
          <a:xfrm>
            <a:off x="43300" y="755400"/>
            <a:ext cx="4762500" cy="38790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Font typeface="Times New Roman"/>
              <a:buChar char="➢"/>
            </a:pPr>
            <a:r>
              <a:rPr b="1" lang="en-GB" sz="1500">
                <a:latin typeface="Times New Roman"/>
                <a:ea typeface="Times New Roman"/>
                <a:cs typeface="Times New Roman"/>
                <a:sym typeface="Times New Roman"/>
              </a:rPr>
              <a:t>Eastern Region</a:t>
            </a:r>
            <a:endParaRPr b="1" sz="1500">
              <a:latin typeface="Times New Roman"/>
              <a:ea typeface="Times New Roman"/>
              <a:cs typeface="Times New Roman"/>
              <a:sym typeface="Times New Roman"/>
            </a:endParaRPr>
          </a:p>
          <a:p>
            <a:pPr indent="-323850" lvl="1" marL="9144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Cleanliness and Security</a:t>
            </a:r>
            <a:endParaRPr sz="1500">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b="1" lang="en-GB" sz="1500">
                <a:latin typeface="Times New Roman"/>
                <a:ea typeface="Times New Roman"/>
                <a:cs typeface="Times New Roman"/>
                <a:sym typeface="Times New Roman"/>
              </a:rPr>
              <a:t>Western Region</a:t>
            </a:r>
            <a:endParaRPr b="1" sz="1500">
              <a:latin typeface="Times New Roman"/>
              <a:ea typeface="Times New Roman"/>
              <a:cs typeface="Times New Roman"/>
              <a:sym typeface="Times New Roman"/>
            </a:endParaRPr>
          </a:p>
          <a:p>
            <a:pPr indent="-323850" lvl="1" marL="9144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Parking and Drive-Through Efficiency</a:t>
            </a:r>
            <a:endParaRPr sz="1500">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b="1" lang="en-GB" sz="1500">
                <a:latin typeface="Times New Roman"/>
                <a:ea typeface="Times New Roman"/>
                <a:cs typeface="Times New Roman"/>
                <a:sym typeface="Times New Roman"/>
              </a:rPr>
              <a:t>Northern Region</a:t>
            </a:r>
            <a:endParaRPr b="1" sz="1500">
              <a:latin typeface="Times New Roman"/>
              <a:ea typeface="Times New Roman"/>
              <a:cs typeface="Times New Roman"/>
              <a:sym typeface="Times New Roman"/>
            </a:endParaRPr>
          </a:p>
          <a:p>
            <a:pPr indent="-323850" lvl="1" marL="9144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Food Quality and Order Accuracy</a:t>
            </a:r>
            <a:endParaRPr sz="1500">
              <a:latin typeface="Times New Roman"/>
              <a:ea typeface="Times New Roman"/>
              <a:cs typeface="Times New Roman"/>
              <a:sym typeface="Times New Roman"/>
            </a:endParaRPr>
          </a:p>
          <a:p>
            <a:pPr indent="0" lvl="0" marL="914400" rtl="0" algn="l">
              <a:lnSpc>
                <a:spcPct val="150000"/>
              </a:lnSpc>
              <a:spcBef>
                <a:spcPts val="0"/>
              </a:spcBef>
              <a:spcAft>
                <a:spcPts val="0"/>
              </a:spcAft>
              <a:buNone/>
            </a:pPr>
            <a:r>
              <a:t/>
            </a:r>
            <a:endParaRPr sz="1500">
              <a:latin typeface="Times New Roman"/>
              <a:ea typeface="Times New Roman"/>
              <a:cs typeface="Times New Roman"/>
              <a:sym typeface="Times New Roman"/>
            </a:endParaRPr>
          </a:p>
          <a:p>
            <a:pPr indent="-323850" lvl="0" marL="457200" rtl="0" algn="l">
              <a:lnSpc>
                <a:spcPct val="150000"/>
              </a:lnSpc>
              <a:spcBef>
                <a:spcPts val="0"/>
              </a:spcBef>
              <a:spcAft>
                <a:spcPts val="0"/>
              </a:spcAft>
              <a:buSzPts val="1500"/>
              <a:buFont typeface="Times New Roman"/>
              <a:buChar char="➢"/>
            </a:pPr>
            <a:r>
              <a:rPr b="1" lang="en-GB" sz="1500">
                <a:latin typeface="Times New Roman"/>
                <a:ea typeface="Times New Roman"/>
                <a:cs typeface="Times New Roman"/>
                <a:sym typeface="Times New Roman"/>
              </a:rPr>
              <a:t>Southern Region</a:t>
            </a:r>
            <a:endParaRPr b="1" sz="1500">
              <a:latin typeface="Times New Roman"/>
              <a:ea typeface="Times New Roman"/>
              <a:cs typeface="Times New Roman"/>
              <a:sym typeface="Times New Roman"/>
            </a:endParaRPr>
          </a:p>
          <a:p>
            <a:pPr indent="-323850" lvl="1" marL="914400" rtl="0" algn="l">
              <a:lnSpc>
                <a:spcPct val="150000"/>
              </a:lnSpc>
              <a:spcBef>
                <a:spcPts val="0"/>
              </a:spcBef>
              <a:spcAft>
                <a:spcPts val="0"/>
              </a:spcAft>
              <a:buSzPts val="1500"/>
              <a:buFont typeface="Times New Roman"/>
              <a:buChar char="○"/>
            </a:pPr>
            <a:r>
              <a:rPr lang="en-GB" sz="1500">
                <a:latin typeface="Times New Roman"/>
                <a:ea typeface="Times New Roman"/>
                <a:cs typeface="Times New Roman"/>
                <a:sym typeface="Times New Roman"/>
              </a:rPr>
              <a:t>Employee Training and Machine Maintenance</a:t>
            </a:r>
            <a:endParaRPr sz="1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2282F"/>
        </a:solidFill>
      </p:bgPr>
    </p:bg>
    <p:spTree>
      <p:nvGrpSpPr>
        <p:cNvPr id="213" name="Shape 213"/>
        <p:cNvGrpSpPr/>
        <p:nvPr/>
      </p:nvGrpSpPr>
      <p:grpSpPr>
        <a:xfrm>
          <a:off x="0" y="0"/>
          <a:ext cx="0" cy="0"/>
          <a:chOff x="0" y="0"/>
          <a:chExt cx="0" cy="0"/>
        </a:xfrm>
      </p:grpSpPr>
      <p:sp>
        <p:nvSpPr>
          <p:cNvPr id="214" name="Google Shape;214;p26"/>
          <p:cNvSpPr txBox="1"/>
          <p:nvPr/>
        </p:nvSpPr>
        <p:spPr>
          <a:xfrm>
            <a:off x="3431500" y="1961700"/>
            <a:ext cx="4578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900">
                <a:solidFill>
                  <a:srgbClr val="FDC82F"/>
                </a:solidFill>
                <a:latin typeface="Pacifico"/>
                <a:ea typeface="Pacifico"/>
                <a:cs typeface="Pacifico"/>
                <a:sym typeface="Pacifico"/>
              </a:rPr>
              <a:t>McThankYou</a:t>
            </a:r>
            <a:endParaRPr sz="3900">
              <a:solidFill>
                <a:srgbClr val="FDC82F"/>
              </a:solidFill>
              <a:latin typeface="Pacifico"/>
              <a:ea typeface="Pacifico"/>
              <a:cs typeface="Pacifico"/>
              <a:sym typeface="Pacifico"/>
            </a:endParaRPr>
          </a:p>
        </p:txBody>
      </p:sp>
      <p:pic>
        <p:nvPicPr>
          <p:cNvPr id="215" name="Google Shape;215;p26"/>
          <p:cNvPicPr preferRelativeResize="0"/>
          <p:nvPr/>
        </p:nvPicPr>
        <p:blipFill>
          <a:blip r:embed="rId3">
            <a:alphaModFix/>
          </a:blip>
          <a:stretch>
            <a:fillRect/>
          </a:stretch>
        </p:blipFill>
        <p:spPr>
          <a:xfrm>
            <a:off x="1424527" y="1602024"/>
            <a:ext cx="1757676" cy="1504448"/>
          </a:xfrm>
          <a:prstGeom prst="rect">
            <a:avLst/>
          </a:prstGeom>
          <a:noFill/>
          <a:ln>
            <a:noFill/>
          </a:ln>
        </p:spPr>
      </p:pic>
      <p:sp>
        <p:nvSpPr>
          <p:cNvPr id="216" name="Google Shape;216;p26"/>
          <p:cNvSpPr txBox="1"/>
          <p:nvPr/>
        </p:nvSpPr>
        <p:spPr>
          <a:xfrm>
            <a:off x="6764925" y="3409950"/>
            <a:ext cx="2226600" cy="1403700"/>
          </a:xfrm>
          <a:prstGeom prst="rect">
            <a:avLst/>
          </a:prstGeom>
          <a:noFill/>
          <a:ln>
            <a:noFill/>
          </a:ln>
        </p:spPr>
        <p:txBody>
          <a:bodyPr anchorCtr="0" anchor="t" bIns="91425" lIns="91425" spcFirstLastPara="1" rIns="91425" wrap="square" tIns="91425">
            <a:spAutoFit/>
          </a:bodyPr>
          <a:lstStyle/>
          <a:p>
            <a:pPr indent="0" lvl="0" marL="0" rtl="0" algn="r">
              <a:lnSpc>
                <a:spcPct val="140000"/>
              </a:lnSpc>
              <a:spcBef>
                <a:spcPts val="0"/>
              </a:spcBef>
              <a:spcAft>
                <a:spcPts val="0"/>
              </a:spcAft>
              <a:buNone/>
            </a:pPr>
            <a:r>
              <a:rPr lang="en-GB" sz="1200">
                <a:solidFill>
                  <a:srgbClr val="FDC82F"/>
                </a:solidFill>
                <a:latin typeface="Oswald Light"/>
                <a:ea typeface="Oswald Light"/>
                <a:cs typeface="Oswald Light"/>
                <a:sym typeface="Oswald Light"/>
              </a:rPr>
              <a:t>Satakshi Deshmukh</a:t>
            </a:r>
            <a:endParaRPr sz="1200">
              <a:solidFill>
                <a:srgbClr val="FDC82F"/>
              </a:solidFill>
              <a:latin typeface="Oswald Light"/>
              <a:ea typeface="Oswald Light"/>
              <a:cs typeface="Oswald Light"/>
              <a:sym typeface="Oswald Light"/>
            </a:endParaRPr>
          </a:p>
          <a:p>
            <a:pPr indent="0" lvl="0" marL="0" rtl="0" algn="r">
              <a:lnSpc>
                <a:spcPct val="140000"/>
              </a:lnSpc>
              <a:spcBef>
                <a:spcPts val="0"/>
              </a:spcBef>
              <a:spcAft>
                <a:spcPts val="0"/>
              </a:spcAft>
              <a:buNone/>
            </a:pPr>
            <a:r>
              <a:rPr lang="en-GB" sz="1200">
                <a:solidFill>
                  <a:srgbClr val="FDC82F"/>
                </a:solidFill>
                <a:latin typeface="Oswald Light"/>
                <a:ea typeface="Oswald Light"/>
                <a:cs typeface="Oswald Light"/>
                <a:sym typeface="Oswald Light"/>
              </a:rPr>
              <a:t>Hema Pradhiksha Dhanapal</a:t>
            </a:r>
            <a:br>
              <a:rPr lang="en-GB" sz="1200">
                <a:solidFill>
                  <a:srgbClr val="FDC82F"/>
                </a:solidFill>
                <a:latin typeface="Oswald Light"/>
                <a:ea typeface="Oswald Light"/>
                <a:cs typeface="Oswald Light"/>
                <a:sym typeface="Oswald Light"/>
              </a:rPr>
            </a:br>
            <a:r>
              <a:rPr lang="en-GB" sz="1200">
                <a:solidFill>
                  <a:srgbClr val="FDC82F"/>
                </a:solidFill>
                <a:latin typeface="Oswald Light"/>
                <a:ea typeface="Oswald Light"/>
                <a:cs typeface="Oswald Light"/>
                <a:sym typeface="Oswald Light"/>
              </a:rPr>
              <a:t>Rohit Kamineni</a:t>
            </a:r>
            <a:endParaRPr sz="1200">
              <a:solidFill>
                <a:srgbClr val="FDC82F"/>
              </a:solidFill>
              <a:latin typeface="Oswald Light"/>
              <a:ea typeface="Oswald Light"/>
              <a:cs typeface="Oswald Light"/>
              <a:sym typeface="Oswald Light"/>
            </a:endParaRPr>
          </a:p>
          <a:p>
            <a:pPr indent="0" lvl="0" marL="0" rtl="0" algn="r">
              <a:lnSpc>
                <a:spcPct val="140000"/>
              </a:lnSpc>
              <a:spcBef>
                <a:spcPts val="0"/>
              </a:spcBef>
              <a:spcAft>
                <a:spcPts val="0"/>
              </a:spcAft>
              <a:buNone/>
            </a:pPr>
            <a:r>
              <a:rPr lang="en-GB" sz="1200">
                <a:solidFill>
                  <a:srgbClr val="FDC82F"/>
                </a:solidFill>
                <a:latin typeface="Oswald Light"/>
                <a:ea typeface="Oswald Light"/>
                <a:cs typeface="Oswald Light"/>
                <a:sym typeface="Oswald Light"/>
              </a:rPr>
              <a:t>Sravya Machavarapu</a:t>
            </a:r>
            <a:endParaRPr sz="1200">
              <a:solidFill>
                <a:srgbClr val="FDC82F"/>
              </a:solidFill>
              <a:latin typeface="Oswald Light"/>
              <a:ea typeface="Oswald Light"/>
              <a:cs typeface="Oswald Light"/>
              <a:sym typeface="Oswald Light"/>
            </a:endParaRPr>
          </a:p>
          <a:p>
            <a:pPr indent="0" lvl="0" marL="0" rtl="0" algn="r">
              <a:lnSpc>
                <a:spcPct val="140000"/>
              </a:lnSpc>
              <a:spcBef>
                <a:spcPts val="0"/>
              </a:spcBef>
              <a:spcAft>
                <a:spcPts val="0"/>
              </a:spcAft>
              <a:buNone/>
            </a:pPr>
            <a:r>
              <a:rPr lang="en-GB" sz="1200">
                <a:solidFill>
                  <a:srgbClr val="FDC82F"/>
                </a:solidFill>
                <a:latin typeface="Oswald Light"/>
                <a:ea typeface="Oswald Light"/>
                <a:cs typeface="Oswald Light"/>
                <a:sym typeface="Oswald Light"/>
              </a:rPr>
              <a:t>Sri Kavya Reddy Narra</a:t>
            </a:r>
            <a:endParaRPr sz="1200">
              <a:solidFill>
                <a:srgbClr val="FDC82F"/>
              </a:solidFill>
              <a:latin typeface="Oswald Light"/>
              <a:ea typeface="Oswald Light"/>
              <a:cs typeface="Oswald Light"/>
              <a:sym typeface="Oswal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61" name="Shape 61"/>
        <p:cNvGrpSpPr/>
        <p:nvPr/>
      </p:nvGrpSpPr>
      <p:grpSpPr>
        <a:xfrm>
          <a:off x="0" y="0"/>
          <a:ext cx="0" cy="0"/>
          <a:chOff x="0" y="0"/>
          <a:chExt cx="0" cy="0"/>
        </a:xfrm>
      </p:grpSpPr>
      <p:sp>
        <p:nvSpPr>
          <p:cNvPr id="62" name="Google Shape;62;p14"/>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4"/>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4" name="Google Shape;64;p14"/>
          <p:cNvPicPr preferRelativeResize="0"/>
          <p:nvPr/>
        </p:nvPicPr>
        <p:blipFill>
          <a:blip r:embed="rId3">
            <a:alphaModFix/>
          </a:blip>
          <a:stretch>
            <a:fillRect/>
          </a:stretch>
        </p:blipFill>
        <p:spPr>
          <a:xfrm>
            <a:off x="8139550" y="75851"/>
            <a:ext cx="833448" cy="713376"/>
          </a:xfrm>
          <a:prstGeom prst="rect">
            <a:avLst/>
          </a:prstGeom>
          <a:noFill/>
          <a:ln>
            <a:noFill/>
          </a:ln>
        </p:spPr>
      </p:pic>
      <p:sp>
        <p:nvSpPr>
          <p:cNvPr id="65" name="Google Shape;65;p14"/>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- 1</a:t>
            </a:r>
            <a:endParaRPr sz="1200">
              <a:solidFill>
                <a:srgbClr val="FDC82F"/>
              </a:solidFill>
            </a:endParaRPr>
          </a:p>
        </p:txBody>
      </p:sp>
      <p:sp>
        <p:nvSpPr>
          <p:cNvPr id="66" name="Google Shape;66;p14"/>
          <p:cNvSpPr txBox="1"/>
          <p:nvPr/>
        </p:nvSpPr>
        <p:spPr>
          <a:xfrm>
            <a:off x="280800" y="75000"/>
            <a:ext cx="42912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lt1"/>
                </a:solidFill>
                <a:latin typeface="Oswald"/>
                <a:ea typeface="Oswald"/>
                <a:cs typeface="Oswald"/>
                <a:sym typeface="Oswald"/>
              </a:rPr>
              <a:t>BUSINESS PROBLEM</a:t>
            </a:r>
            <a:endParaRPr sz="2200">
              <a:solidFill>
                <a:schemeClr val="lt1"/>
              </a:solidFill>
              <a:latin typeface="Oswald"/>
              <a:ea typeface="Oswald"/>
              <a:cs typeface="Oswald"/>
              <a:sym typeface="Oswald"/>
            </a:endParaRPr>
          </a:p>
        </p:txBody>
      </p:sp>
      <p:sp>
        <p:nvSpPr>
          <p:cNvPr id="67" name="Google Shape;67;p14"/>
          <p:cNvSpPr txBox="1"/>
          <p:nvPr/>
        </p:nvSpPr>
        <p:spPr>
          <a:xfrm>
            <a:off x="236550" y="1280749"/>
            <a:ext cx="6743100" cy="2678100"/>
          </a:xfrm>
          <a:prstGeom prst="rect">
            <a:avLst/>
          </a:prstGeom>
          <a:noFill/>
          <a:ln>
            <a:noFill/>
          </a:ln>
        </p:spPr>
        <p:txBody>
          <a:bodyPr anchorCtr="0" anchor="t" bIns="91425" lIns="91425" spcFirstLastPara="1" rIns="91425" wrap="square" tIns="91425">
            <a:spAutoFit/>
          </a:bodyPr>
          <a:lstStyle/>
          <a:p>
            <a:pPr indent="-342900" lvl="0" marL="457200" rtl="0" algn="l">
              <a:lnSpc>
                <a:spcPct val="200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Comprehensive Feedback Analysis</a:t>
            </a:r>
            <a:endParaRPr sz="18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Understanding Regional Customer Preferences and Pain Points</a:t>
            </a:r>
            <a:endParaRPr sz="18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342900" lvl="0" marL="457200" rtl="0" algn="l">
              <a:lnSpc>
                <a:spcPct val="200000"/>
              </a:lnSpc>
              <a:spcBef>
                <a:spcPts val="0"/>
              </a:spcBef>
              <a:spcAft>
                <a:spcPts val="0"/>
              </a:spcAft>
              <a:buClr>
                <a:schemeClr val="dk1"/>
              </a:buClr>
              <a:buSzPts val="1800"/>
              <a:buFont typeface="Times New Roman"/>
              <a:buChar char="★"/>
            </a:pPr>
            <a:r>
              <a:rPr lang="en-GB" sz="1800">
                <a:solidFill>
                  <a:schemeClr val="dk1"/>
                </a:solidFill>
                <a:latin typeface="Times New Roman"/>
                <a:ea typeface="Times New Roman"/>
                <a:cs typeface="Times New Roman"/>
                <a:sym typeface="Times New Roman"/>
              </a:rPr>
              <a:t>Tailored Marketing and Operational Strategies</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71" name="Shape 71"/>
        <p:cNvGrpSpPr/>
        <p:nvPr/>
      </p:nvGrpSpPr>
      <p:grpSpPr>
        <a:xfrm>
          <a:off x="0" y="0"/>
          <a:ext cx="0" cy="0"/>
          <a:chOff x="0" y="0"/>
          <a:chExt cx="0" cy="0"/>
        </a:xfrm>
      </p:grpSpPr>
      <p:sp>
        <p:nvSpPr>
          <p:cNvPr id="72" name="Google Shape;72;p15"/>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5"/>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4" name="Google Shape;74;p15"/>
          <p:cNvPicPr preferRelativeResize="0"/>
          <p:nvPr/>
        </p:nvPicPr>
        <p:blipFill>
          <a:blip r:embed="rId3">
            <a:alphaModFix/>
          </a:blip>
          <a:stretch>
            <a:fillRect/>
          </a:stretch>
        </p:blipFill>
        <p:spPr>
          <a:xfrm>
            <a:off x="8139550" y="75851"/>
            <a:ext cx="833448" cy="713376"/>
          </a:xfrm>
          <a:prstGeom prst="rect">
            <a:avLst/>
          </a:prstGeom>
          <a:noFill/>
          <a:ln>
            <a:noFill/>
          </a:ln>
        </p:spPr>
      </p:pic>
      <p:sp>
        <p:nvSpPr>
          <p:cNvPr id="75" name="Google Shape;75;p15"/>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- 2</a:t>
            </a:r>
            <a:endParaRPr sz="1200">
              <a:solidFill>
                <a:srgbClr val="FDC82F"/>
              </a:solidFill>
            </a:endParaRPr>
          </a:p>
        </p:txBody>
      </p:sp>
      <p:sp>
        <p:nvSpPr>
          <p:cNvPr id="76" name="Google Shape;76;p15"/>
          <p:cNvSpPr txBox="1"/>
          <p:nvPr/>
        </p:nvSpPr>
        <p:spPr>
          <a:xfrm>
            <a:off x="206850" y="41400"/>
            <a:ext cx="58368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2200">
                <a:solidFill>
                  <a:schemeClr val="lt1"/>
                </a:solidFill>
                <a:latin typeface="Oswald"/>
                <a:ea typeface="Oswald"/>
                <a:cs typeface="Oswald"/>
                <a:sym typeface="Oswald"/>
              </a:rPr>
              <a:t>NEGATIVE FEEDBACK MODELING</a:t>
            </a:r>
            <a:endParaRPr sz="2200">
              <a:solidFill>
                <a:schemeClr val="lt1"/>
              </a:solidFill>
              <a:latin typeface="Oswald"/>
              <a:ea typeface="Oswald"/>
              <a:cs typeface="Oswald"/>
              <a:sym typeface="Oswald"/>
            </a:endParaRPr>
          </a:p>
        </p:txBody>
      </p:sp>
      <p:pic>
        <p:nvPicPr>
          <p:cNvPr id="77" name="Google Shape;77;p15"/>
          <p:cNvPicPr preferRelativeResize="0"/>
          <p:nvPr/>
        </p:nvPicPr>
        <p:blipFill rotWithShape="1">
          <a:blip r:embed="rId4">
            <a:alphaModFix/>
          </a:blip>
          <a:srcRect b="0" l="0" r="0" t="7218"/>
          <a:stretch/>
        </p:blipFill>
        <p:spPr>
          <a:xfrm>
            <a:off x="206850" y="1083263"/>
            <a:ext cx="8290225" cy="34020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81" name="Shape 81"/>
        <p:cNvGrpSpPr/>
        <p:nvPr/>
      </p:nvGrpSpPr>
      <p:grpSpPr>
        <a:xfrm>
          <a:off x="0" y="0"/>
          <a:ext cx="0" cy="0"/>
          <a:chOff x="0" y="0"/>
          <a:chExt cx="0" cy="0"/>
        </a:xfrm>
      </p:grpSpPr>
      <p:sp>
        <p:nvSpPr>
          <p:cNvPr id="82" name="Google Shape;82;p16"/>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 name="Google Shape;83;p16"/>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4" name="Google Shape;84;p16"/>
          <p:cNvPicPr preferRelativeResize="0"/>
          <p:nvPr/>
        </p:nvPicPr>
        <p:blipFill>
          <a:blip r:embed="rId3">
            <a:alphaModFix/>
          </a:blip>
          <a:stretch>
            <a:fillRect/>
          </a:stretch>
        </p:blipFill>
        <p:spPr>
          <a:xfrm>
            <a:off x="8139550" y="75851"/>
            <a:ext cx="833448" cy="713376"/>
          </a:xfrm>
          <a:prstGeom prst="rect">
            <a:avLst/>
          </a:prstGeom>
          <a:noFill/>
          <a:ln>
            <a:noFill/>
          </a:ln>
        </p:spPr>
      </p:pic>
      <p:sp>
        <p:nvSpPr>
          <p:cNvPr id="85" name="Google Shape;85;p16"/>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- 3</a:t>
            </a:r>
            <a:endParaRPr sz="1200">
              <a:solidFill>
                <a:srgbClr val="FDC82F"/>
              </a:solidFill>
            </a:endParaRPr>
          </a:p>
        </p:txBody>
      </p:sp>
      <p:sp>
        <p:nvSpPr>
          <p:cNvPr id="86" name="Google Shape;86;p16"/>
          <p:cNvSpPr txBox="1"/>
          <p:nvPr/>
        </p:nvSpPr>
        <p:spPr>
          <a:xfrm>
            <a:off x="145350" y="41400"/>
            <a:ext cx="58368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2200">
                <a:solidFill>
                  <a:schemeClr val="lt1"/>
                </a:solidFill>
                <a:latin typeface="Oswald"/>
                <a:ea typeface="Oswald"/>
                <a:cs typeface="Oswald"/>
                <a:sym typeface="Oswald"/>
              </a:rPr>
              <a:t>NEGATIVE FEEDBACK MODELING - Clusters and Topics</a:t>
            </a:r>
            <a:endParaRPr sz="2200">
              <a:solidFill>
                <a:schemeClr val="lt1"/>
              </a:solidFill>
              <a:latin typeface="Oswald"/>
              <a:ea typeface="Oswald"/>
              <a:cs typeface="Oswald"/>
              <a:sym typeface="Oswald"/>
            </a:endParaRPr>
          </a:p>
        </p:txBody>
      </p:sp>
      <p:pic>
        <p:nvPicPr>
          <p:cNvPr id="87" name="Google Shape;87;p16"/>
          <p:cNvPicPr preferRelativeResize="0"/>
          <p:nvPr/>
        </p:nvPicPr>
        <p:blipFill rotWithShape="1">
          <a:blip r:embed="rId4">
            <a:alphaModFix/>
          </a:blip>
          <a:srcRect b="53521" l="2539" r="60331" t="12678"/>
          <a:stretch/>
        </p:blipFill>
        <p:spPr>
          <a:xfrm>
            <a:off x="145350" y="990900"/>
            <a:ext cx="7153625" cy="2529150"/>
          </a:xfrm>
          <a:prstGeom prst="rect">
            <a:avLst/>
          </a:prstGeom>
          <a:noFill/>
          <a:ln>
            <a:noFill/>
          </a:ln>
        </p:spPr>
      </p:pic>
      <p:sp>
        <p:nvSpPr>
          <p:cNvPr id="88" name="Google Shape;88;p16"/>
          <p:cNvSpPr txBox="1"/>
          <p:nvPr/>
        </p:nvSpPr>
        <p:spPr>
          <a:xfrm>
            <a:off x="145350" y="606000"/>
            <a:ext cx="644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dk1"/>
                </a:solidFill>
                <a:latin typeface="Times New Roman"/>
                <a:ea typeface="Times New Roman"/>
                <a:cs typeface="Times New Roman"/>
                <a:sym typeface="Times New Roman"/>
              </a:rPr>
              <a:t>TEXT CLUSTER</a:t>
            </a:r>
            <a:endParaRPr b="1" sz="1300">
              <a:solidFill>
                <a:schemeClr val="dk1"/>
              </a:solidFill>
              <a:latin typeface="Times New Roman"/>
              <a:ea typeface="Times New Roman"/>
              <a:cs typeface="Times New Roman"/>
              <a:sym typeface="Times New Roman"/>
            </a:endParaRPr>
          </a:p>
        </p:txBody>
      </p:sp>
      <p:pic>
        <p:nvPicPr>
          <p:cNvPr id="89" name="Google Shape;89;p16"/>
          <p:cNvPicPr preferRelativeResize="0"/>
          <p:nvPr/>
        </p:nvPicPr>
        <p:blipFill rotWithShape="1">
          <a:blip r:embed="rId5">
            <a:alphaModFix/>
          </a:blip>
          <a:srcRect b="7963" l="0" r="81166" t="28984"/>
          <a:stretch/>
        </p:blipFill>
        <p:spPr>
          <a:xfrm>
            <a:off x="7655250" y="990900"/>
            <a:ext cx="1317751" cy="2529150"/>
          </a:xfrm>
          <a:prstGeom prst="rect">
            <a:avLst/>
          </a:prstGeom>
          <a:noFill/>
          <a:ln>
            <a:noFill/>
          </a:ln>
        </p:spPr>
      </p:pic>
      <p:sp>
        <p:nvSpPr>
          <p:cNvPr id="90" name="Google Shape;90;p16"/>
          <p:cNvSpPr txBox="1"/>
          <p:nvPr/>
        </p:nvSpPr>
        <p:spPr>
          <a:xfrm>
            <a:off x="1214550" y="1353325"/>
            <a:ext cx="6440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1" name="Google Shape;91;p16"/>
          <p:cNvSpPr txBox="1"/>
          <p:nvPr/>
        </p:nvSpPr>
        <p:spPr>
          <a:xfrm>
            <a:off x="215638" y="3520050"/>
            <a:ext cx="6812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Here are clear examples of clusters into topics:</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Clusters 4,8,12 clearly pulls together the topics Cleanliness and Security</a:t>
            </a:r>
            <a:endParaRPr b="1"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Clusters 3, 15 add </a:t>
            </a:r>
            <a:r>
              <a:rPr b="1" lang="en-GB" sz="1200">
                <a:solidFill>
                  <a:schemeClr val="dk1"/>
                </a:solidFill>
              </a:rPr>
              <a:t>up to</a:t>
            </a:r>
            <a:r>
              <a:rPr b="1" lang="en-GB" sz="1200">
                <a:solidFill>
                  <a:schemeClr val="dk1"/>
                </a:solidFill>
              </a:rPr>
              <a:t> topic Meal Combo(24%)</a:t>
            </a:r>
            <a:endParaRPr b="1"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Clusters 2, 14 add </a:t>
            </a:r>
            <a:r>
              <a:rPr b="1" lang="en-GB" sz="1200">
                <a:solidFill>
                  <a:schemeClr val="dk1"/>
                </a:solidFill>
              </a:rPr>
              <a:t>up to</a:t>
            </a:r>
            <a:r>
              <a:rPr b="1" lang="en-GB" sz="1200">
                <a:solidFill>
                  <a:schemeClr val="dk1"/>
                </a:solidFill>
              </a:rPr>
              <a:t> cold/stale food</a:t>
            </a:r>
            <a:endParaRPr b="1"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Clusters 10, 16 add </a:t>
            </a:r>
            <a:r>
              <a:rPr b="1" lang="en-GB" sz="1200">
                <a:solidFill>
                  <a:schemeClr val="dk1"/>
                </a:solidFill>
              </a:rPr>
              <a:t>up to</a:t>
            </a:r>
            <a:r>
              <a:rPr b="1" lang="en-GB" sz="1200">
                <a:solidFill>
                  <a:schemeClr val="dk1"/>
                </a:solidFill>
              </a:rPr>
              <a:t> Machine Malfunction</a:t>
            </a:r>
            <a:endParaRPr b="1" sz="1200">
              <a:solidFill>
                <a:schemeClr val="dk1"/>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92" name="Google Shape;92;p16"/>
          <p:cNvSpPr txBox="1"/>
          <p:nvPr/>
        </p:nvSpPr>
        <p:spPr>
          <a:xfrm>
            <a:off x="7565750" y="60600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dk1"/>
                </a:solidFill>
                <a:latin typeface="Times New Roman"/>
                <a:ea typeface="Times New Roman"/>
                <a:cs typeface="Times New Roman"/>
                <a:sym typeface="Times New Roman"/>
              </a:rPr>
              <a:t>TEXT TOPIC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96" name="Shape 96"/>
        <p:cNvGrpSpPr/>
        <p:nvPr/>
      </p:nvGrpSpPr>
      <p:grpSpPr>
        <a:xfrm>
          <a:off x="0" y="0"/>
          <a:ext cx="0" cy="0"/>
          <a:chOff x="0" y="0"/>
          <a:chExt cx="0" cy="0"/>
        </a:xfrm>
      </p:grpSpPr>
      <p:sp>
        <p:nvSpPr>
          <p:cNvPr id="97" name="Google Shape;97;p17"/>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7"/>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9" name="Google Shape;99;p17"/>
          <p:cNvPicPr preferRelativeResize="0"/>
          <p:nvPr/>
        </p:nvPicPr>
        <p:blipFill>
          <a:blip r:embed="rId3">
            <a:alphaModFix/>
          </a:blip>
          <a:stretch>
            <a:fillRect/>
          </a:stretch>
        </p:blipFill>
        <p:spPr>
          <a:xfrm>
            <a:off x="8139550" y="75851"/>
            <a:ext cx="833448" cy="713376"/>
          </a:xfrm>
          <a:prstGeom prst="rect">
            <a:avLst/>
          </a:prstGeom>
          <a:noFill/>
          <a:ln>
            <a:noFill/>
          </a:ln>
        </p:spPr>
      </p:pic>
      <p:sp>
        <p:nvSpPr>
          <p:cNvPr id="100" name="Google Shape;100;p17"/>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- 4</a:t>
            </a:r>
            <a:endParaRPr sz="1200">
              <a:solidFill>
                <a:srgbClr val="FDC82F"/>
              </a:solidFill>
            </a:endParaRPr>
          </a:p>
        </p:txBody>
      </p:sp>
      <p:pic>
        <p:nvPicPr>
          <p:cNvPr id="101" name="Google Shape;101;p17"/>
          <p:cNvPicPr preferRelativeResize="0"/>
          <p:nvPr/>
        </p:nvPicPr>
        <p:blipFill>
          <a:blip r:embed="rId4">
            <a:alphaModFix/>
          </a:blip>
          <a:stretch>
            <a:fillRect/>
          </a:stretch>
        </p:blipFill>
        <p:spPr>
          <a:xfrm>
            <a:off x="484125" y="904400"/>
            <a:ext cx="8097873" cy="3397888"/>
          </a:xfrm>
          <a:prstGeom prst="rect">
            <a:avLst/>
          </a:prstGeom>
          <a:noFill/>
          <a:ln>
            <a:noFill/>
          </a:ln>
        </p:spPr>
      </p:pic>
      <p:sp>
        <p:nvSpPr>
          <p:cNvPr id="102" name="Google Shape;102;p17"/>
          <p:cNvSpPr txBox="1"/>
          <p:nvPr/>
        </p:nvSpPr>
        <p:spPr>
          <a:xfrm>
            <a:off x="146600" y="41400"/>
            <a:ext cx="58368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2200">
                <a:solidFill>
                  <a:schemeClr val="lt1"/>
                </a:solidFill>
                <a:latin typeface="Oswald"/>
                <a:ea typeface="Oswald"/>
                <a:cs typeface="Oswald"/>
                <a:sym typeface="Oswald"/>
              </a:rPr>
              <a:t> POSITIVE FEEDBACK MODELING</a:t>
            </a:r>
            <a:endParaRPr sz="2200">
              <a:solidFill>
                <a:schemeClr val="lt1"/>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06" name="Shape 106"/>
        <p:cNvGrpSpPr/>
        <p:nvPr/>
      </p:nvGrpSpPr>
      <p:grpSpPr>
        <a:xfrm>
          <a:off x="0" y="0"/>
          <a:ext cx="0" cy="0"/>
          <a:chOff x="0" y="0"/>
          <a:chExt cx="0" cy="0"/>
        </a:xfrm>
      </p:grpSpPr>
      <p:sp>
        <p:nvSpPr>
          <p:cNvPr id="107" name="Google Shape;107;p18"/>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18"/>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9" name="Google Shape;109;p18"/>
          <p:cNvPicPr preferRelativeResize="0"/>
          <p:nvPr/>
        </p:nvPicPr>
        <p:blipFill>
          <a:blip r:embed="rId3">
            <a:alphaModFix/>
          </a:blip>
          <a:stretch>
            <a:fillRect/>
          </a:stretch>
        </p:blipFill>
        <p:spPr>
          <a:xfrm>
            <a:off x="8139550" y="75851"/>
            <a:ext cx="833448" cy="713376"/>
          </a:xfrm>
          <a:prstGeom prst="rect">
            <a:avLst/>
          </a:prstGeom>
          <a:noFill/>
          <a:ln>
            <a:noFill/>
          </a:ln>
        </p:spPr>
      </p:pic>
      <p:sp>
        <p:nvSpPr>
          <p:cNvPr id="110" name="Google Shape;110;p18"/>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- 5</a:t>
            </a:r>
            <a:endParaRPr sz="1200">
              <a:solidFill>
                <a:srgbClr val="FDC82F"/>
              </a:solidFill>
            </a:endParaRPr>
          </a:p>
        </p:txBody>
      </p:sp>
      <p:sp>
        <p:nvSpPr>
          <p:cNvPr id="111" name="Google Shape;111;p18"/>
          <p:cNvSpPr txBox="1"/>
          <p:nvPr/>
        </p:nvSpPr>
        <p:spPr>
          <a:xfrm>
            <a:off x="146600" y="41400"/>
            <a:ext cx="58368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2200">
                <a:solidFill>
                  <a:schemeClr val="lt1"/>
                </a:solidFill>
                <a:latin typeface="Oswald"/>
                <a:ea typeface="Oswald"/>
                <a:cs typeface="Oswald"/>
                <a:sym typeface="Oswald"/>
              </a:rPr>
              <a:t> POSITIVE</a:t>
            </a:r>
            <a:r>
              <a:rPr lang="en-GB" sz="2200">
                <a:solidFill>
                  <a:schemeClr val="lt1"/>
                </a:solidFill>
                <a:latin typeface="Oswald"/>
                <a:ea typeface="Oswald"/>
                <a:cs typeface="Oswald"/>
                <a:sym typeface="Oswald"/>
              </a:rPr>
              <a:t> </a:t>
            </a:r>
            <a:r>
              <a:rPr lang="en-GB" sz="2200">
                <a:solidFill>
                  <a:schemeClr val="lt1"/>
                </a:solidFill>
                <a:latin typeface="Oswald"/>
                <a:ea typeface="Oswald"/>
                <a:cs typeface="Oswald"/>
                <a:sym typeface="Oswald"/>
              </a:rPr>
              <a:t>FEEDBACK</a:t>
            </a:r>
            <a:r>
              <a:rPr lang="en-GB" sz="2200">
                <a:solidFill>
                  <a:schemeClr val="lt1"/>
                </a:solidFill>
                <a:latin typeface="Oswald"/>
                <a:ea typeface="Oswald"/>
                <a:cs typeface="Oswald"/>
                <a:sym typeface="Oswald"/>
              </a:rPr>
              <a:t> MODELING </a:t>
            </a:r>
            <a:r>
              <a:rPr lang="en-GB" sz="2200">
                <a:solidFill>
                  <a:schemeClr val="lt1"/>
                </a:solidFill>
                <a:latin typeface="Oswald"/>
                <a:ea typeface="Oswald"/>
                <a:cs typeface="Oswald"/>
                <a:sym typeface="Oswald"/>
              </a:rPr>
              <a:t> (RESULTS)</a:t>
            </a:r>
            <a:endParaRPr sz="2200">
              <a:solidFill>
                <a:schemeClr val="lt1"/>
              </a:solidFill>
              <a:latin typeface="Oswald"/>
              <a:ea typeface="Oswald"/>
              <a:cs typeface="Oswald"/>
              <a:sym typeface="Oswald"/>
            </a:endParaRPr>
          </a:p>
        </p:txBody>
      </p:sp>
      <p:pic>
        <p:nvPicPr>
          <p:cNvPr id="112" name="Google Shape;112;p18"/>
          <p:cNvPicPr preferRelativeResize="0"/>
          <p:nvPr/>
        </p:nvPicPr>
        <p:blipFill rotWithShape="1">
          <a:blip r:embed="rId4">
            <a:alphaModFix/>
          </a:blip>
          <a:srcRect b="-3875" l="0" r="79974" t="21244"/>
          <a:stretch/>
        </p:blipFill>
        <p:spPr>
          <a:xfrm>
            <a:off x="7470475" y="1093800"/>
            <a:ext cx="1366324" cy="2276400"/>
          </a:xfrm>
          <a:prstGeom prst="rect">
            <a:avLst/>
          </a:prstGeom>
          <a:noFill/>
          <a:ln>
            <a:noFill/>
          </a:ln>
        </p:spPr>
      </p:pic>
      <p:sp>
        <p:nvSpPr>
          <p:cNvPr id="113" name="Google Shape;113;p18"/>
          <p:cNvSpPr txBox="1"/>
          <p:nvPr/>
        </p:nvSpPr>
        <p:spPr>
          <a:xfrm>
            <a:off x="1662100" y="4297200"/>
            <a:ext cx="7078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endParaRPr>
          </a:p>
        </p:txBody>
      </p:sp>
      <p:sp>
        <p:nvSpPr>
          <p:cNvPr id="114" name="Google Shape;114;p18"/>
          <p:cNvSpPr txBox="1"/>
          <p:nvPr/>
        </p:nvSpPr>
        <p:spPr>
          <a:xfrm>
            <a:off x="113750" y="3370200"/>
            <a:ext cx="7078200" cy="11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solidFill>
                  <a:schemeClr val="dk1"/>
                </a:solidFill>
              </a:rPr>
              <a:t>Here are clear examples of clusters into topics:</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latin typeface="Roboto"/>
                <a:ea typeface="Roboto"/>
                <a:cs typeface="Roboto"/>
                <a:sym typeface="Roboto"/>
              </a:rPr>
              <a:t>Cluster 11 highlights customer satisfaction with the pasta and pizza offerings.</a:t>
            </a:r>
            <a:endParaRPr b="1"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latin typeface="Roboto"/>
                <a:ea typeface="Roboto"/>
                <a:cs typeface="Roboto"/>
                <a:sym typeface="Roboto"/>
              </a:rPr>
              <a:t>Cluster 18 reflects positive feedback specifically for the Quarter Pounder with Cheese.</a:t>
            </a:r>
            <a:endParaRPr b="1" sz="1200">
              <a:solidFill>
                <a:srgbClr val="0D0D0D"/>
              </a:solidFill>
              <a:latin typeface="Roboto"/>
              <a:ea typeface="Roboto"/>
              <a:cs typeface="Roboto"/>
              <a:sym typeface="Roboto"/>
            </a:endParaRPr>
          </a:p>
          <a:p>
            <a:pPr indent="-304800" lvl="0" marL="457200" rtl="0" algn="l">
              <a:lnSpc>
                <a:spcPct val="115000"/>
              </a:lnSpc>
              <a:spcBef>
                <a:spcPts val="0"/>
              </a:spcBef>
              <a:spcAft>
                <a:spcPts val="0"/>
              </a:spcAft>
              <a:buClr>
                <a:srgbClr val="0D0D0D"/>
              </a:buClr>
              <a:buSzPts val="1200"/>
              <a:buFont typeface="Roboto"/>
              <a:buChar char="➔"/>
            </a:pPr>
            <a:r>
              <a:rPr b="1" lang="en-GB" sz="1200">
                <a:solidFill>
                  <a:srgbClr val="0D0D0D"/>
                </a:solidFill>
                <a:latin typeface="Roboto"/>
                <a:ea typeface="Roboto"/>
                <a:cs typeface="Roboto"/>
                <a:sym typeface="Roboto"/>
              </a:rPr>
              <a:t>Cluster 7 points out the play arena as a notable feature that customers appreciate.</a:t>
            </a:r>
            <a:endParaRPr b="1" sz="1200">
              <a:solidFill>
                <a:schemeClr val="dk1"/>
              </a:solidFill>
              <a:latin typeface="Roboto"/>
              <a:ea typeface="Roboto"/>
              <a:cs typeface="Roboto"/>
              <a:sym typeface="Roboto"/>
            </a:endParaRPr>
          </a:p>
        </p:txBody>
      </p:sp>
      <p:sp>
        <p:nvSpPr>
          <p:cNvPr id="115" name="Google Shape;115;p18"/>
          <p:cNvSpPr txBox="1"/>
          <p:nvPr/>
        </p:nvSpPr>
        <p:spPr>
          <a:xfrm>
            <a:off x="146600" y="708900"/>
            <a:ext cx="644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dk1"/>
                </a:solidFill>
                <a:latin typeface="Times New Roman"/>
                <a:ea typeface="Times New Roman"/>
                <a:cs typeface="Times New Roman"/>
                <a:sym typeface="Times New Roman"/>
              </a:rPr>
              <a:t>TEXT CLUSTER</a:t>
            </a:r>
            <a:endParaRPr b="1" sz="1300">
              <a:solidFill>
                <a:schemeClr val="dk1"/>
              </a:solidFill>
              <a:latin typeface="Times New Roman"/>
              <a:ea typeface="Times New Roman"/>
              <a:cs typeface="Times New Roman"/>
              <a:sym typeface="Times New Roman"/>
            </a:endParaRPr>
          </a:p>
        </p:txBody>
      </p:sp>
      <p:sp>
        <p:nvSpPr>
          <p:cNvPr id="116" name="Google Shape;116;p18"/>
          <p:cNvSpPr txBox="1"/>
          <p:nvPr/>
        </p:nvSpPr>
        <p:spPr>
          <a:xfrm>
            <a:off x="7470475" y="6574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dk1"/>
                </a:solidFill>
                <a:latin typeface="Times New Roman"/>
                <a:ea typeface="Times New Roman"/>
                <a:cs typeface="Times New Roman"/>
                <a:sym typeface="Times New Roman"/>
              </a:rPr>
              <a:t>TEXT TOPIC</a:t>
            </a:r>
            <a:endParaRPr/>
          </a:p>
        </p:txBody>
      </p:sp>
      <p:pic>
        <p:nvPicPr>
          <p:cNvPr id="117" name="Google Shape;117;p18"/>
          <p:cNvPicPr preferRelativeResize="0"/>
          <p:nvPr/>
        </p:nvPicPr>
        <p:blipFill>
          <a:blip r:embed="rId5">
            <a:alphaModFix/>
          </a:blip>
          <a:stretch>
            <a:fillRect/>
          </a:stretch>
        </p:blipFill>
        <p:spPr>
          <a:xfrm>
            <a:off x="146600" y="1093800"/>
            <a:ext cx="7265676" cy="227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21" name="Shape 121"/>
        <p:cNvGrpSpPr/>
        <p:nvPr/>
      </p:nvGrpSpPr>
      <p:grpSpPr>
        <a:xfrm>
          <a:off x="0" y="0"/>
          <a:ext cx="0" cy="0"/>
          <a:chOff x="0" y="0"/>
          <a:chExt cx="0" cy="0"/>
        </a:xfrm>
      </p:grpSpPr>
      <p:sp>
        <p:nvSpPr>
          <p:cNvPr id="122" name="Google Shape;122;p19"/>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19"/>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24" name="Google Shape;124;p19"/>
          <p:cNvPicPr preferRelativeResize="0"/>
          <p:nvPr/>
        </p:nvPicPr>
        <p:blipFill>
          <a:blip r:embed="rId3">
            <a:alphaModFix/>
          </a:blip>
          <a:stretch>
            <a:fillRect/>
          </a:stretch>
        </p:blipFill>
        <p:spPr>
          <a:xfrm>
            <a:off x="8139550" y="75851"/>
            <a:ext cx="833448" cy="713376"/>
          </a:xfrm>
          <a:prstGeom prst="rect">
            <a:avLst/>
          </a:prstGeom>
          <a:noFill/>
          <a:ln>
            <a:noFill/>
          </a:ln>
        </p:spPr>
      </p:pic>
      <p:sp>
        <p:nvSpPr>
          <p:cNvPr id="125" name="Google Shape;125;p19"/>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- 6</a:t>
            </a:r>
            <a:endParaRPr sz="1200">
              <a:solidFill>
                <a:srgbClr val="FDC82F"/>
              </a:solidFill>
            </a:endParaRPr>
          </a:p>
        </p:txBody>
      </p:sp>
      <p:sp>
        <p:nvSpPr>
          <p:cNvPr id="126" name="Google Shape;126;p19"/>
          <p:cNvSpPr txBox="1"/>
          <p:nvPr/>
        </p:nvSpPr>
        <p:spPr>
          <a:xfrm>
            <a:off x="213750" y="41400"/>
            <a:ext cx="50877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2200">
                <a:solidFill>
                  <a:schemeClr val="lt1"/>
                </a:solidFill>
                <a:latin typeface="Oswald"/>
                <a:ea typeface="Oswald"/>
                <a:cs typeface="Oswald"/>
                <a:sym typeface="Oswald"/>
              </a:rPr>
              <a:t>REGION-WISE POSITIVE REVIEWS MODELING</a:t>
            </a:r>
            <a:endParaRPr sz="2200">
              <a:solidFill>
                <a:schemeClr val="lt1"/>
              </a:solidFill>
              <a:latin typeface="Oswald"/>
              <a:ea typeface="Oswald"/>
              <a:cs typeface="Oswald"/>
              <a:sym typeface="Oswald"/>
            </a:endParaRPr>
          </a:p>
        </p:txBody>
      </p:sp>
      <p:pic>
        <p:nvPicPr>
          <p:cNvPr id="127" name="Google Shape;127;p19"/>
          <p:cNvPicPr preferRelativeResize="0"/>
          <p:nvPr/>
        </p:nvPicPr>
        <p:blipFill>
          <a:blip r:embed="rId4">
            <a:alphaModFix/>
          </a:blip>
          <a:stretch>
            <a:fillRect/>
          </a:stretch>
        </p:blipFill>
        <p:spPr>
          <a:xfrm>
            <a:off x="281425" y="844250"/>
            <a:ext cx="8594151" cy="386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31" name="Shape 131"/>
        <p:cNvGrpSpPr/>
        <p:nvPr/>
      </p:nvGrpSpPr>
      <p:grpSpPr>
        <a:xfrm>
          <a:off x="0" y="0"/>
          <a:ext cx="0" cy="0"/>
          <a:chOff x="0" y="0"/>
          <a:chExt cx="0" cy="0"/>
        </a:xfrm>
      </p:grpSpPr>
      <p:sp>
        <p:nvSpPr>
          <p:cNvPr id="132" name="Google Shape;132;p20"/>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0"/>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4" name="Google Shape;134;p20"/>
          <p:cNvPicPr preferRelativeResize="0"/>
          <p:nvPr/>
        </p:nvPicPr>
        <p:blipFill>
          <a:blip r:embed="rId3">
            <a:alphaModFix/>
          </a:blip>
          <a:stretch>
            <a:fillRect/>
          </a:stretch>
        </p:blipFill>
        <p:spPr>
          <a:xfrm>
            <a:off x="8139550" y="75851"/>
            <a:ext cx="833448" cy="713376"/>
          </a:xfrm>
          <a:prstGeom prst="rect">
            <a:avLst/>
          </a:prstGeom>
          <a:noFill/>
          <a:ln>
            <a:noFill/>
          </a:ln>
        </p:spPr>
      </p:pic>
      <p:sp>
        <p:nvSpPr>
          <p:cNvPr id="135" name="Google Shape;135;p20"/>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- 7</a:t>
            </a:r>
            <a:endParaRPr sz="1200">
              <a:solidFill>
                <a:srgbClr val="FDC82F"/>
              </a:solidFill>
            </a:endParaRPr>
          </a:p>
        </p:txBody>
      </p:sp>
      <p:sp>
        <p:nvSpPr>
          <p:cNvPr id="136" name="Google Shape;136;p20"/>
          <p:cNvSpPr txBox="1"/>
          <p:nvPr/>
        </p:nvSpPr>
        <p:spPr>
          <a:xfrm>
            <a:off x="188025" y="606000"/>
            <a:ext cx="29967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b="1" lang="en-GB">
                <a:solidFill>
                  <a:schemeClr val="dk1"/>
                </a:solidFill>
                <a:latin typeface="Times New Roman"/>
                <a:ea typeface="Times New Roman"/>
                <a:cs typeface="Times New Roman"/>
                <a:sym typeface="Times New Roman"/>
              </a:rPr>
              <a:t>EAST</a:t>
            </a:r>
            <a:endParaRPr b="1">
              <a:solidFill>
                <a:schemeClr val="dk1"/>
              </a:solidFill>
              <a:latin typeface="Times New Roman"/>
              <a:ea typeface="Times New Roman"/>
              <a:cs typeface="Times New Roman"/>
              <a:sym typeface="Times New Roman"/>
            </a:endParaRPr>
          </a:p>
        </p:txBody>
      </p:sp>
      <p:sp>
        <p:nvSpPr>
          <p:cNvPr id="137" name="Google Shape;137;p20"/>
          <p:cNvSpPr txBox="1"/>
          <p:nvPr/>
        </p:nvSpPr>
        <p:spPr>
          <a:xfrm>
            <a:off x="184725" y="2674863"/>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b="1" lang="en-GB">
                <a:solidFill>
                  <a:schemeClr val="dk1"/>
                </a:solidFill>
                <a:latin typeface="Times New Roman"/>
                <a:ea typeface="Times New Roman"/>
                <a:cs typeface="Times New Roman"/>
                <a:sym typeface="Times New Roman"/>
              </a:rPr>
              <a:t>WEST</a:t>
            </a:r>
            <a:endParaRPr>
              <a:solidFill>
                <a:schemeClr val="dk2"/>
              </a:solidFill>
              <a:latin typeface="Times New Roman"/>
              <a:ea typeface="Times New Roman"/>
              <a:cs typeface="Times New Roman"/>
              <a:sym typeface="Times New Roman"/>
            </a:endParaRPr>
          </a:p>
        </p:txBody>
      </p:sp>
      <p:sp>
        <p:nvSpPr>
          <p:cNvPr id="138" name="Google Shape;138;p20"/>
          <p:cNvSpPr txBox="1"/>
          <p:nvPr/>
        </p:nvSpPr>
        <p:spPr>
          <a:xfrm>
            <a:off x="6386125" y="870788"/>
            <a:ext cx="2533200" cy="19548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200"/>
              </a:spcBef>
              <a:spcAft>
                <a:spcPts val="1200"/>
              </a:spcAft>
              <a:buClr>
                <a:schemeClr val="dk1"/>
              </a:buClr>
              <a:buSzPts val="1100"/>
              <a:buFont typeface="Arial"/>
              <a:buNone/>
            </a:pPr>
            <a:r>
              <a:rPr lang="en-GB" sz="1200">
                <a:solidFill>
                  <a:srgbClr val="202124"/>
                </a:solidFill>
                <a:latin typeface="Times New Roman"/>
                <a:ea typeface="Times New Roman"/>
                <a:cs typeface="Times New Roman"/>
                <a:sym typeface="Times New Roman"/>
              </a:rPr>
              <a:t>Basically , East with most locations out of all in the dataset, contributed equally for all the topics identified in the positive analysis. However, within cluster ID 8, a specific mention of apple pie is worth mentioning.</a:t>
            </a:r>
            <a:endParaRPr sz="1200">
              <a:latin typeface="Times New Roman"/>
              <a:ea typeface="Times New Roman"/>
              <a:cs typeface="Times New Roman"/>
              <a:sym typeface="Times New Roman"/>
            </a:endParaRPr>
          </a:p>
        </p:txBody>
      </p:sp>
      <p:pic>
        <p:nvPicPr>
          <p:cNvPr id="139" name="Google Shape;139;p20"/>
          <p:cNvPicPr preferRelativeResize="0"/>
          <p:nvPr/>
        </p:nvPicPr>
        <p:blipFill rotWithShape="1">
          <a:blip r:embed="rId4">
            <a:alphaModFix/>
          </a:blip>
          <a:srcRect b="0" l="4571" r="0" t="22209"/>
          <a:stretch/>
        </p:blipFill>
        <p:spPr>
          <a:xfrm>
            <a:off x="188025" y="974150"/>
            <a:ext cx="6079000" cy="1597600"/>
          </a:xfrm>
          <a:prstGeom prst="rect">
            <a:avLst/>
          </a:prstGeom>
          <a:noFill/>
          <a:ln>
            <a:noFill/>
          </a:ln>
        </p:spPr>
      </p:pic>
      <p:pic>
        <p:nvPicPr>
          <p:cNvPr id="140" name="Google Shape;140;p20"/>
          <p:cNvPicPr preferRelativeResize="0"/>
          <p:nvPr/>
        </p:nvPicPr>
        <p:blipFill rotWithShape="1">
          <a:blip r:embed="rId5">
            <a:alphaModFix/>
          </a:blip>
          <a:srcRect b="0" l="3679" r="0" t="22293"/>
          <a:stretch/>
        </p:blipFill>
        <p:spPr>
          <a:xfrm>
            <a:off x="188025" y="3044175"/>
            <a:ext cx="6079001" cy="1597600"/>
          </a:xfrm>
          <a:prstGeom prst="rect">
            <a:avLst/>
          </a:prstGeom>
          <a:noFill/>
          <a:ln>
            <a:noFill/>
          </a:ln>
        </p:spPr>
      </p:pic>
      <p:sp>
        <p:nvSpPr>
          <p:cNvPr id="141" name="Google Shape;141;p20"/>
          <p:cNvSpPr txBox="1"/>
          <p:nvPr/>
        </p:nvSpPr>
        <p:spPr>
          <a:xfrm>
            <a:off x="6386125" y="2950475"/>
            <a:ext cx="2533200" cy="14037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1200"/>
              </a:spcBef>
              <a:spcAft>
                <a:spcPts val="0"/>
              </a:spcAft>
              <a:buNone/>
            </a:pPr>
            <a:r>
              <a:rPr lang="en-GB" sz="1200">
                <a:solidFill>
                  <a:srgbClr val="202124"/>
                </a:solidFill>
                <a:latin typeface="Times New Roman"/>
                <a:ea typeface="Times New Roman"/>
                <a:cs typeface="Times New Roman"/>
                <a:sym typeface="Times New Roman"/>
              </a:rPr>
              <a:t>Majority contribution is focusing on drive- through, and it being quick and fast however we had to </a:t>
            </a:r>
            <a:r>
              <a:rPr lang="en-GB" sz="1200">
                <a:solidFill>
                  <a:srgbClr val="202124"/>
                </a:solidFill>
                <a:latin typeface="Times New Roman"/>
                <a:ea typeface="Times New Roman"/>
                <a:cs typeface="Times New Roman"/>
                <a:sym typeface="Times New Roman"/>
              </a:rPr>
              <a:t>checkout, parking, as it portrays a negative sentiment in even in positive reviews. </a:t>
            </a:r>
            <a:endParaRPr sz="1200">
              <a:solidFill>
                <a:srgbClr val="202124"/>
              </a:solidFill>
              <a:latin typeface="Times New Roman"/>
              <a:ea typeface="Times New Roman"/>
              <a:cs typeface="Times New Roman"/>
              <a:sym typeface="Times New Roman"/>
            </a:endParaRPr>
          </a:p>
        </p:txBody>
      </p:sp>
      <p:sp>
        <p:nvSpPr>
          <p:cNvPr id="142" name="Google Shape;142;p20"/>
          <p:cNvSpPr txBox="1"/>
          <p:nvPr/>
        </p:nvSpPr>
        <p:spPr>
          <a:xfrm>
            <a:off x="118350" y="41400"/>
            <a:ext cx="64407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2200">
                <a:solidFill>
                  <a:schemeClr val="lt1"/>
                </a:solidFill>
                <a:latin typeface="Oswald"/>
                <a:ea typeface="Oswald"/>
                <a:cs typeface="Oswald"/>
                <a:sym typeface="Oswald"/>
              </a:rPr>
              <a:t>REGION-WISE POSITIVE REVIEWS CLUSTERING</a:t>
            </a:r>
            <a:r>
              <a:rPr lang="en-GB" sz="2200">
                <a:solidFill>
                  <a:schemeClr val="lt1"/>
                </a:solidFill>
                <a:latin typeface="Oswald"/>
                <a:ea typeface="Oswald"/>
                <a:cs typeface="Oswald"/>
                <a:sym typeface="Oswald"/>
              </a:rPr>
              <a:t> </a:t>
            </a:r>
            <a:endParaRPr sz="2200">
              <a:solidFill>
                <a:schemeClr val="lt1"/>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path path="circle">
            <a:fillToRect b="50%" l="50%" r="50%" t="50%"/>
          </a:path>
          <a:tileRect/>
        </a:gradFill>
      </p:bgPr>
    </p:bg>
    <p:spTree>
      <p:nvGrpSpPr>
        <p:cNvPr id="146" name="Shape 146"/>
        <p:cNvGrpSpPr/>
        <p:nvPr/>
      </p:nvGrpSpPr>
      <p:grpSpPr>
        <a:xfrm>
          <a:off x="0" y="0"/>
          <a:ext cx="0" cy="0"/>
          <a:chOff x="0" y="0"/>
          <a:chExt cx="0" cy="0"/>
        </a:xfrm>
      </p:grpSpPr>
      <p:sp>
        <p:nvSpPr>
          <p:cNvPr id="147" name="Google Shape;147;p21"/>
          <p:cNvSpPr/>
          <p:nvPr/>
        </p:nvSpPr>
        <p:spPr>
          <a:xfrm>
            <a:off x="0" y="0"/>
            <a:ext cx="9144000" cy="6060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1"/>
          <p:cNvSpPr/>
          <p:nvPr/>
        </p:nvSpPr>
        <p:spPr>
          <a:xfrm>
            <a:off x="0" y="4827450"/>
            <a:ext cx="9144000" cy="315900"/>
          </a:xfrm>
          <a:prstGeom prst="rect">
            <a:avLst/>
          </a:prstGeom>
          <a:solidFill>
            <a:srgbClr val="C2282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49" name="Google Shape;149;p21"/>
          <p:cNvPicPr preferRelativeResize="0"/>
          <p:nvPr/>
        </p:nvPicPr>
        <p:blipFill>
          <a:blip r:embed="rId3">
            <a:alphaModFix/>
          </a:blip>
          <a:stretch>
            <a:fillRect/>
          </a:stretch>
        </p:blipFill>
        <p:spPr>
          <a:xfrm>
            <a:off x="8139550" y="75851"/>
            <a:ext cx="833448" cy="713376"/>
          </a:xfrm>
          <a:prstGeom prst="rect">
            <a:avLst/>
          </a:prstGeom>
          <a:noFill/>
          <a:ln>
            <a:noFill/>
          </a:ln>
        </p:spPr>
      </p:pic>
      <p:sp>
        <p:nvSpPr>
          <p:cNvPr id="150" name="Google Shape;150;p21"/>
          <p:cNvSpPr txBox="1"/>
          <p:nvPr/>
        </p:nvSpPr>
        <p:spPr>
          <a:xfrm>
            <a:off x="8313600" y="4800750"/>
            <a:ext cx="1004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FDC82F"/>
                </a:solidFill>
              </a:rPr>
              <a:t>Page - 8</a:t>
            </a:r>
            <a:endParaRPr sz="1200">
              <a:solidFill>
                <a:srgbClr val="FDC82F"/>
              </a:solidFill>
            </a:endParaRPr>
          </a:p>
        </p:txBody>
      </p:sp>
      <p:sp>
        <p:nvSpPr>
          <p:cNvPr id="151" name="Google Shape;151;p21"/>
          <p:cNvSpPr txBox="1"/>
          <p:nvPr/>
        </p:nvSpPr>
        <p:spPr>
          <a:xfrm>
            <a:off x="302750" y="1104300"/>
            <a:ext cx="29967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t/>
            </a:r>
            <a:endParaRPr b="1" sz="1200">
              <a:solidFill>
                <a:schemeClr val="dk1"/>
              </a:solidFill>
              <a:latin typeface="Times New Roman"/>
              <a:ea typeface="Times New Roman"/>
              <a:cs typeface="Times New Roman"/>
              <a:sym typeface="Times New Roman"/>
            </a:endParaRPr>
          </a:p>
        </p:txBody>
      </p:sp>
      <p:sp>
        <p:nvSpPr>
          <p:cNvPr id="152" name="Google Shape;152;p21"/>
          <p:cNvSpPr txBox="1"/>
          <p:nvPr/>
        </p:nvSpPr>
        <p:spPr>
          <a:xfrm>
            <a:off x="4725625" y="1055250"/>
            <a:ext cx="3000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t/>
            </a:r>
            <a:endParaRPr sz="1600">
              <a:solidFill>
                <a:schemeClr val="dk2"/>
              </a:solidFill>
            </a:endParaRPr>
          </a:p>
        </p:txBody>
      </p:sp>
      <p:sp>
        <p:nvSpPr>
          <p:cNvPr id="153" name="Google Shape;153;p21"/>
          <p:cNvSpPr txBox="1"/>
          <p:nvPr/>
        </p:nvSpPr>
        <p:spPr>
          <a:xfrm>
            <a:off x="91050" y="56460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b="1" lang="en-GB">
                <a:solidFill>
                  <a:schemeClr val="dk1"/>
                </a:solidFill>
                <a:latin typeface="Times New Roman"/>
                <a:ea typeface="Times New Roman"/>
                <a:cs typeface="Times New Roman"/>
                <a:sym typeface="Times New Roman"/>
              </a:rPr>
              <a:t>NORTH</a:t>
            </a:r>
            <a:endParaRPr b="1">
              <a:latin typeface="Times New Roman"/>
              <a:ea typeface="Times New Roman"/>
              <a:cs typeface="Times New Roman"/>
              <a:sym typeface="Times New Roman"/>
            </a:endParaRPr>
          </a:p>
        </p:txBody>
      </p:sp>
      <p:sp>
        <p:nvSpPr>
          <p:cNvPr id="154" name="Google Shape;154;p21"/>
          <p:cNvSpPr txBox="1"/>
          <p:nvPr/>
        </p:nvSpPr>
        <p:spPr>
          <a:xfrm>
            <a:off x="91050" y="2516625"/>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b="1" lang="en-GB">
                <a:solidFill>
                  <a:schemeClr val="dk1"/>
                </a:solidFill>
                <a:latin typeface="Times New Roman"/>
                <a:ea typeface="Times New Roman"/>
                <a:cs typeface="Times New Roman"/>
                <a:sym typeface="Times New Roman"/>
              </a:rPr>
              <a:t>SOUTH</a:t>
            </a:r>
            <a:endParaRPr b="1">
              <a:latin typeface="Times New Roman"/>
              <a:ea typeface="Times New Roman"/>
              <a:cs typeface="Times New Roman"/>
              <a:sym typeface="Times New Roman"/>
            </a:endParaRPr>
          </a:p>
        </p:txBody>
      </p:sp>
      <p:pic>
        <p:nvPicPr>
          <p:cNvPr id="155" name="Google Shape;155;p21"/>
          <p:cNvPicPr preferRelativeResize="0"/>
          <p:nvPr/>
        </p:nvPicPr>
        <p:blipFill rotWithShape="1">
          <a:blip r:embed="rId4">
            <a:alphaModFix/>
          </a:blip>
          <a:srcRect b="0" l="5535" r="0" t="21500"/>
          <a:stretch/>
        </p:blipFill>
        <p:spPr>
          <a:xfrm>
            <a:off x="203750" y="942225"/>
            <a:ext cx="5846800" cy="1519725"/>
          </a:xfrm>
          <a:prstGeom prst="rect">
            <a:avLst/>
          </a:prstGeom>
          <a:noFill/>
          <a:ln>
            <a:noFill/>
          </a:ln>
        </p:spPr>
      </p:pic>
      <p:pic>
        <p:nvPicPr>
          <p:cNvPr id="156" name="Google Shape;156;p21"/>
          <p:cNvPicPr preferRelativeResize="0"/>
          <p:nvPr/>
        </p:nvPicPr>
        <p:blipFill rotWithShape="1">
          <a:blip r:embed="rId5">
            <a:alphaModFix/>
          </a:blip>
          <a:srcRect b="-2316" l="3910" r="0" t="20476"/>
          <a:stretch/>
        </p:blipFill>
        <p:spPr>
          <a:xfrm>
            <a:off x="203750" y="2895175"/>
            <a:ext cx="5846800" cy="1742800"/>
          </a:xfrm>
          <a:prstGeom prst="rect">
            <a:avLst/>
          </a:prstGeom>
          <a:noFill/>
          <a:ln>
            <a:noFill/>
          </a:ln>
        </p:spPr>
      </p:pic>
      <p:sp>
        <p:nvSpPr>
          <p:cNvPr id="157" name="Google Shape;157;p21"/>
          <p:cNvSpPr txBox="1"/>
          <p:nvPr/>
        </p:nvSpPr>
        <p:spPr>
          <a:xfrm>
            <a:off x="6126750" y="1293150"/>
            <a:ext cx="29226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200">
                <a:solidFill>
                  <a:schemeClr val="dk1"/>
                </a:solidFill>
                <a:latin typeface="Times New Roman"/>
                <a:ea typeface="Times New Roman"/>
                <a:cs typeface="Times New Roman"/>
                <a:sym typeface="Times New Roman"/>
              </a:rPr>
              <a:t>The quality of food and service in this region stands out, with no additional areas of concern identified. </a:t>
            </a:r>
            <a:endParaRPr sz="1200">
              <a:solidFill>
                <a:schemeClr val="dk1"/>
              </a:solidFill>
              <a:latin typeface="Times New Roman"/>
              <a:ea typeface="Times New Roman"/>
              <a:cs typeface="Times New Roman"/>
              <a:sym typeface="Times New Roman"/>
            </a:endParaRPr>
          </a:p>
        </p:txBody>
      </p:sp>
      <p:sp>
        <p:nvSpPr>
          <p:cNvPr id="158" name="Google Shape;158;p21"/>
          <p:cNvSpPr txBox="1"/>
          <p:nvPr/>
        </p:nvSpPr>
        <p:spPr>
          <a:xfrm>
            <a:off x="6126750" y="2846400"/>
            <a:ext cx="2922600" cy="1754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1200">
                <a:solidFill>
                  <a:schemeClr val="dk1"/>
                </a:solidFill>
                <a:latin typeface="Times New Roman"/>
                <a:ea typeface="Times New Roman"/>
                <a:cs typeface="Times New Roman"/>
                <a:sym typeface="Times New Roman"/>
              </a:rPr>
              <a:t>Our analysis of Cluster ID 4 revealed that this region hosts the largest McDonald's in the world, featuring a play area and an arcade. Additionally, this location distinguishes itself by offering pizza and pasta on its menu.</a:t>
            </a:r>
            <a:endParaRPr sz="1200">
              <a:solidFill>
                <a:schemeClr val="dk1"/>
              </a:solidFill>
              <a:latin typeface="Times New Roman"/>
              <a:ea typeface="Times New Roman"/>
              <a:cs typeface="Times New Roman"/>
              <a:sym typeface="Times New Roman"/>
            </a:endParaRPr>
          </a:p>
        </p:txBody>
      </p:sp>
      <p:sp>
        <p:nvSpPr>
          <p:cNvPr id="159" name="Google Shape;159;p21"/>
          <p:cNvSpPr txBox="1"/>
          <p:nvPr/>
        </p:nvSpPr>
        <p:spPr>
          <a:xfrm>
            <a:off x="118350" y="41400"/>
            <a:ext cx="6440700" cy="523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1200"/>
              </a:spcAft>
              <a:buNone/>
            </a:pPr>
            <a:r>
              <a:rPr lang="en-GB" sz="2200">
                <a:solidFill>
                  <a:schemeClr val="lt1"/>
                </a:solidFill>
                <a:latin typeface="Oswald"/>
                <a:ea typeface="Oswald"/>
                <a:cs typeface="Oswald"/>
                <a:sym typeface="Oswald"/>
              </a:rPr>
              <a:t>REGION-WISE POSITIVE REVIEWS CLUSTERING </a:t>
            </a:r>
            <a:endParaRPr sz="2200">
              <a:solidFill>
                <a:schemeClr val="lt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