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Old Standard TT"/>
      <p:regular r:id="rId22"/>
      <p:bold r:id="rId23"/>
      <p: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Rohit Kamineni"/>
  <p:cmAuthor clrIdx="1" id="1" initials="" lastIdx="1" name="Riya Choudhur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OldStandardTT-regular.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font" Target="fonts/OldStandardTT-italic.fntdata"/><Relationship Id="rId12" Type="http://schemas.openxmlformats.org/officeDocument/2006/relationships/slide" Target="slides/slide6.xml"/><Relationship Id="rId23" Type="http://schemas.openxmlformats.org/officeDocument/2006/relationships/font" Target="fonts/OldStandardT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2-06T21:07:38.786">
    <p:pos x="6000" y="0"/>
    <p:text>I changed the title font back to before to maintain consistency across all slides</p:text>
  </p:cm>
  <p:cm authorId="1" idx="1" dt="2023-12-06T21:07:38.786">
    <p:pos x="6000" y="0"/>
    <p:text>okayy no worries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Solution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Implement a robust database system that consolidates all services and maintains a record of customer behaviors. This system also takes feedback for the bookings.</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t>At a high level, the database for the new structure would have all service providers under one roof, which the customer will not interact with. The customer information and feedback are taken as input from the users through efficiently placed prompts.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Summary of Benefits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new and improved solution provides:</a:t>
            </a:r>
            <a:endParaRPr sz="1200"/>
          </a:p>
          <a:p>
            <a:pPr indent="0" lvl="0" marL="0" rtl="0" algn="l">
              <a:spcBef>
                <a:spcPts val="0"/>
              </a:spcBef>
              <a:spcAft>
                <a:spcPts val="0"/>
              </a:spcAft>
              <a:buNone/>
            </a:pPr>
            <a:r>
              <a:rPr lang="en" sz="1200"/>
              <a:t>• No need for any redirects to vendor platforms. All services are accessible from one unified platform</a:t>
            </a:r>
            <a:endParaRPr sz="1200"/>
          </a:p>
          <a:p>
            <a:pPr indent="0" lvl="0" marL="0" rtl="0" algn="l">
              <a:spcBef>
                <a:spcPts val="0"/>
              </a:spcBef>
              <a:spcAft>
                <a:spcPts val="0"/>
              </a:spcAft>
              <a:buNone/>
            </a:pPr>
            <a:r>
              <a:rPr lang="en" sz="1200"/>
              <a:t>• Customer access to multiple services in a single transaction.</a:t>
            </a:r>
            <a:endParaRPr sz="1200"/>
          </a:p>
          <a:p>
            <a:pPr indent="0" lvl="0" marL="0" rtl="0" algn="l">
              <a:spcBef>
                <a:spcPts val="0"/>
              </a:spcBef>
              <a:spcAft>
                <a:spcPts val="0"/>
              </a:spcAft>
              <a:buNone/>
            </a:pPr>
            <a:r>
              <a:rPr lang="en" sz="1200"/>
              <a:t>• Improved customer experience with personalized recommendations</a:t>
            </a:r>
            <a:endParaRPr sz="1200"/>
          </a:p>
          <a:p>
            <a:pPr indent="0" lvl="0" marL="0" rtl="0" algn="l">
              <a:spcBef>
                <a:spcPts val="0"/>
              </a:spcBef>
              <a:spcAft>
                <a:spcPts val="0"/>
              </a:spcAft>
              <a:buNone/>
            </a:pPr>
            <a:r>
              <a:rPr lang="en" sz="1200"/>
              <a:t>• Enhanced operational efficiency.</a:t>
            </a:r>
            <a:endParaRPr sz="1200"/>
          </a:p>
          <a:p>
            <a:pPr indent="0" lvl="0" marL="0" rtl="0" algn="l">
              <a:spcBef>
                <a:spcPts val="0"/>
              </a:spcBef>
              <a:spcAft>
                <a:spcPts val="0"/>
              </a:spcAft>
              <a:buNone/>
            </a:pPr>
            <a:r>
              <a:rPr lang="en" sz="1200"/>
              <a:t>• Improved customer experience with the help of feedback.</a:t>
            </a:r>
            <a:endParaRPr sz="1200"/>
          </a:p>
          <a:p>
            <a:pPr indent="0" lvl="0" marL="0" rtl="0" algn="l">
              <a:spcBef>
                <a:spcPts val="0"/>
              </a:spcBef>
              <a:spcAft>
                <a:spcPts val="0"/>
              </a:spcAft>
              <a:buNone/>
            </a:pPr>
            <a:r>
              <a:rPr lang="en" sz="1200"/>
              <a:t>• Data-driven insights for better decision-making.</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Entered text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Summary of Benefits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new and improved solution provides:</a:t>
            </a:r>
            <a:endParaRPr sz="1200"/>
          </a:p>
          <a:p>
            <a:pPr indent="0" lvl="0" marL="0" rtl="0" algn="l">
              <a:spcBef>
                <a:spcPts val="0"/>
              </a:spcBef>
              <a:spcAft>
                <a:spcPts val="0"/>
              </a:spcAft>
              <a:buNone/>
            </a:pPr>
            <a:r>
              <a:rPr lang="en" sz="1200"/>
              <a:t>• No need for any redirects to vendor platforms. All services are accessible from one unified platform</a:t>
            </a:r>
            <a:endParaRPr sz="1200"/>
          </a:p>
          <a:p>
            <a:pPr indent="0" lvl="0" marL="0" rtl="0" algn="l">
              <a:spcBef>
                <a:spcPts val="0"/>
              </a:spcBef>
              <a:spcAft>
                <a:spcPts val="0"/>
              </a:spcAft>
              <a:buNone/>
            </a:pPr>
            <a:r>
              <a:rPr lang="en" sz="1200"/>
              <a:t>• Customer access to multiple services in a single transaction.</a:t>
            </a:r>
            <a:endParaRPr sz="1200"/>
          </a:p>
          <a:p>
            <a:pPr indent="0" lvl="0" marL="0" rtl="0" algn="l">
              <a:spcBef>
                <a:spcPts val="0"/>
              </a:spcBef>
              <a:spcAft>
                <a:spcPts val="0"/>
              </a:spcAft>
              <a:buNone/>
            </a:pPr>
            <a:r>
              <a:rPr lang="en" sz="1200"/>
              <a:t>• Enhanced operational efficiency.</a:t>
            </a:r>
            <a:endParaRPr sz="1200"/>
          </a:p>
          <a:p>
            <a:pPr indent="0" lvl="0" marL="0" rtl="0" algn="l">
              <a:spcBef>
                <a:spcPts val="0"/>
              </a:spcBef>
              <a:spcAft>
                <a:spcPts val="0"/>
              </a:spcAft>
              <a:buNone/>
            </a:pPr>
            <a:r>
              <a:rPr lang="en" sz="1200"/>
              <a:t>• Improved customer experience with the help of feedback.</a:t>
            </a:r>
            <a:endParaRPr sz="1200"/>
          </a:p>
          <a:p>
            <a:pPr indent="0" lvl="0" marL="0" rtl="0" algn="l">
              <a:spcBef>
                <a:spcPts val="0"/>
              </a:spcBef>
              <a:spcAft>
                <a:spcPts val="0"/>
              </a:spcAft>
              <a:buNone/>
            </a:pPr>
            <a:r>
              <a:rPr lang="en" sz="1200"/>
              <a:t>• Data-driven insights for better decision-making.</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30d99a45a_0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30d99a45a_0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30d99a45a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30d99a45a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30d99a45a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30d99a45a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32e79bef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32e79bef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chemeClr val="dk1"/>
              </a:buClr>
              <a:buSzPts val="1100"/>
              <a:buAutoNum type="arabicPeriod"/>
            </a:pPr>
            <a:r>
              <a:rPr b="1" lang="en" sz="1200">
                <a:solidFill>
                  <a:schemeClr val="dk1"/>
                </a:solidFill>
                <a:latin typeface="Times New Roman"/>
                <a:ea typeface="Times New Roman"/>
                <a:cs typeface="Times New Roman"/>
                <a:sym typeface="Times New Roman"/>
              </a:rPr>
              <a:t>Report: Service Performance Indicators</a:t>
            </a:r>
            <a:endParaRPr b="1" sz="1200">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Clr>
                <a:schemeClr val="dk1"/>
              </a:buClr>
              <a:buSzPts val="1100"/>
              <a:buFont typeface="Arial"/>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Description: </a:t>
            </a:r>
            <a:r>
              <a:rPr lang="en" sz="1200">
                <a:solidFill>
                  <a:schemeClr val="dk1"/>
                </a:solidFill>
                <a:latin typeface="Times New Roman"/>
                <a:ea typeface="Times New Roman"/>
                <a:cs typeface="Times New Roman"/>
                <a:sym typeface="Times New Roman"/>
              </a:rPr>
              <a:t>Shows the minimum and maximum amounts paid for each service type and categorizes their value.</a:t>
            </a:r>
            <a:endParaRPr sz="1200">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Clr>
                <a:schemeClr val="dk1"/>
              </a:buClr>
              <a:buSzPts val="1100"/>
              <a:buFont typeface="Arial"/>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Business Purpose &amp; Benefit: </a:t>
            </a:r>
            <a:r>
              <a:rPr lang="en" sz="1200">
                <a:solidFill>
                  <a:schemeClr val="dk1"/>
                </a:solidFill>
                <a:latin typeface="Times New Roman"/>
                <a:ea typeface="Times New Roman"/>
                <a:cs typeface="Times New Roman"/>
                <a:sym typeface="Times New Roman"/>
              </a:rPr>
              <a:t>Assists in recognizing service types that are either underperforming or overperforming in revenue generation.</a:t>
            </a:r>
            <a:endParaRPr sz="1200">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Use in Business Metric: </a:t>
            </a:r>
            <a:r>
              <a:rPr lang="en" sz="1200">
                <a:solidFill>
                  <a:schemeClr val="dk1"/>
                </a:solidFill>
                <a:latin typeface="Times New Roman"/>
                <a:ea typeface="Times New Roman"/>
                <a:cs typeface="Times New Roman"/>
                <a:sym typeface="Times New Roman"/>
              </a:rPr>
              <a:t>Informs service pricing strategy and aids in adjusting focus on profitable services.</a:t>
            </a:r>
            <a:endParaRPr b="1"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32e79bef6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32e79bef6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chemeClr val="dk1"/>
              </a:buClr>
              <a:buSzPts val="1100"/>
              <a:buAutoNum type="arabicPeriod"/>
            </a:pPr>
            <a:r>
              <a:rPr b="1" lang="en" sz="1200">
                <a:solidFill>
                  <a:schemeClr val="dk1"/>
                </a:solidFill>
                <a:latin typeface="Times New Roman"/>
                <a:ea typeface="Times New Roman"/>
                <a:cs typeface="Times New Roman"/>
                <a:sym typeface="Times New Roman"/>
              </a:rPr>
              <a:t>Report: Total Revenue per Service Type</a:t>
            </a:r>
            <a:endParaRPr b="1" sz="1200">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Clr>
                <a:schemeClr val="dk1"/>
              </a:buClr>
              <a:buSzPts val="1100"/>
              <a:buFont typeface="Arial"/>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Description: </a:t>
            </a:r>
            <a:r>
              <a:rPr lang="en" sz="1200">
                <a:solidFill>
                  <a:schemeClr val="dk1"/>
                </a:solidFill>
                <a:latin typeface="Times New Roman"/>
                <a:ea typeface="Times New Roman"/>
                <a:cs typeface="Times New Roman"/>
                <a:sym typeface="Times New Roman"/>
              </a:rPr>
              <a:t>Total revenue generated by each service type.</a:t>
            </a:r>
            <a:endParaRPr sz="1200">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Clr>
                <a:schemeClr val="dk1"/>
              </a:buClr>
              <a:buSzPts val="1100"/>
              <a:buFont typeface="Arial"/>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Business Purpose &amp; Benefit: </a:t>
            </a:r>
            <a:r>
              <a:rPr lang="en" sz="1200">
                <a:solidFill>
                  <a:schemeClr val="dk1"/>
                </a:solidFill>
                <a:latin typeface="Times New Roman"/>
                <a:ea typeface="Times New Roman"/>
                <a:cs typeface="Times New Roman"/>
                <a:sym typeface="Times New Roman"/>
              </a:rPr>
              <a:t>Prioritizes business focus by showing the financial contribution of each service.</a:t>
            </a:r>
            <a:endParaRPr sz="1200">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Clr>
                <a:schemeClr val="dk1"/>
              </a:buClr>
              <a:buSzPts val="1100"/>
              <a:buFont typeface="Arial"/>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Use in Business Metric: </a:t>
            </a:r>
            <a:r>
              <a:rPr lang="en" sz="1200">
                <a:solidFill>
                  <a:schemeClr val="dk1"/>
                </a:solidFill>
                <a:latin typeface="Times New Roman"/>
                <a:ea typeface="Times New Roman"/>
                <a:cs typeface="Times New Roman"/>
                <a:sym typeface="Times New Roman"/>
              </a:rPr>
              <a:t>Acts as a crucial metric for financial planning and business health evaluation.</a:t>
            </a:r>
            <a:endParaRPr sz="1200">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t/>
            </a:r>
            <a:endParaRPr b="1"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33e966ca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33e966ca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chemeClr val="dk1"/>
              </a:buClr>
              <a:buSzPts val="1100"/>
              <a:buAutoNum type="arabicPeriod"/>
            </a:pPr>
            <a:r>
              <a:rPr b="1" lang="en" sz="1200">
                <a:solidFill>
                  <a:schemeClr val="dk1"/>
                </a:solidFill>
                <a:latin typeface="Times New Roman"/>
                <a:ea typeface="Times New Roman"/>
                <a:cs typeface="Times New Roman"/>
                <a:sym typeface="Times New Roman"/>
              </a:rPr>
              <a:t>Report: Booking Frequency by Service Type</a:t>
            </a:r>
            <a:endParaRPr b="1" sz="1200">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Clr>
                <a:schemeClr val="dk1"/>
              </a:buClr>
              <a:buSzPts val="1100"/>
              <a:buFont typeface="Arial"/>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Description: </a:t>
            </a:r>
            <a:r>
              <a:rPr lang="en" sz="1200">
                <a:solidFill>
                  <a:schemeClr val="dk1"/>
                </a:solidFill>
                <a:latin typeface="Times New Roman"/>
                <a:ea typeface="Times New Roman"/>
                <a:cs typeface="Times New Roman"/>
                <a:sym typeface="Times New Roman"/>
              </a:rPr>
              <a:t>Categorizes the booking frequency for each service type into 'High', 'Medium', and 'Low' based on the number of bookings.</a:t>
            </a:r>
            <a:endParaRPr sz="1200">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Clr>
                <a:schemeClr val="dk1"/>
              </a:buClr>
              <a:buSzPts val="1100"/>
              <a:buFont typeface="Arial"/>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Business Purpose &amp; Benefit: </a:t>
            </a:r>
            <a:r>
              <a:rPr lang="en" sz="1200">
                <a:solidFill>
                  <a:schemeClr val="dk1"/>
                </a:solidFill>
                <a:latin typeface="Times New Roman"/>
                <a:ea typeface="Times New Roman"/>
                <a:cs typeface="Times New Roman"/>
                <a:sym typeface="Times New Roman"/>
              </a:rPr>
              <a:t>This report helps to identify which services are most and least frequently booked, allowing for targeted improvements and marketing efforts.</a:t>
            </a:r>
            <a:endParaRPr sz="1200">
              <a:solidFill>
                <a:schemeClr val="dk1"/>
              </a:solidFill>
              <a:latin typeface="Times New Roman"/>
              <a:ea typeface="Times New Roman"/>
              <a:cs typeface="Times New Roman"/>
              <a:sym typeface="Times New Roman"/>
            </a:endParaRPr>
          </a:p>
          <a:p>
            <a:pPr indent="0" lvl="0" marL="914400" rtl="0" algn="l">
              <a:spcBef>
                <a:spcPts val="0"/>
              </a:spcBef>
              <a:spcAft>
                <a:spcPts val="0"/>
              </a:spcAft>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Use in Business Metric: </a:t>
            </a:r>
            <a:r>
              <a:rPr lang="en" sz="1200">
                <a:solidFill>
                  <a:schemeClr val="dk1"/>
                </a:solidFill>
                <a:latin typeface="Times New Roman"/>
                <a:ea typeface="Times New Roman"/>
                <a:cs typeface="Times New Roman"/>
                <a:sym typeface="Times New Roman"/>
              </a:rPr>
              <a:t>Booking frequency categories serve as an indicator of customer demand and service popularity, which can influence strategic decisions such as resource allocation, service promotion, and performance evaluation.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30d99a45a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30d99a45a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30d99a45a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30d99a45a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30d99a45a_0_9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30d99a45a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30d99a45a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30d99a45a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30d99a45a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30d99a45a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30d99a45a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30d99a45a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Normalization: The data model appears to be normalized, reducing redundancy and improving data integrity.</a:t>
            </a:r>
            <a:endParaRPr/>
          </a:p>
          <a:p>
            <a:pPr indent="0" lvl="0" marL="0" rtl="0" algn="l">
              <a:spcBef>
                <a:spcPts val="0"/>
              </a:spcBef>
              <a:spcAft>
                <a:spcPts val="0"/>
              </a:spcAft>
              <a:buClr>
                <a:schemeClr val="dk1"/>
              </a:buClr>
              <a:buSzPts val="1100"/>
              <a:buFont typeface="Arial"/>
              <a:buNone/>
            </a:pPr>
            <a:r>
              <a:rPr lang="en"/>
              <a:t>Clarity: The ERD is clear and well-structured, with easily identifiable relationships between entities.</a:t>
            </a:r>
            <a:endParaRPr/>
          </a:p>
          <a:p>
            <a:pPr indent="0" lvl="0" marL="0" rtl="0" algn="l">
              <a:spcBef>
                <a:spcPts val="0"/>
              </a:spcBef>
              <a:spcAft>
                <a:spcPts val="0"/>
              </a:spcAft>
              <a:buClr>
                <a:schemeClr val="dk1"/>
              </a:buClr>
              <a:buSzPts val="1100"/>
              <a:buFont typeface="Arial"/>
              <a:buNone/>
            </a:pPr>
            <a:r>
              <a:rPr lang="en"/>
              <a:t>Scalability: It is designed to easily accommodate more data over time without requiring significant changes to the structure.</a:t>
            </a:r>
            <a:endParaRPr/>
          </a:p>
          <a:p>
            <a:pPr indent="0" lvl="0" marL="0" rtl="0" algn="l">
              <a:spcBef>
                <a:spcPts val="0"/>
              </a:spcBef>
              <a:spcAft>
                <a:spcPts val="0"/>
              </a:spcAft>
              <a:buClr>
                <a:schemeClr val="dk1"/>
              </a:buClr>
              <a:buSzPts val="1100"/>
              <a:buFont typeface="Arial"/>
              <a:buNone/>
            </a:pPr>
            <a:r>
              <a:rPr lang="en"/>
              <a:t>Referential Integrity: The use of foreign keys ensures referential integrity, linking related data across different tables effectively.</a:t>
            </a:r>
            <a:endParaRPr/>
          </a:p>
          <a:p>
            <a:pPr indent="0" lvl="0" marL="0" rtl="0" algn="l">
              <a:spcBef>
                <a:spcPts val="0"/>
              </a:spcBef>
              <a:spcAft>
                <a:spcPts val="0"/>
              </a:spcAft>
              <a:buClr>
                <a:schemeClr val="dk1"/>
              </a:buClr>
              <a:buSzPts val="1100"/>
              <a:buFont typeface="Arial"/>
              <a:buNone/>
            </a:pPr>
            <a:r>
              <a:rPr lang="en"/>
              <a:t>Flexibility: The model allows for multiple services per booking and can capture feedback for each booking, offering comprehensive data capture.</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a30d99a45a_0_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a30d99a45a_0_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chemeClr val="dk1"/>
              </a:buClr>
              <a:buSzPts val="1100"/>
              <a:buAutoNum type="arabicPeriod"/>
            </a:pPr>
            <a:r>
              <a:rPr b="1" lang="en" sz="1200">
                <a:solidFill>
                  <a:schemeClr val="dk1"/>
                </a:solidFill>
                <a:latin typeface="Times New Roman"/>
                <a:ea typeface="Times New Roman"/>
                <a:cs typeface="Times New Roman"/>
                <a:sym typeface="Times New Roman"/>
              </a:rPr>
              <a:t>Report: High-Value Customers</a:t>
            </a:r>
            <a:endParaRPr b="1" sz="1200">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t>
            </a:r>
            <a:r>
              <a:rPr lang="en" sz="7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Description: </a:t>
            </a:r>
            <a:r>
              <a:rPr lang="en" sz="1200">
                <a:solidFill>
                  <a:schemeClr val="dk1"/>
                </a:solidFill>
                <a:latin typeface="Times New Roman"/>
                <a:ea typeface="Times New Roman"/>
                <a:cs typeface="Times New Roman"/>
                <a:sym typeface="Times New Roman"/>
              </a:rPr>
              <a:t>Lists customers who have spent over $1500, highlighting their total expenditure.</a:t>
            </a:r>
            <a:endParaRPr sz="1200">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t>
            </a:r>
            <a:r>
              <a:rPr lang="en" sz="7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Business Purpose &amp; Benefit: </a:t>
            </a:r>
            <a:r>
              <a:rPr lang="en" sz="1200">
                <a:solidFill>
                  <a:schemeClr val="dk1"/>
                </a:solidFill>
                <a:latin typeface="Times New Roman"/>
                <a:ea typeface="Times New Roman"/>
                <a:cs typeface="Times New Roman"/>
                <a:sym typeface="Times New Roman"/>
              </a:rPr>
              <a:t>Identifies the most valuable customers, enabling targeted marketing and personalized service offers.</a:t>
            </a:r>
            <a:endParaRPr sz="1200">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rPr lang="en" sz="1200">
                <a:solidFill>
                  <a:schemeClr val="dk1"/>
                </a:solidFill>
                <a:latin typeface="Times New Roman"/>
                <a:ea typeface="Times New Roman"/>
                <a:cs typeface="Times New Roman"/>
                <a:sym typeface="Times New Roman"/>
              </a:rPr>
              <a:t>●</a:t>
            </a:r>
            <a:r>
              <a:rPr lang="en" sz="7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Use in Business Metric: </a:t>
            </a:r>
            <a:r>
              <a:rPr lang="en" sz="1200">
                <a:solidFill>
                  <a:schemeClr val="dk1"/>
                </a:solidFill>
                <a:latin typeface="Times New Roman"/>
                <a:ea typeface="Times New Roman"/>
                <a:cs typeface="Times New Roman"/>
                <a:sym typeface="Times New Roman"/>
              </a:rPr>
              <a:t>Key for customer segmentation, relationship management, and revenue forecasting.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a30d99a45a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a30d99a45a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chemeClr val="dk1"/>
              </a:buClr>
              <a:buSzPts val="1100"/>
              <a:buAutoNum type="arabicPeriod"/>
            </a:pPr>
            <a:r>
              <a:rPr b="1" lang="en" sz="1200">
                <a:solidFill>
                  <a:schemeClr val="dk1"/>
                </a:solidFill>
                <a:latin typeface="Times New Roman"/>
                <a:ea typeface="Times New Roman"/>
                <a:cs typeface="Times New Roman"/>
                <a:sym typeface="Times New Roman"/>
              </a:rPr>
              <a:t>Report: Feedback Analysis</a:t>
            </a:r>
            <a:endParaRPr b="1" sz="1200">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Clr>
                <a:schemeClr val="dk1"/>
              </a:buClr>
              <a:buSzPts val="1100"/>
              <a:buFont typeface="Arial"/>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Description: </a:t>
            </a:r>
            <a:r>
              <a:rPr lang="en" sz="1200">
                <a:solidFill>
                  <a:schemeClr val="dk1"/>
                </a:solidFill>
                <a:latin typeface="Times New Roman"/>
                <a:ea typeface="Times New Roman"/>
                <a:cs typeface="Times New Roman"/>
                <a:sym typeface="Times New Roman"/>
              </a:rPr>
              <a:t>Analyzes feedback comments for sentiment based on the presence of specific keywords.</a:t>
            </a:r>
            <a:endParaRPr sz="1200">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Clr>
                <a:schemeClr val="dk1"/>
              </a:buClr>
              <a:buSzPts val="1100"/>
              <a:buFont typeface="Arial"/>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Business Purpose &amp; Benefit: </a:t>
            </a:r>
            <a:r>
              <a:rPr lang="en" sz="1200">
                <a:solidFill>
                  <a:schemeClr val="dk1"/>
                </a:solidFill>
                <a:latin typeface="Times New Roman"/>
                <a:ea typeface="Times New Roman"/>
                <a:cs typeface="Times New Roman"/>
                <a:sym typeface="Times New Roman"/>
              </a:rPr>
              <a:t>Provides insights into customer satisfaction and areas for service improvement.</a:t>
            </a:r>
            <a:endParaRPr sz="1200">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rPr lang="en" sz="1200">
                <a:solidFill>
                  <a:schemeClr val="dk1"/>
                </a:solidFill>
              </a:rPr>
              <a:t>●</a:t>
            </a:r>
            <a:r>
              <a:rPr lang="en" sz="700">
                <a:solidFill>
                  <a:schemeClr val="dk1"/>
                </a:solidFill>
                <a:latin typeface="Times New Roman"/>
                <a:ea typeface="Times New Roman"/>
                <a:cs typeface="Times New Roman"/>
                <a:sym typeface="Times New Roman"/>
              </a:rPr>
              <a:t>  	</a:t>
            </a:r>
            <a:r>
              <a:rPr b="1" lang="en" sz="1200">
                <a:solidFill>
                  <a:schemeClr val="dk1"/>
                </a:solidFill>
                <a:latin typeface="Times New Roman"/>
                <a:ea typeface="Times New Roman"/>
                <a:cs typeface="Times New Roman"/>
                <a:sym typeface="Times New Roman"/>
              </a:rPr>
              <a:t>Use in Business Metric: </a:t>
            </a:r>
            <a:r>
              <a:rPr lang="en" sz="1200">
                <a:solidFill>
                  <a:schemeClr val="dk1"/>
                </a:solidFill>
                <a:latin typeface="Times New Roman"/>
                <a:ea typeface="Times New Roman"/>
                <a:cs typeface="Times New Roman"/>
                <a:sym typeface="Times New Roman"/>
              </a:rPr>
              <a:t>Important for quality assurance, service development, and maintaining high customer satisfaction.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accent1"/>
              </a:buClr>
              <a:buSzPts val="4200"/>
              <a:buNone/>
              <a:defRPr sz="4200">
                <a:solidFill>
                  <a:schemeClr val="accent1"/>
                </a:solidFill>
              </a:defRPr>
            </a:lvl1pPr>
            <a:lvl2pPr lvl="1" rtl="0">
              <a:spcBef>
                <a:spcPts val="0"/>
              </a:spcBef>
              <a:spcAft>
                <a:spcPts val="0"/>
              </a:spcAft>
              <a:buClr>
                <a:schemeClr val="accent1"/>
              </a:buClr>
              <a:buSzPts val="4200"/>
              <a:buNone/>
              <a:defRPr sz="4200">
                <a:solidFill>
                  <a:schemeClr val="accent1"/>
                </a:solidFill>
              </a:defRPr>
            </a:lvl2pPr>
            <a:lvl3pPr lvl="2" rtl="0">
              <a:spcBef>
                <a:spcPts val="0"/>
              </a:spcBef>
              <a:spcAft>
                <a:spcPts val="0"/>
              </a:spcAft>
              <a:buClr>
                <a:schemeClr val="accent1"/>
              </a:buClr>
              <a:buSzPts val="4200"/>
              <a:buNone/>
              <a:defRPr sz="4200">
                <a:solidFill>
                  <a:schemeClr val="accent1"/>
                </a:solidFill>
              </a:defRPr>
            </a:lvl3pPr>
            <a:lvl4pPr lvl="3" rtl="0">
              <a:spcBef>
                <a:spcPts val="0"/>
              </a:spcBef>
              <a:spcAft>
                <a:spcPts val="0"/>
              </a:spcAft>
              <a:buClr>
                <a:schemeClr val="accent1"/>
              </a:buClr>
              <a:buSzPts val="4200"/>
              <a:buNone/>
              <a:defRPr sz="4200">
                <a:solidFill>
                  <a:schemeClr val="accent1"/>
                </a:solidFill>
              </a:defRPr>
            </a:lvl4pPr>
            <a:lvl5pPr lvl="4" rtl="0">
              <a:spcBef>
                <a:spcPts val="0"/>
              </a:spcBef>
              <a:spcAft>
                <a:spcPts val="0"/>
              </a:spcAft>
              <a:buClr>
                <a:schemeClr val="accent1"/>
              </a:buClr>
              <a:buSzPts val="4200"/>
              <a:buNone/>
              <a:defRPr sz="4200">
                <a:solidFill>
                  <a:schemeClr val="accent1"/>
                </a:solidFill>
              </a:defRPr>
            </a:lvl5pPr>
            <a:lvl6pPr lvl="5" rtl="0">
              <a:spcBef>
                <a:spcPts val="0"/>
              </a:spcBef>
              <a:spcAft>
                <a:spcPts val="0"/>
              </a:spcAft>
              <a:buClr>
                <a:schemeClr val="accent1"/>
              </a:buClr>
              <a:buSzPts val="4200"/>
              <a:buNone/>
              <a:defRPr sz="4200">
                <a:solidFill>
                  <a:schemeClr val="accent1"/>
                </a:solidFill>
              </a:defRPr>
            </a:lvl6pPr>
            <a:lvl7pPr lvl="6" rtl="0">
              <a:spcBef>
                <a:spcPts val="0"/>
              </a:spcBef>
              <a:spcAft>
                <a:spcPts val="0"/>
              </a:spcAft>
              <a:buClr>
                <a:schemeClr val="accent1"/>
              </a:buClr>
              <a:buSzPts val="4200"/>
              <a:buNone/>
              <a:defRPr sz="4200">
                <a:solidFill>
                  <a:schemeClr val="accent1"/>
                </a:solidFill>
              </a:defRPr>
            </a:lvl7pPr>
            <a:lvl8pPr lvl="7" rtl="0">
              <a:spcBef>
                <a:spcPts val="0"/>
              </a:spcBef>
              <a:spcAft>
                <a:spcPts val="0"/>
              </a:spcAft>
              <a:buClr>
                <a:schemeClr val="accent1"/>
              </a:buClr>
              <a:buSzPts val="4200"/>
              <a:buNone/>
              <a:defRPr sz="4200">
                <a:solidFill>
                  <a:schemeClr val="accent1"/>
                </a:solidFill>
              </a:defRPr>
            </a:lvl8pPr>
            <a:lvl9pPr lvl="8" rtl="0">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2400"/>
              <a:buNone/>
              <a:defRPr sz="2400">
                <a:solidFill>
                  <a:schemeClr val="accent2"/>
                </a:solidFill>
              </a:defRPr>
            </a:lvl1pPr>
            <a:lvl2pPr lvl="1" rtl="0">
              <a:lnSpc>
                <a:spcPct val="100000"/>
              </a:lnSpc>
              <a:spcBef>
                <a:spcPts val="0"/>
              </a:spcBef>
              <a:spcAft>
                <a:spcPts val="0"/>
              </a:spcAft>
              <a:buClr>
                <a:schemeClr val="accent2"/>
              </a:buClr>
              <a:buSzPts val="2400"/>
              <a:buNone/>
              <a:defRPr sz="2400">
                <a:solidFill>
                  <a:schemeClr val="accent2"/>
                </a:solidFill>
              </a:defRPr>
            </a:lvl2pPr>
            <a:lvl3pPr lvl="2" rtl="0">
              <a:lnSpc>
                <a:spcPct val="100000"/>
              </a:lnSpc>
              <a:spcBef>
                <a:spcPts val="0"/>
              </a:spcBef>
              <a:spcAft>
                <a:spcPts val="0"/>
              </a:spcAft>
              <a:buClr>
                <a:schemeClr val="accent2"/>
              </a:buClr>
              <a:buSzPts val="2400"/>
              <a:buNone/>
              <a:defRPr sz="2400">
                <a:solidFill>
                  <a:schemeClr val="accent2"/>
                </a:solidFill>
              </a:defRPr>
            </a:lvl3pPr>
            <a:lvl4pPr lvl="3" rtl="0">
              <a:lnSpc>
                <a:spcPct val="100000"/>
              </a:lnSpc>
              <a:spcBef>
                <a:spcPts val="0"/>
              </a:spcBef>
              <a:spcAft>
                <a:spcPts val="0"/>
              </a:spcAft>
              <a:buClr>
                <a:schemeClr val="accent2"/>
              </a:buClr>
              <a:buSzPts val="2400"/>
              <a:buNone/>
              <a:defRPr sz="2400">
                <a:solidFill>
                  <a:schemeClr val="accent2"/>
                </a:solidFill>
              </a:defRPr>
            </a:lvl4pPr>
            <a:lvl5pPr lvl="4" rtl="0">
              <a:lnSpc>
                <a:spcPct val="100000"/>
              </a:lnSpc>
              <a:spcBef>
                <a:spcPts val="0"/>
              </a:spcBef>
              <a:spcAft>
                <a:spcPts val="0"/>
              </a:spcAft>
              <a:buClr>
                <a:schemeClr val="accent2"/>
              </a:buClr>
              <a:buSzPts val="2400"/>
              <a:buNone/>
              <a:defRPr sz="2400">
                <a:solidFill>
                  <a:schemeClr val="accent2"/>
                </a:solidFill>
              </a:defRPr>
            </a:lvl5pPr>
            <a:lvl6pPr lvl="5" rtl="0">
              <a:lnSpc>
                <a:spcPct val="100000"/>
              </a:lnSpc>
              <a:spcBef>
                <a:spcPts val="0"/>
              </a:spcBef>
              <a:spcAft>
                <a:spcPts val="0"/>
              </a:spcAft>
              <a:buClr>
                <a:schemeClr val="accent2"/>
              </a:buClr>
              <a:buSzPts val="2400"/>
              <a:buNone/>
              <a:defRPr sz="2400">
                <a:solidFill>
                  <a:schemeClr val="accent2"/>
                </a:solidFill>
              </a:defRPr>
            </a:lvl6pPr>
            <a:lvl7pPr lvl="6" rtl="0">
              <a:lnSpc>
                <a:spcPct val="100000"/>
              </a:lnSpc>
              <a:spcBef>
                <a:spcPts val="0"/>
              </a:spcBef>
              <a:spcAft>
                <a:spcPts val="0"/>
              </a:spcAft>
              <a:buClr>
                <a:schemeClr val="accent2"/>
              </a:buClr>
              <a:buSzPts val="2400"/>
              <a:buNone/>
              <a:defRPr sz="2400">
                <a:solidFill>
                  <a:schemeClr val="accent2"/>
                </a:solidFill>
              </a:defRPr>
            </a:lvl7pPr>
            <a:lvl8pPr lvl="7" rtl="0">
              <a:lnSpc>
                <a:spcPct val="100000"/>
              </a:lnSpc>
              <a:spcBef>
                <a:spcPts val="0"/>
              </a:spcBef>
              <a:spcAft>
                <a:spcPts val="0"/>
              </a:spcAft>
              <a:buClr>
                <a:schemeClr val="accent2"/>
              </a:buClr>
              <a:buSzPts val="2400"/>
              <a:buNone/>
              <a:defRPr sz="2400">
                <a:solidFill>
                  <a:schemeClr val="accent2"/>
                </a:solidFill>
              </a:defRPr>
            </a:lvl8pPr>
            <a:lvl9pPr lvl="8" rtl="0">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accent1"/>
              </a:buClr>
              <a:buSzPts val="6000"/>
              <a:buNone/>
              <a:defRPr sz="6000">
                <a:solidFill>
                  <a:schemeClr val="accent1"/>
                </a:solidFill>
              </a:defRPr>
            </a:lvl1pPr>
            <a:lvl2pPr lvl="1" rtl="0">
              <a:spcBef>
                <a:spcPts val="0"/>
              </a:spcBef>
              <a:spcAft>
                <a:spcPts val="0"/>
              </a:spcAft>
              <a:buClr>
                <a:schemeClr val="accent1"/>
              </a:buClr>
              <a:buSzPts val="6000"/>
              <a:buNone/>
              <a:defRPr sz="6000">
                <a:solidFill>
                  <a:schemeClr val="accent1"/>
                </a:solidFill>
              </a:defRPr>
            </a:lvl2pPr>
            <a:lvl3pPr lvl="2" rtl="0">
              <a:spcBef>
                <a:spcPts val="0"/>
              </a:spcBef>
              <a:spcAft>
                <a:spcPts val="0"/>
              </a:spcAft>
              <a:buClr>
                <a:schemeClr val="accent1"/>
              </a:buClr>
              <a:buSzPts val="6000"/>
              <a:buNone/>
              <a:defRPr sz="6000">
                <a:solidFill>
                  <a:schemeClr val="accent1"/>
                </a:solidFill>
              </a:defRPr>
            </a:lvl3pPr>
            <a:lvl4pPr lvl="3" rtl="0">
              <a:spcBef>
                <a:spcPts val="0"/>
              </a:spcBef>
              <a:spcAft>
                <a:spcPts val="0"/>
              </a:spcAft>
              <a:buClr>
                <a:schemeClr val="accent1"/>
              </a:buClr>
              <a:buSzPts val="6000"/>
              <a:buNone/>
              <a:defRPr sz="6000">
                <a:solidFill>
                  <a:schemeClr val="accent1"/>
                </a:solidFill>
              </a:defRPr>
            </a:lvl4pPr>
            <a:lvl5pPr lvl="4" rtl="0">
              <a:spcBef>
                <a:spcPts val="0"/>
              </a:spcBef>
              <a:spcAft>
                <a:spcPts val="0"/>
              </a:spcAft>
              <a:buClr>
                <a:schemeClr val="accent1"/>
              </a:buClr>
              <a:buSzPts val="6000"/>
              <a:buNone/>
              <a:defRPr sz="6000">
                <a:solidFill>
                  <a:schemeClr val="accent1"/>
                </a:solidFill>
              </a:defRPr>
            </a:lvl5pPr>
            <a:lvl6pPr lvl="5" rtl="0">
              <a:spcBef>
                <a:spcPts val="0"/>
              </a:spcBef>
              <a:spcAft>
                <a:spcPts val="0"/>
              </a:spcAft>
              <a:buClr>
                <a:schemeClr val="accent1"/>
              </a:buClr>
              <a:buSzPts val="6000"/>
              <a:buNone/>
              <a:defRPr sz="6000">
                <a:solidFill>
                  <a:schemeClr val="accent1"/>
                </a:solidFill>
              </a:defRPr>
            </a:lvl6pPr>
            <a:lvl7pPr lvl="6" rtl="0">
              <a:spcBef>
                <a:spcPts val="0"/>
              </a:spcBef>
              <a:spcAft>
                <a:spcPts val="0"/>
              </a:spcAft>
              <a:buClr>
                <a:schemeClr val="accent1"/>
              </a:buClr>
              <a:buSzPts val="6000"/>
              <a:buNone/>
              <a:defRPr sz="6000">
                <a:solidFill>
                  <a:schemeClr val="accent1"/>
                </a:solidFill>
              </a:defRPr>
            </a:lvl7pPr>
            <a:lvl8pPr lvl="7" rtl="0">
              <a:spcBef>
                <a:spcPts val="0"/>
              </a:spcBef>
              <a:spcAft>
                <a:spcPts val="0"/>
              </a:spcAft>
              <a:buClr>
                <a:schemeClr val="accent1"/>
              </a:buClr>
              <a:buSzPts val="6000"/>
              <a:buNone/>
              <a:defRPr sz="6000">
                <a:solidFill>
                  <a:schemeClr val="accent1"/>
                </a:solidFill>
              </a:defRPr>
            </a:lvl8pPr>
            <a:lvl9pPr lvl="8" rtl="0">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accent1"/>
              </a:buClr>
              <a:buSzPts val="5400"/>
              <a:buNone/>
              <a:defRPr sz="5400">
                <a:solidFill>
                  <a:schemeClr val="accent1"/>
                </a:solidFill>
              </a:defRPr>
            </a:lvl1pPr>
            <a:lvl2pPr lvl="1" rtl="0">
              <a:spcBef>
                <a:spcPts val="0"/>
              </a:spcBef>
              <a:spcAft>
                <a:spcPts val="0"/>
              </a:spcAft>
              <a:buClr>
                <a:schemeClr val="accent1"/>
              </a:buClr>
              <a:buSzPts val="5400"/>
              <a:buNone/>
              <a:defRPr sz="5400">
                <a:solidFill>
                  <a:schemeClr val="accent1"/>
                </a:solidFill>
              </a:defRPr>
            </a:lvl2pPr>
            <a:lvl3pPr lvl="2" rtl="0">
              <a:spcBef>
                <a:spcPts val="0"/>
              </a:spcBef>
              <a:spcAft>
                <a:spcPts val="0"/>
              </a:spcAft>
              <a:buClr>
                <a:schemeClr val="accent1"/>
              </a:buClr>
              <a:buSzPts val="5400"/>
              <a:buNone/>
              <a:defRPr sz="5400">
                <a:solidFill>
                  <a:schemeClr val="accent1"/>
                </a:solidFill>
              </a:defRPr>
            </a:lvl3pPr>
            <a:lvl4pPr lvl="3" rtl="0">
              <a:spcBef>
                <a:spcPts val="0"/>
              </a:spcBef>
              <a:spcAft>
                <a:spcPts val="0"/>
              </a:spcAft>
              <a:buClr>
                <a:schemeClr val="accent1"/>
              </a:buClr>
              <a:buSzPts val="5400"/>
              <a:buNone/>
              <a:defRPr sz="5400">
                <a:solidFill>
                  <a:schemeClr val="accent1"/>
                </a:solidFill>
              </a:defRPr>
            </a:lvl4pPr>
            <a:lvl5pPr lvl="4" rtl="0">
              <a:spcBef>
                <a:spcPts val="0"/>
              </a:spcBef>
              <a:spcAft>
                <a:spcPts val="0"/>
              </a:spcAft>
              <a:buClr>
                <a:schemeClr val="accent1"/>
              </a:buClr>
              <a:buSzPts val="5400"/>
              <a:buNone/>
              <a:defRPr sz="5400">
                <a:solidFill>
                  <a:schemeClr val="accent1"/>
                </a:solidFill>
              </a:defRPr>
            </a:lvl5pPr>
            <a:lvl6pPr lvl="5" rtl="0">
              <a:spcBef>
                <a:spcPts val="0"/>
              </a:spcBef>
              <a:spcAft>
                <a:spcPts val="0"/>
              </a:spcAft>
              <a:buClr>
                <a:schemeClr val="accent1"/>
              </a:buClr>
              <a:buSzPts val="5400"/>
              <a:buNone/>
              <a:defRPr sz="5400">
                <a:solidFill>
                  <a:schemeClr val="accent1"/>
                </a:solidFill>
              </a:defRPr>
            </a:lvl6pPr>
            <a:lvl7pPr lvl="6" rtl="0">
              <a:spcBef>
                <a:spcPts val="0"/>
              </a:spcBef>
              <a:spcAft>
                <a:spcPts val="0"/>
              </a:spcAft>
              <a:buClr>
                <a:schemeClr val="accent1"/>
              </a:buClr>
              <a:buSzPts val="5400"/>
              <a:buNone/>
              <a:defRPr sz="5400">
                <a:solidFill>
                  <a:schemeClr val="accent1"/>
                </a:solidFill>
              </a:defRPr>
            </a:lvl7pPr>
            <a:lvl8pPr lvl="7" rtl="0">
              <a:spcBef>
                <a:spcPts val="0"/>
              </a:spcBef>
              <a:spcAft>
                <a:spcPts val="0"/>
              </a:spcAft>
              <a:buClr>
                <a:schemeClr val="accent1"/>
              </a:buClr>
              <a:buSzPts val="5400"/>
              <a:buNone/>
              <a:defRPr sz="5400">
                <a:solidFill>
                  <a:schemeClr val="accent1"/>
                </a:solidFill>
              </a:defRPr>
            </a:lvl8pPr>
            <a:lvl9pPr lvl="8" rtl="0">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2"/>
              </a:buClr>
              <a:buSzPts val="4200"/>
              <a:buNone/>
              <a:defRPr sz="4200">
                <a:solidFill>
                  <a:schemeClr val="lt2"/>
                </a:solidFill>
              </a:defRPr>
            </a:lvl1pPr>
            <a:lvl2pPr lvl="1" rtl="0" algn="ctr">
              <a:spcBef>
                <a:spcPts val="0"/>
              </a:spcBef>
              <a:spcAft>
                <a:spcPts val="0"/>
              </a:spcAft>
              <a:buClr>
                <a:schemeClr val="lt2"/>
              </a:buClr>
              <a:buSzPts val="4200"/>
              <a:buNone/>
              <a:defRPr sz="4200">
                <a:solidFill>
                  <a:schemeClr val="lt2"/>
                </a:solidFill>
              </a:defRPr>
            </a:lvl2pPr>
            <a:lvl3pPr lvl="2" rtl="0" algn="ctr">
              <a:spcBef>
                <a:spcPts val="0"/>
              </a:spcBef>
              <a:spcAft>
                <a:spcPts val="0"/>
              </a:spcAft>
              <a:buClr>
                <a:schemeClr val="lt2"/>
              </a:buClr>
              <a:buSzPts val="4200"/>
              <a:buNone/>
              <a:defRPr sz="4200">
                <a:solidFill>
                  <a:schemeClr val="lt2"/>
                </a:solidFill>
              </a:defRPr>
            </a:lvl3pPr>
            <a:lvl4pPr lvl="3" rtl="0" algn="ctr">
              <a:spcBef>
                <a:spcPts val="0"/>
              </a:spcBef>
              <a:spcAft>
                <a:spcPts val="0"/>
              </a:spcAft>
              <a:buClr>
                <a:schemeClr val="lt2"/>
              </a:buClr>
              <a:buSzPts val="4200"/>
              <a:buNone/>
              <a:defRPr sz="4200">
                <a:solidFill>
                  <a:schemeClr val="lt2"/>
                </a:solidFill>
              </a:defRPr>
            </a:lvl4pPr>
            <a:lvl5pPr lvl="4" rtl="0" algn="ctr">
              <a:spcBef>
                <a:spcPts val="0"/>
              </a:spcBef>
              <a:spcAft>
                <a:spcPts val="0"/>
              </a:spcAft>
              <a:buClr>
                <a:schemeClr val="lt2"/>
              </a:buClr>
              <a:buSzPts val="4200"/>
              <a:buNone/>
              <a:defRPr sz="4200">
                <a:solidFill>
                  <a:schemeClr val="lt2"/>
                </a:solidFill>
              </a:defRPr>
            </a:lvl5pPr>
            <a:lvl6pPr lvl="5" rtl="0" algn="ctr">
              <a:spcBef>
                <a:spcPts val="0"/>
              </a:spcBef>
              <a:spcAft>
                <a:spcPts val="0"/>
              </a:spcAft>
              <a:buClr>
                <a:schemeClr val="lt2"/>
              </a:buClr>
              <a:buSzPts val="4200"/>
              <a:buNone/>
              <a:defRPr sz="4200">
                <a:solidFill>
                  <a:schemeClr val="lt2"/>
                </a:solidFill>
              </a:defRPr>
            </a:lvl6pPr>
            <a:lvl7pPr lvl="6" rtl="0" algn="ctr">
              <a:spcBef>
                <a:spcPts val="0"/>
              </a:spcBef>
              <a:spcAft>
                <a:spcPts val="0"/>
              </a:spcAft>
              <a:buClr>
                <a:schemeClr val="lt2"/>
              </a:buClr>
              <a:buSzPts val="4200"/>
              <a:buNone/>
              <a:defRPr sz="4200">
                <a:solidFill>
                  <a:schemeClr val="lt2"/>
                </a:solidFill>
              </a:defRPr>
            </a:lvl7pPr>
            <a:lvl8pPr lvl="7" rtl="0" algn="ctr">
              <a:spcBef>
                <a:spcPts val="0"/>
              </a:spcBef>
              <a:spcAft>
                <a:spcPts val="0"/>
              </a:spcAft>
              <a:buClr>
                <a:schemeClr val="lt2"/>
              </a:buClr>
              <a:buSzPts val="4200"/>
              <a:buNone/>
              <a:defRPr sz="4200">
                <a:solidFill>
                  <a:schemeClr val="lt2"/>
                </a:solidFill>
              </a:defRPr>
            </a:lvl8pPr>
            <a:lvl9pPr lvl="8" rtl="0"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accent1"/>
              </a:buClr>
              <a:buSzPts val="1800"/>
              <a:buChar char="●"/>
              <a:defRPr>
                <a:solidFill>
                  <a:schemeClr val="accent1"/>
                </a:solidFill>
              </a:defRPr>
            </a:lvl1pPr>
            <a:lvl2pPr indent="-317500" lvl="1" marL="914400" rtl="0">
              <a:spcBef>
                <a:spcPts val="0"/>
              </a:spcBef>
              <a:spcAft>
                <a:spcPts val="0"/>
              </a:spcAft>
              <a:buClr>
                <a:schemeClr val="accent1"/>
              </a:buClr>
              <a:buSzPts val="1400"/>
              <a:buChar char="○"/>
              <a:defRPr>
                <a:solidFill>
                  <a:schemeClr val="accent1"/>
                </a:solidFill>
              </a:defRPr>
            </a:lvl2pPr>
            <a:lvl3pPr indent="-317500" lvl="2" marL="1371600" rtl="0">
              <a:spcBef>
                <a:spcPts val="0"/>
              </a:spcBef>
              <a:spcAft>
                <a:spcPts val="0"/>
              </a:spcAft>
              <a:buClr>
                <a:schemeClr val="accent1"/>
              </a:buClr>
              <a:buSzPts val="1400"/>
              <a:buChar char="■"/>
              <a:defRPr>
                <a:solidFill>
                  <a:schemeClr val="accent1"/>
                </a:solidFill>
              </a:defRPr>
            </a:lvl3pPr>
            <a:lvl4pPr indent="-317500" lvl="3" marL="1828800" rtl="0">
              <a:spcBef>
                <a:spcPts val="0"/>
              </a:spcBef>
              <a:spcAft>
                <a:spcPts val="0"/>
              </a:spcAft>
              <a:buClr>
                <a:schemeClr val="accent1"/>
              </a:buClr>
              <a:buSzPts val="1400"/>
              <a:buChar char="●"/>
              <a:defRPr>
                <a:solidFill>
                  <a:schemeClr val="accent1"/>
                </a:solidFill>
              </a:defRPr>
            </a:lvl4pPr>
            <a:lvl5pPr indent="-317500" lvl="4" marL="2286000" rtl="0">
              <a:spcBef>
                <a:spcPts val="0"/>
              </a:spcBef>
              <a:spcAft>
                <a:spcPts val="0"/>
              </a:spcAft>
              <a:buClr>
                <a:schemeClr val="accent1"/>
              </a:buClr>
              <a:buSzPts val="1400"/>
              <a:buChar char="○"/>
              <a:defRPr>
                <a:solidFill>
                  <a:schemeClr val="accent1"/>
                </a:solidFill>
              </a:defRPr>
            </a:lvl5pPr>
            <a:lvl6pPr indent="-317500" lvl="5" marL="2743200" rtl="0">
              <a:spcBef>
                <a:spcPts val="0"/>
              </a:spcBef>
              <a:spcAft>
                <a:spcPts val="0"/>
              </a:spcAft>
              <a:buClr>
                <a:schemeClr val="accent1"/>
              </a:buClr>
              <a:buSzPts val="1400"/>
              <a:buChar char="■"/>
              <a:defRPr>
                <a:solidFill>
                  <a:schemeClr val="accent1"/>
                </a:solidFill>
              </a:defRPr>
            </a:lvl6pPr>
            <a:lvl7pPr indent="-317500" lvl="6" marL="3200400" rtl="0">
              <a:spcBef>
                <a:spcPts val="0"/>
              </a:spcBef>
              <a:spcAft>
                <a:spcPts val="0"/>
              </a:spcAft>
              <a:buClr>
                <a:schemeClr val="accent1"/>
              </a:buClr>
              <a:buSzPts val="1400"/>
              <a:buChar char="●"/>
              <a:defRPr>
                <a:solidFill>
                  <a:schemeClr val="accent1"/>
                </a:solidFill>
              </a:defRPr>
            </a:lvl7pPr>
            <a:lvl8pPr indent="-317500" lvl="7" marL="3657600" rtl="0">
              <a:spcBef>
                <a:spcPts val="0"/>
              </a:spcBef>
              <a:spcAft>
                <a:spcPts val="0"/>
              </a:spcAft>
              <a:buClr>
                <a:schemeClr val="accent1"/>
              </a:buClr>
              <a:buSzPts val="1400"/>
              <a:buChar char="○"/>
              <a:defRPr>
                <a:solidFill>
                  <a:schemeClr val="accent1"/>
                </a:solidFill>
              </a:defRPr>
            </a:lvl8pPr>
            <a:lvl9pPr indent="-317500" lvl="8" marL="4114800" rtl="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rt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rtl="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Old Standard TT"/>
                <a:ea typeface="Old Standard TT"/>
                <a:cs typeface="Old Standard TT"/>
                <a:sym typeface="Old Standard TT"/>
              </a:defRPr>
            </a:lvl1pPr>
            <a:lvl2pPr lvl="1" rtl="0" algn="r">
              <a:buNone/>
              <a:defRPr sz="1000">
                <a:solidFill>
                  <a:schemeClr val="dk1"/>
                </a:solidFill>
                <a:latin typeface="Old Standard TT"/>
                <a:ea typeface="Old Standard TT"/>
                <a:cs typeface="Old Standard TT"/>
                <a:sym typeface="Old Standard TT"/>
              </a:defRPr>
            </a:lvl2pPr>
            <a:lvl3pPr lvl="2" rtl="0" algn="r">
              <a:buNone/>
              <a:defRPr sz="1000">
                <a:solidFill>
                  <a:schemeClr val="dk1"/>
                </a:solidFill>
                <a:latin typeface="Old Standard TT"/>
                <a:ea typeface="Old Standard TT"/>
                <a:cs typeface="Old Standard TT"/>
                <a:sym typeface="Old Standard TT"/>
              </a:defRPr>
            </a:lvl3pPr>
            <a:lvl4pPr lvl="3" rtl="0" algn="r">
              <a:buNone/>
              <a:defRPr sz="1000">
                <a:solidFill>
                  <a:schemeClr val="dk1"/>
                </a:solidFill>
                <a:latin typeface="Old Standard TT"/>
                <a:ea typeface="Old Standard TT"/>
                <a:cs typeface="Old Standard TT"/>
                <a:sym typeface="Old Standard TT"/>
              </a:defRPr>
            </a:lvl4pPr>
            <a:lvl5pPr lvl="4" rtl="0" algn="r">
              <a:buNone/>
              <a:defRPr sz="1000">
                <a:solidFill>
                  <a:schemeClr val="dk1"/>
                </a:solidFill>
                <a:latin typeface="Old Standard TT"/>
                <a:ea typeface="Old Standard TT"/>
                <a:cs typeface="Old Standard TT"/>
                <a:sym typeface="Old Standard TT"/>
              </a:defRPr>
            </a:lvl5pPr>
            <a:lvl6pPr lvl="5" rtl="0" algn="r">
              <a:buNone/>
              <a:defRPr sz="1000">
                <a:solidFill>
                  <a:schemeClr val="dk1"/>
                </a:solidFill>
                <a:latin typeface="Old Standard TT"/>
                <a:ea typeface="Old Standard TT"/>
                <a:cs typeface="Old Standard TT"/>
                <a:sym typeface="Old Standard TT"/>
              </a:defRPr>
            </a:lvl6pPr>
            <a:lvl7pPr lvl="6" rtl="0" algn="r">
              <a:buNone/>
              <a:defRPr sz="1000">
                <a:solidFill>
                  <a:schemeClr val="dk1"/>
                </a:solidFill>
                <a:latin typeface="Old Standard TT"/>
                <a:ea typeface="Old Standard TT"/>
                <a:cs typeface="Old Standard TT"/>
                <a:sym typeface="Old Standard TT"/>
              </a:defRPr>
            </a:lvl7pPr>
            <a:lvl8pPr lvl="7" rtl="0" algn="r">
              <a:buNone/>
              <a:defRPr sz="1000">
                <a:solidFill>
                  <a:schemeClr val="dk1"/>
                </a:solidFill>
                <a:latin typeface="Old Standard TT"/>
                <a:ea typeface="Old Standard TT"/>
                <a:cs typeface="Old Standard TT"/>
                <a:sym typeface="Old Standard TT"/>
              </a:defRPr>
            </a:lvl8pPr>
            <a:lvl9pPr lvl="8" rtl="0"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5200"/>
              <a:t>Travelogy</a:t>
            </a:r>
            <a:endParaRPr sz="5200"/>
          </a:p>
        </p:txBody>
      </p:sp>
      <p:sp>
        <p:nvSpPr>
          <p:cNvPr id="60" name="Google Shape;60;p13"/>
          <p:cNvSpPr txBox="1"/>
          <p:nvPr>
            <p:ph idx="1" type="subTitle"/>
          </p:nvPr>
        </p:nvSpPr>
        <p:spPr>
          <a:xfrm>
            <a:off x="512700" y="3840654"/>
            <a:ext cx="8118600" cy="10596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0"/>
              </a:spcAft>
              <a:buNone/>
            </a:pPr>
            <a:r>
              <a:rPr lang="en" sz="2600"/>
              <a:t>Group 2</a:t>
            </a:r>
            <a:br>
              <a:rPr lang="en" sz="2500"/>
            </a:br>
            <a:r>
              <a:rPr i="1" lang="en" sz="1600"/>
              <a:t>Riya Choudhary, Rohit Kamineni</a:t>
            </a:r>
            <a:endParaRPr i="1" sz="1600"/>
          </a:p>
        </p:txBody>
      </p:sp>
      <p:sp>
        <p:nvSpPr>
          <p:cNvPr id="61" name="Google Shape;61;p13"/>
          <p:cNvSpPr txBox="1"/>
          <p:nvPr/>
        </p:nvSpPr>
        <p:spPr>
          <a:xfrm>
            <a:off x="0" y="493450"/>
            <a:ext cx="91440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300">
                <a:solidFill>
                  <a:srgbClr val="FFFFFF"/>
                </a:solidFill>
                <a:latin typeface="Old Standard TT"/>
                <a:ea typeface="Old Standard TT"/>
                <a:cs typeface="Old Standard TT"/>
                <a:sym typeface="Old Standard TT"/>
              </a:rPr>
              <a:t>OPIM 5272 - Project Presentation</a:t>
            </a:r>
            <a:endParaRPr b="1" sz="3300">
              <a:solidFill>
                <a:srgbClr val="FFFFFF"/>
              </a:solidFill>
              <a:latin typeface="Old Standard TT"/>
              <a:ea typeface="Old Standard TT"/>
              <a:cs typeface="Old Standard TT"/>
              <a:sym typeface="Old Standard TT"/>
            </a:endParaRPr>
          </a:p>
          <a:p>
            <a:pPr indent="0" lvl="0" marL="0" rtl="0" algn="ctr">
              <a:spcBef>
                <a:spcPts val="0"/>
              </a:spcBef>
              <a:spcAft>
                <a:spcPts val="0"/>
              </a:spcAft>
              <a:buNone/>
            </a:pPr>
            <a:r>
              <a:rPr b="1" lang="en" sz="2100">
                <a:solidFill>
                  <a:srgbClr val="FFFFFF"/>
                </a:solidFill>
                <a:latin typeface="Old Standard TT"/>
                <a:ea typeface="Old Standard TT"/>
                <a:cs typeface="Old Standard TT"/>
                <a:sym typeface="Old Standard TT"/>
              </a:rPr>
              <a:t>12/06/2023</a:t>
            </a:r>
            <a:endParaRPr b="1" sz="2100">
              <a:solidFill>
                <a:srgbClr val="FFFFFF"/>
              </a:solidFill>
              <a:latin typeface="Old Standard TT"/>
              <a:ea typeface="Old Standard TT"/>
              <a:cs typeface="Old Standard TT"/>
              <a:sym typeface="Old Standard TT"/>
            </a:endParaRPr>
          </a:p>
        </p:txBody>
      </p:sp>
      <p:sp>
        <p:nvSpPr>
          <p:cNvPr id="62" name="Google Shape;62;p13"/>
          <p:cNvSpPr txBox="1"/>
          <p:nvPr/>
        </p:nvSpPr>
        <p:spPr>
          <a:xfrm>
            <a:off x="8631300" y="4862275"/>
            <a:ext cx="9381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rgbClr val="FFFFFF"/>
                </a:solidFill>
                <a:latin typeface="Old Standard TT"/>
                <a:ea typeface="Old Standard TT"/>
                <a:cs typeface="Old Standard TT"/>
                <a:sym typeface="Old Standard TT"/>
              </a:rPr>
              <a:t>Page 1</a:t>
            </a:r>
            <a:endParaRPr b="1" sz="900">
              <a:solidFill>
                <a:srgbClr val="FFFFFF"/>
              </a:solidFill>
              <a:latin typeface="Old Standard TT"/>
              <a:ea typeface="Old Standard TT"/>
              <a:cs typeface="Old Standard TT"/>
              <a:sym typeface="Old Standard T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918B"/>
        </a:solidFill>
      </p:bgPr>
    </p:bg>
    <p:spTree>
      <p:nvGrpSpPr>
        <p:cNvPr id="134" name="Shape 134"/>
        <p:cNvGrpSpPr/>
        <p:nvPr/>
      </p:nvGrpSpPr>
      <p:grpSpPr>
        <a:xfrm>
          <a:off x="0" y="0"/>
          <a:ext cx="0" cy="0"/>
          <a:chOff x="0" y="0"/>
          <a:chExt cx="0" cy="0"/>
        </a:xfrm>
      </p:grpSpPr>
      <p:sp>
        <p:nvSpPr>
          <p:cNvPr id="135" name="Google Shape;135;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Benefits</a:t>
            </a:r>
            <a:endParaRPr/>
          </a:p>
        </p:txBody>
      </p:sp>
      <p:sp>
        <p:nvSpPr>
          <p:cNvPr id="136" name="Google Shape;136;p22"/>
          <p:cNvSpPr txBox="1"/>
          <p:nvPr>
            <p:ph idx="1" type="body"/>
          </p:nvPr>
        </p:nvSpPr>
        <p:spPr>
          <a:xfrm>
            <a:off x="4343400" y="1144163"/>
            <a:ext cx="5033100" cy="2961300"/>
          </a:xfrm>
          <a:prstGeom prst="rect">
            <a:avLst/>
          </a:prstGeom>
        </p:spPr>
        <p:txBody>
          <a:bodyPr anchorCtr="0" anchor="t" bIns="91425" lIns="91425" spcFirstLastPara="1" rIns="91425" wrap="square" tIns="91425">
            <a:noAutofit/>
          </a:bodyPr>
          <a:lstStyle/>
          <a:p>
            <a:pPr indent="-349250" lvl="0" marL="457200" rtl="0" algn="l">
              <a:lnSpc>
                <a:spcPct val="200000"/>
              </a:lnSpc>
              <a:spcBef>
                <a:spcPts val="0"/>
              </a:spcBef>
              <a:spcAft>
                <a:spcPts val="0"/>
              </a:spcAft>
              <a:buClr>
                <a:srgbClr val="2F2F2F"/>
              </a:buClr>
              <a:buSzPts val="1900"/>
              <a:buChar char="➢"/>
            </a:pPr>
            <a:r>
              <a:rPr lang="en" sz="1900">
                <a:solidFill>
                  <a:srgbClr val="2F2F2F"/>
                </a:solidFill>
              </a:rPr>
              <a:t>No need for any redirects </a:t>
            </a:r>
            <a:endParaRPr sz="1900">
              <a:solidFill>
                <a:srgbClr val="2F2F2F"/>
              </a:solidFill>
            </a:endParaRPr>
          </a:p>
          <a:p>
            <a:pPr indent="-349250" lvl="0" marL="457200" rtl="0" algn="l">
              <a:lnSpc>
                <a:spcPct val="200000"/>
              </a:lnSpc>
              <a:spcBef>
                <a:spcPts val="0"/>
              </a:spcBef>
              <a:spcAft>
                <a:spcPts val="0"/>
              </a:spcAft>
              <a:buClr>
                <a:srgbClr val="2F2F2F"/>
              </a:buClr>
              <a:buSzPts val="1900"/>
              <a:buChar char="➢"/>
            </a:pPr>
            <a:r>
              <a:rPr lang="en" sz="1900">
                <a:solidFill>
                  <a:srgbClr val="2F2F2F"/>
                </a:solidFill>
              </a:rPr>
              <a:t>Customer access to multiple services </a:t>
            </a:r>
            <a:endParaRPr sz="1900">
              <a:solidFill>
                <a:srgbClr val="2F2F2F"/>
              </a:solidFill>
            </a:endParaRPr>
          </a:p>
          <a:p>
            <a:pPr indent="-349250" lvl="0" marL="457200" rtl="0" algn="l">
              <a:lnSpc>
                <a:spcPct val="200000"/>
              </a:lnSpc>
              <a:spcBef>
                <a:spcPts val="0"/>
              </a:spcBef>
              <a:spcAft>
                <a:spcPts val="0"/>
              </a:spcAft>
              <a:buClr>
                <a:srgbClr val="2F2F2F"/>
              </a:buClr>
              <a:buSzPts val="1900"/>
              <a:buChar char="➢"/>
            </a:pPr>
            <a:r>
              <a:rPr lang="en" sz="1900">
                <a:solidFill>
                  <a:srgbClr val="2F2F2F"/>
                </a:solidFill>
              </a:rPr>
              <a:t>Enhanced operational efficiency.</a:t>
            </a:r>
            <a:endParaRPr sz="1900">
              <a:solidFill>
                <a:srgbClr val="2F2F2F"/>
              </a:solidFill>
            </a:endParaRPr>
          </a:p>
          <a:p>
            <a:pPr indent="-349250" lvl="0" marL="457200" rtl="0" algn="l">
              <a:lnSpc>
                <a:spcPct val="200000"/>
              </a:lnSpc>
              <a:spcBef>
                <a:spcPts val="0"/>
              </a:spcBef>
              <a:spcAft>
                <a:spcPts val="0"/>
              </a:spcAft>
              <a:buClr>
                <a:srgbClr val="2F2F2F"/>
              </a:buClr>
              <a:buSzPts val="1900"/>
              <a:buChar char="➢"/>
            </a:pPr>
            <a:r>
              <a:rPr lang="en" sz="1900">
                <a:solidFill>
                  <a:srgbClr val="2F2F2F"/>
                </a:solidFill>
              </a:rPr>
              <a:t>Improved customer experience </a:t>
            </a:r>
            <a:endParaRPr sz="1900">
              <a:solidFill>
                <a:srgbClr val="2F2F2F"/>
              </a:solidFill>
            </a:endParaRPr>
          </a:p>
          <a:p>
            <a:pPr indent="-349250" lvl="0" marL="457200" rtl="0" algn="l">
              <a:lnSpc>
                <a:spcPct val="200000"/>
              </a:lnSpc>
              <a:spcBef>
                <a:spcPts val="0"/>
              </a:spcBef>
              <a:spcAft>
                <a:spcPts val="0"/>
              </a:spcAft>
              <a:buClr>
                <a:srgbClr val="2F2F2F"/>
              </a:buClr>
              <a:buSzPts val="1900"/>
              <a:buChar char="➢"/>
            </a:pPr>
            <a:r>
              <a:rPr lang="en" sz="1900">
                <a:solidFill>
                  <a:srgbClr val="2F2F2F"/>
                </a:solidFill>
              </a:rPr>
              <a:t>Data-driven insights </a:t>
            </a:r>
            <a:endParaRPr sz="1900">
              <a:solidFill>
                <a:srgbClr val="2F2F2F"/>
              </a:solidFill>
            </a:endParaRPr>
          </a:p>
        </p:txBody>
      </p:sp>
      <p:sp>
        <p:nvSpPr>
          <p:cNvPr id="137" name="Google Shape;137;p22"/>
          <p:cNvSpPr txBox="1"/>
          <p:nvPr/>
        </p:nvSpPr>
        <p:spPr>
          <a:xfrm>
            <a:off x="8631300" y="4938475"/>
            <a:ext cx="93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000000"/>
                </a:solidFill>
                <a:latin typeface="Old Standard TT"/>
                <a:ea typeface="Old Standard TT"/>
                <a:cs typeface="Old Standard TT"/>
                <a:sym typeface="Old Standard TT"/>
              </a:rPr>
              <a:t>Page 10</a:t>
            </a:r>
            <a:endParaRPr b="1" sz="800">
              <a:solidFill>
                <a:srgbClr val="000000"/>
              </a:solidFill>
              <a:latin typeface="Old Standard TT"/>
              <a:ea typeface="Old Standard TT"/>
              <a:cs typeface="Old Standard TT"/>
              <a:sym typeface="Old Standard TT"/>
            </a:endParaRPr>
          </a:p>
        </p:txBody>
      </p:sp>
      <p:pic>
        <p:nvPicPr>
          <p:cNvPr id="138" name="Google Shape;138;p22"/>
          <p:cNvPicPr preferRelativeResize="0"/>
          <p:nvPr/>
        </p:nvPicPr>
        <p:blipFill>
          <a:blip r:embed="rId3">
            <a:alphaModFix/>
          </a:blip>
          <a:stretch>
            <a:fillRect/>
          </a:stretch>
        </p:blipFill>
        <p:spPr>
          <a:xfrm>
            <a:off x="311700" y="1462488"/>
            <a:ext cx="3825077" cy="23246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Takeaways</a:t>
            </a:r>
            <a:endParaRPr/>
          </a:p>
        </p:txBody>
      </p:sp>
      <p:sp>
        <p:nvSpPr>
          <p:cNvPr id="144" name="Google Shape;144;p23"/>
          <p:cNvSpPr txBox="1"/>
          <p:nvPr>
            <p:ph idx="1" type="body"/>
          </p:nvPr>
        </p:nvSpPr>
        <p:spPr>
          <a:xfrm>
            <a:off x="311700" y="1171600"/>
            <a:ext cx="2788500" cy="3397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2300"/>
              <a:t>Business Process Modeling</a:t>
            </a:r>
            <a:endParaRPr sz="2300"/>
          </a:p>
          <a:p>
            <a:pPr indent="0" lvl="0" marL="0" rtl="0" algn="ctr">
              <a:spcBef>
                <a:spcPts val="1200"/>
              </a:spcBef>
              <a:spcAft>
                <a:spcPts val="0"/>
              </a:spcAft>
              <a:buClr>
                <a:schemeClr val="dk1"/>
              </a:buClr>
              <a:buSzPts val="1100"/>
              <a:buFont typeface="Arial"/>
              <a:buNone/>
            </a:pPr>
            <a:r>
              <a:t/>
            </a:r>
            <a:endParaRPr sz="1300"/>
          </a:p>
          <a:p>
            <a:pPr indent="-342900" lvl="0" marL="914400" rtl="0" algn="l">
              <a:lnSpc>
                <a:spcPct val="200000"/>
              </a:lnSpc>
              <a:spcBef>
                <a:spcPts val="1200"/>
              </a:spcBef>
              <a:spcAft>
                <a:spcPts val="0"/>
              </a:spcAft>
              <a:buSzPts val="1800"/>
              <a:buChar char="➔"/>
            </a:pPr>
            <a:r>
              <a:rPr lang="en"/>
              <a:t>AS-IS </a:t>
            </a:r>
            <a:endParaRPr/>
          </a:p>
          <a:p>
            <a:pPr indent="-342900" lvl="0" marL="914400" rtl="0" algn="l">
              <a:lnSpc>
                <a:spcPct val="200000"/>
              </a:lnSpc>
              <a:spcBef>
                <a:spcPts val="0"/>
              </a:spcBef>
              <a:spcAft>
                <a:spcPts val="0"/>
              </a:spcAft>
              <a:buSzPts val="1800"/>
              <a:buChar char="➔"/>
            </a:pPr>
            <a:r>
              <a:rPr lang="en"/>
              <a:t>TO-BE</a:t>
            </a:r>
            <a:endParaRPr sz="2200"/>
          </a:p>
        </p:txBody>
      </p:sp>
      <p:sp>
        <p:nvSpPr>
          <p:cNvPr id="145" name="Google Shape;145;p23"/>
          <p:cNvSpPr txBox="1"/>
          <p:nvPr>
            <p:ph idx="1" type="body"/>
          </p:nvPr>
        </p:nvSpPr>
        <p:spPr>
          <a:xfrm>
            <a:off x="3246450" y="1171600"/>
            <a:ext cx="2719800" cy="33972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2300"/>
              <a:t>Data Model &amp; Robust Database</a:t>
            </a:r>
            <a:endParaRPr sz="2300"/>
          </a:p>
          <a:p>
            <a:pPr indent="0" lvl="0" marL="0" rtl="0" algn="ctr">
              <a:spcBef>
                <a:spcPts val="1200"/>
              </a:spcBef>
              <a:spcAft>
                <a:spcPts val="0"/>
              </a:spcAft>
              <a:buNone/>
            </a:pPr>
            <a:r>
              <a:t/>
            </a:r>
            <a:endParaRPr sz="2000"/>
          </a:p>
          <a:p>
            <a:pPr indent="-342900" lvl="0" marL="914400" rtl="0" algn="l">
              <a:lnSpc>
                <a:spcPct val="200000"/>
              </a:lnSpc>
              <a:spcBef>
                <a:spcPts val="1200"/>
              </a:spcBef>
              <a:spcAft>
                <a:spcPts val="0"/>
              </a:spcAft>
              <a:buSzPts val="1800"/>
              <a:buChar char="➔"/>
            </a:pPr>
            <a:r>
              <a:rPr lang="en"/>
              <a:t>ERD</a:t>
            </a:r>
            <a:r>
              <a:rPr lang="en"/>
              <a:t> </a:t>
            </a:r>
            <a:endParaRPr/>
          </a:p>
          <a:p>
            <a:pPr indent="-342900" lvl="0" marL="914400" rtl="0" algn="l">
              <a:lnSpc>
                <a:spcPct val="200000"/>
              </a:lnSpc>
              <a:spcBef>
                <a:spcPts val="0"/>
              </a:spcBef>
              <a:spcAft>
                <a:spcPts val="0"/>
              </a:spcAft>
              <a:buSzPts val="1800"/>
              <a:buChar char="➔"/>
            </a:pPr>
            <a:r>
              <a:rPr lang="en"/>
              <a:t>Database</a:t>
            </a:r>
            <a:endParaRPr/>
          </a:p>
          <a:p>
            <a:pPr indent="-342900" lvl="0" marL="914400" rtl="0" algn="l">
              <a:lnSpc>
                <a:spcPct val="200000"/>
              </a:lnSpc>
              <a:spcBef>
                <a:spcPts val="0"/>
              </a:spcBef>
              <a:spcAft>
                <a:spcPts val="0"/>
              </a:spcAft>
              <a:buSzPts val="1800"/>
              <a:buChar char="➔"/>
            </a:pPr>
            <a:r>
              <a:rPr lang="en"/>
              <a:t>Data handling</a:t>
            </a:r>
            <a:endParaRPr/>
          </a:p>
          <a:p>
            <a:pPr indent="0" lvl="0" marL="0" rtl="0" algn="l">
              <a:spcBef>
                <a:spcPts val="1200"/>
              </a:spcBef>
              <a:spcAft>
                <a:spcPts val="1200"/>
              </a:spcAft>
              <a:buNone/>
            </a:pPr>
            <a:r>
              <a:t/>
            </a:r>
            <a:endParaRPr/>
          </a:p>
        </p:txBody>
      </p:sp>
      <p:sp>
        <p:nvSpPr>
          <p:cNvPr id="146" name="Google Shape;146;p23"/>
          <p:cNvSpPr txBox="1"/>
          <p:nvPr>
            <p:ph idx="1" type="body"/>
          </p:nvPr>
        </p:nvSpPr>
        <p:spPr>
          <a:xfrm>
            <a:off x="6181103" y="1134425"/>
            <a:ext cx="27198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Customer Feedback &amp; Development</a:t>
            </a:r>
            <a:endParaRPr sz="2300"/>
          </a:p>
          <a:p>
            <a:pPr indent="0" lvl="0" marL="0" rtl="0" algn="l">
              <a:spcBef>
                <a:spcPts val="1200"/>
              </a:spcBef>
              <a:spcAft>
                <a:spcPts val="0"/>
              </a:spcAft>
              <a:buNone/>
            </a:pPr>
            <a:r>
              <a:t/>
            </a:r>
            <a:endParaRPr sz="800"/>
          </a:p>
          <a:p>
            <a:pPr indent="-342900" lvl="0" marL="914400" rtl="0" algn="l">
              <a:lnSpc>
                <a:spcPct val="200000"/>
              </a:lnSpc>
              <a:spcBef>
                <a:spcPts val="1200"/>
              </a:spcBef>
              <a:spcAft>
                <a:spcPts val="0"/>
              </a:spcAft>
              <a:buSzPts val="1800"/>
              <a:buChar char="➔"/>
            </a:pPr>
            <a:r>
              <a:rPr lang="en"/>
              <a:t>Analyze</a:t>
            </a:r>
            <a:endParaRPr/>
          </a:p>
          <a:p>
            <a:pPr indent="-342900" lvl="0" marL="914400" rtl="0" algn="l">
              <a:lnSpc>
                <a:spcPct val="200000"/>
              </a:lnSpc>
              <a:spcBef>
                <a:spcPts val="0"/>
              </a:spcBef>
              <a:spcAft>
                <a:spcPts val="0"/>
              </a:spcAft>
              <a:buSzPts val="1800"/>
              <a:buChar char="➔"/>
            </a:pPr>
            <a:r>
              <a:rPr lang="en"/>
              <a:t>Develop</a:t>
            </a:r>
            <a:endParaRPr/>
          </a:p>
          <a:p>
            <a:pPr indent="-342900" lvl="0" marL="914400" rtl="0" algn="l">
              <a:lnSpc>
                <a:spcPct val="200000"/>
              </a:lnSpc>
              <a:spcBef>
                <a:spcPts val="0"/>
              </a:spcBef>
              <a:spcAft>
                <a:spcPts val="0"/>
              </a:spcAft>
              <a:buSzPts val="1800"/>
              <a:buChar char="➔"/>
            </a:pPr>
            <a:r>
              <a:rPr lang="en"/>
              <a:t>Adapt</a:t>
            </a:r>
            <a:endParaRPr/>
          </a:p>
        </p:txBody>
      </p:sp>
      <p:sp>
        <p:nvSpPr>
          <p:cNvPr id="147" name="Google Shape;147;p23"/>
          <p:cNvSpPr txBox="1"/>
          <p:nvPr/>
        </p:nvSpPr>
        <p:spPr>
          <a:xfrm>
            <a:off x="8631300" y="4938475"/>
            <a:ext cx="93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000000"/>
                </a:solidFill>
                <a:latin typeface="Old Standard TT"/>
                <a:ea typeface="Old Standard TT"/>
                <a:cs typeface="Old Standard TT"/>
                <a:sym typeface="Old Standard TT"/>
              </a:rPr>
              <a:t>Page 11</a:t>
            </a:r>
            <a:endParaRPr b="1" sz="800">
              <a:solidFill>
                <a:srgbClr val="000000"/>
              </a:solidFill>
              <a:latin typeface="Old Standard TT"/>
              <a:ea typeface="Old Standard TT"/>
              <a:cs typeface="Old Standard TT"/>
              <a:sym typeface="Old Standard T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1485900"/>
            <a:ext cx="8520600" cy="613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400"/>
              <a:t>Thank You!</a:t>
            </a:r>
            <a:endParaRPr sz="3400"/>
          </a:p>
        </p:txBody>
      </p:sp>
      <p:sp>
        <p:nvSpPr>
          <p:cNvPr id="153" name="Google Shape;153;p24"/>
          <p:cNvSpPr txBox="1"/>
          <p:nvPr/>
        </p:nvSpPr>
        <p:spPr>
          <a:xfrm>
            <a:off x="8631300" y="4938475"/>
            <a:ext cx="93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000000"/>
                </a:solidFill>
                <a:latin typeface="Old Standard TT"/>
                <a:ea typeface="Old Standard TT"/>
                <a:cs typeface="Old Standard TT"/>
                <a:sym typeface="Old Standard TT"/>
              </a:rPr>
              <a:t>Page 1</a:t>
            </a:r>
            <a:r>
              <a:rPr b="1" lang="en" sz="800">
                <a:latin typeface="Old Standard TT"/>
                <a:ea typeface="Old Standard TT"/>
                <a:cs typeface="Old Standard TT"/>
                <a:sym typeface="Old Standard TT"/>
              </a:rPr>
              <a:t>2</a:t>
            </a:r>
            <a:endParaRPr b="1" sz="800">
              <a:solidFill>
                <a:srgbClr val="000000"/>
              </a:solidFill>
              <a:latin typeface="Old Standard TT"/>
              <a:ea typeface="Old Standard TT"/>
              <a:cs typeface="Old Standard TT"/>
              <a:sym typeface="Old Standard T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F2F2F"/>
        </a:solidFill>
      </p:bgPr>
    </p:bg>
    <p:spTree>
      <p:nvGrpSpPr>
        <p:cNvPr id="157" name="Shape 157"/>
        <p:cNvGrpSpPr/>
        <p:nvPr/>
      </p:nvGrpSpPr>
      <p:grpSpPr>
        <a:xfrm>
          <a:off x="0" y="0"/>
          <a:ext cx="0" cy="0"/>
          <a:chOff x="0" y="0"/>
          <a:chExt cx="0" cy="0"/>
        </a:xfrm>
      </p:grpSpPr>
      <p:sp>
        <p:nvSpPr>
          <p:cNvPr id="158" name="Google Shape;158;p25"/>
          <p:cNvSpPr txBox="1"/>
          <p:nvPr>
            <p:ph type="title"/>
          </p:nvPr>
        </p:nvSpPr>
        <p:spPr>
          <a:xfrm>
            <a:off x="195800" y="-10725"/>
            <a:ext cx="8520600" cy="613200"/>
          </a:xfrm>
          <a:prstGeom prst="rect">
            <a:avLst/>
          </a:prstGeom>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None/>
            </a:pPr>
            <a:r>
              <a:rPr b="1" lang="en">
                <a:solidFill>
                  <a:schemeClr val="lt1"/>
                </a:solidFill>
              </a:rPr>
              <a:t>Appendix:</a:t>
            </a:r>
            <a:endParaRPr b="1">
              <a:solidFill>
                <a:schemeClr val="lt1"/>
              </a:solidFill>
            </a:endParaRPr>
          </a:p>
          <a:p>
            <a:pPr indent="0" lvl="0" marL="0" rtl="0" algn="l">
              <a:lnSpc>
                <a:spcPct val="100000"/>
              </a:lnSpc>
              <a:spcBef>
                <a:spcPts val="0"/>
              </a:spcBef>
              <a:spcAft>
                <a:spcPts val="0"/>
              </a:spcAft>
              <a:buNone/>
            </a:pPr>
            <a:r>
              <a:t/>
            </a:r>
            <a:endParaRPr b="1" sz="1222">
              <a:solidFill>
                <a:schemeClr val="lt1"/>
              </a:solidFill>
            </a:endParaRPr>
          </a:p>
          <a:p>
            <a:pPr indent="0" lvl="0" marL="0" rtl="0" algn="l">
              <a:lnSpc>
                <a:spcPct val="100000"/>
              </a:lnSpc>
              <a:spcBef>
                <a:spcPts val="0"/>
              </a:spcBef>
              <a:spcAft>
                <a:spcPts val="0"/>
              </a:spcAft>
              <a:buNone/>
            </a:pPr>
            <a:r>
              <a:rPr b="1" lang="en" sz="2555">
                <a:solidFill>
                  <a:schemeClr val="lt1"/>
                </a:solidFill>
              </a:rPr>
              <a:t>Report: Service Performance Indicator</a:t>
            </a:r>
            <a:endParaRPr b="1" sz="2555">
              <a:solidFill>
                <a:schemeClr val="lt1"/>
              </a:solidFill>
            </a:endParaRPr>
          </a:p>
        </p:txBody>
      </p:sp>
      <p:sp>
        <p:nvSpPr>
          <p:cNvPr id="159" name="Google Shape;159;p25"/>
          <p:cNvSpPr txBox="1"/>
          <p:nvPr>
            <p:ph idx="1" type="body"/>
          </p:nvPr>
        </p:nvSpPr>
        <p:spPr>
          <a:xfrm>
            <a:off x="311700" y="1098975"/>
            <a:ext cx="5088300" cy="17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750">
                <a:solidFill>
                  <a:srgbClr val="739ECA"/>
                </a:solidFill>
                <a:latin typeface="Courier New"/>
                <a:ea typeface="Courier New"/>
                <a:cs typeface="Courier New"/>
                <a:sym typeface="Courier New"/>
              </a:rPr>
              <a:t>SELECT</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s</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ServiceID</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s</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ServiceType</a:t>
            </a:r>
            <a:r>
              <a:rPr lang="en" sz="750">
                <a:solidFill>
                  <a:srgbClr val="AAAAAA"/>
                </a:solidFill>
                <a:latin typeface="Courier New"/>
                <a:ea typeface="Courier New"/>
                <a:cs typeface="Courier New"/>
                <a:sym typeface="Courier New"/>
              </a:rPr>
              <a:t>,</a:t>
            </a:r>
            <a:endParaRPr sz="750">
              <a:solidFill>
                <a:srgbClr val="AAAAA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rgbClr val="AAAAAA"/>
                </a:solidFill>
                <a:latin typeface="Courier New"/>
                <a:ea typeface="Courier New"/>
                <a:cs typeface="Courier New"/>
                <a:sym typeface="Courier New"/>
              </a:rPr>
              <a:t>       </a:t>
            </a:r>
            <a:r>
              <a:rPr b="1" lang="en" sz="750">
                <a:solidFill>
                  <a:srgbClr val="C1AA6C"/>
                </a:solidFill>
                <a:latin typeface="Courier New"/>
                <a:ea typeface="Courier New"/>
                <a:cs typeface="Courier New"/>
                <a:sym typeface="Courier New"/>
              </a:rPr>
              <a:t>MIN</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b</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AmountPaid</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AS</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MinAmount</a:t>
            </a:r>
            <a:r>
              <a:rPr lang="en" sz="750">
                <a:solidFill>
                  <a:srgbClr val="AAAAAA"/>
                </a:solidFill>
                <a:latin typeface="Courier New"/>
                <a:ea typeface="Courier New"/>
                <a:cs typeface="Courier New"/>
                <a:sym typeface="Courier New"/>
              </a:rPr>
              <a:t>,</a:t>
            </a:r>
            <a:endParaRPr sz="750">
              <a:solidFill>
                <a:srgbClr val="AAAAA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rgbClr val="AAAAAA"/>
                </a:solidFill>
                <a:latin typeface="Courier New"/>
                <a:ea typeface="Courier New"/>
                <a:cs typeface="Courier New"/>
                <a:sym typeface="Courier New"/>
              </a:rPr>
              <a:t>       </a:t>
            </a:r>
            <a:r>
              <a:rPr b="1" lang="en" sz="750">
                <a:solidFill>
                  <a:srgbClr val="C1AA6C"/>
                </a:solidFill>
                <a:latin typeface="Courier New"/>
                <a:ea typeface="Courier New"/>
                <a:cs typeface="Courier New"/>
                <a:sym typeface="Courier New"/>
              </a:rPr>
              <a:t>MAX</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b</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AmountPaid</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AS</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MaxAmount</a:t>
            </a:r>
            <a:r>
              <a:rPr lang="en" sz="750">
                <a:solidFill>
                  <a:srgbClr val="AAAAAA"/>
                </a:solidFill>
                <a:latin typeface="Courier New"/>
                <a:ea typeface="Courier New"/>
                <a:cs typeface="Courier New"/>
                <a:sym typeface="Courier New"/>
              </a:rPr>
              <a:t>,</a:t>
            </a:r>
            <a:endParaRPr sz="750">
              <a:solidFill>
                <a:srgbClr val="AAAAA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CASE</a:t>
            </a:r>
            <a:endParaRPr b="1" sz="750">
              <a:solidFill>
                <a:srgbClr val="739EC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WHEN</a:t>
            </a:r>
            <a:r>
              <a:rPr lang="en" sz="750">
                <a:solidFill>
                  <a:srgbClr val="AAAAAA"/>
                </a:solidFill>
                <a:latin typeface="Courier New"/>
                <a:ea typeface="Courier New"/>
                <a:cs typeface="Courier New"/>
                <a:sym typeface="Courier New"/>
              </a:rPr>
              <a:t> </a:t>
            </a:r>
            <a:r>
              <a:rPr b="1" lang="en" sz="750">
                <a:solidFill>
                  <a:srgbClr val="C1AA6C"/>
                </a:solidFill>
                <a:latin typeface="Courier New"/>
                <a:ea typeface="Courier New"/>
                <a:cs typeface="Courier New"/>
                <a:sym typeface="Courier New"/>
              </a:rPr>
              <a:t>MAX</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b</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AmountPaid</a:t>
            </a:r>
            <a:r>
              <a:rPr lang="en" sz="750">
                <a:solidFill>
                  <a:srgbClr val="AAAAAA"/>
                </a:solidFill>
                <a:latin typeface="Courier New"/>
                <a:ea typeface="Courier New"/>
                <a:cs typeface="Courier New"/>
                <a:sym typeface="Courier New"/>
              </a:rPr>
              <a:t>) &gt; </a:t>
            </a:r>
            <a:r>
              <a:rPr lang="en" sz="750">
                <a:solidFill>
                  <a:srgbClr val="C0C0C0"/>
                </a:solidFill>
                <a:latin typeface="Courier New"/>
                <a:ea typeface="Courier New"/>
                <a:cs typeface="Courier New"/>
                <a:sym typeface="Courier New"/>
              </a:rPr>
              <a:t>1000</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THEN</a:t>
            </a:r>
            <a:r>
              <a:rPr lang="en" sz="750">
                <a:solidFill>
                  <a:srgbClr val="AAAAAA"/>
                </a:solidFill>
                <a:latin typeface="Courier New"/>
                <a:ea typeface="Courier New"/>
                <a:cs typeface="Courier New"/>
                <a:sym typeface="Courier New"/>
              </a:rPr>
              <a:t> </a:t>
            </a:r>
            <a:r>
              <a:rPr lang="en" sz="750">
                <a:solidFill>
                  <a:srgbClr val="CAC580"/>
                </a:solidFill>
                <a:latin typeface="Courier New"/>
                <a:ea typeface="Courier New"/>
                <a:cs typeface="Courier New"/>
                <a:sym typeface="Courier New"/>
              </a:rPr>
              <a:t>'High value'</a:t>
            </a:r>
            <a:endParaRPr sz="750">
              <a:solidFill>
                <a:srgbClr val="CAC58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WHEN</a:t>
            </a:r>
            <a:r>
              <a:rPr lang="en" sz="750">
                <a:solidFill>
                  <a:srgbClr val="AAAAAA"/>
                </a:solidFill>
                <a:latin typeface="Courier New"/>
                <a:ea typeface="Courier New"/>
                <a:cs typeface="Courier New"/>
                <a:sym typeface="Courier New"/>
              </a:rPr>
              <a:t> </a:t>
            </a:r>
            <a:r>
              <a:rPr b="1" lang="en" sz="750">
                <a:solidFill>
                  <a:srgbClr val="C1AA6C"/>
                </a:solidFill>
                <a:latin typeface="Courier New"/>
                <a:ea typeface="Courier New"/>
                <a:cs typeface="Courier New"/>
                <a:sym typeface="Courier New"/>
              </a:rPr>
              <a:t>MAX</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b</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AmountPaid</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BETWEEN</a:t>
            </a:r>
            <a:r>
              <a:rPr lang="en" sz="750">
                <a:solidFill>
                  <a:srgbClr val="AAAAAA"/>
                </a:solidFill>
                <a:latin typeface="Courier New"/>
                <a:ea typeface="Courier New"/>
                <a:cs typeface="Courier New"/>
                <a:sym typeface="Courier New"/>
              </a:rPr>
              <a:t> </a:t>
            </a:r>
            <a:r>
              <a:rPr lang="en" sz="750">
                <a:solidFill>
                  <a:srgbClr val="C0C0C0"/>
                </a:solidFill>
                <a:latin typeface="Courier New"/>
                <a:ea typeface="Courier New"/>
                <a:cs typeface="Courier New"/>
                <a:sym typeface="Courier New"/>
              </a:rPr>
              <a:t>500</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AND</a:t>
            </a:r>
            <a:r>
              <a:rPr lang="en" sz="750">
                <a:solidFill>
                  <a:srgbClr val="AAAAAA"/>
                </a:solidFill>
                <a:latin typeface="Courier New"/>
                <a:ea typeface="Courier New"/>
                <a:cs typeface="Courier New"/>
                <a:sym typeface="Courier New"/>
              </a:rPr>
              <a:t> </a:t>
            </a:r>
            <a:r>
              <a:rPr lang="en" sz="750">
                <a:solidFill>
                  <a:srgbClr val="C0C0C0"/>
                </a:solidFill>
                <a:latin typeface="Courier New"/>
                <a:ea typeface="Courier New"/>
                <a:cs typeface="Courier New"/>
                <a:sym typeface="Courier New"/>
              </a:rPr>
              <a:t>1000</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THEN</a:t>
            </a:r>
            <a:r>
              <a:rPr lang="en" sz="750">
                <a:solidFill>
                  <a:srgbClr val="AAAAAA"/>
                </a:solidFill>
                <a:latin typeface="Courier New"/>
                <a:ea typeface="Courier New"/>
                <a:cs typeface="Courier New"/>
                <a:sym typeface="Courier New"/>
              </a:rPr>
              <a:t> </a:t>
            </a:r>
            <a:r>
              <a:rPr lang="en" sz="750">
                <a:solidFill>
                  <a:srgbClr val="CAC580"/>
                </a:solidFill>
                <a:latin typeface="Courier New"/>
                <a:ea typeface="Courier New"/>
                <a:cs typeface="Courier New"/>
                <a:sym typeface="Courier New"/>
              </a:rPr>
              <a:t>'Moderate value'</a:t>
            </a:r>
            <a:endParaRPr sz="750">
              <a:solidFill>
                <a:srgbClr val="CAC58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ELSE</a:t>
            </a:r>
            <a:r>
              <a:rPr lang="en" sz="750">
                <a:solidFill>
                  <a:srgbClr val="AAAAAA"/>
                </a:solidFill>
                <a:latin typeface="Courier New"/>
                <a:ea typeface="Courier New"/>
                <a:cs typeface="Courier New"/>
                <a:sym typeface="Courier New"/>
              </a:rPr>
              <a:t> </a:t>
            </a:r>
            <a:r>
              <a:rPr lang="en" sz="750">
                <a:solidFill>
                  <a:srgbClr val="CAC580"/>
                </a:solidFill>
                <a:latin typeface="Courier New"/>
                <a:ea typeface="Courier New"/>
                <a:cs typeface="Courier New"/>
                <a:sym typeface="Courier New"/>
              </a:rPr>
              <a:t>'Low value'</a:t>
            </a:r>
            <a:endParaRPr sz="750">
              <a:solidFill>
                <a:srgbClr val="CAC58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END</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AS</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ValueCategory</a:t>
            </a:r>
            <a:endParaRPr sz="750">
              <a:solidFill>
                <a:srgbClr val="9E9E9E"/>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750">
                <a:solidFill>
                  <a:srgbClr val="739ECA"/>
                </a:solidFill>
                <a:latin typeface="Courier New"/>
                <a:ea typeface="Courier New"/>
                <a:cs typeface="Courier New"/>
                <a:sym typeface="Courier New"/>
              </a:rPr>
              <a:t>FROM</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Service</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s</a:t>
            </a:r>
            <a:endParaRPr sz="750">
              <a:solidFill>
                <a:srgbClr val="9E9E9E"/>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750">
                <a:solidFill>
                  <a:srgbClr val="739ECA"/>
                </a:solidFill>
                <a:latin typeface="Courier New"/>
                <a:ea typeface="Courier New"/>
                <a:cs typeface="Courier New"/>
                <a:sym typeface="Courier New"/>
              </a:rPr>
              <a:t>JOIN</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Booking</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b</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ON</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s</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ServiceID</a:t>
            </a:r>
            <a:r>
              <a:rPr lang="en" sz="750">
                <a:solidFill>
                  <a:srgbClr val="AAAAAA"/>
                </a:solidFill>
                <a:latin typeface="Courier New"/>
                <a:ea typeface="Courier New"/>
                <a:cs typeface="Courier New"/>
                <a:sym typeface="Courier New"/>
              </a:rPr>
              <a:t> = </a:t>
            </a:r>
            <a:r>
              <a:rPr lang="en" sz="750">
                <a:solidFill>
                  <a:srgbClr val="9E9E9E"/>
                </a:solidFill>
                <a:latin typeface="Courier New"/>
                <a:ea typeface="Courier New"/>
                <a:cs typeface="Courier New"/>
                <a:sym typeface="Courier New"/>
              </a:rPr>
              <a:t>b</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ServiceID</a:t>
            </a:r>
            <a:endParaRPr sz="750">
              <a:solidFill>
                <a:srgbClr val="9E9E9E"/>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750">
                <a:solidFill>
                  <a:srgbClr val="739ECA"/>
                </a:solidFill>
                <a:latin typeface="Courier New"/>
                <a:ea typeface="Courier New"/>
                <a:cs typeface="Courier New"/>
                <a:sym typeface="Courier New"/>
              </a:rPr>
              <a:t>GROUP</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BY</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s</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ServiceID</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s</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ServiceType</a:t>
            </a:r>
            <a:r>
              <a:rPr lang="en" sz="750">
                <a:solidFill>
                  <a:srgbClr val="EECC64"/>
                </a:solidFill>
                <a:latin typeface="Courier New"/>
                <a:ea typeface="Courier New"/>
                <a:cs typeface="Courier New"/>
                <a:sym typeface="Courier New"/>
              </a:rPr>
              <a:t>;</a:t>
            </a:r>
            <a:endParaRPr sz="750">
              <a:solidFill>
                <a:srgbClr val="EECC64"/>
              </a:solidFill>
              <a:latin typeface="Courier New"/>
              <a:ea typeface="Courier New"/>
              <a:cs typeface="Courier New"/>
              <a:sym typeface="Courier New"/>
            </a:endParaRPr>
          </a:p>
          <a:p>
            <a:pPr indent="0" lvl="0" marL="0" rtl="0" algn="l">
              <a:lnSpc>
                <a:spcPct val="100000"/>
              </a:lnSpc>
              <a:spcBef>
                <a:spcPts val="0"/>
              </a:spcBef>
              <a:spcAft>
                <a:spcPts val="1200"/>
              </a:spcAft>
              <a:buNone/>
            </a:pPr>
            <a:r>
              <a:t/>
            </a:r>
            <a:endParaRPr b="1" sz="1050">
              <a:solidFill>
                <a:srgbClr val="0000CF"/>
              </a:solidFill>
              <a:latin typeface="Courier New"/>
              <a:ea typeface="Courier New"/>
              <a:cs typeface="Courier New"/>
              <a:sym typeface="Courier New"/>
            </a:endParaRPr>
          </a:p>
        </p:txBody>
      </p:sp>
      <p:sp>
        <p:nvSpPr>
          <p:cNvPr id="160" name="Google Shape;160;p25"/>
          <p:cNvSpPr txBox="1"/>
          <p:nvPr/>
        </p:nvSpPr>
        <p:spPr>
          <a:xfrm>
            <a:off x="8631300" y="4938475"/>
            <a:ext cx="93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000000"/>
                </a:solidFill>
                <a:latin typeface="Old Standard TT"/>
                <a:ea typeface="Old Standard TT"/>
                <a:cs typeface="Old Standard TT"/>
                <a:sym typeface="Old Standard TT"/>
              </a:rPr>
              <a:t>Page 1</a:t>
            </a:r>
            <a:r>
              <a:rPr b="1" lang="en" sz="800">
                <a:latin typeface="Old Standard TT"/>
                <a:ea typeface="Old Standard TT"/>
                <a:cs typeface="Old Standard TT"/>
                <a:sym typeface="Old Standard TT"/>
              </a:rPr>
              <a:t>3</a:t>
            </a:r>
            <a:endParaRPr b="1" sz="800">
              <a:solidFill>
                <a:srgbClr val="000000"/>
              </a:solidFill>
              <a:latin typeface="Old Standard TT"/>
              <a:ea typeface="Old Standard TT"/>
              <a:cs typeface="Old Standard TT"/>
              <a:sym typeface="Old Standard TT"/>
            </a:endParaRPr>
          </a:p>
        </p:txBody>
      </p:sp>
      <p:pic>
        <p:nvPicPr>
          <p:cNvPr id="161" name="Google Shape;161;p25"/>
          <p:cNvPicPr preferRelativeResize="0"/>
          <p:nvPr/>
        </p:nvPicPr>
        <p:blipFill>
          <a:blip r:embed="rId3">
            <a:alphaModFix/>
          </a:blip>
          <a:stretch>
            <a:fillRect/>
          </a:stretch>
        </p:blipFill>
        <p:spPr>
          <a:xfrm>
            <a:off x="195800" y="2834500"/>
            <a:ext cx="5204276" cy="1714450"/>
          </a:xfrm>
          <a:prstGeom prst="rect">
            <a:avLst/>
          </a:prstGeom>
          <a:noFill/>
          <a:ln>
            <a:noFill/>
          </a:ln>
        </p:spPr>
      </p:pic>
      <p:sp>
        <p:nvSpPr>
          <p:cNvPr id="162" name="Google Shape;162;p25"/>
          <p:cNvSpPr txBox="1"/>
          <p:nvPr>
            <p:ph idx="1" type="body"/>
          </p:nvPr>
        </p:nvSpPr>
        <p:spPr>
          <a:xfrm>
            <a:off x="5524625" y="971975"/>
            <a:ext cx="3177300" cy="3667200"/>
          </a:xfrm>
          <a:prstGeom prst="rect">
            <a:avLst/>
          </a:prstGeom>
        </p:spPr>
        <p:txBody>
          <a:bodyPr anchorCtr="0" anchor="t" bIns="91425" lIns="91425" spcFirstLastPara="1" rIns="91425" wrap="square" tIns="91425">
            <a:noAutofit/>
          </a:bodyPr>
          <a:lstStyle/>
          <a:p>
            <a:pPr indent="-307975" lvl="0" marL="457200" rtl="0" algn="l">
              <a:spcBef>
                <a:spcPts val="0"/>
              </a:spcBef>
              <a:spcAft>
                <a:spcPts val="0"/>
              </a:spcAft>
              <a:buClr>
                <a:schemeClr val="lt1"/>
              </a:buClr>
              <a:buSzPts val="1250"/>
              <a:buFont typeface="Courier New"/>
              <a:buChar char="●"/>
            </a:pPr>
            <a:r>
              <a:rPr lang="en" sz="1250">
                <a:solidFill>
                  <a:schemeClr val="lt1"/>
                </a:solidFill>
                <a:latin typeface="Courier New"/>
                <a:ea typeface="Courier New"/>
                <a:cs typeface="Courier New"/>
                <a:sym typeface="Courier New"/>
              </a:rPr>
              <a:t>Shows the minimum and maximum amounts paid for each service type and categorizes their value.</a:t>
            </a:r>
            <a:endParaRPr sz="1250">
              <a:solidFill>
                <a:schemeClr val="lt1"/>
              </a:solidFill>
              <a:latin typeface="Courier New"/>
              <a:ea typeface="Courier New"/>
              <a:cs typeface="Courier New"/>
              <a:sym typeface="Courier New"/>
            </a:endParaRPr>
          </a:p>
          <a:p>
            <a:pPr indent="0" lvl="0" marL="0" rtl="0" algn="l">
              <a:spcBef>
                <a:spcPts val="1200"/>
              </a:spcBef>
              <a:spcAft>
                <a:spcPts val="0"/>
              </a:spcAft>
              <a:buNone/>
            </a:pPr>
            <a:r>
              <a:t/>
            </a:r>
            <a:endParaRPr sz="1250">
              <a:solidFill>
                <a:schemeClr val="lt1"/>
              </a:solidFill>
              <a:latin typeface="Courier New"/>
              <a:ea typeface="Courier New"/>
              <a:cs typeface="Courier New"/>
              <a:sym typeface="Courier New"/>
            </a:endParaRPr>
          </a:p>
          <a:p>
            <a:pPr indent="-307975" lvl="0" marL="457200" rtl="0" algn="l">
              <a:spcBef>
                <a:spcPts val="1200"/>
              </a:spcBef>
              <a:spcAft>
                <a:spcPts val="0"/>
              </a:spcAft>
              <a:buClr>
                <a:schemeClr val="lt1"/>
              </a:buClr>
              <a:buSzPts val="1250"/>
              <a:buFont typeface="Courier New"/>
              <a:buChar char="●"/>
            </a:pPr>
            <a:r>
              <a:rPr lang="en" sz="1250">
                <a:solidFill>
                  <a:schemeClr val="lt1"/>
                </a:solidFill>
                <a:latin typeface="Courier New"/>
                <a:ea typeface="Courier New"/>
                <a:cs typeface="Courier New"/>
                <a:sym typeface="Courier New"/>
              </a:rPr>
              <a:t>Assists in recognizing service types that are either underperforming or over performing in revenue generation.</a:t>
            </a:r>
            <a:endParaRPr sz="1250">
              <a:solidFill>
                <a:schemeClr val="lt1"/>
              </a:solidFill>
              <a:latin typeface="Courier New"/>
              <a:ea typeface="Courier New"/>
              <a:cs typeface="Courier New"/>
              <a:sym typeface="Courier New"/>
            </a:endParaRPr>
          </a:p>
          <a:p>
            <a:pPr indent="0" lvl="0" marL="0" rtl="0" algn="l">
              <a:spcBef>
                <a:spcPts val="1200"/>
              </a:spcBef>
              <a:spcAft>
                <a:spcPts val="0"/>
              </a:spcAft>
              <a:buNone/>
            </a:pPr>
            <a:r>
              <a:t/>
            </a:r>
            <a:endParaRPr sz="1250">
              <a:solidFill>
                <a:schemeClr val="lt1"/>
              </a:solidFill>
              <a:latin typeface="Courier New"/>
              <a:ea typeface="Courier New"/>
              <a:cs typeface="Courier New"/>
              <a:sym typeface="Courier New"/>
            </a:endParaRPr>
          </a:p>
          <a:p>
            <a:pPr indent="-307975" lvl="0" marL="457200" rtl="0" algn="l">
              <a:spcBef>
                <a:spcPts val="1200"/>
              </a:spcBef>
              <a:spcAft>
                <a:spcPts val="0"/>
              </a:spcAft>
              <a:buClr>
                <a:schemeClr val="lt1"/>
              </a:buClr>
              <a:buSzPts val="1250"/>
              <a:buFont typeface="Courier New"/>
              <a:buChar char="●"/>
            </a:pPr>
            <a:r>
              <a:rPr lang="en" sz="1250">
                <a:solidFill>
                  <a:schemeClr val="lt1"/>
                </a:solidFill>
                <a:latin typeface="Courier New"/>
                <a:ea typeface="Courier New"/>
                <a:cs typeface="Courier New"/>
                <a:sym typeface="Courier New"/>
              </a:rPr>
              <a:t>Informs service pricing strategy and aids in adjusting focus on profitable services.</a:t>
            </a:r>
            <a:endParaRPr sz="1250">
              <a:solidFill>
                <a:schemeClr val="lt1"/>
              </a:solidFill>
              <a:latin typeface="Courier New"/>
              <a:ea typeface="Courier New"/>
              <a:cs typeface="Courier New"/>
              <a:sym typeface="Courier New"/>
            </a:endParaRPr>
          </a:p>
          <a:p>
            <a:pPr indent="0" lvl="0" marL="0" rtl="0" algn="l">
              <a:spcBef>
                <a:spcPts val="1200"/>
              </a:spcBef>
              <a:spcAft>
                <a:spcPts val="0"/>
              </a:spcAft>
              <a:buNone/>
            </a:pPr>
            <a:r>
              <a:t/>
            </a:r>
            <a:endParaRPr sz="1250">
              <a:solidFill>
                <a:schemeClr val="lt1"/>
              </a:solidFill>
              <a:latin typeface="Courier New"/>
              <a:ea typeface="Courier New"/>
              <a:cs typeface="Courier New"/>
              <a:sym typeface="Courier New"/>
            </a:endParaRPr>
          </a:p>
          <a:p>
            <a:pPr indent="0" lvl="0" marL="0" rtl="0" algn="l">
              <a:spcBef>
                <a:spcPts val="1200"/>
              </a:spcBef>
              <a:spcAft>
                <a:spcPts val="1200"/>
              </a:spcAft>
              <a:buNone/>
            </a:pPr>
            <a:r>
              <a:t/>
            </a:r>
            <a:endParaRPr sz="1250">
              <a:solidFill>
                <a:schemeClr val="lt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F2F2F"/>
        </a:solidFill>
      </p:bgPr>
    </p:bg>
    <p:spTree>
      <p:nvGrpSpPr>
        <p:cNvPr id="166" name="Shape 166"/>
        <p:cNvGrpSpPr/>
        <p:nvPr/>
      </p:nvGrpSpPr>
      <p:grpSpPr>
        <a:xfrm>
          <a:off x="0" y="0"/>
          <a:ext cx="0" cy="0"/>
          <a:chOff x="0" y="0"/>
          <a:chExt cx="0" cy="0"/>
        </a:xfrm>
      </p:grpSpPr>
      <p:sp>
        <p:nvSpPr>
          <p:cNvPr id="167" name="Google Shape;167;p26"/>
          <p:cNvSpPr txBox="1"/>
          <p:nvPr>
            <p:ph type="title"/>
          </p:nvPr>
        </p:nvSpPr>
        <p:spPr>
          <a:xfrm>
            <a:off x="181325" y="228600"/>
            <a:ext cx="8520600" cy="73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77">
                <a:solidFill>
                  <a:schemeClr val="lt1"/>
                </a:solidFill>
              </a:rPr>
              <a:t>Report: Total Revenue Per Service Type </a:t>
            </a:r>
            <a:endParaRPr b="1" sz="2777">
              <a:solidFill>
                <a:schemeClr val="lt1"/>
              </a:solidFill>
            </a:endParaRPr>
          </a:p>
        </p:txBody>
      </p:sp>
      <p:sp>
        <p:nvSpPr>
          <p:cNvPr id="168" name="Google Shape;168;p26"/>
          <p:cNvSpPr txBox="1"/>
          <p:nvPr>
            <p:ph idx="1" type="body"/>
          </p:nvPr>
        </p:nvSpPr>
        <p:spPr>
          <a:xfrm>
            <a:off x="297200" y="971975"/>
            <a:ext cx="4983000" cy="221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750">
                <a:solidFill>
                  <a:srgbClr val="739ECA"/>
                </a:solidFill>
                <a:latin typeface="Courier New"/>
                <a:ea typeface="Courier New"/>
                <a:cs typeface="Courier New"/>
                <a:sym typeface="Courier New"/>
              </a:rPr>
              <a:t>SELECT</a:t>
            </a:r>
            <a:r>
              <a:rPr lang="en" sz="750">
                <a:solidFill>
                  <a:srgbClr val="AAAAAA"/>
                </a:solidFill>
                <a:latin typeface="Courier New"/>
                <a:ea typeface="Courier New"/>
                <a:cs typeface="Courier New"/>
                <a:sym typeface="Courier New"/>
              </a:rPr>
              <a:t> </a:t>
            </a:r>
            <a:endParaRPr sz="750">
              <a:solidFill>
                <a:srgbClr val="AAAAA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s</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ServiceType</a:t>
            </a:r>
            <a:r>
              <a:rPr lang="en" sz="750">
                <a:solidFill>
                  <a:srgbClr val="AAAAAA"/>
                </a:solidFill>
                <a:latin typeface="Courier New"/>
                <a:ea typeface="Courier New"/>
                <a:cs typeface="Courier New"/>
                <a:sym typeface="Courier New"/>
              </a:rPr>
              <a:t>,</a:t>
            </a:r>
            <a:endParaRPr sz="750">
              <a:solidFill>
                <a:srgbClr val="AAAAA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rgbClr val="AAAAAA"/>
                </a:solidFill>
                <a:latin typeface="Courier New"/>
                <a:ea typeface="Courier New"/>
                <a:cs typeface="Courier New"/>
                <a:sym typeface="Courier New"/>
              </a:rPr>
              <a:t>  </a:t>
            </a:r>
            <a:r>
              <a:rPr b="1" lang="en" sz="750">
                <a:solidFill>
                  <a:srgbClr val="C1AA6C"/>
                </a:solidFill>
                <a:latin typeface="Courier New"/>
                <a:ea typeface="Courier New"/>
                <a:cs typeface="Courier New"/>
                <a:sym typeface="Courier New"/>
              </a:rPr>
              <a:t>SUM</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b</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AmountPaid</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AS</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TotalRevenue</a:t>
            </a:r>
            <a:r>
              <a:rPr lang="en" sz="750">
                <a:solidFill>
                  <a:srgbClr val="AAAAAA"/>
                </a:solidFill>
                <a:latin typeface="Courier New"/>
                <a:ea typeface="Courier New"/>
                <a:cs typeface="Courier New"/>
                <a:sym typeface="Courier New"/>
              </a:rPr>
              <a:t>,</a:t>
            </a:r>
            <a:endParaRPr sz="750">
              <a:solidFill>
                <a:srgbClr val="AAAAA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CASE</a:t>
            </a:r>
            <a:r>
              <a:rPr lang="en" sz="750">
                <a:solidFill>
                  <a:srgbClr val="AAAAAA"/>
                </a:solidFill>
                <a:latin typeface="Courier New"/>
                <a:ea typeface="Courier New"/>
                <a:cs typeface="Courier New"/>
                <a:sym typeface="Courier New"/>
              </a:rPr>
              <a:t> </a:t>
            </a:r>
            <a:endParaRPr sz="750">
              <a:solidFill>
                <a:srgbClr val="AAAAAA"/>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WHEN</a:t>
            </a:r>
            <a:r>
              <a:rPr lang="en" sz="750">
                <a:solidFill>
                  <a:srgbClr val="AAAAAA"/>
                </a:solidFill>
                <a:latin typeface="Courier New"/>
                <a:ea typeface="Courier New"/>
                <a:cs typeface="Courier New"/>
                <a:sym typeface="Courier New"/>
              </a:rPr>
              <a:t> </a:t>
            </a:r>
            <a:r>
              <a:rPr b="1" lang="en" sz="750">
                <a:solidFill>
                  <a:srgbClr val="C1AA6C"/>
                </a:solidFill>
                <a:latin typeface="Courier New"/>
                <a:ea typeface="Courier New"/>
                <a:cs typeface="Courier New"/>
                <a:sym typeface="Courier New"/>
              </a:rPr>
              <a:t>SUM</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b</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AmountPaid</a:t>
            </a:r>
            <a:r>
              <a:rPr lang="en" sz="750">
                <a:solidFill>
                  <a:srgbClr val="AAAAAA"/>
                </a:solidFill>
                <a:latin typeface="Courier New"/>
                <a:ea typeface="Courier New"/>
                <a:cs typeface="Courier New"/>
                <a:sym typeface="Courier New"/>
              </a:rPr>
              <a:t>) &gt;= </a:t>
            </a:r>
            <a:r>
              <a:rPr b="1" lang="en" sz="750">
                <a:solidFill>
                  <a:srgbClr val="739ECA"/>
                </a:solidFill>
                <a:latin typeface="Courier New"/>
                <a:ea typeface="Courier New"/>
                <a:cs typeface="Courier New"/>
                <a:sym typeface="Courier New"/>
              </a:rPr>
              <a:t>ALL</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SELECT</a:t>
            </a:r>
            <a:r>
              <a:rPr lang="en" sz="750">
                <a:solidFill>
                  <a:srgbClr val="AAAAAA"/>
                </a:solidFill>
                <a:latin typeface="Courier New"/>
                <a:ea typeface="Courier New"/>
                <a:cs typeface="Courier New"/>
                <a:sym typeface="Courier New"/>
              </a:rPr>
              <a:t> </a:t>
            </a:r>
            <a:r>
              <a:rPr b="1" lang="en" sz="750">
                <a:solidFill>
                  <a:srgbClr val="C1AA6C"/>
                </a:solidFill>
                <a:latin typeface="Courier New"/>
                <a:ea typeface="Courier New"/>
                <a:cs typeface="Courier New"/>
                <a:sym typeface="Courier New"/>
              </a:rPr>
              <a:t>SUM</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b2</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AmountPaid</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FROM</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Booking</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b2</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JOIN</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Service</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s2</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ON</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b2</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ServiceID</a:t>
            </a:r>
            <a:r>
              <a:rPr lang="en" sz="750">
                <a:solidFill>
                  <a:srgbClr val="AAAAAA"/>
                </a:solidFill>
                <a:latin typeface="Courier New"/>
                <a:ea typeface="Courier New"/>
                <a:cs typeface="Courier New"/>
                <a:sym typeface="Courier New"/>
              </a:rPr>
              <a:t> = </a:t>
            </a:r>
            <a:r>
              <a:rPr lang="en" sz="750">
                <a:solidFill>
                  <a:srgbClr val="9E9E9E"/>
                </a:solidFill>
                <a:latin typeface="Courier New"/>
                <a:ea typeface="Courier New"/>
                <a:cs typeface="Courier New"/>
                <a:sym typeface="Courier New"/>
              </a:rPr>
              <a:t>s2</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ServiceID</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GROUP</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BY</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s2</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ServiceType</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THEN</a:t>
            </a:r>
            <a:r>
              <a:rPr lang="en" sz="750">
                <a:solidFill>
                  <a:srgbClr val="AAAAAA"/>
                </a:solidFill>
                <a:latin typeface="Courier New"/>
                <a:ea typeface="Courier New"/>
                <a:cs typeface="Courier New"/>
                <a:sym typeface="Courier New"/>
              </a:rPr>
              <a:t> </a:t>
            </a:r>
            <a:r>
              <a:rPr lang="en" sz="750">
                <a:solidFill>
                  <a:srgbClr val="CAC580"/>
                </a:solidFill>
                <a:latin typeface="Courier New"/>
                <a:ea typeface="Courier New"/>
                <a:cs typeface="Courier New"/>
                <a:sym typeface="Courier New"/>
              </a:rPr>
              <a:t>'Highest Revenue Generator'</a:t>
            </a:r>
            <a:endParaRPr sz="750">
              <a:solidFill>
                <a:srgbClr val="CAC58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ELSE</a:t>
            </a:r>
            <a:r>
              <a:rPr lang="en" sz="750">
                <a:solidFill>
                  <a:srgbClr val="AAAAAA"/>
                </a:solidFill>
                <a:latin typeface="Courier New"/>
                <a:ea typeface="Courier New"/>
                <a:cs typeface="Courier New"/>
                <a:sym typeface="Courier New"/>
              </a:rPr>
              <a:t> </a:t>
            </a:r>
            <a:r>
              <a:rPr lang="en" sz="750">
                <a:solidFill>
                  <a:srgbClr val="CAC580"/>
                </a:solidFill>
                <a:latin typeface="Courier New"/>
                <a:ea typeface="Courier New"/>
                <a:cs typeface="Courier New"/>
                <a:sym typeface="Courier New"/>
              </a:rPr>
              <a:t>'Standard Revenue Generator'</a:t>
            </a:r>
            <a:endParaRPr sz="750">
              <a:solidFill>
                <a:srgbClr val="CAC580"/>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END</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AS</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RevenueStatus</a:t>
            </a:r>
            <a:endParaRPr sz="750">
              <a:solidFill>
                <a:srgbClr val="9E9E9E"/>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750">
                <a:solidFill>
                  <a:srgbClr val="739ECA"/>
                </a:solidFill>
                <a:latin typeface="Courier New"/>
                <a:ea typeface="Courier New"/>
                <a:cs typeface="Courier New"/>
                <a:sym typeface="Courier New"/>
              </a:rPr>
              <a:t>FROM</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Service</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s</a:t>
            </a:r>
            <a:endParaRPr sz="750">
              <a:solidFill>
                <a:srgbClr val="9E9E9E"/>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750">
                <a:solidFill>
                  <a:srgbClr val="739ECA"/>
                </a:solidFill>
                <a:latin typeface="Courier New"/>
                <a:ea typeface="Courier New"/>
                <a:cs typeface="Courier New"/>
                <a:sym typeface="Courier New"/>
              </a:rPr>
              <a:t>JOIN</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Booking</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b</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ON</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s</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ServiceID</a:t>
            </a:r>
            <a:r>
              <a:rPr lang="en" sz="750">
                <a:solidFill>
                  <a:srgbClr val="AAAAAA"/>
                </a:solidFill>
                <a:latin typeface="Courier New"/>
                <a:ea typeface="Courier New"/>
                <a:cs typeface="Courier New"/>
                <a:sym typeface="Courier New"/>
              </a:rPr>
              <a:t> = </a:t>
            </a:r>
            <a:r>
              <a:rPr lang="en" sz="750">
                <a:solidFill>
                  <a:srgbClr val="9E9E9E"/>
                </a:solidFill>
                <a:latin typeface="Courier New"/>
                <a:ea typeface="Courier New"/>
                <a:cs typeface="Courier New"/>
                <a:sym typeface="Courier New"/>
              </a:rPr>
              <a:t>b</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ServiceID</a:t>
            </a:r>
            <a:endParaRPr sz="750">
              <a:solidFill>
                <a:srgbClr val="9E9E9E"/>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750">
                <a:solidFill>
                  <a:srgbClr val="739ECA"/>
                </a:solidFill>
                <a:latin typeface="Courier New"/>
                <a:ea typeface="Courier New"/>
                <a:cs typeface="Courier New"/>
                <a:sym typeface="Courier New"/>
              </a:rPr>
              <a:t>GROUP</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BY</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s</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ServiceType</a:t>
            </a:r>
            <a:endParaRPr sz="750">
              <a:solidFill>
                <a:srgbClr val="9E9E9E"/>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750">
                <a:solidFill>
                  <a:srgbClr val="739ECA"/>
                </a:solidFill>
                <a:latin typeface="Courier New"/>
                <a:ea typeface="Courier New"/>
                <a:cs typeface="Courier New"/>
                <a:sym typeface="Courier New"/>
              </a:rPr>
              <a:t>ORDER</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BY</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TotalRevenue</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DESC</a:t>
            </a:r>
            <a:r>
              <a:rPr lang="en" sz="750">
                <a:solidFill>
                  <a:srgbClr val="EECC64"/>
                </a:solidFill>
                <a:latin typeface="Courier New"/>
                <a:ea typeface="Courier New"/>
                <a:cs typeface="Courier New"/>
                <a:sym typeface="Courier New"/>
              </a:rPr>
              <a:t>;</a:t>
            </a:r>
            <a:endParaRPr sz="750">
              <a:solidFill>
                <a:srgbClr val="EECC64"/>
              </a:solidFill>
              <a:latin typeface="Courier New"/>
              <a:ea typeface="Courier New"/>
              <a:cs typeface="Courier New"/>
              <a:sym typeface="Courier New"/>
            </a:endParaRPr>
          </a:p>
          <a:p>
            <a:pPr indent="0" lvl="0" marL="0" rtl="0" algn="l">
              <a:spcBef>
                <a:spcPts val="0"/>
              </a:spcBef>
              <a:spcAft>
                <a:spcPts val="1200"/>
              </a:spcAft>
              <a:buNone/>
            </a:pPr>
            <a:r>
              <a:t/>
            </a:r>
            <a:endParaRPr sz="1050">
              <a:solidFill>
                <a:srgbClr val="0000CF"/>
              </a:solidFill>
              <a:latin typeface="Courier New"/>
              <a:ea typeface="Courier New"/>
              <a:cs typeface="Courier New"/>
              <a:sym typeface="Courier New"/>
            </a:endParaRPr>
          </a:p>
        </p:txBody>
      </p:sp>
      <p:pic>
        <p:nvPicPr>
          <p:cNvPr id="169" name="Google Shape;169;p26"/>
          <p:cNvPicPr preferRelativeResize="0"/>
          <p:nvPr/>
        </p:nvPicPr>
        <p:blipFill>
          <a:blip r:embed="rId3">
            <a:alphaModFix/>
          </a:blip>
          <a:stretch>
            <a:fillRect/>
          </a:stretch>
        </p:blipFill>
        <p:spPr>
          <a:xfrm>
            <a:off x="297200" y="2974800"/>
            <a:ext cx="4777925" cy="1705375"/>
          </a:xfrm>
          <a:prstGeom prst="rect">
            <a:avLst/>
          </a:prstGeom>
          <a:noFill/>
          <a:ln>
            <a:noFill/>
          </a:ln>
        </p:spPr>
      </p:pic>
      <p:sp>
        <p:nvSpPr>
          <p:cNvPr id="170" name="Google Shape;170;p26"/>
          <p:cNvSpPr txBox="1"/>
          <p:nvPr/>
        </p:nvSpPr>
        <p:spPr>
          <a:xfrm>
            <a:off x="8631300" y="4938475"/>
            <a:ext cx="93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000000"/>
                </a:solidFill>
                <a:latin typeface="Old Standard TT"/>
                <a:ea typeface="Old Standard TT"/>
                <a:cs typeface="Old Standard TT"/>
                <a:sym typeface="Old Standard TT"/>
              </a:rPr>
              <a:t>Page 1</a:t>
            </a:r>
            <a:r>
              <a:rPr b="1" lang="en" sz="800">
                <a:latin typeface="Old Standard TT"/>
                <a:ea typeface="Old Standard TT"/>
                <a:cs typeface="Old Standard TT"/>
                <a:sym typeface="Old Standard TT"/>
              </a:rPr>
              <a:t>4</a:t>
            </a:r>
            <a:endParaRPr b="1" sz="800">
              <a:latin typeface="Old Standard TT"/>
              <a:ea typeface="Old Standard TT"/>
              <a:cs typeface="Old Standard TT"/>
              <a:sym typeface="Old Standard TT"/>
            </a:endParaRPr>
          </a:p>
        </p:txBody>
      </p:sp>
      <p:sp>
        <p:nvSpPr>
          <p:cNvPr id="171" name="Google Shape;171;p26"/>
          <p:cNvSpPr txBox="1"/>
          <p:nvPr>
            <p:ph idx="1" type="body"/>
          </p:nvPr>
        </p:nvSpPr>
        <p:spPr>
          <a:xfrm>
            <a:off x="5524625" y="1048175"/>
            <a:ext cx="3177300" cy="3667200"/>
          </a:xfrm>
          <a:prstGeom prst="rect">
            <a:avLst/>
          </a:prstGeom>
        </p:spPr>
        <p:txBody>
          <a:bodyPr anchorCtr="0" anchor="t" bIns="91425" lIns="91425" spcFirstLastPara="1" rIns="91425" wrap="square" tIns="91425">
            <a:noAutofit/>
          </a:bodyPr>
          <a:lstStyle/>
          <a:p>
            <a:pPr indent="-307975" lvl="0" marL="457200" rtl="0" algn="l">
              <a:spcBef>
                <a:spcPts val="0"/>
              </a:spcBef>
              <a:spcAft>
                <a:spcPts val="0"/>
              </a:spcAft>
              <a:buClr>
                <a:schemeClr val="lt1"/>
              </a:buClr>
              <a:buSzPts val="1250"/>
              <a:buFont typeface="Courier New"/>
              <a:buChar char="●"/>
            </a:pPr>
            <a:r>
              <a:rPr lang="en" sz="1250">
                <a:solidFill>
                  <a:schemeClr val="lt1"/>
                </a:solidFill>
                <a:latin typeface="Courier New"/>
                <a:ea typeface="Courier New"/>
                <a:cs typeface="Courier New"/>
                <a:sym typeface="Courier New"/>
              </a:rPr>
              <a:t>Total revenue generated by each service type.</a:t>
            </a:r>
            <a:endParaRPr sz="1250">
              <a:solidFill>
                <a:schemeClr val="lt1"/>
              </a:solidFill>
              <a:latin typeface="Courier New"/>
              <a:ea typeface="Courier New"/>
              <a:cs typeface="Courier New"/>
              <a:sym typeface="Courier New"/>
            </a:endParaRPr>
          </a:p>
          <a:p>
            <a:pPr indent="0" lvl="0" marL="0" rtl="0" algn="l">
              <a:spcBef>
                <a:spcPts val="1200"/>
              </a:spcBef>
              <a:spcAft>
                <a:spcPts val="0"/>
              </a:spcAft>
              <a:buNone/>
            </a:pPr>
            <a:r>
              <a:t/>
            </a:r>
            <a:endParaRPr sz="1250">
              <a:solidFill>
                <a:schemeClr val="lt1"/>
              </a:solidFill>
              <a:latin typeface="Courier New"/>
              <a:ea typeface="Courier New"/>
              <a:cs typeface="Courier New"/>
              <a:sym typeface="Courier New"/>
            </a:endParaRPr>
          </a:p>
          <a:p>
            <a:pPr indent="-307975" lvl="0" marL="457200" rtl="0" algn="l">
              <a:spcBef>
                <a:spcPts val="1200"/>
              </a:spcBef>
              <a:spcAft>
                <a:spcPts val="0"/>
              </a:spcAft>
              <a:buClr>
                <a:schemeClr val="lt1"/>
              </a:buClr>
              <a:buSzPts val="1250"/>
              <a:buFont typeface="Courier New"/>
              <a:buChar char="●"/>
            </a:pPr>
            <a:r>
              <a:rPr lang="en" sz="1250">
                <a:solidFill>
                  <a:schemeClr val="lt1"/>
                </a:solidFill>
                <a:latin typeface="Courier New"/>
                <a:ea typeface="Courier New"/>
                <a:cs typeface="Courier New"/>
                <a:sym typeface="Courier New"/>
              </a:rPr>
              <a:t>Prioritizes business focus by showing the financial contribution of each service.</a:t>
            </a:r>
            <a:endParaRPr sz="1250">
              <a:solidFill>
                <a:schemeClr val="lt1"/>
              </a:solidFill>
              <a:latin typeface="Courier New"/>
              <a:ea typeface="Courier New"/>
              <a:cs typeface="Courier New"/>
              <a:sym typeface="Courier New"/>
            </a:endParaRPr>
          </a:p>
          <a:p>
            <a:pPr indent="0" lvl="0" marL="0" rtl="0" algn="l">
              <a:spcBef>
                <a:spcPts val="1200"/>
              </a:spcBef>
              <a:spcAft>
                <a:spcPts val="0"/>
              </a:spcAft>
              <a:buNone/>
            </a:pPr>
            <a:r>
              <a:t/>
            </a:r>
            <a:endParaRPr sz="1250">
              <a:solidFill>
                <a:schemeClr val="lt1"/>
              </a:solidFill>
              <a:latin typeface="Courier New"/>
              <a:ea typeface="Courier New"/>
              <a:cs typeface="Courier New"/>
              <a:sym typeface="Courier New"/>
            </a:endParaRPr>
          </a:p>
          <a:p>
            <a:pPr indent="-307975" lvl="0" marL="457200" rtl="0" algn="l">
              <a:spcBef>
                <a:spcPts val="1200"/>
              </a:spcBef>
              <a:spcAft>
                <a:spcPts val="0"/>
              </a:spcAft>
              <a:buClr>
                <a:schemeClr val="lt1"/>
              </a:buClr>
              <a:buSzPts val="1250"/>
              <a:buFont typeface="Courier New"/>
              <a:buChar char="●"/>
            </a:pPr>
            <a:r>
              <a:rPr lang="en" sz="1250">
                <a:solidFill>
                  <a:schemeClr val="lt1"/>
                </a:solidFill>
                <a:latin typeface="Courier New"/>
                <a:ea typeface="Courier New"/>
                <a:cs typeface="Courier New"/>
                <a:sym typeface="Courier New"/>
              </a:rPr>
              <a:t>Acts as a crucial metric for financial planning and business health evaluation.</a:t>
            </a:r>
            <a:endParaRPr sz="1250">
              <a:solidFill>
                <a:schemeClr val="lt1"/>
              </a:solidFill>
              <a:latin typeface="Courier New"/>
              <a:ea typeface="Courier New"/>
              <a:cs typeface="Courier New"/>
              <a:sym typeface="Courier New"/>
            </a:endParaRPr>
          </a:p>
          <a:p>
            <a:pPr indent="0" lvl="0" marL="0" rtl="0" algn="l">
              <a:spcBef>
                <a:spcPts val="1200"/>
              </a:spcBef>
              <a:spcAft>
                <a:spcPts val="1200"/>
              </a:spcAft>
              <a:buNone/>
            </a:pPr>
            <a:r>
              <a:t/>
            </a:r>
            <a:endParaRPr sz="1250">
              <a:solidFill>
                <a:schemeClr val="lt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F2F2F"/>
        </a:solidFill>
      </p:bgPr>
    </p:bg>
    <p:spTree>
      <p:nvGrpSpPr>
        <p:cNvPr id="175" name="Shape 175"/>
        <p:cNvGrpSpPr/>
        <p:nvPr/>
      </p:nvGrpSpPr>
      <p:grpSpPr>
        <a:xfrm>
          <a:off x="0" y="0"/>
          <a:ext cx="0" cy="0"/>
          <a:chOff x="0" y="0"/>
          <a:chExt cx="0" cy="0"/>
        </a:xfrm>
      </p:grpSpPr>
      <p:sp>
        <p:nvSpPr>
          <p:cNvPr id="176" name="Google Shape;176;p27"/>
          <p:cNvSpPr txBox="1"/>
          <p:nvPr>
            <p:ph idx="1" type="body"/>
          </p:nvPr>
        </p:nvSpPr>
        <p:spPr>
          <a:xfrm>
            <a:off x="181325" y="891300"/>
            <a:ext cx="5281500" cy="246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146666"/>
              <a:buFont typeface="Arial"/>
              <a:buNone/>
            </a:pPr>
            <a:r>
              <a:rPr lang="en" sz="750">
                <a:solidFill>
                  <a:srgbClr val="669768"/>
                </a:solidFill>
                <a:latin typeface="Courier New"/>
                <a:ea typeface="Courier New"/>
                <a:cs typeface="Courier New"/>
                <a:sym typeface="Courier New"/>
              </a:rPr>
              <a:t>-- 5.Booking Frequency by Service Type</a:t>
            </a:r>
            <a:endParaRPr sz="750">
              <a:solidFill>
                <a:srgbClr val="669768"/>
              </a:solidFill>
              <a:latin typeface="Courier New"/>
              <a:ea typeface="Courier New"/>
              <a:cs typeface="Courier New"/>
              <a:sym typeface="Courier New"/>
            </a:endParaRPr>
          </a:p>
          <a:p>
            <a:pPr indent="0" lvl="0" marL="0" rtl="0" algn="l">
              <a:spcBef>
                <a:spcPts val="0"/>
              </a:spcBef>
              <a:spcAft>
                <a:spcPts val="0"/>
              </a:spcAft>
              <a:buClr>
                <a:schemeClr val="dk1"/>
              </a:buClr>
              <a:buSzPct val="146666"/>
              <a:buFont typeface="Arial"/>
              <a:buNone/>
            </a:pPr>
            <a:r>
              <a:rPr b="1" lang="en" sz="750">
                <a:solidFill>
                  <a:srgbClr val="739ECA"/>
                </a:solidFill>
                <a:latin typeface="Courier New"/>
                <a:ea typeface="Courier New"/>
                <a:cs typeface="Courier New"/>
                <a:sym typeface="Courier New"/>
              </a:rPr>
              <a:t>SELECT</a:t>
            </a:r>
            <a:r>
              <a:rPr lang="en" sz="750">
                <a:solidFill>
                  <a:srgbClr val="AAAAAA"/>
                </a:solidFill>
                <a:latin typeface="Courier New"/>
                <a:ea typeface="Courier New"/>
                <a:cs typeface="Courier New"/>
                <a:sym typeface="Courier New"/>
              </a:rPr>
              <a:t> </a:t>
            </a:r>
            <a:endParaRPr sz="750">
              <a:solidFill>
                <a:srgbClr val="AAAAAA"/>
              </a:solidFill>
              <a:latin typeface="Courier New"/>
              <a:ea typeface="Courier New"/>
              <a:cs typeface="Courier New"/>
              <a:sym typeface="Courier New"/>
            </a:endParaRPr>
          </a:p>
          <a:p>
            <a:pPr indent="0" lvl="0" marL="0" rtl="0" algn="l">
              <a:spcBef>
                <a:spcPts val="0"/>
              </a:spcBef>
              <a:spcAft>
                <a:spcPts val="0"/>
              </a:spcAft>
              <a:buClr>
                <a:schemeClr val="dk1"/>
              </a:buClr>
              <a:buSzPct val="146666"/>
              <a:buFont typeface="Arial"/>
              <a:buNone/>
            </a:pP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S</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ServiceType</a:t>
            </a:r>
            <a:r>
              <a:rPr lang="en" sz="750">
                <a:solidFill>
                  <a:srgbClr val="AAAAAA"/>
                </a:solidFill>
                <a:latin typeface="Courier New"/>
                <a:ea typeface="Courier New"/>
                <a:cs typeface="Courier New"/>
                <a:sym typeface="Courier New"/>
              </a:rPr>
              <a:t>, </a:t>
            </a:r>
            <a:endParaRPr sz="750">
              <a:solidFill>
                <a:srgbClr val="AAAAAA"/>
              </a:solidFill>
              <a:latin typeface="Courier New"/>
              <a:ea typeface="Courier New"/>
              <a:cs typeface="Courier New"/>
              <a:sym typeface="Courier New"/>
            </a:endParaRPr>
          </a:p>
          <a:p>
            <a:pPr indent="0" lvl="0" marL="0" rtl="0" algn="l">
              <a:spcBef>
                <a:spcPts val="0"/>
              </a:spcBef>
              <a:spcAft>
                <a:spcPts val="0"/>
              </a:spcAft>
              <a:buClr>
                <a:schemeClr val="dk1"/>
              </a:buClr>
              <a:buSzPct val="146666"/>
              <a:buFont typeface="Arial"/>
              <a:buNone/>
            </a:pPr>
            <a:r>
              <a:rPr lang="en" sz="750">
                <a:solidFill>
                  <a:srgbClr val="AAAAAA"/>
                </a:solidFill>
                <a:latin typeface="Courier New"/>
                <a:ea typeface="Courier New"/>
                <a:cs typeface="Courier New"/>
                <a:sym typeface="Courier New"/>
              </a:rPr>
              <a:t>    </a:t>
            </a:r>
            <a:r>
              <a:rPr b="1" lang="en" sz="750">
                <a:solidFill>
                  <a:srgbClr val="C1AA6C"/>
                </a:solidFill>
                <a:latin typeface="Courier New"/>
                <a:ea typeface="Courier New"/>
                <a:cs typeface="Courier New"/>
                <a:sym typeface="Courier New"/>
              </a:rPr>
              <a:t>COUNT</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B</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BookingID</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AS</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BookingFrequency</a:t>
            </a:r>
            <a:r>
              <a:rPr lang="en" sz="750">
                <a:solidFill>
                  <a:srgbClr val="AAAAAA"/>
                </a:solidFill>
                <a:latin typeface="Courier New"/>
                <a:ea typeface="Courier New"/>
                <a:cs typeface="Courier New"/>
                <a:sym typeface="Courier New"/>
              </a:rPr>
              <a:t>,</a:t>
            </a:r>
            <a:endParaRPr sz="750">
              <a:solidFill>
                <a:srgbClr val="AAAAAA"/>
              </a:solidFill>
              <a:latin typeface="Courier New"/>
              <a:ea typeface="Courier New"/>
              <a:cs typeface="Courier New"/>
              <a:sym typeface="Courier New"/>
            </a:endParaRPr>
          </a:p>
          <a:p>
            <a:pPr indent="0" lvl="0" marL="0" rtl="0" algn="l">
              <a:spcBef>
                <a:spcPts val="0"/>
              </a:spcBef>
              <a:spcAft>
                <a:spcPts val="0"/>
              </a:spcAft>
              <a:buClr>
                <a:schemeClr val="dk1"/>
              </a:buClr>
              <a:buSzPct val="146666"/>
              <a:buFont typeface="Arial"/>
              <a:buNone/>
            </a:pP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CASE</a:t>
            </a:r>
            <a:endParaRPr b="1" sz="750">
              <a:solidFill>
                <a:srgbClr val="739ECA"/>
              </a:solidFill>
              <a:latin typeface="Courier New"/>
              <a:ea typeface="Courier New"/>
              <a:cs typeface="Courier New"/>
              <a:sym typeface="Courier New"/>
            </a:endParaRPr>
          </a:p>
          <a:p>
            <a:pPr indent="0" lvl="0" marL="0" rtl="0" algn="l">
              <a:spcBef>
                <a:spcPts val="0"/>
              </a:spcBef>
              <a:spcAft>
                <a:spcPts val="0"/>
              </a:spcAft>
              <a:buClr>
                <a:schemeClr val="dk1"/>
              </a:buClr>
              <a:buSzPct val="146666"/>
              <a:buFont typeface="Arial"/>
              <a:buNone/>
            </a:pP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WHEN</a:t>
            </a:r>
            <a:r>
              <a:rPr lang="en" sz="750">
                <a:solidFill>
                  <a:srgbClr val="AAAAAA"/>
                </a:solidFill>
                <a:latin typeface="Courier New"/>
                <a:ea typeface="Courier New"/>
                <a:cs typeface="Courier New"/>
                <a:sym typeface="Courier New"/>
              </a:rPr>
              <a:t> </a:t>
            </a:r>
            <a:r>
              <a:rPr b="1" lang="en" sz="750">
                <a:solidFill>
                  <a:srgbClr val="C1AA6C"/>
                </a:solidFill>
                <a:latin typeface="Courier New"/>
                <a:ea typeface="Courier New"/>
                <a:cs typeface="Courier New"/>
                <a:sym typeface="Courier New"/>
              </a:rPr>
              <a:t>COUNT</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B</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BookingID</a:t>
            </a:r>
            <a:r>
              <a:rPr lang="en" sz="750">
                <a:solidFill>
                  <a:srgbClr val="AAAAAA"/>
                </a:solidFill>
                <a:latin typeface="Courier New"/>
                <a:ea typeface="Courier New"/>
                <a:cs typeface="Courier New"/>
                <a:sym typeface="Courier New"/>
              </a:rPr>
              <a:t>) &gt;= </a:t>
            </a:r>
            <a:r>
              <a:rPr lang="en" sz="750">
                <a:solidFill>
                  <a:srgbClr val="C0C0C0"/>
                </a:solidFill>
                <a:latin typeface="Courier New"/>
                <a:ea typeface="Courier New"/>
                <a:cs typeface="Courier New"/>
                <a:sym typeface="Courier New"/>
              </a:rPr>
              <a:t>3</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THEN</a:t>
            </a:r>
            <a:r>
              <a:rPr lang="en" sz="750">
                <a:solidFill>
                  <a:srgbClr val="AAAAAA"/>
                </a:solidFill>
                <a:latin typeface="Courier New"/>
                <a:ea typeface="Courier New"/>
                <a:cs typeface="Courier New"/>
                <a:sym typeface="Courier New"/>
              </a:rPr>
              <a:t> </a:t>
            </a:r>
            <a:r>
              <a:rPr lang="en" sz="750">
                <a:solidFill>
                  <a:srgbClr val="CAC580"/>
                </a:solidFill>
                <a:latin typeface="Courier New"/>
                <a:ea typeface="Courier New"/>
                <a:cs typeface="Courier New"/>
                <a:sym typeface="Courier New"/>
              </a:rPr>
              <a:t>'High frequency'</a:t>
            </a:r>
            <a:endParaRPr sz="750">
              <a:solidFill>
                <a:srgbClr val="CAC580"/>
              </a:solidFill>
              <a:latin typeface="Courier New"/>
              <a:ea typeface="Courier New"/>
              <a:cs typeface="Courier New"/>
              <a:sym typeface="Courier New"/>
            </a:endParaRPr>
          </a:p>
          <a:p>
            <a:pPr indent="0" lvl="0" marL="0" rtl="0" algn="l">
              <a:spcBef>
                <a:spcPts val="0"/>
              </a:spcBef>
              <a:spcAft>
                <a:spcPts val="0"/>
              </a:spcAft>
              <a:buClr>
                <a:schemeClr val="dk1"/>
              </a:buClr>
              <a:buSzPct val="146666"/>
              <a:buFont typeface="Arial"/>
              <a:buNone/>
            </a:pP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WHEN</a:t>
            </a:r>
            <a:r>
              <a:rPr lang="en" sz="750">
                <a:solidFill>
                  <a:srgbClr val="AAAAAA"/>
                </a:solidFill>
                <a:latin typeface="Courier New"/>
                <a:ea typeface="Courier New"/>
                <a:cs typeface="Courier New"/>
                <a:sym typeface="Courier New"/>
              </a:rPr>
              <a:t> </a:t>
            </a:r>
            <a:r>
              <a:rPr b="1" lang="en" sz="750">
                <a:solidFill>
                  <a:srgbClr val="C1AA6C"/>
                </a:solidFill>
                <a:latin typeface="Courier New"/>
                <a:ea typeface="Courier New"/>
                <a:cs typeface="Courier New"/>
                <a:sym typeface="Courier New"/>
              </a:rPr>
              <a:t>COUNT</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B</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BookingID</a:t>
            </a:r>
            <a:r>
              <a:rPr lang="en" sz="750">
                <a:solidFill>
                  <a:srgbClr val="AAAAAA"/>
                </a:solidFill>
                <a:latin typeface="Courier New"/>
                <a:ea typeface="Courier New"/>
                <a:cs typeface="Courier New"/>
                <a:sym typeface="Courier New"/>
              </a:rPr>
              <a:t>) = </a:t>
            </a:r>
            <a:r>
              <a:rPr lang="en" sz="750">
                <a:solidFill>
                  <a:srgbClr val="C0C0C0"/>
                </a:solidFill>
                <a:latin typeface="Courier New"/>
                <a:ea typeface="Courier New"/>
                <a:cs typeface="Courier New"/>
                <a:sym typeface="Courier New"/>
              </a:rPr>
              <a:t>2</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THEN</a:t>
            </a:r>
            <a:r>
              <a:rPr lang="en" sz="750">
                <a:solidFill>
                  <a:srgbClr val="AAAAAA"/>
                </a:solidFill>
                <a:latin typeface="Courier New"/>
                <a:ea typeface="Courier New"/>
                <a:cs typeface="Courier New"/>
                <a:sym typeface="Courier New"/>
              </a:rPr>
              <a:t> </a:t>
            </a:r>
            <a:r>
              <a:rPr lang="en" sz="750">
                <a:solidFill>
                  <a:srgbClr val="CAC580"/>
                </a:solidFill>
                <a:latin typeface="Courier New"/>
                <a:ea typeface="Courier New"/>
                <a:cs typeface="Courier New"/>
                <a:sym typeface="Courier New"/>
              </a:rPr>
              <a:t>'Medium frequency'</a:t>
            </a:r>
            <a:endParaRPr sz="750">
              <a:solidFill>
                <a:srgbClr val="CAC580"/>
              </a:solidFill>
              <a:latin typeface="Courier New"/>
              <a:ea typeface="Courier New"/>
              <a:cs typeface="Courier New"/>
              <a:sym typeface="Courier New"/>
            </a:endParaRPr>
          </a:p>
          <a:p>
            <a:pPr indent="0" lvl="0" marL="0" rtl="0" algn="l">
              <a:spcBef>
                <a:spcPts val="0"/>
              </a:spcBef>
              <a:spcAft>
                <a:spcPts val="0"/>
              </a:spcAft>
              <a:buClr>
                <a:schemeClr val="dk1"/>
              </a:buClr>
              <a:buSzPct val="146666"/>
              <a:buFont typeface="Arial"/>
              <a:buNone/>
            </a:pP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ELSE</a:t>
            </a:r>
            <a:r>
              <a:rPr lang="en" sz="750">
                <a:solidFill>
                  <a:srgbClr val="AAAAAA"/>
                </a:solidFill>
                <a:latin typeface="Courier New"/>
                <a:ea typeface="Courier New"/>
                <a:cs typeface="Courier New"/>
                <a:sym typeface="Courier New"/>
              </a:rPr>
              <a:t> </a:t>
            </a:r>
            <a:r>
              <a:rPr lang="en" sz="750">
                <a:solidFill>
                  <a:srgbClr val="CAC580"/>
                </a:solidFill>
                <a:latin typeface="Courier New"/>
                <a:ea typeface="Courier New"/>
                <a:cs typeface="Courier New"/>
                <a:sym typeface="Courier New"/>
              </a:rPr>
              <a:t>'Low frequency'</a:t>
            </a:r>
            <a:endParaRPr sz="750">
              <a:solidFill>
                <a:srgbClr val="CAC580"/>
              </a:solidFill>
              <a:latin typeface="Courier New"/>
              <a:ea typeface="Courier New"/>
              <a:cs typeface="Courier New"/>
              <a:sym typeface="Courier New"/>
            </a:endParaRPr>
          </a:p>
          <a:p>
            <a:pPr indent="0" lvl="0" marL="0" rtl="0" algn="l">
              <a:spcBef>
                <a:spcPts val="0"/>
              </a:spcBef>
              <a:spcAft>
                <a:spcPts val="0"/>
              </a:spcAft>
              <a:buClr>
                <a:schemeClr val="dk1"/>
              </a:buClr>
              <a:buSzPct val="146666"/>
              <a:buFont typeface="Arial"/>
              <a:buNone/>
            </a:pP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END</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AS</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FrequencyCategory</a:t>
            </a:r>
            <a:endParaRPr sz="750">
              <a:solidFill>
                <a:srgbClr val="9E9E9E"/>
              </a:solidFill>
              <a:latin typeface="Courier New"/>
              <a:ea typeface="Courier New"/>
              <a:cs typeface="Courier New"/>
              <a:sym typeface="Courier New"/>
            </a:endParaRPr>
          </a:p>
          <a:p>
            <a:pPr indent="0" lvl="0" marL="0" rtl="0" algn="l">
              <a:spcBef>
                <a:spcPts val="0"/>
              </a:spcBef>
              <a:spcAft>
                <a:spcPts val="0"/>
              </a:spcAft>
              <a:buClr>
                <a:schemeClr val="dk1"/>
              </a:buClr>
              <a:buSzPct val="146666"/>
              <a:buFont typeface="Arial"/>
              <a:buNone/>
            </a:pPr>
            <a:r>
              <a:rPr b="1" lang="en" sz="750">
                <a:solidFill>
                  <a:srgbClr val="739ECA"/>
                </a:solidFill>
                <a:latin typeface="Courier New"/>
                <a:ea typeface="Courier New"/>
                <a:cs typeface="Courier New"/>
                <a:sym typeface="Courier New"/>
              </a:rPr>
              <a:t>FROM</a:t>
            </a:r>
            <a:r>
              <a:rPr lang="en" sz="750">
                <a:solidFill>
                  <a:srgbClr val="AAAAAA"/>
                </a:solidFill>
                <a:latin typeface="Courier New"/>
                <a:ea typeface="Courier New"/>
                <a:cs typeface="Courier New"/>
                <a:sym typeface="Courier New"/>
              </a:rPr>
              <a:t> </a:t>
            </a:r>
            <a:endParaRPr sz="750">
              <a:solidFill>
                <a:srgbClr val="AAAAAA"/>
              </a:solidFill>
              <a:latin typeface="Courier New"/>
              <a:ea typeface="Courier New"/>
              <a:cs typeface="Courier New"/>
              <a:sym typeface="Courier New"/>
            </a:endParaRPr>
          </a:p>
          <a:p>
            <a:pPr indent="0" lvl="0" marL="0" rtl="0" algn="l">
              <a:spcBef>
                <a:spcPts val="0"/>
              </a:spcBef>
              <a:spcAft>
                <a:spcPts val="0"/>
              </a:spcAft>
              <a:buClr>
                <a:schemeClr val="dk1"/>
              </a:buClr>
              <a:buSzPct val="146666"/>
              <a:buFont typeface="Arial"/>
              <a:buNone/>
            </a:pP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Booking</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B</a:t>
            </a:r>
            <a:endParaRPr sz="750">
              <a:solidFill>
                <a:srgbClr val="9E9E9E"/>
              </a:solidFill>
              <a:latin typeface="Courier New"/>
              <a:ea typeface="Courier New"/>
              <a:cs typeface="Courier New"/>
              <a:sym typeface="Courier New"/>
            </a:endParaRPr>
          </a:p>
          <a:p>
            <a:pPr indent="0" lvl="0" marL="0" rtl="0" algn="l">
              <a:spcBef>
                <a:spcPts val="0"/>
              </a:spcBef>
              <a:spcAft>
                <a:spcPts val="0"/>
              </a:spcAft>
              <a:buClr>
                <a:schemeClr val="dk1"/>
              </a:buClr>
              <a:buSzPct val="146666"/>
              <a:buFont typeface="Arial"/>
              <a:buNone/>
            </a:pPr>
            <a:r>
              <a:rPr b="1" lang="en" sz="750">
                <a:solidFill>
                  <a:srgbClr val="739ECA"/>
                </a:solidFill>
                <a:latin typeface="Courier New"/>
                <a:ea typeface="Courier New"/>
                <a:cs typeface="Courier New"/>
                <a:sym typeface="Courier New"/>
              </a:rPr>
              <a:t>INNER</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JOIN</a:t>
            </a:r>
            <a:r>
              <a:rPr lang="en" sz="750">
                <a:solidFill>
                  <a:srgbClr val="AAAAAA"/>
                </a:solidFill>
                <a:latin typeface="Courier New"/>
                <a:ea typeface="Courier New"/>
                <a:cs typeface="Courier New"/>
                <a:sym typeface="Courier New"/>
              </a:rPr>
              <a:t> </a:t>
            </a:r>
            <a:endParaRPr sz="750">
              <a:solidFill>
                <a:srgbClr val="AAAAAA"/>
              </a:solidFill>
              <a:latin typeface="Courier New"/>
              <a:ea typeface="Courier New"/>
              <a:cs typeface="Courier New"/>
              <a:sym typeface="Courier New"/>
            </a:endParaRPr>
          </a:p>
          <a:p>
            <a:pPr indent="0" lvl="0" marL="0" rtl="0" algn="l">
              <a:spcBef>
                <a:spcPts val="0"/>
              </a:spcBef>
              <a:spcAft>
                <a:spcPts val="0"/>
              </a:spcAft>
              <a:buClr>
                <a:schemeClr val="dk1"/>
              </a:buClr>
              <a:buSzPct val="146666"/>
              <a:buFont typeface="Arial"/>
              <a:buNone/>
            </a:pP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Service</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S</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ON</a:t>
            </a: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B</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ServiceID</a:t>
            </a:r>
            <a:r>
              <a:rPr lang="en" sz="750">
                <a:solidFill>
                  <a:srgbClr val="AAAAAA"/>
                </a:solidFill>
                <a:latin typeface="Courier New"/>
                <a:ea typeface="Courier New"/>
                <a:cs typeface="Courier New"/>
                <a:sym typeface="Courier New"/>
              </a:rPr>
              <a:t> = </a:t>
            </a:r>
            <a:r>
              <a:rPr lang="en" sz="750">
                <a:solidFill>
                  <a:srgbClr val="9E9E9E"/>
                </a:solidFill>
                <a:latin typeface="Courier New"/>
                <a:ea typeface="Courier New"/>
                <a:cs typeface="Courier New"/>
                <a:sym typeface="Courier New"/>
              </a:rPr>
              <a:t>S</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ServiceID</a:t>
            </a:r>
            <a:endParaRPr sz="750">
              <a:solidFill>
                <a:srgbClr val="9E9E9E"/>
              </a:solidFill>
              <a:latin typeface="Courier New"/>
              <a:ea typeface="Courier New"/>
              <a:cs typeface="Courier New"/>
              <a:sym typeface="Courier New"/>
            </a:endParaRPr>
          </a:p>
          <a:p>
            <a:pPr indent="0" lvl="0" marL="0" rtl="0" algn="l">
              <a:spcBef>
                <a:spcPts val="0"/>
              </a:spcBef>
              <a:spcAft>
                <a:spcPts val="0"/>
              </a:spcAft>
              <a:buClr>
                <a:schemeClr val="dk1"/>
              </a:buClr>
              <a:buSzPct val="146666"/>
              <a:buFont typeface="Arial"/>
              <a:buNone/>
            </a:pPr>
            <a:r>
              <a:rPr lang="en" sz="750">
                <a:solidFill>
                  <a:srgbClr val="669768"/>
                </a:solidFill>
                <a:latin typeface="Courier New"/>
                <a:ea typeface="Courier New"/>
                <a:cs typeface="Courier New"/>
                <a:sym typeface="Courier New"/>
              </a:rPr>
              <a:t>-- Assuming there's a need to focus on services with at least one booking</a:t>
            </a:r>
            <a:endParaRPr sz="750">
              <a:solidFill>
                <a:srgbClr val="669768"/>
              </a:solidFill>
              <a:latin typeface="Courier New"/>
              <a:ea typeface="Courier New"/>
              <a:cs typeface="Courier New"/>
              <a:sym typeface="Courier New"/>
            </a:endParaRPr>
          </a:p>
          <a:p>
            <a:pPr indent="0" lvl="0" marL="0" rtl="0" algn="l">
              <a:spcBef>
                <a:spcPts val="0"/>
              </a:spcBef>
              <a:spcAft>
                <a:spcPts val="0"/>
              </a:spcAft>
              <a:buClr>
                <a:schemeClr val="dk1"/>
              </a:buClr>
              <a:buSzPct val="146666"/>
              <a:buFont typeface="Arial"/>
              <a:buNone/>
            </a:pPr>
            <a:r>
              <a:rPr b="1" lang="en" sz="750">
                <a:solidFill>
                  <a:srgbClr val="739ECA"/>
                </a:solidFill>
                <a:latin typeface="Courier New"/>
                <a:ea typeface="Courier New"/>
                <a:cs typeface="Courier New"/>
                <a:sym typeface="Courier New"/>
              </a:rPr>
              <a:t>WHERE</a:t>
            </a:r>
            <a:r>
              <a:rPr lang="en" sz="750">
                <a:solidFill>
                  <a:srgbClr val="AAAAAA"/>
                </a:solidFill>
                <a:latin typeface="Courier New"/>
                <a:ea typeface="Courier New"/>
                <a:cs typeface="Courier New"/>
                <a:sym typeface="Courier New"/>
              </a:rPr>
              <a:t> </a:t>
            </a:r>
            <a:endParaRPr sz="750">
              <a:solidFill>
                <a:srgbClr val="AAAAAA"/>
              </a:solidFill>
              <a:latin typeface="Courier New"/>
              <a:ea typeface="Courier New"/>
              <a:cs typeface="Courier New"/>
              <a:sym typeface="Courier New"/>
            </a:endParaRPr>
          </a:p>
          <a:p>
            <a:pPr indent="0" lvl="0" marL="0" rtl="0" algn="l">
              <a:spcBef>
                <a:spcPts val="0"/>
              </a:spcBef>
              <a:spcAft>
                <a:spcPts val="0"/>
              </a:spcAft>
              <a:buClr>
                <a:schemeClr val="dk1"/>
              </a:buClr>
              <a:buSzPct val="146666"/>
              <a:buFont typeface="Arial"/>
              <a:buNone/>
            </a:pP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B</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BookingDate</a:t>
            </a:r>
            <a:r>
              <a:rPr lang="en" sz="750">
                <a:solidFill>
                  <a:srgbClr val="AAAAAA"/>
                </a:solidFill>
                <a:latin typeface="Courier New"/>
                <a:ea typeface="Courier New"/>
                <a:cs typeface="Courier New"/>
                <a:sym typeface="Courier New"/>
              </a:rPr>
              <a:t> &gt;= </a:t>
            </a:r>
            <a:r>
              <a:rPr lang="en" sz="750">
                <a:solidFill>
                  <a:srgbClr val="CAC580"/>
                </a:solidFill>
                <a:latin typeface="Courier New"/>
                <a:ea typeface="Courier New"/>
                <a:cs typeface="Courier New"/>
                <a:sym typeface="Courier New"/>
              </a:rPr>
              <a:t>'2023-01-01'</a:t>
            </a:r>
            <a:r>
              <a:rPr lang="en" sz="750">
                <a:solidFill>
                  <a:srgbClr val="AAAAAA"/>
                </a:solidFill>
                <a:latin typeface="Courier New"/>
                <a:ea typeface="Courier New"/>
                <a:cs typeface="Courier New"/>
                <a:sym typeface="Courier New"/>
              </a:rPr>
              <a:t> </a:t>
            </a:r>
            <a:r>
              <a:rPr lang="en" sz="750">
                <a:solidFill>
                  <a:srgbClr val="669768"/>
                </a:solidFill>
                <a:latin typeface="Courier New"/>
                <a:ea typeface="Courier New"/>
                <a:cs typeface="Courier New"/>
                <a:sym typeface="Courier New"/>
              </a:rPr>
              <a:t>-- Example condition to limit the scope, such as bookings from the current year</a:t>
            </a:r>
            <a:endParaRPr sz="750">
              <a:solidFill>
                <a:srgbClr val="669768"/>
              </a:solidFill>
              <a:latin typeface="Courier New"/>
              <a:ea typeface="Courier New"/>
              <a:cs typeface="Courier New"/>
              <a:sym typeface="Courier New"/>
            </a:endParaRPr>
          </a:p>
          <a:p>
            <a:pPr indent="0" lvl="0" marL="0" rtl="0" algn="l">
              <a:spcBef>
                <a:spcPts val="0"/>
              </a:spcBef>
              <a:spcAft>
                <a:spcPts val="0"/>
              </a:spcAft>
              <a:buClr>
                <a:schemeClr val="dk1"/>
              </a:buClr>
              <a:buSzPct val="146666"/>
              <a:buFont typeface="Arial"/>
              <a:buNone/>
            </a:pPr>
            <a:r>
              <a:rPr b="1" lang="en" sz="750">
                <a:solidFill>
                  <a:srgbClr val="739ECA"/>
                </a:solidFill>
                <a:latin typeface="Courier New"/>
                <a:ea typeface="Courier New"/>
                <a:cs typeface="Courier New"/>
                <a:sym typeface="Courier New"/>
              </a:rPr>
              <a:t>GROUP</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BY</a:t>
            </a:r>
            <a:r>
              <a:rPr lang="en" sz="750">
                <a:solidFill>
                  <a:srgbClr val="AAAAAA"/>
                </a:solidFill>
                <a:latin typeface="Courier New"/>
                <a:ea typeface="Courier New"/>
                <a:cs typeface="Courier New"/>
                <a:sym typeface="Courier New"/>
              </a:rPr>
              <a:t> </a:t>
            </a:r>
            <a:endParaRPr sz="750">
              <a:solidFill>
                <a:srgbClr val="AAAAAA"/>
              </a:solidFill>
              <a:latin typeface="Courier New"/>
              <a:ea typeface="Courier New"/>
              <a:cs typeface="Courier New"/>
              <a:sym typeface="Courier New"/>
            </a:endParaRPr>
          </a:p>
          <a:p>
            <a:pPr indent="0" lvl="0" marL="0" rtl="0" algn="l">
              <a:spcBef>
                <a:spcPts val="0"/>
              </a:spcBef>
              <a:spcAft>
                <a:spcPts val="0"/>
              </a:spcAft>
              <a:buClr>
                <a:schemeClr val="dk1"/>
              </a:buClr>
              <a:buSzPct val="146666"/>
              <a:buFont typeface="Arial"/>
              <a:buNone/>
            </a:pP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S</a:t>
            </a:r>
            <a:r>
              <a:rPr lang="en" sz="750">
                <a:solidFill>
                  <a:srgbClr val="AAAAAA"/>
                </a:solidFill>
                <a:latin typeface="Courier New"/>
                <a:ea typeface="Courier New"/>
                <a:cs typeface="Courier New"/>
                <a:sym typeface="Courier New"/>
              </a:rPr>
              <a:t>.</a:t>
            </a:r>
            <a:r>
              <a:rPr lang="en" sz="750">
                <a:solidFill>
                  <a:srgbClr val="9E9E9E"/>
                </a:solidFill>
                <a:latin typeface="Courier New"/>
                <a:ea typeface="Courier New"/>
                <a:cs typeface="Courier New"/>
                <a:sym typeface="Courier New"/>
              </a:rPr>
              <a:t>ServiceType</a:t>
            </a:r>
            <a:endParaRPr sz="750">
              <a:solidFill>
                <a:srgbClr val="9E9E9E"/>
              </a:solidFill>
              <a:latin typeface="Courier New"/>
              <a:ea typeface="Courier New"/>
              <a:cs typeface="Courier New"/>
              <a:sym typeface="Courier New"/>
            </a:endParaRPr>
          </a:p>
          <a:p>
            <a:pPr indent="0" lvl="0" marL="0" rtl="0" algn="l">
              <a:spcBef>
                <a:spcPts val="0"/>
              </a:spcBef>
              <a:spcAft>
                <a:spcPts val="0"/>
              </a:spcAft>
              <a:buClr>
                <a:schemeClr val="dk1"/>
              </a:buClr>
              <a:buSzPct val="146666"/>
              <a:buFont typeface="Arial"/>
              <a:buNone/>
            </a:pPr>
            <a:r>
              <a:rPr b="1" lang="en" sz="750">
                <a:solidFill>
                  <a:srgbClr val="739ECA"/>
                </a:solidFill>
                <a:latin typeface="Courier New"/>
                <a:ea typeface="Courier New"/>
                <a:cs typeface="Courier New"/>
                <a:sym typeface="Courier New"/>
              </a:rPr>
              <a:t>ORDER</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BY</a:t>
            </a:r>
            <a:r>
              <a:rPr lang="en" sz="750">
                <a:solidFill>
                  <a:srgbClr val="AAAAAA"/>
                </a:solidFill>
                <a:latin typeface="Courier New"/>
                <a:ea typeface="Courier New"/>
                <a:cs typeface="Courier New"/>
                <a:sym typeface="Courier New"/>
              </a:rPr>
              <a:t> </a:t>
            </a:r>
            <a:endParaRPr sz="750">
              <a:solidFill>
                <a:srgbClr val="AAAAAA"/>
              </a:solidFill>
              <a:latin typeface="Courier New"/>
              <a:ea typeface="Courier New"/>
              <a:cs typeface="Courier New"/>
              <a:sym typeface="Courier New"/>
            </a:endParaRPr>
          </a:p>
          <a:p>
            <a:pPr indent="0" lvl="0" marL="0" rtl="0" algn="l">
              <a:spcBef>
                <a:spcPts val="0"/>
              </a:spcBef>
              <a:spcAft>
                <a:spcPts val="0"/>
              </a:spcAft>
              <a:buClr>
                <a:schemeClr val="dk1"/>
              </a:buClr>
              <a:buSzPct val="146666"/>
              <a:buFont typeface="Arial"/>
              <a:buNone/>
            </a:pPr>
            <a:r>
              <a:rPr lang="en" sz="750">
                <a:solidFill>
                  <a:srgbClr val="AAAAAA"/>
                </a:solidFill>
                <a:latin typeface="Courier New"/>
                <a:ea typeface="Courier New"/>
                <a:cs typeface="Courier New"/>
                <a:sym typeface="Courier New"/>
              </a:rPr>
              <a:t>    </a:t>
            </a:r>
            <a:r>
              <a:rPr lang="en" sz="750">
                <a:solidFill>
                  <a:srgbClr val="9E9E9E"/>
                </a:solidFill>
                <a:latin typeface="Courier New"/>
                <a:ea typeface="Courier New"/>
                <a:cs typeface="Courier New"/>
                <a:sym typeface="Courier New"/>
              </a:rPr>
              <a:t>BookingFrequency</a:t>
            </a:r>
            <a:r>
              <a:rPr lang="en" sz="750">
                <a:solidFill>
                  <a:srgbClr val="AAAAAA"/>
                </a:solidFill>
                <a:latin typeface="Courier New"/>
                <a:ea typeface="Courier New"/>
                <a:cs typeface="Courier New"/>
                <a:sym typeface="Courier New"/>
              </a:rPr>
              <a:t> </a:t>
            </a:r>
            <a:r>
              <a:rPr b="1" lang="en" sz="750">
                <a:solidFill>
                  <a:srgbClr val="739ECA"/>
                </a:solidFill>
                <a:latin typeface="Courier New"/>
                <a:ea typeface="Courier New"/>
                <a:cs typeface="Courier New"/>
                <a:sym typeface="Courier New"/>
              </a:rPr>
              <a:t>DESC</a:t>
            </a:r>
            <a:r>
              <a:rPr lang="en" sz="750">
                <a:solidFill>
                  <a:srgbClr val="EECC64"/>
                </a:solidFill>
                <a:latin typeface="Courier New"/>
                <a:ea typeface="Courier New"/>
                <a:cs typeface="Courier New"/>
                <a:sym typeface="Courier New"/>
              </a:rPr>
              <a:t>;</a:t>
            </a:r>
            <a:endParaRPr sz="750">
              <a:solidFill>
                <a:srgbClr val="EECC64"/>
              </a:solidFill>
              <a:latin typeface="Courier New"/>
              <a:ea typeface="Courier New"/>
              <a:cs typeface="Courier New"/>
              <a:sym typeface="Courier New"/>
            </a:endParaRPr>
          </a:p>
          <a:p>
            <a:pPr indent="0" lvl="0" marL="0" rtl="0" algn="l">
              <a:spcBef>
                <a:spcPts val="0"/>
              </a:spcBef>
              <a:spcAft>
                <a:spcPts val="1200"/>
              </a:spcAft>
              <a:buNone/>
            </a:pPr>
            <a:r>
              <a:t/>
            </a:r>
            <a:endParaRPr/>
          </a:p>
        </p:txBody>
      </p:sp>
      <p:sp>
        <p:nvSpPr>
          <p:cNvPr id="177" name="Google Shape;177;p27"/>
          <p:cNvSpPr txBox="1"/>
          <p:nvPr>
            <p:ph type="title"/>
          </p:nvPr>
        </p:nvSpPr>
        <p:spPr>
          <a:xfrm>
            <a:off x="181325" y="228600"/>
            <a:ext cx="8520600" cy="73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77">
                <a:solidFill>
                  <a:schemeClr val="lt1"/>
                </a:solidFill>
              </a:rPr>
              <a:t>Report: </a:t>
            </a:r>
            <a:r>
              <a:rPr b="1" lang="en" sz="2777">
                <a:solidFill>
                  <a:schemeClr val="lt1"/>
                </a:solidFill>
              </a:rPr>
              <a:t>Booking Frequency by Service Type</a:t>
            </a:r>
            <a:endParaRPr b="1" sz="2777">
              <a:solidFill>
                <a:schemeClr val="lt1"/>
              </a:solidFill>
            </a:endParaRPr>
          </a:p>
        </p:txBody>
      </p:sp>
      <p:pic>
        <p:nvPicPr>
          <p:cNvPr id="178" name="Google Shape;178;p27"/>
          <p:cNvPicPr preferRelativeResize="0"/>
          <p:nvPr/>
        </p:nvPicPr>
        <p:blipFill>
          <a:blip r:embed="rId3">
            <a:alphaModFix/>
          </a:blip>
          <a:stretch>
            <a:fillRect/>
          </a:stretch>
        </p:blipFill>
        <p:spPr>
          <a:xfrm>
            <a:off x="181325" y="3067850"/>
            <a:ext cx="5281499" cy="1706575"/>
          </a:xfrm>
          <a:prstGeom prst="rect">
            <a:avLst/>
          </a:prstGeom>
          <a:noFill/>
          <a:ln>
            <a:noFill/>
          </a:ln>
        </p:spPr>
      </p:pic>
      <p:sp>
        <p:nvSpPr>
          <p:cNvPr id="179" name="Google Shape;179;p27"/>
          <p:cNvSpPr txBox="1"/>
          <p:nvPr>
            <p:ph idx="1" type="body"/>
          </p:nvPr>
        </p:nvSpPr>
        <p:spPr>
          <a:xfrm>
            <a:off x="5614075" y="967500"/>
            <a:ext cx="3144600" cy="38070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Clr>
                <a:schemeClr val="lt1"/>
              </a:buClr>
              <a:buSzPts val="900"/>
              <a:buFont typeface="Courier New"/>
              <a:buChar char="●"/>
            </a:pPr>
            <a:r>
              <a:rPr lang="en" sz="900">
                <a:solidFill>
                  <a:schemeClr val="lt1"/>
                </a:solidFill>
                <a:latin typeface="Courier New"/>
                <a:ea typeface="Courier New"/>
                <a:cs typeface="Courier New"/>
                <a:sym typeface="Courier New"/>
              </a:rPr>
              <a:t>Categorizes the booking frequency for each service type into 'High', 'Medium', and 'Low' based on the number of bookings.</a:t>
            </a:r>
            <a:endParaRPr sz="900">
              <a:solidFill>
                <a:schemeClr val="lt1"/>
              </a:solidFill>
              <a:latin typeface="Courier New"/>
              <a:ea typeface="Courier New"/>
              <a:cs typeface="Courier New"/>
              <a:sym typeface="Courier New"/>
            </a:endParaRPr>
          </a:p>
          <a:p>
            <a:pPr indent="0" lvl="0" marL="0" rtl="0" algn="l">
              <a:spcBef>
                <a:spcPts val="1200"/>
              </a:spcBef>
              <a:spcAft>
                <a:spcPts val="0"/>
              </a:spcAft>
              <a:buClr>
                <a:schemeClr val="dk1"/>
              </a:buClr>
              <a:buFont typeface="Arial"/>
              <a:buNone/>
            </a:pPr>
            <a:r>
              <a:t/>
            </a:r>
            <a:endParaRPr sz="900">
              <a:solidFill>
                <a:schemeClr val="lt1"/>
              </a:solidFill>
              <a:latin typeface="Courier New"/>
              <a:ea typeface="Courier New"/>
              <a:cs typeface="Courier New"/>
              <a:sym typeface="Courier New"/>
            </a:endParaRPr>
          </a:p>
          <a:p>
            <a:pPr indent="-285750" lvl="0" marL="457200" rtl="0" algn="l">
              <a:spcBef>
                <a:spcPts val="1200"/>
              </a:spcBef>
              <a:spcAft>
                <a:spcPts val="0"/>
              </a:spcAft>
              <a:buClr>
                <a:schemeClr val="lt1"/>
              </a:buClr>
              <a:buSzPts val="900"/>
              <a:buFont typeface="Courier New"/>
              <a:buChar char="●"/>
            </a:pPr>
            <a:r>
              <a:rPr lang="en" sz="900">
                <a:solidFill>
                  <a:schemeClr val="lt1"/>
                </a:solidFill>
                <a:latin typeface="Courier New"/>
                <a:ea typeface="Courier New"/>
                <a:cs typeface="Courier New"/>
                <a:sym typeface="Courier New"/>
              </a:rPr>
              <a:t>This report helps to identify which services are most and least frequently booked, allowing for targeted improvements and marketing efforts.</a:t>
            </a:r>
            <a:endParaRPr sz="900">
              <a:solidFill>
                <a:schemeClr val="lt1"/>
              </a:solidFill>
              <a:latin typeface="Courier New"/>
              <a:ea typeface="Courier New"/>
              <a:cs typeface="Courier New"/>
              <a:sym typeface="Courier New"/>
            </a:endParaRPr>
          </a:p>
          <a:p>
            <a:pPr indent="0" lvl="0" marL="0" rtl="0" algn="l">
              <a:spcBef>
                <a:spcPts val="1200"/>
              </a:spcBef>
              <a:spcAft>
                <a:spcPts val="0"/>
              </a:spcAft>
              <a:buClr>
                <a:schemeClr val="dk1"/>
              </a:buClr>
              <a:buFont typeface="Arial"/>
              <a:buNone/>
            </a:pPr>
            <a:r>
              <a:t/>
            </a:r>
            <a:endParaRPr sz="900">
              <a:solidFill>
                <a:schemeClr val="lt1"/>
              </a:solidFill>
              <a:latin typeface="Courier New"/>
              <a:ea typeface="Courier New"/>
              <a:cs typeface="Courier New"/>
              <a:sym typeface="Courier New"/>
            </a:endParaRPr>
          </a:p>
          <a:p>
            <a:pPr indent="-285750" lvl="0" marL="457200" rtl="0" algn="l">
              <a:spcBef>
                <a:spcPts val="1200"/>
              </a:spcBef>
              <a:spcAft>
                <a:spcPts val="0"/>
              </a:spcAft>
              <a:buClr>
                <a:schemeClr val="lt1"/>
              </a:buClr>
              <a:buSzPts val="900"/>
              <a:buFont typeface="Courier New"/>
              <a:buChar char="●"/>
            </a:pPr>
            <a:r>
              <a:rPr lang="en" sz="900">
                <a:solidFill>
                  <a:schemeClr val="lt1"/>
                </a:solidFill>
                <a:latin typeface="Courier New"/>
                <a:ea typeface="Courier New"/>
                <a:cs typeface="Courier New"/>
                <a:sym typeface="Courier New"/>
              </a:rPr>
              <a:t>Booking frequency categories serve as an indicator of customer demand and service popularity, which can influence strategic decisions such as resource allocation, service promotion, and performance evaluation.</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9ECDC"/>
        </a:solidFill>
      </p:bgPr>
    </p:bg>
    <p:spTree>
      <p:nvGrpSpPr>
        <p:cNvPr id="66" name="Shape 66"/>
        <p:cNvGrpSpPr/>
        <p:nvPr/>
      </p:nvGrpSpPr>
      <p:grpSpPr>
        <a:xfrm>
          <a:off x="0" y="0"/>
          <a:ext cx="0" cy="0"/>
          <a:chOff x="0" y="0"/>
          <a:chExt cx="0" cy="0"/>
        </a:xfrm>
      </p:grpSpPr>
      <p:sp>
        <p:nvSpPr>
          <p:cNvPr id="67" name="Google Shape;67;p14"/>
          <p:cNvSpPr txBox="1"/>
          <p:nvPr>
            <p:ph type="title"/>
          </p:nvPr>
        </p:nvSpPr>
        <p:spPr>
          <a:xfrm>
            <a:off x="311700" y="126250"/>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200"/>
              <a:t>Story of Travelogy</a:t>
            </a:r>
            <a:endParaRPr b="1" sz="3200">
              <a:latin typeface="Arial"/>
              <a:ea typeface="Arial"/>
              <a:cs typeface="Arial"/>
              <a:sym typeface="Arial"/>
            </a:endParaRPr>
          </a:p>
        </p:txBody>
      </p:sp>
      <p:sp>
        <p:nvSpPr>
          <p:cNvPr id="68" name="Google Shape;68;p14"/>
          <p:cNvSpPr txBox="1"/>
          <p:nvPr>
            <p:ph idx="1" type="body"/>
          </p:nvPr>
        </p:nvSpPr>
        <p:spPr>
          <a:xfrm>
            <a:off x="243000" y="922450"/>
            <a:ext cx="4344000" cy="36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018"/>
              <a:buNone/>
            </a:pPr>
            <a:r>
              <a:rPr lang="en" sz="1565"/>
              <a:t>Travelogy wasn't just another online travel agency; it was a visionary platform. It seamlessly integrated everything from flight bookings, train reservations, car rentals, to hotel accommodations and travel insurance, all under one virtual roof.</a:t>
            </a:r>
            <a:endParaRPr sz="1565"/>
          </a:p>
          <a:p>
            <a:pPr indent="0" lvl="0" marL="0" rtl="0" algn="l">
              <a:spcBef>
                <a:spcPts val="1200"/>
              </a:spcBef>
              <a:spcAft>
                <a:spcPts val="0"/>
              </a:spcAft>
              <a:buSzPts val="1018"/>
              <a:buNone/>
            </a:pPr>
            <a:r>
              <a:t/>
            </a:r>
            <a:endParaRPr sz="100"/>
          </a:p>
          <a:p>
            <a:pPr indent="0" lvl="0" marL="0" rtl="0" algn="l">
              <a:spcBef>
                <a:spcPts val="1200"/>
              </a:spcBef>
              <a:spcAft>
                <a:spcPts val="1200"/>
              </a:spcAft>
              <a:buSzPts val="1018"/>
              <a:buNone/>
            </a:pPr>
            <a:r>
              <a:rPr lang="en" sz="1565"/>
              <a:t>It was born out of a desire to simplify travel planning. The idea was to give travelers a one-stop solution, making their trip planning effortless and enjoyable.</a:t>
            </a:r>
            <a:endParaRPr sz="1565"/>
          </a:p>
        </p:txBody>
      </p:sp>
      <p:pic>
        <p:nvPicPr>
          <p:cNvPr id="69" name="Google Shape;69;p14"/>
          <p:cNvPicPr preferRelativeResize="0"/>
          <p:nvPr/>
        </p:nvPicPr>
        <p:blipFill>
          <a:blip r:embed="rId4">
            <a:alphaModFix/>
          </a:blip>
          <a:stretch>
            <a:fillRect/>
          </a:stretch>
        </p:blipFill>
        <p:spPr>
          <a:xfrm>
            <a:off x="4572000" y="522125"/>
            <a:ext cx="4344000" cy="4099251"/>
          </a:xfrm>
          <a:prstGeom prst="rect">
            <a:avLst/>
          </a:prstGeom>
          <a:noFill/>
          <a:ln>
            <a:noFill/>
          </a:ln>
        </p:spPr>
      </p:pic>
      <p:sp>
        <p:nvSpPr>
          <p:cNvPr id="70" name="Google Shape;70;p14"/>
          <p:cNvSpPr txBox="1"/>
          <p:nvPr/>
        </p:nvSpPr>
        <p:spPr>
          <a:xfrm>
            <a:off x="8631300" y="4938475"/>
            <a:ext cx="93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000000"/>
                </a:solidFill>
                <a:latin typeface="Old Standard TT"/>
                <a:ea typeface="Old Standard TT"/>
                <a:cs typeface="Old Standard TT"/>
                <a:sym typeface="Old Standard TT"/>
              </a:rPr>
              <a:t>Page 2</a:t>
            </a:r>
            <a:endParaRPr b="1" sz="800">
              <a:solidFill>
                <a:srgbClr val="000000"/>
              </a:solidFill>
              <a:latin typeface="Old Standard TT"/>
              <a:ea typeface="Old Standard TT"/>
              <a:cs typeface="Old Standard TT"/>
              <a:sym typeface="Old Standard T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B6B6"/>
        </a:solidFill>
      </p:bgPr>
    </p:bg>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3200"/>
              <a:t>Problems…!</a:t>
            </a:r>
            <a:endParaRPr b="1" sz="3200"/>
          </a:p>
        </p:txBody>
      </p:sp>
      <p:sp>
        <p:nvSpPr>
          <p:cNvPr id="76" name="Google Shape;76;p15"/>
          <p:cNvSpPr txBox="1"/>
          <p:nvPr>
            <p:ph idx="1" type="body"/>
          </p:nvPr>
        </p:nvSpPr>
        <p:spPr>
          <a:xfrm>
            <a:off x="149725" y="1171600"/>
            <a:ext cx="8682600" cy="3397200"/>
          </a:xfrm>
          <a:prstGeom prst="rect">
            <a:avLst/>
          </a:prstGeom>
        </p:spPr>
        <p:txBody>
          <a:bodyPr anchorCtr="0" anchor="t" bIns="91425" lIns="91425" spcFirstLastPara="1" rIns="91425" wrap="square" tIns="91425">
            <a:normAutofit/>
          </a:bodyPr>
          <a:lstStyle/>
          <a:p>
            <a:pPr indent="457200" lvl="0" marL="0" rtl="0" algn="l">
              <a:lnSpc>
                <a:spcPct val="200000"/>
              </a:lnSpc>
              <a:spcBef>
                <a:spcPts val="0"/>
              </a:spcBef>
              <a:spcAft>
                <a:spcPts val="0"/>
              </a:spcAft>
              <a:buClr>
                <a:schemeClr val="dk1"/>
              </a:buClr>
              <a:buSzPts val="1100"/>
              <a:buFont typeface="Arial"/>
              <a:buNone/>
            </a:pPr>
            <a:r>
              <a:rPr lang="en" sz="1600">
                <a:latin typeface="Times New Roman"/>
                <a:ea typeface="Times New Roman"/>
                <a:cs typeface="Times New Roman"/>
                <a:sym typeface="Times New Roman"/>
              </a:rPr>
              <a:t>With increasing competition and evolving customer expectations, the company is facing:</a:t>
            </a:r>
            <a:endParaRPr sz="1600">
              <a:latin typeface="Times New Roman"/>
              <a:ea typeface="Times New Roman"/>
              <a:cs typeface="Times New Roman"/>
              <a:sym typeface="Times New Roman"/>
            </a:endParaRPr>
          </a:p>
          <a:p>
            <a:pPr indent="-330200" lvl="0" marL="914400" rtl="0" algn="l">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Customers must interact with each vendor individually in separate transactions.</a:t>
            </a:r>
            <a:endParaRPr sz="1600">
              <a:latin typeface="Times New Roman"/>
              <a:ea typeface="Times New Roman"/>
              <a:cs typeface="Times New Roman"/>
              <a:sym typeface="Times New Roman"/>
            </a:endParaRPr>
          </a:p>
          <a:p>
            <a:pPr indent="-330200" lvl="0" marL="914400" rtl="0" algn="l">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Inefficiencies in managing vendor commissions.</a:t>
            </a:r>
            <a:endParaRPr sz="1600">
              <a:latin typeface="Times New Roman"/>
              <a:ea typeface="Times New Roman"/>
              <a:cs typeface="Times New Roman"/>
              <a:sym typeface="Times New Roman"/>
            </a:endParaRPr>
          </a:p>
          <a:p>
            <a:pPr indent="-330200" lvl="0" marL="914400" rtl="0" algn="l">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Challenges in tracking customer preferences</a:t>
            </a:r>
            <a:endParaRPr sz="1600">
              <a:latin typeface="Times New Roman"/>
              <a:ea typeface="Times New Roman"/>
              <a:cs typeface="Times New Roman"/>
              <a:sym typeface="Times New Roman"/>
            </a:endParaRPr>
          </a:p>
          <a:p>
            <a:pPr indent="-330200" lvl="0" marL="914400" rtl="0" algn="l">
              <a:lnSpc>
                <a:spcPct val="200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Lack of personalized travel recommendations</a:t>
            </a:r>
            <a:endParaRPr sz="1600">
              <a:latin typeface="Times New Roman"/>
              <a:ea typeface="Times New Roman"/>
              <a:cs typeface="Times New Roman"/>
              <a:sym typeface="Times New Roman"/>
            </a:endParaRPr>
          </a:p>
          <a:p>
            <a:pPr indent="0" lvl="0" marL="0" rtl="0" algn="l">
              <a:lnSpc>
                <a:spcPct val="200000"/>
              </a:lnSpc>
              <a:spcBef>
                <a:spcPts val="0"/>
              </a:spcBef>
              <a:spcAft>
                <a:spcPts val="1200"/>
              </a:spcAft>
              <a:buNone/>
            </a:pPr>
            <a:r>
              <a:t/>
            </a:r>
            <a:endParaRPr/>
          </a:p>
        </p:txBody>
      </p:sp>
      <p:pic>
        <p:nvPicPr>
          <p:cNvPr id="77" name="Google Shape;77;p15"/>
          <p:cNvPicPr preferRelativeResize="0"/>
          <p:nvPr/>
        </p:nvPicPr>
        <p:blipFill>
          <a:blip r:embed="rId3">
            <a:alphaModFix/>
          </a:blip>
          <a:stretch>
            <a:fillRect/>
          </a:stretch>
        </p:blipFill>
        <p:spPr>
          <a:xfrm>
            <a:off x="5787850" y="2187350"/>
            <a:ext cx="3010051" cy="2823176"/>
          </a:xfrm>
          <a:prstGeom prst="rect">
            <a:avLst/>
          </a:prstGeom>
          <a:noFill/>
          <a:ln>
            <a:noFill/>
          </a:ln>
        </p:spPr>
      </p:pic>
      <p:sp>
        <p:nvSpPr>
          <p:cNvPr id="78" name="Google Shape;78;p15"/>
          <p:cNvSpPr txBox="1"/>
          <p:nvPr/>
        </p:nvSpPr>
        <p:spPr>
          <a:xfrm>
            <a:off x="8631300" y="4938475"/>
            <a:ext cx="93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000000"/>
                </a:solidFill>
                <a:latin typeface="Old Standard TT"/>
                <a:ea typeface="Old Standard TT"/>
                <a:cs typeface="Old Standard TT"/>
                <a:sym typeface="Old Standard TT"/>
              </a:rPr>
              <a:t>Page 3</a:t>
            </a:r>
            <a:endParaRPr b="1" sz="800">
              <a:solidFill>
                <a:srgbClr val="000000"/>
              </a:solidFill>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6"/>
          <p:cNvSpPr txBox="1"/>
          <p:nvPr>
            <p:ph type="title"/>
          </p:nvPr>
        </p:nvSpPr>
        <p:spPr>
          <a:xfrm>
            <a:off x="311700" y="64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AS-IS Model</a:t>
            </a:r>
            <a:endParaRPr/>
          </a:p>
        </p:txBody>
      </p:sp>
      <p:pic>
        <p:nvPicPr>
          <p:cNvPr id="84" name="Google Shape;84;p16"/>
          <p:cNvPicPr preferRelativeResize="0"/>
          <p:nvPr/>
        </p:nvPicPr>
        <p:blipFill>
          <a:blip r:embed="rId3">
            <a:alphaModFix/>
          </a:blip>
          <a:stretch>
            <a:fillRect/>
          </a:stretch>
        </p:blipFill>
        <p:spPr>
          <a:xfrm>
            <a:off x="645775" y="679375"/>
            <a:ext cx="7817823" cy="4259000"/>
          </a:xfrm>
          <a:prstGeom prst="rect">
            <a:avLst/>
          </a:prstGeom>
          <a:noFill/>
          <a:ln>
            <a:noFill/>
          </a:ln>
        </p:spPr>
      </p:pic>
      <p:sp>
        <p:nvSpPr>
          <p:cNvPr id="85" name="Google Shape;85;p16"/>
          <p:cNvSpPr txBox="1"/>
          <p:nvPr/>
        </p:nvSpPr>
        <p:spPr>
          <a:xfrm>
            <a:off x="8631300" y="4938475"/>
            <a:ext cx="93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000000"/>
                </a:solidFill>
                <a:latin typeface="Old Standard TT"/>
                <a:ea typeface="Old Standard TT"/>
                <a:cs typeface="Old Standard TT"/>
                <a:sym typeface="Old Standard TT"/>
              </a:rPr>
              <a:t>Page 4</a:t>
            </a:r>
            <a:endParaRPr b="1" sz="800">
              <a:solidFill>
                <a:srgbClr val="000000"/>
              </a:solidFill>
              <a:latin typeface="Old Standard TT"/>
              <a:ea typeface="Old Standard TT"/>
              <a:cs typeface="Old Standard TT"/>
              <a:sym typeface="Old Standard T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Travelogy Re-imagined</a:t>
            </a:r>
            <a:endParaRPr/>
          </a:p>
        </p:txBody>
      </p:sp>
      <p:sp>
        <p:nvSpPr>
          <p:cNvPr id="91" name="Google Shape;91;p17"/>
          <p:cNvSpPr txBox="1"/>
          <p:nvPr>
            <p:ph idx="4294967295" type="subTitle"/>
          </p:nvPr>
        </p:nvSpPr>
        <p:spPr>
          <a:xfrm>
            <a:off x="543625" y="1394975"/>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New </a:t>
            </a:r>
            <a:r>
              <a:rPr lang="en"/>
              <a:t>robust database system</a:t>
            </a:r>
            <a:endParaRPr/>
          </a:p>
        </p:txBody>
      </p:sp>
      <p:sp>
        <p:nvSpPr>
          <p:cNvPr id="92" name="Google Shape;92;p17"/>
          <p:cNvSpPr txBox="1"/>
          <p:nvPr>
            <p:ph idx="4294967295" type="subTitle"/>
          </p:nvPr>
        </p:nvSpPr>
        <p:spPr>
          <a:xfrm>
            <a:off x="619825" y="3548750"/>
            <a:ext cx="2198400" cy="12162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
              <a:t>Consolidating all services</a:t>
            </a:r>
            <a:endParaRPr/>
          </a:p>
        </p:txBody>
      </p:sp>
      <p:sp>
        <p:nvSpPr>
          <p:cNvPr id="93" name="Google Shape;93;p17"/>
          <p:cNvSpPr txBox="1"/>
          <p:nvPr>
            <p:ph idx="4294967295" type="subTitle"/>
          </p:nvPr>
        </p:nvSpPr>
        <p:spPr>
          <a:xfrm>
            <a:off x="5921925" y="938900"/>
            <a:ext cx="26697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Unified Platform with access to all service providers under one roof</a:t>
            </a:r>
            <a:endParaRPr/>
          </a:p>
        </p:txBody>
      </p:sp>
      <p:sp>
        <p:nvSpPr>
          <p:cNvPr id="94" name="Google Shape;94;p17"/>
          <p:cNvSpPr txBox="1"/>
          <p:nvPr>
            <p:ph idx="4294967295" type="subTitle"/>
          </p:nvPr>
        </p:nvSpPr>
        <p:spPr>
          <a:xfrm>
            <a:off x="5998125" y="2937325"/>
            <a:ext cx="2277300" cy="1212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Taking feedback for the bookings</a:t>
            </a:r>
            <a:endParaRPr/>
          </a:p>
        </p:txBody>
      </p:sp>
      <p:pic>
        <p:nvPicPr>
          <p:cNvPr id="95" name="Google Shape;95;p17"/>
          <p:cNvPicPr preferRelativeResize="0"/>
          <p:nvPr/>
        </p:nvPicPr>
        <p:blipFill>
          <a:blip r:embed="rId3">
            <a:alphaModFix/>
          </a:blip>
          <a:stretch>
            <a:fillRect/>
          </a:stretch>
        </p:blipFill>
        <p:spPr>
          <a:xfrm>
            <a:off x="2742025" y="1093800"/>
            <a:ext cx="3256100" cy="3288248"/>
          </a:xfrm>
          <a:prstGeom prst="rect">
            <a:avLst/>
          </a:prstGeom>
          <a:noFill/>
          <a:ln>
            <a:noFill/>
          </a:ln>
        </p:spPr>
      </p:pic>
      <p:sp>
        <p:nvSpPr>
          <p:cNvPr id="96" name="Google Shape;96;p17"/>
          <p:cNvSpPr txBox="1"/>
          <p:nvPr/>
        </p:nvSpPr>
        <p:spPr>
          <a:xfrm>
            <a:off x="8631300" y="4938475"/>
            <a:ext cx="93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000000"/>
                </a:solidFill>
                <a:latin typeface="Old Standard TT"/>
                <a:ea typeface="Old Standard TT"/>
                <a:cs typeface="Old Standard TT"/>
                <a:sym typeface="Old Standard TT"/>
              </a:rPr>
              <a:t>Page 5</a:t>
            </a:r>
            <a:endParaRPr b="1" sz="800">
              <a:solidFill>
                <a:srgbClr val="000000"/>
              </a:solidFill>
              <a:latin typeface="Old Standard TT"/>
              <a:ea typeface="Old Standard TT"/>
              <a:cs typeface="Old Standard TT"/>
              <a:sym typeface="Old Standard T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2164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TO-BE Model</a:t>
            </a:r>
            <a:endParaRPr/>
          </a:p>
        </p:txBody>
      </p:sp>
      <p:pic>
        <p:nvPicPr>
          <p:cNvPr id="102" name="Google Shape;102;p18"/>
          <p:cNvPicPr preferRelativeResize="0"/>
          <p:nvPr/>
        </p:nvPicPr>
        <p:blipFill>
          <a:blip r:embed="rId3">
            <a:alphaModFix/>
          </a:blip>
          <a:stretch>
            <a:fillRect/>
          </a:stretch>
        </p:blipFill>
        <p:spPr>
          <a:xfrm>
            <a:off x="660975" y="829625"/>
            <a:ext cx="7608850" cy="2983426"/>
          </a:xfrm>
          <a:prstGeom prst="rect">
            <a:avLst/>
          </a:prstGeom>
          <a:noFill/>
          <a:ln>
            <a:noFill/>
          </a:ln>
        </p:spPr>
      </p:pic>
      <p:sp>
        <p:nvSpPr>
          <p:cNvPr id="103" name="Google Shape;103;p18"/>
          <p:cNvSpPr txBox="1"/>
          <p:nvPr>
            <p:ph idx="1" type="body"/>
          </p:nvPr>
        </p:nvSpPr>
        <p:spPr>
          <a:xfrm>
            <a:off x="311700" y="3920300"/>
            <a:ext cx="8520600" cy="93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Streamlined</a:t>
            </a:r>
            <a:endParaRPr/>
          </a:p>
          <a:p>
            <a:pPr indent="-342900" lvl="0" marL="457200" rtl="0" algn="l">
              <a:spcBef>
                <a:spcPts val="0"/>
              </a:spcBef>
              <a:spcAft>
                <a:spcPts val="0"/>
              </a:spcAft>
              <a:buSzPts val="1800"/>
              <a:buChar char="●"/>
            </a:pPr>
            <a:r>
              <a:rPr lang="en"/>
              <a:t>Reduced Complexity with lower number of Actors</a:t>
            </a:r>
            <a:endParaRPr/>
          </a:p>
        </p:txBody>
      </p:sp>
      <p:sp>
        <p:nvSpPr>
          <p:cNvPr id="104" name="Google Shape;104;p18"/>
          <p:cNvSpPr txBox="1"/>
          <p:nvPr/>
        </p:nvSpPr>
        <p:spPr>
          <a:xfrm>
            <a:off x="8631300" y="4938475"/>
            <a:ext cx="93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000000"/>
                </a:solidFill>
                <a:latin typeface="Old Standard TT"/>
                <a:ea typeface="Old Standard TT"/>
                <a:cs typeface="Old Standard TT"/>
                <a:sym typeface="Old Standard TT"/>
              </a:rPr>
              <a:t>Page 6</a:t>
            </a:r>
            <a:endParaRPr b="1" sz="800">
              <a:solidFill>
                <a:srgbClr val="000000"/>
              </a:solidFill>
              <a:latin typeface="Old Standard TT"/>
              <a:ea typeface="Old Standard TT"/>
              <a:cs typeface="Old Standard TT"/>
              <a:sym typeface="Old Standard T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8" name="Shape 108"/>
        <p:cNvGrpSpPr/>
        <p:nvPr/>
      </p:nvGrpSpPr>
      <p:grpSpPr>
        <a:xfrm>
          <a:off x="0" y="0"/>
          <a:ext cx="0" cy="0"/>
          <a:chOff x="0" y="0"/>
          <a:chExt cx="0" cy="0"/>
        </a:xfrm>
      </p:grpSpPr>
      <p:sp>
        <p:nvSpPr>
          <p:cNvPr id="109" name="Google Shape;109;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 &amp; ERD</a:t>
            </a:r>
            <a:endParaRPr/>
          </a:p>
        </p:txBody>
      </p:sp>
      <p:pic>
        <p:nvPicPr>
          <p:cNvPr id="110" name="Google Shape;110;p19"/>
          <p:cNvPicPr preferRelativeResize="0"/>
          <p:nvPr/>
        </p:nvPicPr>
        <p:blipFill>
          <a:blip r:embed="rId3">
            <a:alphaModFix/>
          </a:blip>
          <a:stretch>
            <a:fillRect/>
          </a:stretch>
        </p:blipFill>
        <p:spPr>
          <a:xfrm>
            <a:off x="4793350" y="445025"/>
            <a:ext cx="3810349" cy="4517426"/>
          </a:xfrm>
          <a:prstGeom prst="rect">
            <a:avLst/>
          </a:prstGeom>
          <a:noFill/>
          <a:ln>
            <a:noFill/>
          </a:ln>
        </p:spPr>
      </p:pic>
      <p:sp>
        <p:nvSpPr>
          <p:cNvPr id="111" name="Google Shape;111;p19"/>
          <p:cNvSpPr txBox="1"/>
          <p:nvPr>
            <p:ph idx="1" type="body"/>
          </p:nvPr>
        </p:nvSpPr>
        <p:spPr>
          <a:xfrm>
            <a:off x="311700" y="1171600"/>
            <a:ext cx="4260300" cy="33972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342900" lvl="0" marL="914400" rtl="0" algn="l">
              <a:lnSpc>
                <a:spcPct val="200000"/>
              </a:lnSpc>
              <a:spcBef>
                <a:spcPts val="0"/>
              </a:spcBef>
              <a:spcAft>
                <a:spcPts val="0"/>
              </a:spcAft>
              <a:buSzPts val="1800"/>
              <a:buChar char="●"/>
            </a:pPr>
            <a:r>
              <a:rPr lang="en"/>
              <a:t>Normalized</a:t>
            </a:r>
            <a:endParaRPr/>
          </a:p>
          <a:p>
            <a:pPr indent="-342900" lvl="0" marL="914400" rtl="0" algn="l">
              <a:lnSpc>
                <a:spcPct val="200000"/>
              </a:lnSpc>
              <a:spcBef>
                <a:spcPts val="0"/>
              </a:spcBef>
              <a:spcAft>
                <a:spcPts val="0"/>
              </a:spcAft>
              <a:buSzPts val="1800"/>
              <a:buChar char="●"/>
            </a:pPr>
            <a:r>
              <a:rPr lang="en"/>
              <a:t>Clarity</a:t>
            </a:r>
            <a:endParaRPr/>
          </a:p>
          <a:p>
            <a:pPr indent="-342900" lvl="0" marL="914400" rtl="0" algn="l">
              <a:lnSpc>
                <a:spcPct val="200000"/>
              </a:lnSpc>
              <a:spcBef>
                <a:spcPts val="0"/>
              </a:spcBef>
              <a:spcAft>
                <a:spcPts val="0"/>
              </a:spcAft>
              <a:buSzPts val="1800"/>
              <a:buChar char="●"/>
            </a:pPr>
            <a:r>
              <a:rPr lang="en"/>
              <a:t>Scalable</a:t>
            </a:r>
            <a:endParaRPr/>
          </a:p>
          <a:p>
            <a:pPr indent="-342900" lvl="0" marL="914400" rtl="0" algn="l">
              <a:lnSpc>
                <a:spcPct val="200000"/>
              </a:lnSpc>
              <a:spcBef>
                <a:spcPts val="0"/>
              </a:spcBef>
              <a:spcAft>
                <a:spcPts val="0"/>
              </a:spcAft>
              <a:buSzPts val="1800"/>
              <a:buChar char="●"/>
            </a:pPr>
            <a:r>
              <a:rPr lang="en"/>
              <a:t>Referential Integrity</a:t>
            </a:r>
            <a:endParaRPr/>
          </a:p>
          <a:p>
            <a:pPr indent="-342900" lvl="0" marL="914400" rtl="0" algn="l">
              <a:lnSpc>
                <a:spcPct val="200000"/>
              </a:lnSpc>
              <a:spcBef>
                <a:spcPts val="0"/>
              </a:spcBef>
              <a:spcAft>
                <a:spcPts val="0"/>
              </a:spcAft>
              <a:buSzPts val="1800"/>
              <a:buChar char="●"/>
            </a:pPr>
            <a:r>
              <a:rPr lang="en"/>
              <a:t>Flexibility</a:t>
            </a:r>
            <a:endParaRPr/>
          </a:p>
        </p:txBody>
      </p:sp>
      <p:sp>
        <p:nvSpPr>
          <p:cNvPr id="112" name="Google Shape;112;p19"/>
          <p:cNvSpPr txBox="1"/>
          <p:nvPr/>
        </p:nvSpPr>
        <p:spPr>
          <a:xfrm>
            <a:off x="8631300" y="4938475"/>
            <a:ext cx="93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000000"/>
                </a:solidFill>
                <a:latin typeface="Old Standard TT"/>
                <a:ea typeface="Old Standard TT"/>
                <a:cs typeface="Old Standard TT"/>
                <a:sym typeface="Old Standard TT"/>
              </a:rPr>
              <a:t>Page 7</a:t>
            </a:r>
            <a:endParaRPr b="1" sz="800">
              <a:solidFill>
                <a:srgbClr val="000000"/>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F2F2F"/>
        </a:solidFill>
      </p:bgPr>
    </p:bg>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Report 1: High-Value Customers</a:t>
            </a:r>
            <a:endParaRPr>
              <a:solidFill>
                <a:schemeClr val="lt1"/>
              </a:solidFill>
            </a:endParaRPr>
          </a:p>
        </p:txBody>
      </p:sp>
      <p:sp>
        <p:nvSpPr>
          <p:cNvPr id="118" name="Google Shape;118;p20"/>
          <p:cNvSpPr txBox="1"/>
          <p:nvPr>
            <p:ph idx="1" type="body"/>
          </p:nvPr>
        </p:nvSpPr>
        <p:spPr>
          <a:xfrm>
            <a:off x="311700" y="1171600"/>
            <a:ext cx="3836400" cy="15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669768"/>
                </a:solidFill>
                <a:latin typeface="Courier New"/>
                <a:ea typeface="Courier New"/>
                <a:cs typeface="Courier New"/>
                <a:sym typeface="Courier New"/>
              </a:rPr>
              <a:t>-- 1.High-Value Customers</a:t>
            </a:r>
            <a:endParaRPr sz="1050">
              <a:solidFill>
                <a:srgbClr val="669768"/>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50">
                <a:solidFill>
                  <a:srgbClr val="739ECA"/>
                </a:solidFill>
                <a:latin typeface="Courier New"/>
                <a:ea typeface="Courier New"/>
                <a:cs typeface="Courier New"/>
                <a:sym typeface="Courier New"/>
              </a:rPr>
              <a:t>SELECT</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c</a:t>
            </a:r>
            <a:r>
              <a:rPr lang="en" sz="1050">
                <a:solidFill>
                  <a:srgbClr val="AAAAAA"/>
                </a:solidFill>
                <a:latin typeface="Courier New"/>
                <a:ea typeface="Courier New"/>
                <a:cs typeface="Courier New"/>
                <a:sym typeface="Courier New"/>
              </a:rPr>
              <a:t>.</a:t>
            </a:r>
            <a:r>
              <a:rPr lang="en" sz="1050">
                <a:solidFill>
                  <a:srgbClr val="9E9E9E"/>
                </a:solidFill>
                <a:latin typeface="Courier New"/>
                <a:ea typeface="Courier New"/>
                <a:cs typeface="Courier New"/>
                <a:sym typeface="Courier New"/>
              </a:rPr>
              <a:t>CustomerID</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c</a:t>
            </a:r>
            <a:r>
              <a:rPr lang="en" sz="1050">
                <a:solidFill>
                  <a:srgbClr val="AAAAAA"/>
                </a:solidFill>
                <a:latin typeface="Courier New"/>
                <a:ea typeface="Courier New"/>
                <a:cs typeface="Courier New"/>
                <a:sym typeface="Courier New"/>
              </a:rPr>
              <a:t>.</a:t>
            </a:r>
            <a:r>
              <a:rPr lang="en" sz="1050">
                <a:solidFill>
                  <a:srgbClr val="9E9E9E"/>
                </a:solidFill>
                <a:latin typeface="Courier New"/>
                <a:ea typeface="Courier New"/>
                <a:cs typeface="Courier New"/>
                <a:sym typeface="Courier New"/>
              </a:rPr>
              <a:t>FirstName</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c</a:t>
            </a:r>
            <a:r>
              <a:rPr lang="en" sz="1050">
                <a:solidFill>
                  <a:srgbClr val="AAAAAA"/>
                </a:solidFill>
                <a:latin typeface="Courier New"/>
                <a:ea typeface="Courier New"/>
                <a:cs typeface="Courier New"/>
                <a:sym typeface="Courier New"/>
              </a:rPr>
              <a:t>.</a:t>
            </a:r>
            <a:r>
              <a:rPr lang="en" sz="1050">
                <a:solidFill>
                  <a:srgbClr val="9E9E9E"/>
                </a:solidFill>
                <a:latin typeface="Courier New"/>
                <a:ea typeface="Courier New"/>
                <a:cs typeface="Courier New"/>
                <a:sym typeface="Courier New"/>
              </a:rPr>
              <a:t>LastName</a:t>
            </a:r>
            <a:r>
              <a:rPr lang="en" sz="1050">
                <a:solidFill>
                  <a:srgbClr val="AAAAAA"/>
                </a:solidFill>
                <a:latin typeface="Courier New"/>
                <a:ea typeface="Courier New"/>
                <a:cs typeface="Courier New"/>
                <a:sym typeface="Courier New"/>
              </a:rPr>
              <a:t>, </a:t>
            </a:r>
            <a:r>
              <a:rPr b="1" lang="en" sz="1050">
                <a:solidFill>
                  <a:srgbClr val="C1AA6C"/>
                </a:solidFill>
                <a:latin typeface="Courier New"/>
                <a:ea typeface="Courier New"/>
                <a:cs typeface="Courier New"/>
                <a:sym typeface="Courier New"/>
              </a:rPr>
              <a:t>SUM</a:t>
            </a:r>
            <a:r>
              <a:rPr lang="en" sz="1050">
                <a:solidFill>
                  <a:srgbClr val="AAAAAA"/>
                </a:solidFill>
                <a:latin typeface="Courier New"/>
                <a:ea typeface="Courier New"/>
                <a:cs typeface="Courier New"/>
                <a:sym typeface="Courier New"/>
              </a:rPr>
              <a:t>(</a:t>
            </a:r>
            <a:r>
              <a:rPr lang="en" sz="1050">
                <a:solidFill>
                  <a:srgbClr val="9E9E9E"/>
                </a:solidFill>
                <a:latin typeface="Courier New"/>
                <a:ea typeface="Courier New"/>
                <a:cs typeface="Courier New"/>
                <a:sym typeface="Courier New"/>
              </a:rPr>
              <a:t>b</a:t>
            </a:r>
            <a:r>
              <a:rPr lang="en" sz="1050">
                <a:solidFill>
                  <a:srgbClr val="AAAAAA"/>
                </a:solidFill>
                <a:latin typeface="Courier New"/>
                <a:ea typeface="Courier New"/>
                <a:cs typeface="Courier New"/>
                <a:sym typeface="Courier New"/>
              </a:rPr>
              <a:t>.</a:t>
            </a:r>
            <a:r>
              <a:rPr lang="en" sz="1050">
                <a:solidFill>
                  <a:srgbClr val="9E9E9E"/>
                </a:solidFill>
                <a:latin typeface="Courier New"/>
                <a:ea typeface="Courier New"/>
                <a:cs typeface="Courier New"/>
                <a:sym typeface="Courier New"/>
              </a:rPr>
              <a:t>AmountPaid</a:t>
            </a:r>
            <a:r>
              <a:rPr lang="en" sz="1050">
                <a:solidFill>
                  <a:srgbClr val="AAAAAA"/>
                </a:solidFill>
                <a:latin typeface="Courier New"/>
                <a:ea typeface="Courier New"/>
                <a:cs typeface="Courier New"/>
                <a:sym typeface="Courier New"/>
              </a:rPr>
              <a:t>) </a:t>
            </a:r>
            <a:r>
              <a:rPr b="1" lang="en" sz="1050">
                <a:solidFill>
                  <a:srgbClr val="739ECA"/>
                </a:solidFill>
                <a:latin typeface="Courier New"/>
                <a:ea typeface="Courier New"/>
                <a:cs typeface="Courier New"/>
                <a:sym typeface="Courier New"/>
              </a:rPr>
              <a:t>AS</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TotalAmountSpent</a:t>
            </a:r>
            <a:endParaRPr sz="1050">
              <a:solidFill>
                <a:srgbClr val="9E9E9E"/>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50">
                <a:solidFill>
                  <a:srgbClr val="739ECA"/>
                </a:solidFill>
                <a:latin typeface="Courier New"/>
                <a:ea typeface="Courier New"/>
                <a:cs typeface="Courier New"/>
                <a:sym typeface="Courier New"/>
              </a:rPr>
              <a:t>FROM</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Customer</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c</a:t>
            </a:r>
            <a:endParaRPr sz="1050">
              <a:solidFill>
                <a:srgbClr val="9E9E9E"/>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50">
                <a:solidFill>
                  <a:srgbClr val="739ECA"/>
                </a:solidFill>
                <a:latin typeface="Courier New"/>
                <a:ea typeface="Courier New"/>
                <a:cs typeface="Courier New"/>
                <a:sym typeface="Courier New"/>
              </a:rPr>
              <a:t>JOIN</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Booking</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b</a:t>
            </a:r>
            <a:r>
              <a:rPr lang="en" sz="1050">
                <a:solidFill>
                  <a:srgbClr val="AAAAAA"/>
                </a:solidFill>
                <a:latin typeface="Courier New"/>
                <a:ea typeface="Courier New"/>
                <a:cs typeface="Courier New"/>
                <a:sym typeface="Courier New"/>
              </a:rPr>
              <a:t> </a:t>
            </a:r>
            <a:r>
              <a:rPr b="1" lang="en" sz="1050">
                <a:solidFill>
                  <a:srgbClr val="739ECA"/>
                </a:solidFill>
                <a:latin typeface="Courier New"/>
                <a:ea typeface="Courier New"/>
                <a:cs typeface="Courier New"/>
                <a:sym typeface="Courier New"/>
              </a:rPr>
              <a:t>ON</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c</a:t>
            </a:r>
            <a:r>
              <a:rPr lang="en" sz="1050">
                <a:solidFill>
                  <a:srgbClr val="AAAAAA"/>
                </a:solidFill>
                <a:latin typeface="Courier New"/>
                <a:ea typeface="Courier New"/>
                <a:cs typeface="Courier New"/>
                <a:sym typeface="Courier New"/>
              </a:rPr>
              <a:t>.</a:t>
            </a:r>
            <a:r>
              <a:rPr lang="en" sz="1050">
                <a:solidFill>
                  <a:srgbClr val="9E9E9E"/>
                </a:solidFill>
                <a:latin typeface="Courier New"/>
                <a:ea typeface="Courier New"/>
                <a:cs typeface="Courier New"/>
                <a:sym typeface="Courier New"/>
              </a:rPr>
              <a:t>CustomerID</a:t>
            </a:r>
            <a:r>
              <a:rPr lang="en" sz="1050">
                <a:solidFill>
                  <a:srgbClr val="AAAAAA"/>
                </a:solidFill>
                <a:latin typeface="Courier New"/>
                <a:ea typeface="Courier New"/>
                <a:cs typeface="Courier New"/>
                <a:sym typeface="Courier New"/>
              </a:rPr>
              <a:t> = </a:t>
            </a:r>
            <a:r>
              <a:rPr lang="en" sz="1050">
                <a:solidFill>
                  <a:srgbClr val="9E9E9E"/>
                </a:solidFill>
                <a:latin typeface="Courier New"/>
                <a:ea typeface="Courier New"/>
                <a:cs typeface="Courier New"/>
                <a:sym typeface="Courier New"/>
              </a:rPr>
              <a:t>b</a:t>
            </a:r>
            <a:r>
              <a:rPr lang="en" sz="1050">
                <a:solidFill>
                  <a:srgbClr val="AAAAAA"/>
                </a:solidFill>
                <a:latin typeface="Courier New"/>
                <a:ea typeface="Courier New"/>
                <a:cs typeface="Courier New"/>
                <a:sym typeface="Courier New"/>
              </a:rPr>
              <a:t>.</a:t>
            </a:r>
            <a:r>
              <a:rPr lang="en" sz="1050">
                <a:solidFill>
                  <a:srgbClr val="9E9E9E"/>
                </a:solidFill>
                <a:latin typeface="Courier New"/>
                <a:ea typeface="Courier New"/>
                <a:cs typeface="Courier New"/>
                <a:sym typeface="Courier New"/>
              </a:rPr>
              <a:t>CustomerID</a:t>
            </a:r>
            <a:endParaRPr sz="1050">
              <a:solidFill>
                <a:srgbClr val="9E9E9E"/>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50">
                <a:solidFill>
                  <a:srgbClr val="739ECA"/>
                </a:solidFill>
                <a:latin typeface="Courier New"/>
                <a:ea typeface="Courier New"/>
                <a:cs typeface="Courier New"/>
                <a:sym typeface="Courier New"/>
              </a:rPr>
              <a:t>GROUP</a:t>
            </a:r>
            <a:r>
              <a:rPr lang="en" sz="1050">
                <a:solidFill>
                  <a:srgbClr val="AAAAAA"/>
                </a:solidFill>
                <a:latin typeface="Courier New"/>
                <a:ea typeface="Courier New"/>
                <a:cs typeface="Courier New"/>
                <a:sym typeface="Courier New"/>
              </a:rPr>
              <a:t> </a:t>
            </a:r>
            <a:r>
              <a:rPr b="1" lang="en" sz="1050">
                <a:solidFill>
                  <a:srgbClr val="739ECA"/>
                </a:solidFill>
                <a:latin typeface="Courier New"/>
                <a:ea typeface="Courier New"/>
                <a:cs typeface="Courier New"/>
                <a:sym typeface="Courier New"/>
              </a:rPr>
              <a:t>BY</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c</a:t>
            </a:r>
            <a:r>
              <a:rPr lang="en" sz="1050">
                <a:solidFill>
                  <a:srgbClr val="AAAAAA"/>
                </a:solidFill>
                <a:latin typeface="Courier New"/>
                <a:ea typeface="Courier New"/>
                <a:cs typeface="Courier New"/>
                <a:sym typeface="Courier New"/>
              </a:rPr>
              <a:t>.</a:t>
            </a:r>
            <a:r>
              <a:rPr lang="en" sz="1050">
                <a:solidFill>
                  <a:srgbClr val="9E9E9E"/>
                </a:solidFill>
                <a:latin typeface="Courier New"/>
                <a:ea typeface="Courier New"/>
                <a:cs typeface="Courier New"/>
                <a:sym typeface="Courier New"/>
              </a:rPr>
              <a:t>CustomerID</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c</a:t>
            </a:r>
            <a:r>
              <a:rPr lang="en" sz="1050">
                <a:solidFill>
                  <a:srgbClr val="AAAAAA"/>
                </a:solidFill>
                <a:latin typeface="Courier New"/>
                <a:ea typeface="Courier New"/>
                <a:cs typeface="Courier New"/>
                <a:sym typeface="Courier New"/>
              </a:rPr>
              <a:t>.</a:t>
            </a:r>
            <a:r>
              <a:rPr lang="en" sz="1050">
                <a:solidFill>
                  <a:srgbClr val="9E9E9E"/>
                </a:solidFill>
                <a:latin typeface="Courier New"/>
                <a:ea typeface="Courier New"/>
                <a:cs typeface="Courier New"/>
                <a:sym typeface="Courier New"/>
              </a:rPr>
              <a:t>FirstName</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c</a:t>
            </a:r>
            <a:r>
              <a:rPr lang="en" sz="1050">
                <a:solidFill>
                  <a:srgbClr val="AAAAAA"/>
                </a:solidFill>
                <a:latin typeface="Courier New"/>
                <a:ea typeface="Courier New"/>
                <a:cs typeface="Courier New"/>
                <a:sym typeface="Courier New"/>
              </a:rPr>
              <a:t>.</a:t>
            </a:r>
            <a:r>
              <a:rPr lang="en" sz="1050">
                <a:solidFill>
                  <a:srgbClr val="9E9E9E"/>
                </a:solidFill>
                <a:latin typeface="Courier New"/>
                <a:ea typeface="Courier New"/>
                <a:cs typeface="Courier New"/>
                <a:sym typeface="Courier New"/>
              </a:rPr>
              <a:t>LastName</a:t>
            </a:r>
            <a:endParaRPr sz="1050">
              <a:solidFill>
                <a:srgbClr val="9E9E9E"/>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050">
                <a:solidFill>
                  <a:srgbClr val="739ECA"/>
                </a:solidFill>
                <a:latin typeface="Courier New"/>
                <a:ea typeface="Courier New"/>
                <a:cs typeface="Courier New"/>
                <a:sym typeface="Courier New"/>
              </a:rPr>
              <a:t>HAVING</a:t>
            </a:r>
            <a:r>
              <a:rPr lang="en" sz="1050">
                <a:solidFill>
                  <a:srgbClr val="AAAAAA"/>
                </a:solidFill>
                <a:latin typeface="Courier New"/>
                <a:ea typeface="Courier New"/>
                <a:cs typeface="Courier New"/>
                <a:sym typeface="Courier New"/>
              </a:rPr>
              <a:t> </a:t>
            </a:r>
            <a:r>
              <a:rPr b="1" lang="en" sz="1050">
                <a:solidFill>
                  <a:srgbClr val="C1AA6C"/>
                </a:solidFill>
                <a:latin typeface="Courier New"/>
                <a:ea typeface="Courier New"/>
                <a:cs typeface="Courier New"/>
                <a:sym typeface="Courier New"/>
              </a:rPr>
              <a:t>SUM</a:t>
            </a:r>
            <a:r>
              <a:rPr lang="en" sz="1050">
                <a:solidFill>
                  <a:srgbClr val="AAAAAA"/>
                </a:solidFill>
                <a:latin typeface="Courier New"/>
                <a:ea typeface="Courier New"/>
                <a:cs typeface="Courier New"/>
                <a:sym typeface="Courier New"/>
              </a:rPr>
              <a:t>(</a:t>
            </a:r>
            <a:r>
              <a:rPr lang="en" sz="1050">
                <a:solidFill>
                  <a:srgbClr val="9E9E9E"/>
                </a:solidFill>
                <a:latin typeface="Courier New"/>
                <a:ea typeface="Courier New"/>
                <a:cs typeface="Courier New"/>
                <a:sym typeface="Courier New"/>
              </a:rPr>
              <a:t>b</a:t>
            </a:r>
            <a:r>
              <a:rPr lang="en" sz="1050">
                <a:solidFill>
                  <a:srgbClr val="AAAAAA"/>
                </a:solidFill>
                <a:latin typeface="Courier New"/>
                <a:ea typeface="Courier New"/>
                <a:cs typeface="Courier New"/>
                <a:sym typeface="Courier New"/>
              </a:rPr>
              <a:t>.</a:t>
            </a:r>
            <a:r>
              <a:rPr lang="en" sz="1050">
                <a:solidFill>
                  <a:srgbClr val="9E9E9E"/>
                </a:solidFill>
                <a:latin typeface="Courier New"/>
                <a:ea typeface="Courier New"/>
                <a:cs typeface="Courier New"/>
                <a:sym typeface="Courier New"/>
              </a:rPr>
              <a:t>AmountPaid</a:t>
            </a:r>
            <a:r>
              <a:rPr lang="en" sz="1050">
                <a:solidFill>
                  <a:srgbClr val="AAAAAA"/>
                </a:solidFill>
                <a:latin typeface="Courier New"/>
                <a:ea typeface="Courier New"/>
                <a:cs typeface="Courier New"/>
                <a:sym typeface="Courier New"/>
              </a:rPr>
              <a:t>) &gt; </a:t>
            </a:r>
            <a:r>
              <a:rPr lang="en" sz="1050">
                <a:solidFill>
                  <a:srgbClr val="C0C0C0"/>
                </a:solidFill>
                <a:latin typeface="Courier New"/>
                <a:ea typeface="Courier New"/>
                <a:cs typeface="Courier New"/>
                <a:sym typeface="Courier New"/>
              </a:rPr>
              <a:t>1500</a:t>
            </a:r>
            <a:r>
              <a:rPr lang="en" sz="1050">
                <a:solidFill>
                  <a:srgbClr val="EECC64"/>
                </a:solidFill>
                <a:latin typeface="Courier New"/>
                <a:ea typeface="Courier New"/>
                <a:cs typeface="Courier New"/>
                <a:sym typeface="Courier New"/>
              </a:rPr>
              <a:t>;</a:t>
            </a:r>
            <a:endParaRPr sz="1050">
              <a:solidFill>
                <a:srgbClr val="EECC64"/>
              </a:solidFill>
              <a:latin typeface="Courier New"/>
              <a:ea typeface="Courier New"/>
              <a:cs typeface="Courier New"/>
              <a:sym typeface="Courier New"/>
            </a:endParaRPr>
          </a:p>
          <a:p>
            <a:pPr indent="0" lvl="0" marL="0" rtl="0" algn="l">
              <a:spcBef>
                <a:spcPts val="0"/>
              </a:spcBef>
              <a:spcAft>
                <a:spcPts val="1200"/>
              </a:spcAft>
              <a:buNone/>
            </a:pPr>
            <a:r>
              <a:t/>
            </a:r>
            <a:endParaRPr sz="2100"/>
          </a:p>
        </p:txBody>
      </p:sp>
      <p:pic>
        <p:nvPicPr>
          <p:cNvPr id="119" name="Google Shape;119;p20"/>
          <p:cNvPicPr preferRelativeResize="0"/>
          <p:nvPr/>
        </p:nvPicPr>
        <p:blipFill>
          <a:blip r:embed="rId3">
            <a:alphaModFix/>
          </a:blip>
          <a:stretch>
            <a:fillRect/>
          </a:stretch>
        </p:blipFill>
        <p:spPr>
          <a:xfrm>
            <a:off x="4239300" y="1171602"/>
            <a:ext cx="4593000" cy="948100"/>
          </a:xfrm>
          <a:prstGeom prst="rect">
            <a:avLst/>
          </a:prstGeom>
          <a:noFill/>
          <a:ln>
            <a:noFill/>
          </a:ln>
        </p:spPr>
      </p:pic>
      <p:sp>
        <p:nvSpPr>
          <p:cNvPr id="120" name="Google Shape;120;p20"/>
          <p:cNvSpPr txBox="1"/>
          <p:nvPr>
            <p:ph idx="1" type="body"/>
          </p:nvPr>
        </p:nvSpPr>
        <p:spPr>
          <a:xfrm>
            <a:off x="311700" y="3028950"/>
            <a:ext cx="8520600" cy="1887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Lists customers who have spent over $1500, highlighting their total expenditure.</a:t>
            </a:r>
            <a:endParaRPr>
              <a:solidFill>
                <a:schemeClr val="lt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Identifies the most valuable customers</a:t>
            </a:r>
            <a:endParaRPr>
              <a:solidFill>
                <a:schemeClr val="lt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Key for customer segmentation, relationship management, and revenue forecasting.</a:t>
            </a:r>
            <a:endParaRPr sz="2400">
              <a:solidFill>
                <a:schemeClr val="lt1"/>
              </a:solidFill>
            </a:endParaRPr>
          </a:p>
        </p:txBody>
      </p:sp>
      <p:sp>
        <p:nvSpPr>
          <p:cNvPr id="121" name="Google Shape;121;p20"/>
          <p:cNvSpPr txBox="1"/>
          <p:nvPr/>
        </p:nvSpPr>
        <p:spPr>
          <a:xfrm>
            <a:off x="8631300" y="4938475"/>
            <a:ext cx="93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000000"/>
                </a:solidFill>
                <a:latin typeface="Old Standard TT"/>
                <a:ea typeface="Old Standard TT"/>
                <a:cs typeface="Old Standard TT"/>
                <a:sym typeface="Old Standard TT"/>
              </a:rPr>
              <a:t>Page 8</a:t>
            </a:r>
            <a:endParaRPr b="1" sz="800">
              <a:solidFill>
                <a:srgbClr val="000000"/>
              </a:solidFill>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F2F2F"/>
        </a:solidFill>
      </p:bgPr>
    </p:bg>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Report 2: Feedback Analysis</a:t>
            </a:r>
            <a:endParaRPr>
              <a:solidFill>
                <a:schemeClr val="lt1"/>
              </a:solidFill>
            </a:endParaRPr>
          </a:p>
        </p:txBody>
      </p:sp>
      <p:sp>
        <p:nvSpPr>
          <p:cNvPr id="127" name="Google Shape;127;p21"/>
          <p:cNvSpPr txBox="1"/>
          <p:nvPr>
            <p:ph idx="1" type="body"/>
          </p:nvPr>
        </p:nvSpPr>
        <p:spPr>
          <a:xfrm>
            <a:off x="311700" y="1019200"/>
            <a:ext cx="4786200" cy="218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050">
                <a:solidFill>
                  <a:srgbClr val="669768"/>
                </a:solidFill>
                <a:latin typeface="Courier New"/>
                <a:ea typeface="Courier New"/>
                <a:cs typeface="Courier New"/>
                <a:sym typeface="Courier New"/>
              </a:rPr>
              <a:t>-- 4. Feedback Analysis</a:t>
            </a:r>
            <a:endParaRPr sz="1050">
              <a:solidFill>
                <a:srgbClr val="669768"/>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b="1" lang="en" sz="1050">
                <a:solidFill>
                  <a:srgbClr val="739ECA"/>
                </a:solidFill>
                <a:latin typeface="Courier New"/>
                <a:ea typeface="Courier New"/>
                <a:cs typeface="Courier New"/>
                <a:sym typeface="Courier New"/>
              </a:rPr>
              <a:t>SELECT</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f</a:t>
            </a:r>
            <a:r>
              <a:rPr lang="en" sz="1050">
                <a:solidFill>
                  <a:srgbClr val="AAAAAA"/>
                </a:solidFill>
                <a:latin typeface="Courier New"/>
                <a:ea typeface="Courier New"/>
                <a:cs typeface="Courier New"/>
                <a:sym typeface="Courier New"/>
              </a:rPr>
              <a:t>.</a:t>
            </a:r>
            <a:r>
              <a:rPr lang="en" sz="1050">
                <a:solidFill>
                  <a:srgbClr val="9E9E9E"/>
                </a:solidFill>
                <a:latin typeface="Courier New"/>
                <a:ea typeface="Courier New"/>
                <a:cs typeface="Courier New"/>
                <a:sym typeface="Courier New"/>
              </a:rPr>
              <a:t>FeedbackID</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f</a:t>
            </a:r>
            <a:r>
              <a:rPr lang="en" sz="1050">
                <a:solidFill>
                  <a:srgbClr val="AAAAAA"/>
                </a:solidFill>
                <a:latin typeface="Courier New"/>
                <a:ea typeface="Courier New"/>
                <a:cs typeface="Courier New"/>
                <a:sym typeface="Courier New"/>
              </a:rPr>
              <a:t>.</a:t>
            </a:r>
            <a:r>
              <a:rPr lang="en" sz="1050">
                <a:solidFill>
                  <a:srgbClr val="9E9E9E"/>
                </a:solidFill>
                <a:latin typeface="Courier New"/>
                <a:ea typeface="Courier New"/>
                <a:cs typeface="Courier New"/>
                <a:sym typeface="Courier New"/>
              </a:rPr>
              <a:t>Comments</a:t>
            </a:r>
            <a:r>
              <a:rPr lang="en" sz="1050">
                <a:solidFill>
                  <a:srgbClr val="AAAAAA"/>
                </a:solidFill>
                <a:latin typeface="Courier New"/>
                <a:ea typeface="Courier New"/>
                <a:cs typeface="Courier New"/>
                <a:sym typeface="Courier New"/>
              </a:rPr>
              <a:t>,</a:t>
            </a:r>
            <a:endParaRPr sz="1050">
              <a:solidFill>
                <a:srgbClr val="AAAAAA"/>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050">
                <a:solidFill>
                  <a:srgbClr val="AAAAAA"/>
                </a:solidFill>
                <a:latin typeface="Courier New"/>
                <a:ea typeface="Courier New"/>
                <a:cs typeface="Courier New"/>
                <a:sym typeface="Courier New"/>
              </a:rPr>
              <a:t>       </a:t>
            </a:r>
            <a:r>
              <a:rPr b="1" lang="en" sz="1050">
                <a:solidFill>
                  <a:srgbClr val="739ECA"/>
                </a:solidFill>
                <a:latin typeface="Courier New"/>
                <a:ea typeface="Courier New"/>
                <a:cs typeface="Courier New"/>
                <a:sym typeface="Courier New"/>
              </a:rPr>
              <a:t>CASE</a:t>
            </a:r>
            <a:endParaRPr b="1" sz="1050">
              <a:solidFill>
                <a:srgbClr val="739ECA"/>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050">
                <a:solidFill>
                  <a:srgbClr val="AAAAAA"/>
                </a:solidFill>
                <a:latin typeface="Courier New"/>
                <a:ea typeface="Courier New"/>
                <a:cs typeface="Courier New"/>
                <a:sym typeface="Courier New"/>
              </a:rPr>
              <a:t>           </a:t>
            </a:r>
            <a:r>
              <a:rPr b="1" lang="en" sz="1050">
                <a:solidFill>
                  <a:srgbClr val="739ECA"/>
                </a:solidFill>
                <a:latin typeface="Courier New"/>
                <a:ea typeface="Courier New"/>
                <a:cs typeface="Courier New"/>
                <a:sym typeface="Courier New"/>
              </a:rPr>
              <a:t>WHEN</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f</a:t>
            </a:r>
            <a:r>
              <a:rPr lang="en" sz="1050">
                <a:solidFill>
                  <a:srgbClr val="AAAAAA"/>
                </a:solidFill>
                <a:latin typeface="Courier New"/>
                <a:ea typeface="Courier New"/>
                <a:cs typeface="Courier New"/>
                <a:sym typeface="Courier New"/>
              </a:rPr>
              <a:t>.</a:t>
            </a:r>
            <a:r>
              <a:rPr lang="en" sz="1050">
                <a:solidFill>
                  <a:srgbClr val="9E9E9E"/>
                </a:solidFill>
                <a:latin typeface="Courier New"/>
                <a:ea typeface="Courier New"/>
                <a:cs typeface="Courier New"/>
                <a:sym typeface="Courier New"/>
              </a:rPr>
              <a:t>Comments</a:t>
            </a:r>
            <a:r>
              <a:rPr lang="en" sz="1050">
                <a:solidFill>
                  <a:srgbClr val="AAAAAA"/>
                </a:solidFill>
                <a:latin typeface="Courier New"/>
                <a:ea typeface="Courier New"/>
                <a:cs typeface="Courier New"/>
                <a:sym typeface="Courier New"/>
              </a:rPr>
              <a:t> </a:t>
            </a:r>
            <a:r>
              <a:rPr b="1" lang="en" sz="1050">
                <a:solidFill>
                  <a:srgbClr val="739ECA"/>
                </a:solidFill>
                <a:latin typeface="Courier New"/>
                <a:ea typeface="Courier New"/>
                <a:cs typeface="Courier New"/>
                <a:sym typeface="Courier New"/>
              </a:rPr>
              <a:t>LIKE</a:t>
            </a:r>
            <a:r>
              <a:rPr lang="en" sz="1050">
                <a:solidFill>
                  <a:srgbClr val="AAAAAA"/>
                </a:solidFill>
                <a:latin typeface="Courier New"/>
                <a:ea typeface="Courier New"/>
                <a:cs typeface="Courier New"/>
                <a:sym typeface="Courier New"/>
              </a:rPr>
              <a:t> </a:t>
            </a:r>
            <a:r>
              <a:rPr lang="en" sz="1050">
                <a:solidFill>
                  <a:srgbClr val="CAC580"/>
                </a:solidFill>
                <a:latin typeface="Courier New"/>
                <a:ea typeface="Courier New"/>
                <a:cs typeface="Courier New"/>
                <a:sym typeface="Courier New"/>
              </a:rPr>
              <a:t>'%xcellent%'</a:t>
            </a:r>
            <a:r>
              <a:rPr lang="en" sz="1050">
                <a:solidFill>
                  <a:srgbClr val="AAAAAA"/>
                </a:solidFill>
                <a:latin typeface="Courier New"/>
                <a:ea typeface="Courier New"/>
                <a:cs typeface="Courier New"/>
                <a:sym typeface="Courier New"/>
              </a:rPr>
              <a:t> </a:t>
            </a:r>
            <a:r>
              <a:rPr b="1" lang="en" sz="1050">
                <a:solidFill>
                  <a:srgbClr val="739ECA"/>
                </a:solidFill>
                <a:latin typeface="Courier New"/>
                <a:ea typeface="Courier New"/>
                <a:cs typeface="Courier New"/>
                <a:sym typeface="Courier New"/>
              </a:rPr>
              <a:t>OR</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f</a:t>
            </a:r>
            <a:r>
              <a:rPr lang="en" sz="1050">
                <a:solidFill>
                  <a:srgbClr val="AAAAAA"/>
                </a:solidFill>
                <a:latin typeface="Courier New"/>
                <a:ea typeface="Courier New"/>
                <a:cs typeface="Courier New"/>
                <a:sym typeface="Courier New"/>
              </a:rPr>
              <a:t>.</a:t>
            </a:r>
            <a:r>
              <a:rPr lang="en" sz="1050">
                <a:solidFill>
                  <a:srgbClr val="9E9E9E"/>
                </a:solidFill>
                <a:latin typeface="Courier New"/>
                <a:ea typeface="Courier New"/>
                <a:cs typeface="Courier New"/>
                <a:sym typeface="Courier New"/>
              </a:rPr>
              <a:t>Comments</a:t>
            </a:r>
            <a:r>
              <a:rPr lang="en" sz="1050">
                <a:solidFill>
                  <a:srgbClr val="AAAAAA"/>
                </a:solidFill>
                <a:latin typeface="Courier New"/>
                <a:ea typeface="Courier New"/>
                <a:cs typeface="Courier New"/>
                <a:sym typeface="Courier New"/>
              </a:rPr>
              <a:t> </a:t>
            </a:r>
            <a:r>
              <a:rPr b="1" lang="en" sz="1050">
                <a:solidFill>
                  <a:srgbClr val="739ECA"/>
                </a:solidFill>
                <a:latin typeface="Courier New"/>
                <a:ea typeface="Courier New"/>
                <a:cs typeface="Courier New"/>
                <a:sym typeface="Courier New"/>
              </a:rPr>
              <a:t>LIKE</a:t>
            </a:r>
            <a:r>
              <a:rPr lang="en" sz="1050">
                <a:solidFill>
                  <a:srgbClr val="AAAAAA"/>
                </a:solidFill>
                <a:latin typeface="Courier New"/>
                <a:ea typeface="Courier New"/>
                <a:cs typeface="Courier New"/>
                <a:sym typeface="Courier New"/>
              </a:rPr>
              <a:t> </a:t>
            </a:r>
            <a:r>
              <a:rPr lang="en" sz="1050">
                <a:solidFill>
                  <a:srgbClr val="CAC580"/>
                </a:solidFill>
                <a:latin typeface="Courier New"/>
                <a:ea typeface="Courier New"/>
                <a:cs typeface="Courier New"/>
                <a:sym typeface="Courier New"/>
              </a:rPr>
              <a:t>'%outstanding%'</a:t>
            </a:r>
            <a:r>
              <a:rPr lang="en" sz="1050">
                <a:solidFill>
                  <a:srgbClr val="AAAAAA"/>
                </a:solidFill>
                <a:latin typeface="Courier New"/>
                <a:ea typeface="Courier New"/>
                <a:cs typeface="Courier New"/>
                <a:sym typeface="Courier New"/>
              </a:rPr>
              <a:t> </a:t>
            </a:r>
            <a:r>
              <a:rPr b="1" lang="en" sz="1050">
                <a:solidFill>
                  <a:srgbClr val="739ECA"/>
                </a:solidFill>
                <a:latin typeface="Courier New"/>
                <a:ea typeface="Courier New"/>
                <a:cs typeface="Courier New"/>
                <a:sym typeface="Courier New"/>
              </a:rPr>
              <a:t>OR</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f</a:t>
            </a:r>
            <a:r>
              <a:rPr lang="en" sz="1050">
                <a:solidFill>
                  <a:srgbClr val="AAAAAA"/>
                </a:solidFill>
                <a:latin typeface="Courier New"/>
                <a:ea typeface="Courier New"/>
                <a:cs typeface="Courier New"/>
                <a:sym typeface="Courier New"/>
              </a:rPr>
              <a:t>.</a:t>
            </a:r>
            <a:r>
              <a:rPr lang="en" sz="1050">
                <a:solidFill>
                  <a:srgbClr val="9E9E9E"/>
                </a:solidFill>
                <a:latin typeface="Courier New"/>
                <a:ea typeface="Courier New"/>
                <a:cs typeface="Courier New"/>
                <a:sym typeface="Courier New"/>
              </a:rPr>
              <a:t>Comments</a:t>
            </a:r>
            <a:r>
              <a:rPr lang="en" sz="1050">
                <a:solidFill>
                  <a:srgbClr val="AAAAAA"/>
                </a:solidFill>
                <a:latin typeface="Courier New"/>
                <a:ea typeface="Courier New"/>
                <a:cs typeface="Courier New"/>
                <a:sym typeface="Courier New"/>
              </a:rPr>
              <a:t> </a:t>
            </a:r>
            <a:r>
              <a:rPr b="1" lang="en" sz="1050">
                <a:solidFill>
                  <a:srgbClr val="739ECA"/>
                </a:solidFill>
                <a:latin typeface="Courier New"/>
                <a:ea typeface="Courier New"/>
                <a:cs typeface="Courier New"/>
                <a:sym typeface="Courier New"/>
              </a:rPr>
              <a:t>LIKE</a:t>
            </a:r>
            <a:r>
              <a:rPr lang="en" sz="1050">
                <a:solidFill>
                  <a:srgbClr val="AAAAAA"/>
                </a:solidFill>
                <a:latin typeface="Courier New"/>
                <a:ea typeface="Courier New"/>
                <a:cs typeface="Courier New"/>
                <a:sym typeface="Courier New"/>
              </a:rPr>
              <a:t> </a:t>
            </a:r>
            <a:r>
              <a:rPr lang="en" sz="1050">
                <a:solidFill>
                  <a:srgbClr val="CAC580"/>
                </a:solidFill>
                <a:latin typeface="Courier New"/>
                <a:ea typeface="Courier New"/>
                <a:cs typeface="Courier New"/>
                <a:sym typeface="Courier New"/>
              </a:rPr>
              <a:t>'%awesome%'</a:t>
            </a:r>
            <a:r>
              <a:rPr lang="en" sz="1050">
                <a:solidFill>
                  <a:srgbClr val="AAAAAA"/>
                </a:solidFill>
                <a:latin typeface="Courier New"/>
                <a:ea typeface="Courier New"/>
                <a:cs typeface="Courier New"/>
                <a:sym typeface="Courier New"/>
              </a:rPr>
              <a:t> </a:t>
            </a:r>
            <a:r>
              <a:rPr b="1" lang="en" sz="1050">
                <a:solidFill>
                  <a:srgbClr val="739ECA"/>
                </a:solidFill>
                <a:latin typeface="Courier New"/>
                <a:ea typeface="Courier New"/>
                <a:cs typeface="Courier New"/>
                <a:sym typeface="Courier New"/>
              </a:rPr>
              <a:t>THEN</a:t>
            </a:r>
            <a:r>
              <a:rPr lang="en" sz="1050">
                <a:solidFill>
                  <a:srgbClr val="AAAAAA"/>
                </a:solidFill>
                <a:latin typeface="Courier New"/>
                <a:ea typeface="Courier New"/>
                <a:cs typeface="Courier New"/>
                <a:sym typeface="Courier New"/>
              </a:rPr>
              <a:t> </a:t>
            </a:r>
            <a:r>
              <a:rPr lang="en" sz="1050">
                <a:solidFill>
                  <a:srgbClr val="CAC580"/>
                </a:solidFill>
                <a:latin typeface="Courier New"/>
                <a:ea typeface="Courier New"/>
                <a:cs typeface="Courier New"/>
                <a:sym typeface="Courier New"/>
              </a:rPr>
              <a:t>'Positive'</a:t>
            </a:r>
            <a:endParaRPr sz="1050">
              <a:solidFill>
                <a:srgbClr val="CAC580"/>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050">
                <a:solidFill>
                  <a:srgbClr val="AAAAAA"/>
                </a:solidFill>
                <a:latin typeface="Courier New"/>
                <a:ea typeface="Courier New"/>
                <a:cs typeface="Courier New"/>
                <a:sym typeface="Courier New"/>
              </a:rPr>
              <a:t>           </a:t>
            </a:r>
            <a:r>
              <a:rPr b="1" lang="en" sz="1050">
                <a:solidFill>
                  <a:srgbClr val="739ECA"/>
                </a:solidFill>
                <a:latin typeface="Courier New"/>
                <a:ea typeface="Courier New"/>
                <a:cs typeface="Courier New"/>
                <a:sym typeface="Courier New"/>
              </a:rPr>
              <a:t>WHEN</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f</a:t>
            </a:r>
            <a:r>
              <a:rPr lang="en" sz="1050">
                <a:solidFill>
                  <a:srgbClr val="AAAAAA"/>
                </a:solidFill>
                <a:latin typeface="Courier New"/>
                <a:ea typeface="Courier New"/>
                <a:cs typeface="Courier New"/>
                <a:sym typeface="Courier New"/>
              </a:rPr>
              <a:t>.</a:t>
            </a:r>
            <a:r>
              <a:rPr lang="en" sz="1050">
                <a:solidFill>
                  <a:srgbClr val="9E9E9E"/>
                </a:solidFill>
                <a:latin typeface="Courier New"/>
                <a:ea typeface="Courier New"/>
                <a:cs typeface="Courier New"/>
                <a:sym typeface="Courier New"/>
              </a:rPr>
              <a:t>Comments</a:t>
            </a:r>
            <a:r>
              <a:rPr lang="en" sz="1050">
                <a:solidFill>
                  <a:srgbClr val="AAAAAA"/>
                </a:solidFill>
                <a:latin typeface="Courier New"/>
                <a:ea typeface="Courier New"/>
                <a:cs typeface="Courier New"/>
                <a:sym typeface="Courier New"/>
              </a:rPr>
              <a:t> </a:t>
            </a:r>
            <a:r>
              <a:rPr b="1" lang="en" sz="1050">
                <a:solidFill>
                  <a:srgbClr val="739ECA"/>
                </a:solidFill>
                <a:latin typeface="Courier New"/>
                <a:ea typeface="Courier New"/>
                <a:cs typeface="Courier New"/>
                <a:sym typeface="Courier New"/>
              </a:rPr>
              <a:t>LIKE</a:t>
            </a:r>
            <a:r>
              <a:rPr lang="en" sz="1050">
                <a:solidFill>
                  <a:srgbClr val="AAAAAA"/>
                </a:solidFill>
                <a:latin typeface="Courier New"/>
                <a:ea typeface="Courier New"/>
                <a:cs typeface="Courier New"/>
                <a:sym typeface="Courier New"/>
              </a:rPr>
              <a:t> </a:t>
            </a:r>
            <a:r>
              <a:rPr lang="en" sz="1050">
                <a:solidFill>
                  <a:srgbClr val="CAC580"/>
                </a:solidFill>
                <a:latin typeface="Courier New"/>
                <a:ea typeface="Courier New"/>
                <a:cs typeface="Courier New"/>
                <a:sym typeface="Courier New"/>
              </a:rPr>
              <a:t>'%poor%'</a:t>
            </a:r>
            <a:r>
              <a:rPr lang="en" sz="1050">
                <a:solidFill>
                  <a:srgbClr val="AAAAAA"/>
                </a:solidFill>
                <a:latin typeface="Courier New"/>
                <a:ea typeface="Courier New"/>
                <a:cs typeface="Courier New"/>
                <a:sym typeface="Courier New"/>
              </a:rPr>
              <a:t> </a:t>
            </a:r>
            <a:r>
              <a:rPr b="1" lang="en" sz="1050">
                <a:solidFill>
                  <a:srgbClr val="739ECA"/>
                </a:solidFill>
                <a:latin typeface="Courier New"/>
                <a:ea typeface="Courier New"/>
                <a:cs typeface="Courier New"/>
                <a:sym typeface="Courier New"/>
              </a:rPr>
              <a:t>OR</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f</a:t>
            </a:r>
            <a:r>
              <a:rPr lang="en" sz="1050">
                <a:solidFill>
                  <a:srgbClr val="AAAAAA"/>
                </a:solidFill>
                <a:latin typeface="Courier New"/>
                <a:ea typeface="Courier New"/>
                <a:cs typeface="Courier New"/>
                <a:sym typeface="Courier New"/>
              </a:rPr>
              <a:t>.</a:t>
            </a:r>
            <a:r>
              <a:rPr lang="en" sz="1050">
                <a:solidFill>
                  <a:srgbClr val="9E9E9E"/>
                </a:solidFill>
                <a:latin typeface="Courier New"/>
                <a:ea typeface="Courier New"/>
                <a:cs typeface="Courier New"/>
                <a:sym typeface="Courier New"/>
              </a:rPr>
              <a:t>Comments</a:t>
            </a:r>
            <a:r>
              <a:rPr lang="en" sz="1050">
                <a:solidFill>
                  <a:srgbClr val="AAAAAA"/>
                </a:solidFill>
                <a:latin typeface="Courier New"/>
                <a:ea typeface="Courier New"/>
                <a:cs typeface="Courier New"/>
                <a:sym typeface="Courier New"/>
              </a:rPr>
              <a:t> </a:t>
            </a:r>
            <a:r>
              <a:rPr b="1" lang="en" sz="1050">
                <a:solidFill>
                  <a:srgbClr val="739ECA"/>
                </a:solidFill>
                <a:latin typeface="Courier New"/>
                <a:ea typeface="Courier New"/>
                <a:cs typeface="Courier New"/>
                <a:sym typeface="Courier New"/>
              </a:rPr>
              <a:t>LIKE</a:t>
            </a:r>
            <a:r>
              <a:rPr lang="en" sz="1050">
                <a:solidFill>
                  <a:srgbClr val="AAAAAA"/>
                </a:solidFill>
                <a:latin typeface="Courier New"/>
                <a:ea typeface="Courier New"/>
                <a:cs typeface="Courier New"/>
                <a:sym typeface="Courier New"/>
              </a:rPr>
              <a:t> </a:t>
            </a:r>
            <a:r>
              <a:rPr lang="en" sz="1050">
                <a:solidFill>
                  <a:srgbClr val="CAC580"/>
                </a:solidFill>
                <a:latin typeface="Courier New"/>
                <a:ea typeface="Courier New"/>
                <a:cs typeface="Courier New"/>
                <a:sym typeface="Courier New"/>
              </a:rPr>
              <a:t>'%bad%'</a:t>
            </a:r>
            <a:r>
              <a:rPr lang="en" sz="1050">
                <a:solidFill>
                  <a:srgbClr val="AAAAAA"/>
                </a:solidFill>
                <a:latin typeface="Courier New"/>
                <a:ea typeface="Courier New"/>
                <a:cs typeface="Courier New"/>
                <a:sym typeface="Courier New"/>
              </a:rPr>
              <a:t> </a:t>
            </a:r>
            <a:r>
              <a:rPr b="1" lang="en" sz="1050">
                <a:solidFill>
                  <a:srgbClr val="739ECA"/>
                </a:solidFill>
                <a:latin typeface="Courier New"/>
                <a:ea typeface="Courier New"/>
                <a:cs typeface="Courier New"/>
                <a:sym typeface="Courier New"/>
              </a:rPr>
              <a:t>OR</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f</a:t>
            </a:r>
            <a:r>
              <a:rPr lang="en" sz="1050">
                <a:solidFill>
                  <a:srgbClr val="AAAAAA"/>
                </a:solidFill>
                <a:latin typeface="Courier New"/>
                <a:ea typeface="Courier New"/>
                <a:cs typeface="Courier New"/>
                <a:sym typeface="Courier New"/>
              </a:rPr>
              <a:t>.</a:t>
            </a:r>
            <a:r>
              <a:rPr lang="en" sz="1050">
                <a:solidFill>
                  <a:srgbClr val="9E9E9E"/>
                </a:solidFill>
                <a:latin typeface="Courier New"/>
                <a:ea typeface="Courier New"/>
                <a:cs typeface="Courier New"/>
                <a:sym typeface="Courier New"/>
              </a:rPr>
              <a:t>Comments</a:t>
            </a:r>
            <a:r>
              <a:rPr lang="en" sz="1050">
                <a:solidFill>
                  <a:srgbClr val="AAAAAA"/>
                </a:solidFill>
                <a:latin typeface="Courier New"/>
                <a:ea typeface="Courier New"/>
                <a:cs typeface="Courier New"/>
                <a:sym typeface="Courier New"/>
              </a:rPr>
              <a:t> </a:t>
            </a:r>
            <a:r>
              <a:rPr b="1" lang="en" sz="1050">
                <a:solidFill>
                  <a:srgbClr val="739ECA"/>
                </a:solidFill>
                <a:latin typeface="Courier New"/>
                <a:ea typeface="Courier New"/>
                <a:cs typeface="Courier New"/>
                <a:sym typeface="Courier New"/>
              </a:rPr>
              <a:t>LIKE</a:t>
            </a:r>
            <a:r>
              <a:rPr lang="en" sz="1050">
                <a:solidFill>
                  <a:srgbClr val="AAAAAA"/>
                </a:solidFill>
                <a:latin typeface="Courier New"/>
                <a:ea typeface="Courier New"/>
                <a:cs typeface="Courier New"/>
                <a:sym typeface="Courier New"/>
              </a:rPr>
              <a:t> </a:t>
            </a:r>
            <a:r>
              <a:rPr lang="en" sz="1050">
                <a:solidFill>
                  <a:srgbClr val="CAC580"/>
                </a:solidFill>
                <a:latin typeface="Courier New"/>
                <a:ea typeface="Courier New"/>
                <a:cs typeface="Courier New"/>
                <a:sym typeface="Courier New"/>
              </a:rPr>
              <a:t>'%horrible%'</a:t>
            </a:r>
            <a:r>
              <a:rPr lang="en" sz="1050">
                <a:solidFill>
                  <a:srgbClr val="AAAAAA"/>
                </a:solidFill>
                <a:latin typeface="Courier New"/>
                <a:ea typeface="Courier New"/>
                <a:cs typeface="Courier New"/>
                <a:sym typeface="Courier New"/>
              </a:rPr>
              <a:t> </a:t>
            </a:r>
            <a:r>
              <a:rPr b="1" lang="en" sz="1050">
                <a:solidFill>
                  <a:srgbClr val="739ECA"/>
                </a:solidFill>
                <a:latin typeface="Courier New"/>
                <a:ea typeface="Courier New"/>
                <a:cs typeface="Courier New"/>
                <a:sym typeface="Courier New"/>
              </a:rPr>
              <a:t>OR</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f</a:t>
            </a:r>
            <a:r>
              <a:rPr lang="en" sz="1050">
                <a:solidFill>
                  <a:srgbClr val="AAAAAA"/>
                </a:solidFill>
                <a:latin typeface="Courier New"/>
                <a:ea typeface="Courier New"/>
                <a:cs typeface="Courier New"/>
                <a:sym typeface="Courier New"/>
              </a:rPr>
              <a:t>.</a:t>
            </a:r>
            <a:r>
              <a:rPr lang="en" sz="1050">
                <a:solidFill>
                  <a:srgbClr val="9E9E9E"/>
                </a:solidFill>
                <a:latin typeface="Courier New"/>
                <a:ea typeface="Courier New"/>
                <a:cs typeface="Courier New"/>
                <a:sym typeface="Courier New"/>
              </a:rPr>
              <a:t>Comments</a:t>
            </a:r>
            <a:r>
              <a:rPr lang="en" sz="1050">
                <a:solidFill>
                  <a:srgbClr val="AAAAAA"/>
                </a:solidFill>
                <a:latin typeface="Courier New"/>
                <a:ea typeface="Courier New"/>
                <a:cs typeface="Courier New"/>
                <a:sym typeface="Courier New"/>
              </a:rPr>
              <a:t> </a:t>
            </a:r>
            <a:r>
              <a:rPr b="1" lang="en" sz="1050">
                <a:solidFill>
                  <a:srgbClr val="739ECA"/>
                </a:solidFill>
                <a:latin typeface="Courier New"/>
                <a:ea typeface="Courier New"/>
                <a:cs typeface="Courier New"/>
                <a:sym typeface="Courier New"/>
              </a:rPr>
              <a:t>LIKE</a:t>
            </a:r>
            <a:r>
              <a:rPr lang="en" sz="1050">
                <a:solidFill>
                  <a:srgbClr val="AAAAAA"/>
                </a:solidFill>
                <a:latin typeface="Courier New"/>
                <a:ea typeface="Courier New"/>
                <a:cs typeface="Courier New"/>
                <a:sym typeface="Courier New"/>
              </a:rPr>
              <a:t> </a:t>
            </a:r>
            <a:r>
              <a:rPr lang="en" sz="1050">
                <a:solidFill>
                  <a:srgbClr val="CAC580"/>
                </a:solidFill>
                <a:latin typeface="Courier New"/>
                <a:ea typeface="Courier New"/>
                <a:cs typeface="Courier New"/>
                <a:sym typeface="Courier New"/>
              </a:rPr>
              <a:t>'%disappointed%'</a:t>
            </a:r>
            <a:r>
              <a:rPr lang="en" sz="1050">
                <a:solidFill>
                  <a:srgbClr val="AAAAAA"/>
                </a:solidFill>
                <a:latin typeface="Courier New"/>
                <a:ea typeface="Courier New"/>
                <a:cs typeface="Courier New"/>
                <a:sym typeface="Courier New"/>
              </a:rPr>
              <a:t> </a:t>
            </a:r>
            <a:r>
              <a:rPr b="1" lang="en" sz="1050">
                <a:solidFill>
                  <a:srgbClr val="739ECA"/>
                </a:solidFill>
                <a:latin typeface="Courier New"/>
                <a:ea typeface="Courier New"/>
                <a:cs typeface="Courier New"/>
                <a:sym typeface="Courier New"/>
              </a:rPr>
              <a:t>THEN</a:t>
            </a:r>
            <a:r>
              <a:rPr lang="en" sz="1050">
                <a:solidFill>
                  <a:srgbClr val="AAAAAA"/>
                </a:solidFill>
                <a:latin typeface="Courier New"/>
                <a:ea typeface="Courier New"/>
                <a:cs typeface="Courier New"/>
                <a:sym typeface="Courier New"/>
              </a:rPr>
              <a:t> </a:t>
            </a:r>
            <a:r>
              <a:rPr lang="en" sz="1050">
                <a:solidFill>
                  <a:srgbClr val="CAC580"/>
                </a:solidFill>
                <a:latin typeface="Courier New"/>
                <a:ea typeface="Courier New"/>
                <a:cs typeface="Courier New"/>
                <a:sym typeface="Courier New"/>
              </a:rPr>
              <a:t>'Negative'</a:t>
            </a:r>
            <a:endParaRPr sz="1050">
              <a:solidFill>
                <a:srgbClr val="CAC580"/>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050">
                <a:solidFill>
                  <a:srgbClr val="AAAAAA"/>
                </a:solidFill>
                <a:latin typeface="Courier New"/>
                <a:ea typeface="Courier New"/>
                <a:cs typeface="Courier New"/>
                <a:sym typeface="Courier New"/>
              </a:rPr>
              <a:t>           </a:t>
            </a:r>
            <a:r>
              <a:rPr b="1" lang="en" sz="1050">
                <a:solidFill>
                  <a:srgbClr val="739ECA"/>
                </a:solidFill>
                <a:latin typeface="Courier New"/>
                <a:ea typeface="Courier New"/>
                <a:cs typeface="Courier New"/>
                <a:sym typeface="Courier New"/>
              </a:rPr>
              <a:t>ELSE</a:t>
            </a:r>
            <a:r>
              <a:rPr lang="en" sz="1050">
                <a:solidFill>
                  <a:srgbClr val="AAAAAA"/>
                </a:solidFill>
                <a:latin typeface="Courier New"/>
                <a:ea typeface="Courier New"/>
                <a:cs typeface="Courier New"/>
                <a:sym typeface="Courier New"/>
              </a:rPr>
              <a:t> </a:t>
            </a:r>
            <a:r>
              <a:rPr lang="en" sz="1050">
                <a:solidFill>
                  <a:srgbClr val="CAC580"/>
                </a:solidFill>
                <a:latin typeface="Courier New"/>
                <a:ea typeface="Courier New"/>
                <a:cs typeface="Courier New"/>
                <a:sym typeface="Courier New"/>
              </a:rPr>
              <a:t>'Neutral'</a:t>
            </a:r>
            <a:endParaRPr sz="1050">
              <a:solidFill>
                <a:srgbClr val="CAC580"/>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050">
                <a:solidFill>
                  <a:srgbClr val="AAAAAA"/>
                </a:solidFill>
                <a:latin typeface="Courier New"/>
                <a:ea typeface="Courier New"/>
                <a:cs typeface="Courier New"/>
                <a:sym typeface="Courier New"/>
              </a:rPr>
              <a:t>       </a:t>
            </a:r>
            <a:r>
              <a:rPr b="1" lang="en" sz="1050">
                <a:solidFill>
                  <a:srgbClr val="739ECA"/>
                </a:solidFill>
                <a:latin typeface="Courier New"/>
                <a:ea typeface="Courier New"/>
                <a:cs typeface="Courier New"/>
                <a:sym typeface="Courier New"/>
              </a:rPr>
              <a:t>END</a:t>
            </a:r>
            <a:r>
              <a:rPr lang="en" sz="1050">
                <a:solidFill>
                  <a:srgbClr val="AAAAAA"/>
                </a:solidFill>
                <a:latin typeface="Courier New"/>
                <a:ea typeface="Courier New"/>
                <a:cs typeface="Courier New"/>
                <a:sym typeface="Courier New"/>
              </a:rPr>
              <a:t> </a:t>
            </a:r>
            <a:r>
              <a:rPr b="1" lang="en" sz="1050">
                <a:solidFill>
                  <a:srgbClr val="739ECA"/>
                </a:solidFill>
                <a:latin typeface="Courier New"/>
                <a:ea typeface="Courier New"/>
                <a:cs typeface="Courier New"/>
                <a:sym typeface="Courier New"/>
              </a:rPr>
              <a:t>AS</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Sentiment</a:t>
            </a:r>
            <a:endParaRPr sz="1050">
              <a:solidFill>
                <a:srgbClr val="9E9E9E"/>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b="1" lang="en" sz="1050">
                <a:solidFill>
                  <a:srgbClr val="739ECA"/>
                </a:solidFill>
                <a:latin typeface="Courier New"/>
                <a:ea typeface="Courier New"/>
                <a:cs typeface="Courier New"/>
                <a:sym typeface="Courier New"/>
              </a:rPr>
              <a:t>FROM</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Feedback</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f</a:t>
            </a:r>
            <a:endParaRPr sz="1050">
              <a:solidFill>
                <a:srgbClr val="9E9E9E"/>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b="1" lang="en" sz="1050">
                <a:solidFill>
                  <a:srgbClr val="739ECA"/>
                </a:solidFill>
                <a:latin typeface="Courier New"/>
                <a:ea typeface="Courier New"/>
                <a:cs typeface="Courier New"/>
                <a:sym typeface="Courier New"/>
              </a:rPr>
              <a:t>JOIN</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Booking</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b</a:t>
            </a:r>
            <a:r>
              <a:rPr lang="en" sz="1050">
                <a:solidFill>
                  <a:srgbClr val="AAAAAA"/>
                </a:solidFill>
                <a:latin typeface="Courier New"/>
                <a:ea typeface="Courier New"/>
                <a:cs typeface="Courier New"/>
                <a:sym typeface="Courier New"/>
              </a:rPr>
              <a:t> </a:t>
            </a:r>
            <a:r>
              <a:rPr b="1" lang="en" sz="1050">
                <a:solidFill>
                  <a:srgbClr val="739ECA"/>
                </a:solidFill>
                <a:latin typeface="Courier New"/>
                <a:ea typeface="Courier New"/>
                <a:cs typeface="Courier New"/>
                <a:sym typeface="Courier New"/>
              </a:rPr>
              <a:t>ON</a:t>
            </a:r>
            <a:r>
              <a:rPr lang="en" sz="1050">
                <a:solidFill>
                  <a:srgbClr val="AAAAAA"/>
                </a:solidFill>
                <a:latin typeface="Courier New"/>
                <a:ea typeface="Courier New"/>
                <a:cs typeface="Courier New"/>
                <a:sym typeface="Courier New"/>
              </a:rPr>
              <a:t> </a:t>
            </a:r>
            <a:r>
              <a:rPr lang="en" sz="1050">
                <a:solidFill>
                  <a:srgbClr val="9E9E9E"/>
                </a:solidFill>
                <a:latin typeface="Courier New"/>
                <a:ea typeface="Courier New"/>
                <a:cs typeface="Courier New"/>
                <a:sym typeface="Courier New"/>
              </a:rPr>
              <a:t>f</a:t>
            </a:r>
            <a:r>
              <a:rPr lang="en" sz="1050">
                <a:solidFill>
                  <a:srgbClr val="AAAAAA"/>
                </a:solidFill>
                <a:latin typeface="Courier New"/>
                <a:ea typeface="Courier New"/>
                <a:cs typeface="Courier New"/>
                <a:sym typeface="Courier New"/>
              </a:rPr>
              <a:t>.</a:t>
            </a:r>
            <a:r>
              <a:rPr lang="en" sz="1050">
                <a:solidFill>
                  <a:srgbClr val="9E9E9E"/>
                </a:solidFill>
                <a:latin typeface="Courier New"/>
                <a:ea typeface="Courier New"/>
                <a:cs typeface="Courier New"/>
                <a:sym typeface="Courier New"/>
              </a:rPr>
              <a:t>BookingID</a:t>
            </a:r>
            <a:r>
              <a:rPr lang="en" sz="1050">
                <a:solidFill>
                  <a:srgbClr val="AAAAAA"/>
                </a:solidFill>
                <a:latin typeface="Courier New"/>
                <a:ea typeface="Courier New"/>
                <a:cs typeface="Courier New"/>
                <a:sym typeface="Courier New"/>
              </a:rPr>
              <a:t> = </a:t>
            </a:r>
            <a:r>
              <a:rPr lang="en" sz="1050">
                <a:solidFill>
                  <a:srgbClr val="9E9E9E"/>
                </a:solidFill>
                <a:latin typeface="Courier New"/>
                <a:ea typeface="Courier New"/>
                <a:cs typeface="Courier New"/>
                <a:sym typeface="Courier New"/>
              </a:rPr>
              <a:t>b</a:t>
            </a:r>
            <a:r>
              <a:rPr lang="en" sz="1050">
                <a:solidFill>
                  <a:srgbClr val="AAAAAA"/>
                </a:solidFill>
                <a:latin typeface="Courier New"/>
                <a:ea typeface="Courier New"/>
                <a:cs typeface="Courier New"/>
                <a:sym typeface="Courier New"/>
              </a:rPr>
              <a:t>.</a:t>
            </a:r>
            <a:r>
              <a:rPr lang="en" sz="1050">
                <a:solidFill>
                  <a:srgbClr val="9E9E9E"/>
                </a:solidFill>
                <a:latin typeface="Courier New"/>
                <a:ea typeface="Courier New"/>
                <a:cs typeface="Courier New"/>
                <a:sym typeface="Courier New"/>
              </a:rPr>
              <a:t>BookingID</a:t>
            </a:r>
            <a:r>
              <a:rPr lang="en" sz="1050">
                <a:solidFill>
                  <a:srgbClr val="EECC64"/>
                </a:solidFill>
                <a:latin typeface="Courier New"/>
                <a:ea typeface="Courier New"/>
                <a:cs typeface="Courier New"/>
                <a:sym typeface="Courier New"/>
              </a:rPr>
              <a:t>;</a:t>
            </a:r>
            <a:endParaRPr sz="1050">
              <a:solidFill>
                <a:srgbClr val="EECC64"/>
              </a:solidFill>
              <a:latin typeface="Courier New"/>
              <a:ea typeface="Courier New"/>
              <a:cs typeface="Courier New"/>
              <a:sym typeface="Courier New"/>
            </a:endParaRPr>
          </a:p>
          <a:p>
            <a:pPr indent="0" lvl="0" marL="0" rtl="0" algn="l">
              <a:lnSpc>
                <a:spcPct val="95000"/>
              </a:lnSpc>
              <a:spcBef>
                <a:spcPts val="0"/>
              </a:spcBef>
              <a:spcAft>
                <a:spcPts val="1200"/>
              </a:spcAft>
              <a:buNone/>
            </a:pPr>
            <a:r>
              <a:t/>
            </a:r>
            <a:endParaRPr sz="2100"/>
          </a:p>
        </p:txBody>
      </p:sp>
      <p:pic>
        <p:nvPicPr>
          <p:cNvPr id="128" name="Google Shape;128;p21"/>
          <p:cNvPicPr preferRelativeResize="0"/>
          <p:nvPr/>
        </p:nvPicPr>
        <p:blipFill>
          <a:blip r:embed="rId3">
            <a:alphaModFix/>
          </a:blip>
          <a:stretch>
            <a:fillRect/>
          </a:stretch>
        </p:blipFill>
        <p:spPr>
          <a:xfrm>
            <a:off x="5097900" y="1058225"/>
            <a:ext cx="3734401" cy="1752850"/>
          </a:xfrm>
          <a:prstGeom prst="rect">
            <a:avLst/>
          </a:prstGeom>
          <a:noFill/>
          <a:ln>
            <a:noFill/>
          </a:ln>
        </p:spPr>
      </p:pic>
      <p:sp>
        <p:nvSpPr>
          <p:cNvPr id="129" name="Google Shape;129;p21"/>
          <p:cNvSpPr txBox="1"/>
          <p:nvPr>
            <p:ph idx="1" type="body"/>
          </p:nvPr>
        </p:nvSpPr>
        <p:spPr>
          <a:xfrm>
            <a:off x="1944950" y="3331800"/>
            <a:ext cx="5621400" cy="15915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Analyzes feedback comments for sentiment</a:t>
            </a:r>
            <a:endParaRPr>
              <a:solidFill>
                <a:schemeClr val="lt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Provides insights into customer satisfaction</a:t>
            </a:r>
            <a:endParaRPr>
              <a:solidFill>
                <a:schemeClr val="lt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lt1"/>
              </a:buClr>
              <a:buSzPts val="1800"/>
              <a:buFont typeface="Times New Roman"/>
              <a:buChar char="●"/>
            </a:pPr>
            <a:r>
              <a:rPr lang="en">
                <a:solidFill>
                  <a:schemeClr val="lt1"/>
                </a:solidFill>
                <a:latin typeface="Times New Roman"/>
                <a:ea typeface="Times New Roman"/>
                <a:cs typeface="Times New Roman"/>
                <a:sym typeface="Times New Roman"/>
              </a:rPr>
              <a:t>Key for </a:t>
            </a:r>
            <a:r>
              <a:rPr lang="en">
                <a:solidFill>
                  <a:schemeClr val="lt1"/>
                </a:solidFill>
                <a:latin typeface="Times New Roman"/>
                <a:ea typeface="Times New Roman"/>
                <a:cs typeface="Times New Roman"/>
                <a:sym typeface="Times New Roman"/>
              </a:rPr>
              <a:t>quality assurance and service development</a:t>
            </a:r>
            <a:endParaRPr>
              <a:solidFill>
                <a:schemeClr val="lt1"/>
              </a:solidFill>
            </a:endParaRPr>
          </a:p>
        </p:txBody>
      </p:sp>
      <p:sp>
        <p:nvSpPr>
          <p:cNvPr id="130" name="Google Shape;130;p21"/>
          <p:cNvSpPr txBox="1"/>
          <p:nvPr/>
        </p:nvSpPr>
        <p:spPr>
          <a:xfrm>
            <a:off x="8631300" y="4938475"/>
            <a:ext cx="938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rgbClr val="000000"/>
                </a:solidFill>
                <a:latin typeface="Old Standard TT"/>
                <a:ea typeface="Old Standard TT"/>
                <a:cs typeface="Old Standard TT"/>
                <a:sym typeface="Old Standard TT"/>
              </a:rPr>
              <a:t>Page 9</a:t>
            </a:r>
            <a:endParaRPr b="1" sz="800">
              <a:solidFill>
                <a:srgbClr val="000000"/>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