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charts/style7.xml" ContentType="application/vnd.ms-office.chart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style6.xml" ContentType="application/vnd.ms-office.chartstyle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Maven Pro SemiBold" charset="0"/>
      <p:regular r:id="rId18"/>
      <p:bold r:id="rId19"/>
    </p:embeddedFont>
    <p:embeddedFont>
      <p:font typeface="Cambria" pitchFamily="18" charset="0"/>
      <p:regular r:id="rId20"/>
      <p:bold r:id="rId21"/>
      <p:italic r:id="rId22"/>
      <p:boldItalic r:id="rId23"/>
    </p:embeddedFont>
    <p:embeddedFont>
      <p:font typeface="Maven Pro" charset="0"/>
      <p:regular r:id="rId24"/>
      <p:bold r:id="rId25"/>
    </p:embeddedFont>
    <p:embeddedFont>
      <p:font typeface="Nunito" charset="0"/>
      <p:regular r:id="rId26"/>
      <p:bold r:id="rId27"/>
      <p:italic r:id="rId28"/>
      <p:boldItalic r:id="rId29"/>
    </p:embeddedFont>
    <p:embeddedFont>
      <p:font typeface="Maven Pro Medium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B/ak3utSoa62x/r6/xRSVKk0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57816A2-FE07-4802-8541-693DD3528AC2}">
  <a:tblStyle styleId="{457816A2-FE07-4802-8541-693DD3528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Harpreet.Singh\Downloads\temp\Kay_18-10\Kamini_Zomato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Harpreet.Singh\Downloads\temp\Kay_18-10\Kamini_Zoma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[Kamini_Zomato.xlsx]Dashboard!Year vs Restaurant Count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bg2">
                    <a:lumMod val="50000"/>
                  </a:schemeClr>
                </a:solidFill>
              </a:rPr>
              <a:t>Year</a:t>
            </a:r>
            <a:r>
              <a:rPr lang="en-US" sz="1800" baseline="0">
                <a:solidFill>
                  <a:schemeClr val="bg2">
                    <a:lumMod val="50000"/>
                  </a:schemeClr>
                </a:solidFill>
              </a:rPr>
              <a:t> Wise Restaurant Count</a:t>
            </a:r>
            <a:endParaRPr lang="en-US" sz="1800">
              <a:solidFill>
                <a:schemeClr val="bg2">
                  <a:lumMod val="50000"/>
                </a:schemeClr>
              </a:solidFill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2"/>
          </a:solidFill>
          <a:ln w="28575" cap="rnd">
            <a:solidFill>
              <a:srgbClr val="EB6969"/>
            </a:solidFill>
            <a:round/>
          </a:ln>
          <a:effectLst/>
        </c:spPr>
        <c:marker>
          <c:symbol val="circle"/>
          <c:size val="5"/>
          <c:spPr>
            <a:solidFill>
              <a:srgbClr val="EB6969"/>
            </a:solidFill>
            <a:ln w="9525">
              <a:solidFill>
                <a:srgbClr val="EB6969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rgbClr val="EB6969"/>
            </a:solidFill>
            <a:round/>
          </a:ln>
          <a:effectLst/>
        </c:spPr>
        <c:marker>
          <c:symbol val="circle"/>
          <c:size val="5"/>
          <c:spPr>
            <a:solidFill>
              <a:srgbClr val="EB6969"/>
            </a:solidFill>
            <a:ln w="9525">
              <a:solidFill>
                <a:srgbClr val="EB6969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rgbClr val="EB6969"/>
            </a:solidFill>
            <a:round/>
          </a:ln>
          <a:effectLst/>
        </c:spPr>
        <c:marker>
          <c:symbol val="circle"/>
          <c:size val="5"/>
          <c:spPr>
            <a:solidFill>
              <a:srgbClr val="EB6969"/>
            </a:solidFill>
            <a:ln w="9525">
              <a:solidFill>
                <a:srgbClr val="EB6969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Dashboard!$T$65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B696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6969"/>
              </a:solidFill>
              <a:ln w="9525">
                <a:solidFill>
                  <a:srgbClr val="EB696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Dashboard!$S$66:$S$74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Dashboard!$T$66:$T$74</c:f>
              <c:numCache>
                <c:formatCode>General</c:formatCode>
                <c:ptCount val="9"/>
                <c:pt idx="0">
                  <c:v>1080</c:v>
                </c:pt>
                <c:pt idx="1">
                  <c:v>1097</c:v>
                </c:pt>
                <c:pt idx="2">
                  <c:v>1022</c:v>
                </c:pt>
                <c:pt idx="3">
                  <c:v>1060</c:v>
                </c:pt>
                <c:pt idx="4">
                  <c:v>1051</c:v>
                </c:pt>
                <c:pt idx="5">
                  <c:v>1022</c:v>
                </c:pt>
                <c:pt idx="6">
                  <c:v>1027</c:v>
                </c:pt>
                <c:pt idx="7">
                  <c:v>1085</c:v>
                </c:pt>
                <c:pt idx="8">
                  <c:v>1102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7A-46E8-8222-4FB4804B06B9}"/>
            </c:ext>
          </c:extLst>
        </c:ser>
        <c:dLbls/>
        <c:marker val="1"/>
        <c:axId val="128392576"/>
        <c:axId val="128394368"/>
      </c:lineChart>
      <c:catAx>
        <c:axId val="128392576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94368"/>
        <c:crosses val="autoZero"/>
        <c:auto val="1"/>
        <c:lblAlgn val="ctr"/>
        <c:lblOffset val="100"/>
      </c:catAx>
      <c:valAx>
        <c:axId val="128394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9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[Kamini_Zomato.xlsx]Dashboard!Cusine wise restaurant ID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Top 10 cuisines</a:t>
            </a:r>
          </a:p>
        </c:rich>
      </c:tx>
      <c:layout/>
      <c:spPr>
        <a:noFill/>
        <a:ln>
          <a:solidFill>
            <a:schemeClr val="bg1"/>
          </a:solidFill>
        </a:ln>
        <a:effectLst/>
      </c:spPr>
    </c:title>
    <c:pivotFmts>
      <c:pivotFmt>
        <c:idx val="0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Dashboard!$AA$65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B6969"/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Dashboard!$Z$66:$Z$75</c:f>
              <c:strCache>
                <c:ptCount val="10"/>
                <c:pt idx="0">
                  <c:v>North Indian</c:v>
                </c:pt>
                <c:pt idx="1">
                  <c:v>North Indian, Chinese</c:v>
                </c:pt>
                <c:pt idx="2">
                  <c:v>Chinese</c:v>
                </c:pt>
                <c:pt idx="3">
                  <c:v>Fast Food</c:v>
                </c:pt>
                <c:pt idx="4">
                  <c:v>North Indian, Mughlai</c:v>
                </c:pt>
                <c:pt idx="5">
                  <c:v>Cafe</c:v>
                </c:pt>
                <c:pt idx="6">
                  <c:v>Bakery</c:v>
                </c:pt>
                <c:pt idx="7">
                  <c:v>North Indian, Mughlai, Chinese</c:v>
                </c:pt>
                <c:pt idx="8">
                  <c:v>Bakery, Desserts</c:v>
                </c:pt>
                <c:pt idx="9">
                  <c:v>Street Food</c:v>
                </c:pt>
              </c:strCache>
            </c:strRef>
          </c:cat>
          <c:val>
            <c:numRef>
              <c:f>Dashboard!$AA$66:$AA$75</c:f>
              <c:numCache>
                <c:formatCode>General</c:formatCode>
                <c:ptCount val="10"/>
                <c:pt idx="0">
                  <c:v>936</c:v>
                </c:pt>
                <c:pt idx="1">
                  <c:v>511</c:v>
                </c:pt>
                <c:pt idx="2">
                  <c:v>354</c:v>
                </c:pt>
                <c:pt idx="3">
                  <c:v>354</c:v>
                </c:pt>
                <c:pt idx="4">
                  <c:v>334</c:v>
                </c:pt>
                <c:pt idx="5">
                  <c:v>297</c:v>
                </c:pt>
                <c:pt idx="6">
                  <c:v>218</c:v>
                </c:pt>
                <c:pt idx="7">
                  <c:v>197</c:v>
                </c:pt>
                <c:pt idx="8">
                  <c:v>170</c:v>
                </c:pt>
                <c:pt idx="9">
                  <c:v>149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A5-428B-87BA-6B35258D51E0}"/>
            </c:ext>
          </c:extLst>
        </c:ser>
        <c:dLbls>
          <c:showVal val="1"/>
        </c:dLbls>
        <c:gapWidth val="182"/>
        <c:axId val="129196800"/>
        <c:axId val="129198336"/>
      </c:barChart>
      <c:catAx>
        <c:axId val="12919680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98336"/>
        <c:crosses val="autoZero"/>
        <c:auto val="1"/>
        <c:lblAlgn val="ctr"/>
        <c:lblOffset val="100"/>
      </c:catAx>
      <c:valAx>
        <c:axId val="1291983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9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>
      <a:outerShdw blurRad="50800" dist="50800" dir="5400000" algn="ctr" rotWithShape="0">
        <a:schemeClr val="bg1"/>
      </a:outerShdw>
    </a:effectLst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[Kamini_Zomato.xlsx]Pivot Table 1!PivotTable5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Countries with least Number of Restaurants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'Pivot Table 1'!$J$1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B6969"/>
            </a:solidFill>
            <a:ln w="12700"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1'!$I$2:$I$7</c:f>
              <c:strCache>
                <c:ptCount val="5"/>
                <c:pt idx="0">
                  <c:v>Canada</c:v>
                </c:pt>
                <c:pt idx="1">
                  <c:v>Sri Lanka</c:v>
                </c:pt>
                <c:pt idx="2">
                  <c:v>Qatar</c:v>
                </c:pt>
                <c:pt idx="3">
                  <c:v>Singapore</c:v>
                </c:pt>
                <c:pt idx="4">
                  <c:v>Indonesia</c:v>
                </c:pt>
              </c:strCache>
            </c:strRef>
          </c:cat>
          <c:val>
            <c:numRef>
              <c:f>'Pivot Table 1'!$J$2:$J$7</c:f>
              <c:numCache>
                <c:formatCode>General</c:formatCode>
                <c:ptCount val="5"/>
                <c:pt idx="0">
                  <c:v>4</c:v>
                </c:pt>
                <c:pt idx="1">
                  <c:v>19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D7-4BFF-BB5C-2CCCE3859765}"/>
            </c:ext>
          </c:extLst>
        </c:ser>
        <c:dLbls/>
        <c:gapWidth val="219"/>
        <c:overlap val="-27"/>
        <c:axId val="129286144"/>
        <c:axId val="129287680"/>
      </c:barChart>
      <c:catAx>
        <c:axId val="129286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87680"/>
        <c:crosses val="autoZero"/>
        <c:auto val="1"/>
        <c:lblAlgn val="ctr"/>
        <c:lblOffset val="100"/>
      </c:catAx>
      <c:valAx>
        <c:axId val="12928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8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[Kamini_Zomato.xlsx]Dashboard!PivotTable5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bg2"/>
                </a:solidFill>
              </a:rPr>
              <a:t>Average</a:t>
            </a:r>
            <a:r>
              <a:rPr lang="en-US" sz="1600" baseline="0">
                <a:solidFill>
                  <a:schemeClr val="bg2"/>
                </a:solidFill>
              </a:rPr>
              <a:t> Cost for two</a:t>
            </a:r>
            <a:endParaRPr lang="en-US" sz="1600">
              <a:solidFill>
                <a:schemeClr val="bg2"/>
              </a:solidFill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Dashboard!$P$107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B6969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Dashboard!$O$108:$O$122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Dashboard!$P$108:$P$122</c:f>
              <c:numCache>
                <c:formatCode>General</c:formatCode>
                <c:ptCount val="15"/>
                <c:pt idx="0">
                  <c:v>1312.5416666666667</c:v>
                </c:pt>
                <c:pt idx="1">
                  <c:v>2234.12</c:v>
                </c:pt>
                <c:pt idx="2">
                  <c:v>2218.5</c:v>
                </c:pt>
                <c:pt idx="3">
                  <c:v>623.66574202496531</c:v>
                </c:pt>
                <c:pt idx="4">
                  <c:v>1490.3095238095239</c:v>
                </c:pt>
                <c:pt idx="5">
                  <c:v>3572.036842105264</c:v>
                </c:pt>
                <c:pt idx="6">
                  <c:v>9801.5909090909081</c:v>
                </c:pt>
                <c:pt idx="7">
                  <c:v>5094.7874999999995</c:v>
                </c:pt>
                <c:pt idx="8">
                  <c:v>9648.7124999999996</c:v>
                </c:pt>
                <c:pt idx="9">
                  <c:v>1855.2213333333332</c:v>
                </c:pt>
                <c:pt idx="10">
                  <c:v>639.47368421052659</c:v>
                </c:pt>
                <c:pt idx="11">
                  <c:v>220.08181818181814</c:v>
                </c:pt>
                <c:pt idx="12">
                  <c:v>3756.0241666666666</c:v>
                </c:pt>
                <c:pt idx="13">
                  <c:v>5052.2810126582281</c:v>
                </c:pt>
                <c:pt idx="14">
                  <c:v>2184.057603686636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41-4DB7-B2F2-7383D83021DE}"/>
            </c:ext>
          </c:extLst>
        </c:ser>
        <c:dLbls>
          <c:showVal val="1"/>
        </c:dLbls>
        <c:gapWidth val="182"/>
        <c:axId val="129446656"/>
        <c:axId val="129448192"/>
      </c:barChart>
      <c:catAx>
        <c:axId val="12944665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8192"/>
        <c:crosses val="autoZero"/>
        <c:auto val="1"/>
        <c:lblAlgn val="ctr"/>
        <c:lblOffset val="100"/>
        <c:tickLblSkip val="1"/>
      </c:catAx>
      <c:valAx>
        <c:axId val="12944819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44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[Kamini_Zomato.xlsx]Pivot Table 1!Country wise Avg Rating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bg2"/>
                </a:solidFill>
              </a:rPr>
              <a:t>Country Wise Rating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B6969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strRef>
              <c:f>'Pivot Table 1'!$B$1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B6969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1'!$A$2:$A$17</c:f>
              <c:strCache>
                <c:ptCount val="15"/>
                <c:pt idx="0">
                  <c:v>Philippines</c:v>
                </c:pt>
                <c:pt idx="1">
                  <c:v>Turkey</c:v>
                </c:pt>
                <c:pt idx="2">
                  <c:v>Indonesia</c:v>
                </c:pt>
                <c:pt idx="3">
                  <c:v>New Zealand</c:v>
                </c:pt>
                <c:pt idx="4">
                  <c:v>United Arab Emirates</c:v>
                </c:pt>
                <c:pt idx="5">
                  <c:v>South Africa</c:v>
                </c:pt>
                <c:pt idx="6">
                  <c:v>United Kingdom</c:v>
                </c:pt>
                <c:pt idx="7">
                  <c:v>Qatar</c:v>
                </c:pt>
                <c:pt idx="8">
                  <c:v>United States of America</c:v>
                </c:pt>
                <c:pt idx="9">
                  <c:v>Sri Lanka</c:v>
                </c:pt>
                <c:pt idx="10">
                  <c:v>Brazil</c:v>
                </c:pt>
                <c:pt idx="11">
                  <c:v>Australia</c:v>
                </c:pt>
                <c:pt idx="12">
                  <c:v>Singapore</c:v>
                </c:pt>
                <c:pt idx="13">
                  <c:v>Canada</c:v>
                </c:pt>
                <c:pt idx="14">
                  <c:v>India</c:v>
                </c:pt>
              </c:strCache>
            </c:strRef>
          </c:cat>
          <c:val>
            <c:numRef>
              <c:f>'Pivot Table 1'!$B$2:$B$17</c:f>
              <c:numCache>
                <c:formatCode>General</c:formatCode>
                <c:ptCount val="15"/>
                <c:pt idx="0">
                  <c:v>4.4681818181818178</c:v>
                </c:pt>
                <c:pt idx="1">
                  <c:v>4.3030303030303028</c:v>
                </c:pt>
                <c:pt idx="2">
                  <c:v>4.2952380952380969</c:v>
                </c:pt>
                <c:pt idx="3">
                  <c:v>4.2499999999999991</c:v>
                </c:pt>
                <c:pt idx="4">
                  <c:v>4.2333333333333369</c:v>
                </c:pt>
                <c:pt idx="5">
                  <c:v>4.2100000000000009</c:v>
                </c:pt>
                <c:pt idx="6">
                  <c:v>4.1050632911392411</c:v>
                </c:pt>
                <c:pt idx="7">
                  <c:v>4.0599999999999996</c:v>
                </c:pt>
                <c:pt idx="8">
                  <c:v>4.0112903225806429</c:v>
                </c:pt>
                <c:pt idx="9">
                  <c:v>3.8631578947368426</c:v>
                </c:pt>
                <c:pt idx="10">
                  <c:v>3.8466666666666667</c:v>
                </c:pt>
                <c:pt idx="11">
                  <c:v>3.6583333333333341</c:v>
                </c:pt>
                <c:pt idx="12">
                  <c:v>3.5749999999999997</c:v>
                </c:pt>
                <c:pt idx="13">
                  <c:v>3.5749999999999997</c:v>
                </c:pt>
                <c:pt idx="14">
                  <c:v>2.7705501618122992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F0-45F9-AF23-CEDD6A8FE11C}"/>
            </c:ext>
          </c:extLst>
        </c:ser>
        <c:dLbls/>
        <c:gapWidth val="182"/>
        <c:axId val="129531264"/>
        <c:axId val="129553536"/>
      </c:barChart>
      <c:catAx>
        <c:axId val="12953126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53536"/>
        <c:crosses val="autoZero"/>
        <c:auto val="1"/>
        <c:lblAlgn val="ctr"/>
        <c:lblOffset val="100"/>
        <c:tickLblSkip val="1"/>
      </c:catAx>
      <c:valAx>
        <c:axId val="1295535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3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[Kamini_Zomato.xlsx]Dashboard!PivotTable10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bg2"/>
                </a:solidFill>
              </a:rPr>
              <a:t>Online</a:t>
            </a:r>
            <a:r>
              <a:rPr lang="en-GB" baseline="0">
                <a:solidFill>
                  <a:schemeClr val="bg2"/>
                </a:solidFill>
              </a:rPr>
              <a:t> Delivery</a:t>
            </a:r>
            <a:endParaRPr lang="en-GB">
              <a:solidFill>
                <a:schemeClr val="bg2"/>
              </a:solidFill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Dashboard!$P$73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04-49A1-962B-E4D38FCE23BC}"/>
              </c:ext>
            </c:extLst>
          </c:dPt>
          <c:dPt>
            <c:idx val="1"/>
            <c:spPr>
              <a:solidFill>
                <a:srgbClr val="EB696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04-49A1-962B-E4D38FCE23BC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CatName val="1"/>
            <c:showPercent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Dashboard!$O$74:$O$76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Dashboard!$P$74:$P$76</c:f>
              <c:numCache>
                <c:formatCode>General</c:formatCode>
                <c:ptCount val="2"/>
                <c:pt idx="0">
                  <c:v>7095</c:v>
                </c:pt>
                <c:pt idx="1">
                  <c:v>2451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804-49A1-962B-E4D38FCE23BC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1"/>
  <c:pivotSource>
    <c:name>[Kamini_Zomato.xlsx]Dashboard!PivotTable9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2"/>
                </a:solidFill>
              </a:rPr>
              <a:t>Table</a:t>
            </a:r>
            <a:r>
              <a:rPr lang="en-US" baseline="0">
                <a:solidFill>
                  <a:schemeClr val="bg2"/>
                </a:solidFill>
              </a:rPr>
              <a:t> Bookings</a:t>
            </a:r>
            <a:endParaRPr lang="en-US">
              <a:solidFill>
                <a:schemeClr val="bg2"/>
              </a:solidFill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6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EB6969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Dashboard!$P$65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38-482C-B2EF-3DDAB05B0547}"/>
              </c:ext>
            </c:extLst>
          </c:dPt>
          <c:dPt>
            <c:idx val="1"/>
            <c:spPr>
              <a:solidFill>
                <a:srgbClr val="EB6969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38-482C-B2EF-3DDAB05B0547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CatName val="1"/>
            <c:showPercent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Dashboard!$O$66:$O$68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Dashboard!$P$66:$P$68</c:f>
              <c:numCache>
                <c:formatCode>General</c:formatCode>
                <c:ptCount val="2"/>
                <c:pt idx="0">
                  <c:v>8388</c:v>
                </c:pt>
                <c:pt idx="1">
                  <c:v>1158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38-482C-B2EF-3DDAB05B0547}"/>
            </c:ext>
          </c:extLst>
        </c:ser>
        <c:dLbls/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4" name="Google Shape;3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6724502" y="0"/>
            <a:ext cx="5085303" cy="5118674"/>
            <a:chOff x="5043503" y="0"/>
            <a:chExt cx="3814072" cy="3839102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53" name="Google Shape;253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>
            <a:off x="9155392" y="1675"/>
            <a:ext cx="3023097" cy="3468901"/>
            <a:chOff x="6790514" y="1255"/>
            <a:chExt cx="2267380" cy="2601741"/>
          </a:xfrm>
        </p:grpSpPr>
        <p:grpSp>
          <p:nvGrpSpPr>
            <p:cNvPr id="260" name="Google Shape;260;p2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61" name="Google Shape;261;p2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65" name="Google Shape;265;p2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69" name="Google Shape;269;p2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75" name="Google Shape;275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83" name="Google Shape;283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963085" y="5486400"/>
            <a:ext cx="102129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963085" y="3852863"/>
            <a:ext cx="8181000" cy="1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>
            <a:spLocks noGrp="1"/>
          </p:cNvSpPr>
          <p:nvPr>
            <p:ph type="sldNum" idx="12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402336" y="5495278"/>
            <a:ext cx="103632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0" y="0"/>
            <a:ext cx="11277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02336" y="6096000"/>
            <a:ext cx="10363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>
            <a:spLocks noGrp="1"/>
          </p:cNvSpPr>
          <p:nvPr>
            <p:ph type="sldNum" idx="12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>
            <a:off x="609600" y="1536192"/>
            <a:ext cx="48768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2"/>
          </p:nvPr>
        </p:nvSpPr>
        <p:spPr>
          <a:xfrm>
            <a:off x="5892800" y="1536192"/>
            <a:ext cx="48768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sldNum" idx="12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73" name="Google Shape;7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4" name="Google Shape;7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79" name="Google Shape;7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85" name="Google Shape;8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90" name="Google Shape;9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94" name="Google Shape;9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" name="Google Shape;9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0" name="Google Shape;10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5" name="Google Shape;10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9" name="Google Shape;10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15" name="Google Shape;11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20" name="Google Shape;12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25" name="Google Shape;12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29" name="Google Shape;12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34" name="Google Shape;13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39" name="Google Shape;13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45" name="Google Shape;14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50" name="Google Shape;15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54" name="Google Shape;15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59" name="Google Shape;15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65" name="Google Shape;16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74" name="Google Shape;17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80" name="Google Shape;18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195687" y="4541"/>
            <a:ext cx="1644244" cy="1846001"/>
            <a:chOff x="146769" y="3406"/>
            <a:chExt cx="1233214" cy="1384535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2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2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2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24"/>
          <p:cNvGrpSpPr/>
          <p:nvPr/>
        </p:nvGrpSpPr>
        <p:grpSpPr>
          <a:xfrm>
            <a:off x="9033219" y="3871914"/>
            <a:ext cx="2914790" cy="2985925"/>
            <a:chOff x="6775084" y="2904008"/>
            <a:chExt cx="2186147" cy="223950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2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2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2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2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38" name="Google Shape;238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45" name="Google Shape;245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>
            <a:spLocks noGrp="1"/>
          </p:cNvSpPr>
          <p:nvPr>
            <p:ph type="ctrTitle"/>
          </p:nvPr>
        </p:nvSpPr>
        <p:spPr>
          <a:xfrm>
            <a:off x="614550" y="3901743"/>
            <a:ext cx="10962900" cy="1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GB" sz="6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Zomato Sales Analysis</a:t>
            </a:r>
            <a:endParaRPr sz="6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92" name="Google Shape;292;p1" descr="Zomato Round Logo Icon | City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761385"/>
            <a:ext cx="2905432" cy="290543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"/>
          <p:cNvSpPr txBox="1">
            <a:spLocks noGrp="1"/>
          </p:cNvSpPr>
          <p:nvPr>
            <p:ph type="subTitle" idx="1"/>
          </p:nvPr>
        </p:nvSpPr>
        <p:spPr>
          <a:xfrm>
            <a:off x="538350" y="5930700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 Kamini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 txBox="1">
            <a:spLocks noGrp="1"/>
          </p:cNvSpPr>
          <p:nvPr>
            <p:ph type="body" idx="1"/>
          </p:nvPr>
        </p:nvSpPr>
        <p:spPr>
          <a:xfrm>
            <a:off x="590184" y="3333136"/>
            <a:ext cx="10861731" cy="282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Cuisine Distribution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From the data, it is clear that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Italian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Cafe Shop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cuisines are the most frequently appearing across different countries (Australia, Canada, Indonesia, Sri Lanka, and Turkey). This suggests that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Italian and Cafe Shop cuisines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are universally popular.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Justification for Cafe Shop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Cafe Shops appear across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Australia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Indonesia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Sri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Lanka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Turkey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indicating strong demand. Moreover, they typically require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lower investment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than full-service restaurants, making them an attractive option in terms of profitability.</a:t>
            </a:r>
            <a:endParaRPr/>
          </a:p>
          <a:p>
            <a:pPr marL="285750" lvl="0" indent="-184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400" i="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So, from the above analysis, in terms of most repeated numbers, we can focus on establishing a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Cafe Shop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as our cuisine as it also needs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low investment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and in terms of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high investment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we can go for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Native / Italian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cuisine.</a:t>
            </a:r>
            <a:endParaRPr/>
          </a:p>
        </p:txBody>
      </p:sp>
      <p:sp>
        <p:nvSpPr>
          <p:cNvPr id="370" name="Google Shape;370;p11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Insights</a:t>
            </a:r>
            <a:endParaRPr/>
          </a:p>
        </p:txBody>
      </p:sp>
      <p:graphicFrame>
        <p:nvGraphicFramePr>
          <p:cNvPr id="371" name="Google Shape;371;p11"/>
          <p:cNvGraphicFramePr/>
          <p:nvPr/>
        </p:nvGraphicFramePr>
        <p:xfrm>
          <a:off x="590184" y="1304310"/>
          <a:ext cx="10958050" cy="1787550"/>
        </p:xfrm>
        <a:graphic>
          <a:graphicData uri="http://schemas.openxmlformats.org/drawingml/2006/table">
            <a:tbl>
              <a:tblPr>
                <a:noFill/>
                <a:tableStyleId>{457816A2-FE07-4802-8541-693DD3528AC2}</a:tableStyleId>
              </a:tblPr>
              <a:tblGrid>
                <a:gridCol w="8333050"/>
                <a:gridCol w="2625000"/>
              </a:tblGrid>
              <a:tr h="3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Cuisines</a:t>
                      </a:r>
                      <a:endParaRPr sz="16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 Name</a:t>
                      </a:r>
                      <a:endParaRPr sz="16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9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Australian, Asian, Italian, Mediterranean, Cafe Shop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Australia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Canadian, Chinese, Asian, Italian, Mediterranean, Japanese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Canada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Indonesian, Asian, French, Japanese, Korean, Italian, Western, Cafe Shop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Indonesia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 Lankan, Indian, American, Continental, Italian, Seafood, Chinese, Cafe Shop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Sri Lanka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Turkish, Kebab, Steak, Cafe, World Cuisine, Italian, Mexican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Turkey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400" marR="25400" marT="0" marB="0" anchor="b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"/>
          <p:cNvSpPr txBox="1">
            <a:spLocks noGrp="1"/>
          </p:cNvSpPr>
          <p:nvPr>
            <p:ph type="body" idx="1"/>
          </p:nvPr>
        </p:nvSpPr>
        <p:spPr>
          <a:xfrm>
            <a:off x="5236785" y="4123313"/>
            <a:ext cx="65037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Online Booking - No: 8393 users (large majority)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Online Booking - Yes: 1158 users (small minority)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This shows that the vast majority of users (approximately 88%) are not opting for online booking, while only a small portion (around 12%) do. This indicates a potential opportunity for promoting or improving the online booking system to encourage more users to adopt it.</a:t>
            </a:r>
            <a:endParaRPr/>
          </a:p>
        </p:txBody>
      </p:sp>
      <p:sp>
        <p:nvSpPr>
          <p:cNvPr id="377" name="Google Shape;377;p12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Insights</a:t>
            </a:r>
            <a:endParaRPr/>
          </a:p>
        </p:txBody>
      </p:sp>
      <p:graphicFrame>
        <p:nvGraphicFramePr>
          <p:cNvPr id="378" name="Google Shape;378;p12"/>
          <p:cNvGraphicFramePr/>
          <p:nvPr/>
        </p:nvGraphicFramePr>
        <p:xfrm>
          <a:off x="8297351" y="1039646"/>
          <a:ext cx="314325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9" name="Google Shape;379;p12"/>
          <p:cNvGraphicFramePr/>
          <p:nvPr/>
        </p:nvGraphicFramePr>
        <p:xfrm>
          <a:off x="746177" y="3853169"/>
          <a:ext cx="3152774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0" name="Google Shape;380;p12"/>
          <p:cNvSpPr txBox="1"/>
          <p:nvPr/>
        </p:nvSpPr>
        <p:spPr>
          <a:xfrm>
            <a:off x="328094" y="977315"/>
            <a:ext cx="65037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b="1">
                <a:solidFill>
                  <a:srgbClr val="2D2D2D"/>
                </a:solidFill>
              </a:rPr>
              <a:t>Summary:</a:t>
            </a:r>
            <a:endParaRPr b="1">
              <a:solidFill>
                <a:srgbClr val="2D2D2D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Char char="●"/>
            </a:pPr>
            <a:r>
              <a:rPr lang="en-GB">
                <a:solidFill>
                  <a:srgbClr val="2D2D2D"/>
                </a:solidFill>
              </a:rPr>
              <a:t>Online Delivery - No: 74% of users</a:t>
            </a:r>
            <a:endParaRPr>
              <a:solidFill>
                <a:srgbClr val="2D2D2D"/>
              </a:solidFill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Char char="●"/>
            </a:pPr>
            <a:r>
              <a:rPr lang="en-GB">
                <a:solidFill>
                  <a:srgbClr val="2D2D2D"/>
                </a:solidFill>
              </a:rPr>
              <a:t>Online Delivery - Yes: 26% of users</a:t>
            </a:r>
            <a:endParaRPr>
              <a:solidFill>
                <a:srgbClr val="2D2D2D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>
                <a:solidFill>
                  <a:srgbClr val="2D2D2D"/>
                </a:solidFill>
              </a:rPr>
              <a:t>This indicates that a significant majority (74%) do not use online delivery services, while only 26% opt for it. This presents an opportunity to enhance or promote the online delivery system to attract more users and cater to shifting market trends.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>
            <a:off x="199800" y="1307274"/>
            <a:ext cx="3991200" cy="2585275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Expand Presence in Underrepresented Markets: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Qatar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and other countries with fewer than 5–20 restaurants represent growth opportunities. Focus marketing efforts to increase restaurant partnerships in these regions. </a:t>
            </a: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Australia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also shows potential, with a decent number of restaurants but room for more.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199874" y="4071125"/>
            <a:ext cx="3991126" cy="2585275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Customer Satisfaction in India: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the 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lowest average rating of 2.77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India's restaurant quality and customer service need significant improvement. Implement service quality initiatives and work closely with restaurant partners to enhance food standards and customer experience.</a:t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-1" y="-7"/>
            <a:ext cx="12192000" cy="928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Recommendations</a:t>
            </a:r>
            <a:endParaRPr sz="3200" b="0" i="0" u="none" strike="noStrike" cap="none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8000926" y="1307275"/>
            <a:ext cx="3991200" cy="2411286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Popular Cuisines: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Café shops, Italian, and native cuisines have widespread appeal across multiple countries. Prioritize these cuisines in new restaurants to align with customer preferences and optimize menu diversity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8001000" y="3892549"/>
            <a:ext cx="3991126" cy="2763852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 Discrepancy Between Restaurant Numbers and Ratings: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number of restaurants doesn't always correlate with higher ratings. Zomato should focus on </a:t>
            </a:r>
            <a:r>
              <a:rPr lang="en-GB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over quantity</a:t>
            </a:r>
            <a:r>
              <a:rPr lang="en-GB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ensuring that Onboarding new restaurants doesn't compromise service or food quality.</a:t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>
            <a:off x="4320466" y="2136362"/>
            <a:ext cx="3550994" cy="3174778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High-Rated Markets:</a:t>
            </a:r>
            <a:endParaRPr sz="18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Brazil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 Lanka 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relatively strong average ratings (3.85 and 3.87, respectively). These markets show promise for further growth while maintaining customer satisfaction. </a:t>
            </a: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Indonesia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Turkey</a:t>
            </a:r>
            <a:r>
              <a:rPr lang="en-GB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boast high average ratings (4.3), positioning them as key areas for brand strength.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/>
          <p:nvPr/>
        </p:nvSpPr>
        <p:spPr>
          <a:xfrm>
            <a:off x="504526" y="1326961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Expand Zomato's presence in underrepresented markets like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Canada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Qatar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-1" y="-7"/>
            <a:ext cx="12192000" cy="928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Conclusions</a:t>
            </a:r>
            <a:endParaRPr sz="3200" b="0" i="0" u="none" strike="noStrike" cap="none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5183206" y="1326961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customer satisfaction in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India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which has the lowest average rating</a:t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2630506" y="3110040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Leverage high-rated markets such as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Indonesia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Turkey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growth</a:t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7309186" y="3110040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popular cuisines like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Café shops 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Italian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new restaurants.</a:t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1220806" y="4893119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Prioritize </a:t>
            </a: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over quantity 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expanding restaurant partnerships.</a:t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5899486" y="4893119"/>
            <a:ext cx="4387514" cy="1317180"/>
          </a:xfrm>
          <a:prstGeom prst="roundRect">
            <a:avLst>
              <a:gd name="adj" fmla="val 16667"/>
            </a:avLst>
          </a:prstGeom>
          <a:solidFill>
            <a:srgbClr val="EA6C75"/>
          </a:solidFill>
          <a:ln w="25400" cap="flat" cmpd="sng">
            <a:solidFill>
              <a:srgbClr val="E23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 customer experience </a:t>
            </a: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boost satisfaction and ratings across regions.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"/>
          <p:cNvSpPr txBox="1">
            <a:spLocks noGrp="1"/>
          </p:cNvSpPr>
          <p:nvPr>
            <p:ph type="title"/>
          </p:nvPr>
        </p:nvSpPr>
        <p:spPr>
          <a:xfrm rot="-5400000">
            <a:off x="-2654763" y="2654764"/>
            <a:ext cx="6858000" cy="1548472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3200" b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Dashboard</a:t>
            </a:r>
            <a:endParaRPr sz="3200" b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407" name="Google Shape;4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585" y="0"/>
            <a:ext cx="1026250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3744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 txBox="1">
            <a:spLocks noGrp="1"/>
          </p:cNvSpPr>
          <p:nvPr>
            <p:ph type="title"/>
          </p:nvPr>
        </p:nvSpPr>
        <p:spPr>
          <a:xfrm>
            <a:off x="1851450" y="218685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"/>
          <p:cNvSpPr/>
          <p:nvPr/>
        </p:nvSpPr>
        <p:spPr>
          <a:xfrm>
            <a:off x="6393180" y="1790700"/>
            <a:ext cx="5430049" cy="3901440"/>
          </a:xfrm>
          <a:prstGeom prst="rect">
            <a:avLst/>
          </a:prstGeom>
          <a:solidFill>
            <a:srgbClr val="EA6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"/>
          <p:cNvSpPr txBox="1">
            <a:spLocks noGrp="1"/>
          </p:cNvSpPr>
          <p:nvPr>
            <p:ph type="body" idx="1"/>
          </p:nvPr>
        </p:nvSpPr>
        <p:spPr>
          <a:xfrm>
            <a:off x="602377" y="1790699"/>
            <a:ext cx="5604864" cy="390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Problem Statement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Dataset Overview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Objective Key Metrics and Visualizations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Insights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Recommendations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Conclusion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2"/>
                </a:solidFill>
              </a:rPr>
              <a:t>Dashboard</a:t>
            </a:r>
            <a:endParaRPr/>
          </a:p>
        </p:txBody>
      </p:sp>
      <p:sp>
        <p:nvSpPr>
          <p:cNvPr id="300" name="Google Shape;300;p2"/>
          <p:cNvSpPr/>
          <p:nvPr/>
        </p:nvSpPr>
        <p:spPr>
          <a:xfrm>
            <a:off x="0" y="7"/>
            <a:ext cx="12192000" cy="1265575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Agenda</a:t>
            </a:r>
            <a:endParaRPr sz="3600" b="0" i="0" u="none" strike="noStrike" cap="none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01" name="Google Shape;301;p2" descr="A person pointing at a white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9947" y="2216148"/>
            <a:ext cx="5306725" cy="299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71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Problem Statement</a:t>
            </a:r>
            <a:endParaRPr sz="3200">
              <a:solidFill>
                <a:schemeClr val="lt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07" name="Google Shape;307;p3"/>
          <p:cNvSpPr txBox="1">
            <a:spLocks noGrp="1"/>
          </p:cNvSpPr>
          <p:nvPr>
            <p:ph type="body" idx="1"/>
          </p:nvPr>
        </p:nvSpPr>
        <p:spPr>
          <a:xfrm>
            <a:off x="930299" y="978916"/>
            <a:ext cx="10331400" cy="102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600"/>
              </a:spcAft>
              <a:buSzPct val="120120"/>
              <a:buNone/>
            </a:pPr>
            <a:r>
              <a:rPr lang="en-GB" sz="1800">
                <a:solidFill>
                  <a:srgbClr val="2D2D2D"/>
                </a:solidFill>
              </a:rPr>
              <a:t>The goal is to optimize restaurant openings while ensuring a balance between market growth and maintaining high-quality customer experiences.</a:t>
            </a:r>
            <a:endParaRPr/>
          </a:p>
        </p:txBody>
      </p:sp>
      <p:pic>
        <p:nvPicPr>
          <p:cNvPr id="308" name="Google Shape;308;p3"/>
          <p:cNvPicPr preferRelativeResize="0"/>
          <p:nvPr/>
        </p:nvPicPr>
        <p:blipFill rotWithShape="1">
          <a:blip r:embed="rId3">
            <a:alphaModFix/>
          </a:blip>
          <a:srcRect b="19899"/>
          <a:stretch/>
        </p:blipFill>
        <p:spPr>
          <a:xfrm>
            <a:off x="540520" y="1948532"/>
            <a:ext cx="11110959" cy="455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71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2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Dataset Overview</a:t>
            </a:r>
            <a:endParaRPr sz="3200">
              <a:solidFill>
                <a:schemeClr val="lt1"/>
              </a:solidFill>
              <a:highlight>
                <a:schemeClr val="lt1"/>
              </a:highlight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314" name="Google Shape;314;p4"/>
          <p:cNvSpPr txBox="1">
            <a:spLocks noGrp="1"/>
          </p:cNvSpPr>
          <p:nvPr>
            <p:ph type="body" idx="1"/>
          </p:nvPr>
        </p:nvSpPr>
        <p:spPr>
          <a:xfrm>
            <a:off x="815340" y="1430387"/>
            <a:ext cx="4799965" cy="43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GB" b="1">
                <a:solidFill>
                  <a:srgbClr val="2D2D2D"/>
                </a:solidFill>
              </a:rPr>
              <a:t>Restaurant Details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800" b="1">
              <a:solidFill>
                <a:srgbClr val="2D2D2D"/>
              </a:solidFill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1600" b="1">
                <a:solidFill>
                  <a:srgbClr val="2D2D2D"/>
                </a:solidFill>
              </a:rPr>
              <a:t>Online Delivery / Table Booking</a:t>
            </a:r>
            <a:r>
              <a:rPr lang="en-GB" sz="1600">
                <a:solidFill>
                  <a:srgbClr val="2D2D2D"/>
                </a:solidFill>
              </a:rPr>
              <a:t>: Availability of these services.</a:t>
            </a:r>
            <a:endParaRPr/>
          </a:p>
          <a:p>
            <a:pPr marL="51435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>
              <a:solidFill>
                <a:srgbClr val="2D2D2D"/>
              </a:solidFill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1600" b="1">
                <a:solidFill>
                  <a:srgbClr val="2D2D2D"/>
                </a:solidFill>
              </a:rPr>
              <a:t>Price Range</a:t>
            </a:r>
            <a:r>
              <a:rPr lang="en-GB" sz="1600">
                <a:solidFill>
                  <a:srgbClr val="2D2D2D"/>
                </a:solidFill>
              </a:rPr>
              <a:t>: Numeric indicator of pricing.</a:t>
            </a:r>
            <a:endParaRPr/>
          </a:p>
          <a:p>
            <a:pPr marL="51435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>
              <a:solidFill>
                <a:srgbClr val="2D2D2D"/>
              </a:solidFill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1600" b="1">
                <a:solidFill>
                  <a:srgbClr val="2D2D2D"/>
                </a:solidFill>
              </a:rPr>
              <a:t>Votes and Rating</a:t>
            </a:r>
            <a:r>
              <a:rPr lang="en-GB" sz="1600">
                <a:solidFill>
                  <a:srgbClr val="2D2D2D"/>
                </a:solidFill>
              </a:rPr>
              <a:t>: Number of votes received and overall user rating.</a:t>
            </a:r>
            <a:endParaRPr/>
          </a:p>
          <a:p>
            <a:pPr marL="51435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>
              <a:solidFill>
                <a:srgbClr val="2D2D2D"/>
              </a:solidFill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1600" b="1">
                <a:solidFill>
                  <a:srgbClr val="2D2D2D"/>
                </a:solidFill>
              </a:rPr>
              <a:t>Geolocation</a:t>
            </a:r>
            <a:r>
              <a:rPr lang="en-GB" sz="1600">
                <a:solidFill>
                  <a:srgbClr val="2D2D2D"/>
                </a:solidFill>
              </a:rPr>
              <a:t>: Latitude and Longitude coordinates for precise location mapping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>
              <a:solidFill>
                <a:srgbClr val="2D2D2D"/>
              </a:solidFill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6576695" y="1430387"/>
            <a:ext cx="4799965" cy="467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None/>
            </a:pPr>
            <a:r>
              <a:rPr lang="en-GB" sz="2000" b="1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Key Features of the Data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None/>
            </a:pPr>
            <a:endParaRPr sz="1800" b="0" i="0" u="none" strike="noStrike" cap="none">
              <a:solidFill>
                <a:srgbClr val="2D2D2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GB" sz="1600" b="1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Cuisines Offered</a:t>
            </a:r>
            <a:r>
              <a:rPr lang="en-GB" sz="1600" b="0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: Different types of cuisines served by the restaurants.</a:t>
            </a:r>
            <a:endParaRPr/>
          </a:p>
          <a:p>
            <a:pPr marL="514350" marR="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2D2D2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GB" sz="1600" b="1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Online Delivery &amp; Table Booking</a:t>
            </a:r>
            <a:r>
              <a:rPr lang="en-GB" sz="1600" b="0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: Indicates service availability.</a:t>
            </a:r>
            <a:endParaRPr/>
          </a:p>
          <a:p>
            <a:pPr marL="514350" marR="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2D2D2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GB" sz="1600" b="1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Price Range &amp; Ratings</a:t>
            </a:r>
            <a:r>
              <a:rPr lang="en-GB" sz="1600" b="0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: Restaurant price category and user ratings.</a:t>
            </a:r>
            <a:endParaRPr/>
          </a:p>
          <a:p>
            <a:pPr marL="514350" marR="0" lvl="0" indent="-158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endParaRPr sz="1600" b="0" i="0" u="none" strike="noStrike" cap="none">
              <a:solidFill>
                <a:srgbClr val="2D2D2D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GB" sz="1600" b="1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 Average Cost for Two</a:t>
            </a:r>
            <a:r>
              <a:rPr lang="en-GB" sz="1600" b="0" i="0" u="none" strike="noStrike" cap="none">
                <a:solidFill>
                  <a:srgbClr val="2D2D2D"/>
                </a:solidFill>
                <a:latin typeface="Nunito"/>
                <a:ea typeface="Nunito"/>
                <a:cs typeface="Nunito"/>
                <a:sym typeface="Nunito"/>
              </a:rPr>
              <a:t>: User feedback and cost for two people.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None/>
            </a:pPr>
            <a:endParaRPr sz="1600" b="0" i="0" u="none" strike="noStrike" cap="none">
              <a:solidFill>
                <a:srgbClr val="2D2D2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6" name="Google Shape;316;p4"/>
          <p:cNvCxnSpPr/>
          <p:nvPr/>
        </p:nvCxnSpPr>
        <p:spPr>
          <a:xfrm>
            <a:off x="6217920" y="1272540"/>
            <a:ext cx="0" cy="4833446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>
            <a:spLocks noGrp="1"/>
          </p:cNvSpPr>
          <p:nvPr>
            <p:ph type="body" idx="1"/>
          </p:nvPr>
        </p:nvSpPr>
        <p:spPr>
          <a:xfrm>
            <a:off x="590184" y="1455420"/>
            <a:ext cx="4299005" cy="46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2011 Peak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The restaurant count increased from 1080 (2010) to 1097 (2011), the highest point on the graph before a drop.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2012 Decline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A noticeable decline to 1022 restaurants in 2012, marking the lowest point.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Fluctuations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The count fluctuates between 1060 (2013), 1051 (2014) and drops again to 1022 (2015).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Growth Post-2016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After a stable period in 2015-2016, there's a sharp rise from 1027 (2017) to 1102 (2018), marking a strong recovery and growth phase.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Current Trend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: 2018 shows the highest restaurant count in the observed years, suggesting a positive growth trajectory.</a:t>
            </a:r>
            <a:endParaRPr/>
          </a:p>
        </p:txBody>
      </p:sp>
      <p:sp>
        <p:nvSpPr>
          <p:cNvPr id="330" name="Google Shape;330;p6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b="0" i="1" u="none" strike="noStrike" cap="none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Year-Wise Restaurant Count Analysis</a:t>
            </a:r>
            <a:endParaRPr/>
          </a:p>
        </p:txBody>
      </p:sp>
      <p:graphicFrame>
        <p:nvGraphicFramePr>
          <p:cNvPr id="332" name="Google Shape;332;p6"/>
          <p:cNvGraphicFramePr/>
          <p:nvPr/>
        </p:nvGraphicFramePr>
        <p:xfrm>
          <a:off x="5170475" y="1180110"/>
          <a:ext cx="6517622" cy="469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590184" y="1455420"/>
            <a:ext cx="4299005" cy="46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North Indian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cuisine is the clear favourite, followed by combinations that include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Mughlai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Fast Food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continues to have a strong market, reflecting the demand for quick and convenient dining.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Cafes and Bakeries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indicate growing trends in casual dining and dessert-focused eateries.</a:t>
            </a:r>
            <a:endParaRPr/>
          </a:p>
        </p:txBody>
      </p:sp>
      <p:sp>
        <p:nvSpPr>
          <p:cNvPr id="338" name="Google Shape;338;p7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b="0" i="1" u="none" strike="noStrike" cap="none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Top 10 Cuisines Analysis</a:t>
            </a:r>
            <a:endParaRPr/>
          </a:p>
        </p:txBody>
      </p:sp>
      <p:graphicFrame>
        <p:nvGraphicFramePr>
          <p:cNvPr id="340" name="Google Shape;340;p7"/>
          <p:cNvGraphicFramePr/>
          <p:nvPr/>
        </p:nvGraphicFramePr>
        <p:xfrm>
          <a:off x="5170474" y="1180109"/>
          <a:ext cx="6569241" cy="4697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"/>
          <p:cNvSpPr txBox="1">
            <a:spLocks noGrp="1"/>
          </p:cNvSpPr>
          <p:nvPr>
            <p:ph type="body" idx="1"/>
          </p:nvPr>
        </p:nvSpPr>
        <p:spPr>
          <a:xfrm>
            <a:off x="0" y="1507293"/>
            <a:ext cx="5090944" cy="466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999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3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 Restaurant Presence :</a:t>
            </a:r>
            <a: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 has the fewest restaurants with just 4, indicating a minimal footprint or underreporting.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Counts Among Others:</a:t>
            </a:r>
            <a:b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 Lanka, Qatar, Singapore, and Indonesia all have a similar range of 19-21 restaurants, suggesting small but comparable markets.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3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Market </a:t>
            </a:r>
            <a: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Opportunity:</a:t>
            </a:r>
            <a:b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countries' low restaurant counts may present opportunities for new restaurant ventures or food businesses.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lvl="0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Niche Market Trends:</a:t>
            </a:r>
            <a:br>
              <a:rPr lang="en-GB" sz="13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from these countries might highlight niche dining preferences, given the limited but distinct restaurant presence.</a:t>
            </a: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2D2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b="0" i="1" u="none" strike="noStrike" cap="none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Countries With Least Number of Restaurants</a:t>
            </a:r>
            <a:endParaRPr/>
          </a:p>
        </p:txBody>
      </p:sp>
      <p:graphicFrame>
        <p:nvGraphicFramePr>
          <p:cNvPr id="348" name="Google Shape;348;p8"/>
          <p:cNvGraphicFramePr/>
          <p:nvPr/>
        </p:nvGraphicFramePr>
        <p:xfrm>
          <a:off x="5408975" y="1355800"/>
          <a:ext cx="6138900" cy="452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>
            <a:spLocks noGrp="1"/>
          </p:cNvSpPr>
          <p:nvPr>
            <p:ph type="body" idx="1"/>
          </p:nvPr>
        </p:nvSpPr>
        <p:spPr>
          <a:xfrm>
            <a:off x="590184" y="1455420"/>
            <a:ext cx="4299005" cy="46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Southeast Asian countries,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especially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Singapore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Philippines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exhibit the highest dining costs, which could be attributed to higher living standards or more premium dining experiences.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Sri Lanka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offers the most budget-friendly options, indicating a possible target market for economical dining.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Countries like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UAE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have a moderate to high range, representing a mixture of budget and premium dining experiences.</a:t>
            </a:r>
            <a:endParaRPr/>
          </a:p>
        </p:txBody>
      </p:sp>
      <p:sp>
        <p:nvSpPr>
          <p:cNvPr id="354" name="Google Shape;354;p9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b="0" i="1" u="none" strike="noStrike" cap="none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Average Cost Analysis </a:t>
            </a:r>
            <a:endParaRPr/>
          </a:p>
        </p:txBody>
      </p:sp>
      <p:graphicFrame>
        <p:nvGraphicFramePr>
          <p:cNvPr id="356" name="Google Shape;356;p9"/>
          <p:cNvGraphicFramePr/>
          <p:nvPr/>
        </p:nvGraphicFramePr>
        <p:xfrm>
          <a:off x="5170474" y="1180108"/>
          <a:ext cx="6431342" cy="4697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"/>
          <p:cNvSpPr txBox="1">
            <a:spLocks noGrp="1"/>
          </p:cNvSpPr>
          <p:nvPr>
            <p:ph type="body" idx="1"/>
          </p:nvPr>
        </p:nvSpPr>
        <p:spPr>
          <a:xfrm>
            <a:off x="590184" y="1455420"/>
            <a:ext cx="4299005" cy="46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Philippines 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holds the highest average restaurant rating at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4.47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indicating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has the lowest average rating at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2.77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suggesting that restaurants in India receive comparatively lower feedback.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Indicatin</a:t>
            </a:r>
            <a:r>
              <a:rPr lang="en-GB" sz="1400" i="0">
                <a:latin typeface="Arial"/>
                <a:ea typeface="Arial"/>
                <a:cs typeface="Arial"/>
                <a:sym typeface="Arial"/>
              </a:rPr>
              <a:t>g strong customer satisfaction with the dining experience.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Most countries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such as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Turkey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Indonesia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New Zealand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UAE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have average ratings ranging between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4.20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4.30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reflecting a generally positive reception in these regions.</a:t>
            </a:r>
            <a:endParaRPr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Canada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Singapore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 both share a rating of </a:t>
            </a:r>
            <a:r>
              <a:rPr lang="en-GB" sz="1400" b="1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3.58</a:t>
            </a:r>
            <a:r>
              <a:rPr lang="en-GB" sz="1400" i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, placing them in the middle tier for customer satisfaction.</a:t>
            </a:r>
            <a:endParaRPr/>
          </a:p>
        </p:txBody>
      </p:sp>
      <p:sp>
        <p:nvSpPr>
          <p:cNvPr id="362" name="Google Shape;362;p10"/>
          <p:cNvSpPr txBox="1"/>
          <p:nvPr/>
        </p:nvSpPr>
        <p:spPr>
          <a:xfrm>
            <a:off x="5513786" y="5778711"/>
            <a:ext cx="5938129" cy="9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endParaRPr sz="2200" b="0" i="1" u="none" strike="noStrike" cap="none">
              <a:solidFill>
                <a:schemeClr val="dk1"/>
              </a:solidFill>
              <a:highlight>
                <a:srgbClr val="008080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0" y="0"/>
            <a:ext cx="12192000" cy="904800"/>
          </a:xfrm>
          <a:prstGeom prst="rect">
            <a:avLst/>
          </a:prstGeom>
          <a:solidFill>
            <a:srgbClr val="E23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0" i="0" u="none" strike="noStrike" cap="none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Country Wise ratings</a:t>
            </a:r>
            <a:endParaRPr/>
          </a:p>
        </p:txBody>
      </p:sp>
      <p:graphicFrame>
        <p:nvGraphicFramePr>
          <p:cNvPr id="364" name="Google Shape;364;p10"/>
          <p:cNvGraphicFramePr/>
          <p:nvPr/>
        </p:nvGraphicFramePr>
        <p:xfrm>
          <a:off x="5170474" y="1180109"/>
          <a:ext cx="6431342" cy="469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Microsoft Office PowerPoint</Application>
  <PresentationFormat>Custom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Maven Pro SemiBold</vt:lpstr>
      <vt:lpstr>Cambria</vt:lpstr>
      <vt:lpstr>Maven Pro</vt:lpstr>
      <vt:lpstr>Nunito</vt:lpstr>
      <vt:lpstr>Maven Pro Medium</vt:lpstr>
      <vt:lpstr>Calibri</vt:lpstr>
      <vt:lpstr>Momentum</vt:lpstr>
      <vt:lpstr>Zomato Sales Analysis</vt:lpstr>
      <vt:lpstr>Slide 2</vt:lpstr>
      <vt:lpstr>Problem Statement</vt:lpstr>
      <vt:lpstr>Dataset Overview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Dashboard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Sales Analysis</dc:title>
  <dc:creator>user</dc:creator>
  <cp:lastModifiedBy>user</cp:lastModifiedBy>
  <cp:revision>1</cp:revision>
  <dcterms:modified xsi:type="dcterms:W3CDTF">2024-10-21T05:38:50Z</dcterms:modified>
</cp:coreProperties>
</file>