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4"/>
  </p:notesMasterIdLst>
  <p:sldIdLst>
    <p:sldId id="256" r:id="rId2"/>
    <p:sldId id="276" r:id="rId3"/>
    <p:sldId id="278" r:id="rId4"/>
    <p:sldId id="257" r:id="rId5"/>
    <p:sldId id="258" r:id="rId6"/>
    <p:sldId id="259" r:id="rId7"/>
    <p:sldId id="260" r:id="rId8"/>
    <p:sldId id="261" r:id="rId9"/>
    <p:sldId id="262" r:id="rId10"/>
    <p:sldId id="263" r:id="rId11"/>
    <p:sldId id="264" r:id="rId12"/>
    <p:sldId id="265" r:id="rId13"/>
    <p:sldId id="266" r:id="rId14"/>
    <p:sldId id="267" r:id="rId15"/>
    <p:sldId id="269" r:id="rId16"/>
    <p:sldId id="270" r:id="rId17"/>
    <p:sldId id="268" r:id="rId18"/>
    <p:sldId id="271" r:id="rId19"/>
    <p:sldId id="272" r:id="rId20"/>
    <p:sldId id="274" r:id="rId21"/>
    <p:sldId id="275" r:id="rId22"/>
    <p:sldId id="273" r:id="rId23"/>
  </p:sldIdLst>
  <p:sldSz cx="12192000" cy="6858000"/>
  <p:notesSz cx="6858000" cy="9144000"/>
  <p:embeddedFontLst>
    <p:embeddedFont>
      <p:font typeface="Cambria" panose="02040503050406030204" pitchFamily="18" charset="0"/>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Maven Pro" panose="020B0604020202020204" charset="0"/>
      <p:regular r:id="rId33"/>
      <p:bold r:id="rId34"/>
    </p:embeddedFont>
    <p:embeddedFont>
      <p:font typeface="Maven Pro Medium" panose="020B0604020202020204" charset="0"/>
      <p:regular r:id="rId35"/>
      <p:bold r:id="rId36"/>
    </p:embeddedFont>
    <p:embeddedFont>
      <p:font typeface="Maven Pro SemiBold" panose="020B0604020202020204" charset="0"/>
      <p:regular r:id="rId37"/>
      <p:bold r:id="rId38"/>
    </p:embeddedFont>
    <p:embeddedFont>
      <p:font typeface="Nunito"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06" autoAdjust="0"/>
    <p:restoredTop sz="94660"/>
  </p:normalViewPr>
  <p:slideViewPr>
    <p:cSldViewPr snapToGrid="0">
      <p:cViewPr varScale="1">
        <p:scale>
          <a:sx n="91" d="100"/>
          <a:sy n="91" d="100"/>
        </p:scale>
        <p:origin x="330"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13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f80c03d7a1_0_4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2f80c03d7a1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826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963085" y="5486400"/>
            <a:ext cx="10212900" cy="11685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2"/>
              </a:buClr>
              <a:buSzPts val="3600"/>
              <a:buFont typeface="Cambria"/>
              <a:buNone/>
              <a:defRPr sz="3600" b="0" cap="none"/>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75" name="Google Shape;275;p13"/>
          <p:cNvSpPr txBox="1">
            <a:spLocks noGrp="1"/>
          </p:cNvSpPr>
          <p:nvPr>
            <p:ph type="body" idx="1"/>
          </p:nvPr>
        </p:nvSpPr>
        <p:spPr>
          <a:xfrm>
            <a:off x="963085" y="3852863"/>
            <a:ext cx="8181000" cy="16335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SzPts val="2000"/>
              <a:buNone/>
              <a:defRPr sz="2000">
                <a:solidFill>
                  <a:srgbClr val="8C8B8A"/>
                </a:solidFill>
              </a:defRPr>
            </a:lvl1pPr>
            <a:lvl2pPr marL="914400" lvl="1" indent="-228600" algn="l" rtl="0">
              <a:spcBef>
                <a:spcPts val="1600"/>
              </a:spcBef>
              <a:spcAft>
                <a:spcPts val="0"/>
              </a:spcAft>
              <a:buSzPts val="1800"/>
              <a:buNone/>
              <a:defRPr sz="1800">
                <a:solidFill>
                  <a:srgbClr val="8C8B8A"/>
                </a:solidFill>
              </a:defRPr>
            </a:lvl2pPr>
            <a:lvl3pPr marL="1371600" lvl="2" indent="-228600" algn="l" rtl="0">
              <a:spcBef>
                <a:spcPts val="1600"/>
              </a:spcBef>
              <a:spcAft>
                <a:spcPts val="0"/>
              </a:spcAft>
              <a:buSzPts val="1600"/>
              <a:buNone/>
              <a:defRPr sz="1600">
                <a:solidFill>
                  <a:srgbClr val="8C8B8A"/>
                </a:solidFill>
              </a:defRPr>
            </a:lvl3pPr>
            <a:lvl4pPr marL="1828800" lvl="3" indent="-228600" algn="l" rtl="0">
              <a:spcBef>
                <a:spcPts val="1600"/>
              </a:spcBef>
              <a:spcAft>
                <a:spcPts val="0"/>
              </a:spcAft>
              <a:buSzPts val="1400"/>
              <a:buNone/>
              <a:defRPr sz="1400">
                <a:solidFill>
                  <a:srgbClr val="8C8B8A"/>
                </a:solidFill>
              </a:defRPr>
            </a:lvl4pPr>
            <a:lvl5pPr marL="2286000" lvl="4" indent="-228600" algn="l" rtl="0">
              <a:spcBef>
                <a:spcPts val="1600"/>
              </a:spcBef>
              <a:spcAft>
                <a:spcPts val="0"/>
              </a:spcAft>
              <a:buSzPts val="1400"/>
              <a:buNone/>
              <a:defRPr sz="1400">
                <a:solidFill>
                  <a:srgbClr val="8C8B8A"/>
                </a:solidFill>
              </a:defRPr>
            </a:lvl5pPr>
            <a:lvl6pPr marL="2743200" lvl="5" indent="-228600" algn="l" rtl="0">
              <a:spcBef>
                <a:spcPts val="1600"/>
              </a:spcBef>
              <a:spcAft>
                <a:spcPts val="0"/>
              </a:spcAft>
              <a:buSzPts val="1400"/>
              <a:buNone/>
              <a:defRPr sz="1400">
                <a:solidFill>
                  <a:srgbClr val="8C8B8A"/>
                </a:solidFill>
              </a:defRPr>
            </a:lvl6pPr>
            <a:lvl7pPr marL="3200400" lvl="6" indent="-228600" algn="l" rtl="0">
              <a:spcBef>
                <a:spcPts val="1600"/>
              </a:spcBef>
              <a:spcAft>
                <a:spcPts val="0"/>
              </a:spcAft>
              <a:buSzPts val="1400"/>
              <a:buNone/>
              <a:defRPr sz="1400">
                <a:solidFill>
                  <a:srgbClr val="8C8B8A"/>
                </a:solidFill>
              </a:defRPr>
            </a:lvl7pPr>
            <a:lvl8pPr marL="3657600" lvl="7" indent="-228600" algn="l" rtl="0">
              <a:spcBef>
                <a:spcPts val="1600"/>
              </a:spcBef>
              <a:spcAft>
                <a:spcPts val="0"/>
              </a:spcAft>
              <a:buSzPts val="1400"/>
              <a:buNone/>
              <a:defRPr sz="1400">
                <a:solidFill>
                  <a:srgbClr val="8C8B8A"/>
                </a:solidFill>
              </a:defRPr>
            </a:lvl8pPr>
            <a:lvl9pPr marL="4114800" lvl="8" indent="-228600" algn="l" rtl="0">
              <a:spcBef>
                <a:spcPts val="1600"/>
              </a:spcBef>
              <a:spcAft>
                <a:spcPts val="1600"/>
              </a:spcAft>
              <a:buSzPts val="1400"/>
              <a:buNone/>
              <a:defRPr sz="1400">
                <a:solidFill>
                  <a:srgbClr val="8C8B8A"/>
                </a:solidFill>
              </a:defRPr>
            </a:lvl9pPr>
          </a:lstStyle>
          <a:p>
            <a:endParaRPr/>
          </a:p>
        </p:txBody>
      </p:sp>
      <p:sp>
        <p:nvSpPr>
          <p:cNvPr id="276" name="Google Shape;276;p13"/>
          <p:cNvSpPr txBox="1">
            <a:spLocks noGrp="1"/>
          </p:cNvSpPr>
          <p:nvPr>
            <p:ph type="dt" idx="10"/>
          </p:nvPr>
        </p:nvSpPr>
        <p:spPr>
          <a:xfrm rot="-5400000">
            <a:off x="10474929" y="1584900"/>
            <a:ext cx="2438400" cy="487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p13"/>
          <p:cNvSpPr txBox="1">
            <a:spLocks noGrp="1"/>
          </p:cNvSpPr>
          <p:nvPr>
            <p:ph type="ftr" idx="11"/>
          </p:nvPr>
        </p:nvSpPr>
        <p:spPr>
          <a:xfrm rot="-5400000">
            <a:off x="10510479" y="3987731"/>
            <a:ext cx="2367300" cy="4878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13"/>
          <p:cNvSpPr>
            <a:spLocks noGrp="1"/>
          </p:cNvSpPr>
          <p:nvPr>
            <p:ph type="sldNum" idx="12"/>
          </p:nvPr>
        </p:nvSpPr>
        <p:spPr>
          <a:xfrm>
            <a:off x="11375717" y="5648960"/>
            <a:ext cx="7314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9"/>
        <p:cNvGrpSpPr/>
        <p:nvPr/>
      </p:nvGrpSpPr>
      <p:grpSpPr>
        <a:xfrm>
          <a:off x="0" y="0"/>
          <a:ext cx="0" cy="0"/>
          <a:chOff x="0" y="0"/>
          <a:chExt cx="0" cy="0"/>
        </a:xfrm>
      </p:grpSpPr>
      <p:sp>
        <p:nvSpPr>
          <p:cNvPr id="280" name="Google Shape;280;p14"/>
          <p:cNvSpPr txBox="1">
            <a:spLocks noGrp="1"/>
          </p:cNvSpPr>
          <p:nvPr>
            <p:ph type="title"/>
          </p:nvPr>
        </p:nvSpPr>
        <p:spPr>
          <a:xfrm>
            <a:off x="402336" y="5495278"/>
            <a:ext cx="10363200" cy="594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2200"/>
              <a:buFont typeface="Cambria"/>
              <a:buNone/>
              <a:defRPr sz="2200" b="1">
                <a:solidFill>
                  <a:schemeClr val="dk2"/>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1" name="Google Shape;281;p14"/>
          <p:cNvSpPr>
            <a:spLocks noGrp="1"/>
          </p:cNvSpPr>
          <p:nvPr>
            <p:ph type="pic" idx="2"/>
          </p:nvPr>
        </p:nvSpPr>
        <p:spPr>
          <a:xfrm>
            <a:off x="0" y="0"/>
            <a:ext cx="11277600" cy="5486400"/>
          </a:xfrm>
          <a:prstGeom prst="rect">
            <a:avLst/>
          </a:prstGeom>
          <a:noFill/>
          <a:ln>
            <a:noFill/>
          </a:ln>
        </p:spPr>
      </p:sp>
      <p:sp>
        <p:nvSpPr>
          <p:cNvPr id="282" name="Google Shape;282;p14"/>
          <p:cNvSpPr txBox="1">
            <a:spLocks noGrp="1"/>
          </p:cNvSpPr>
          <p:nvPr>
            <p:ph type="body" idx="1"/>
          </p:nvPr>
        </p:nvSpPr>
        <p:spPr>
          <a:xfrm>
            <a:off x="402336" y="6096000"/>
            <a:ext cx="10363200" cy="6126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320"/>
              </a:spcBef>
              <a:spcAft>
                <a:spcPts val="0"/>
              </a:spcAft>
              <a:buSzPts val="1600"/>
              <a:buNone/>
              <a:defRPr sz="1600"/>
            </a:lvl1pPr>
            <a:lvl2pPr marL="914400" lvl="1" indent="-228600" algn="l" rtl="0">
              <a:spcBef>
                <a:spcPts val="1600"/>
              </a:spcBef>
              <a:spcAft>
                <a:spcPts val="0"/>
              </a:spcAft>
              <a:buSzPts val="1200"/>
              <a:buNone/>
              <a:defRPr sz="1200"/>
            </a:lvl2pPr>
            <a:lvl3pPr marL="1371600" lvl="2" indent="-228600" algn="l" rtl="0">
              <a:spcBef>
                <a:spcPts val="1600"/>
              </a:spcBef>
              <a:spcAft>
                <a:spcPts val="0"/>
              </a:spcAft>
              <a:buSzPts val="1000"/>
              <a:buNone/>
              <a:defRPr sz="1000"/>
            </a:lvl3pPr>
            <a:lvl4pPr marL="1828800" lvl="3" indent="-228600" algn="l" rtl="0">
              <a:spcBef>
                <a:spcPts val="1600"/>
              </a:spcBef>
              <a:spcAft>
                <a:spcPts val="0"/>
              </a:spcAft>
              <a:buSzPts val="900"/>
              <a:buNone/>
              <a:defRPr sz="900"/>
            </a:lvl4pPr>
            <a:lvl5pPr marL="2286000" lvl="4" indent="-228600" algn="l" rtl="0">
              <a:spcBef>
                <a:spcPts val="1600"/>
              </a:spcBef>
              <a:spcAft>
                <a:spcPts val="0"/>
              </a:spcAft>
              <a:buSzPts val="900"/>
              <a:buNone/>
              <a:defRPr sz="900"/>
            </a:lvl5pPr>
            <a:lvl6pPr marL="2743200" lvl="5" indent="-228600" algn="l" rtl="0">
              <a:spcBef>
                <a:spcPts val="1600"/>
              </a:spcBef>
              <a:spcAft>
                <a:spcPts val="0"/>
              </a:spcAft>
              <a:buSzPts val="900"/>
              <a:buNone/>
              <a:defRPr sz="900"/>
            </a:lvl6pPr>
            <a:lvl7pPr marL="3200400" lvl="6" indent="-228600" algn="l" rtl="0">
              <a:spcBef>
                <a:spcPts val="1600"/>
              </a:spcBef>
              <a:spcAft>
                <a:spcPts val="0"/>
              </a:spcAft>
              <a:buSzPts val="900"/>
              <a:buNone/>
              <a:defRPr sz="900"/>
            </a:lvl7pPr>
            <a:lvl8pPr marL="3657600" lvl="7" indent="-228600" algn="l" rtl="0">
              <a:spcBef>
                <a:spcPts val="1600"/>
              </a:spcBef>
              <a:spcAft>
                <a:spcPts val="0"/>
              </a:spcAft>
              <a:buSzPts val="900"/>
              <a:buNone/>
              <a:defRPr sz="900"/>
            </a:lvl8pPr>
            <a:lvl9pPr marL="4114800" lvl="8" indent="-228600" algn="l" rtl="0">
              <a:spcBef>
                <a:spcPts val="1600"/>
              </a:spcBef>
              <a:spcAft>
                <a:spcPts val="1600"/>
              </a:spcAft>
              <a:buSzPts val="900"/>
              <a:buNone/>
              <a:defRPr sz="900"/>
            </a:lvl9pPr>
          </a:lstStyle>
          <a:p>
            <a:endParaRPr/>
          </a:p>
        </p:txBody>
      </p:sp>
      <p:sp>
        <p:nvSpPr>
          <p:cNvPr id="283" name="Google Shape;283;p14"/>
          <p:cNvSpPr txBox="1">
            <a:spLocks noGrp="1"/>
          </p:cNvSpPr>
          <p:nvPr>
            <p:ph type="dt" idx="10"/>
          </p:nvPr>
        </p:nvSpPr>
        <p:spPr>
          <a:xfrm rot="-5400000">
            <a:off x="10474929" y="1584900"/>
            <a:ext cx="2438400" cy="487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4" name="Google Shape;284;p14"/>
          <p:cNvSpPr>
            <a:spLocks noGrp="1"/>
          </p:cNvSpPr>
          <p:nvPr>
            <p:ph type="sldNum" idx="12"/>
          </p:nvPr>
        </p:nvSpPr>
        <p:spPr>
          <a:xfrm>
            <a:off x="11375717" y="5648960"/>
            <a:ext cx="7314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85" name="Google Shape;285;p14"/>
          <p:cNvSpPr txBox="1">
            <a:spLocks noGrp="1"/>
          </p:cNvSpPr>
          <p:nvPr>
            <p:ph type="ftr" idx="11"/>
          </p:nvPr>
        </p:nvSpPr>
        <p:spPr>
          <a:xfrm rot="-5400000">
            <a:off x="10510479" y="3987731"/>
            <a:ext cx="2367300" cy="4878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6"/>
        <p:cNvGrpSpPr/>
        <p:nvPr/>
      </p:nvGrpSpPr>
      <p:grpSpPr>
        <a:xfrm>
          <a:off x="0" y="0"/>
          <a:ext cx="0" cy="0"/>
          <a:chOff x="0" y="0"/>
          <a:chExt cx="0" cy="0"/>
        </a:xfrm>
      </p:grpSpPr>
      <p:sp>
        <p:nvSpPr>
          <p:cNvPr id="287" name="Google Shape;287;p15"/>
          <p:cNvSpPr txBox="1">
            <a:spLocks noGrp="1"/>
          </p:cNvSpPr>
          <p:nvPr>
            <p:ph type="title"/>
          </p:nvPr>
        </p:nvSpPr>
        <p:spPr>
          <a:xfrm>
            <a:off x="609600" y="274638"/>
            <a:ext cx="101601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2"/>
              </a:buClr>
              <a:buSzPts val="4600"/>
              <a:buFont typeface="Cambria"/>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15"/>
          <p:cNvSpPr txBox="1">
            <a:spLocks noGrp="1"/>
          </p:cNvSpPr>
          <p:nvPr>
            <p:ph type="body" idx="1"/>
          </p:nvPr>
        </p:nvSpPr>
        <p:spPr>
          <a:xfrm>
            <a:off x="609600" y="1535113"/>
            <a:ext cx="48768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1600"/>
              </a:spcBef>
              <a:spcAft>
                <a:spcPts val="0"/>
              </a:spcAft>
              <a:buSzPts val="2000"/>
              <a:buNone/>
              <a:defRPr sz="2000" b="1"/>
            </a:lvl2pPr>
            <a:lvl3pPr marL="1371600" lvl="2" indent="-228600" algn="l" rtl="0">
              <a:spcBef>
                <a:spcPts val="1600"/>
              </a:spcBef>
              <a:spcAft>
                <a:spcPts val="0"/>
              </a:spcAft>
              <a:buSzPts val="1800"/>
              <a:buNone/>
              <a:defRPr sz="1800" b="1"/>
            </a:lvl3pPr>
            <a:lvl4pPr marL="1828800" lvl="3" indent="-228600" algn="l" rtl="0">
              <a:spcBef>
                <a:spcPts val="1600"/>
              </a:spcBef>
              <a:spcAft>
                <a:spcPts val="0"/>
              </a:spcAft>
              <a:buSzPts val="1600"/>
              <a:buNone/>
              <a:defRPr sz="1600" b="1"/>
            </a:lvl4pPr>
            <a:lvl5pPr marL="2286000" lvl="4" indent="-228600" algn="l" rtl="0">
              <a:spcBef>
                <a:spcPts val="1600"/>
              </a:spcBef>
              <a:spcAft>
                <a:spcPts val="0"/>
              </a:spcAft>
              <a:buSzPts val="1600"/>
              <a:buNone/>
              <a:defRPr sz="1600" b="1"/>
            </a:lvl5pPr>
            <a:lvl6pPr marL="2743200" lvl="5" indent="-228600" algn="l" rtl="0">
              <a:spcBef>
                <a:spcPts val="1600"/>
              </a:spcBef>
              <a:spcAft>
                <a:spcPts val="0"/>
              </a:spcAft>
              <a:buSzPts val="1600"/>
              <a:buNone/>
              <a:defRPr sz="1600" b="1"/>
            </a:lvl6pPr>
            <a:lvl7pPr marL="3200400" lvl="6" indent="-228600" algn="l" rtl="0">
              <a:spcBef>
                <a:spcPts val="1600"/>
              </a:spcBef>
              <a:spcAft>
                <a:spcPts val="0"/>
              </a:spcAft>
              <a:buSzPts val="1600"/>
              <a:buNone/>
              <a:defRPr sz="1600" b="1"/>
            </a:lvl7pPr>
            <a:lvl8pPr marL="3657600" lvl="7" indent="-228600" algn="l" rtl="0">
              <a:spcBef>
                <a:spcPts val="1600"/>
              </a:spcBef>
              <a:spcAft>
                <a:spcPts val="0"/>
              </a:spcAft>
              <a:buSzPts val="1600"/>
              <a:buNone/>
              <a:defRPr sz="1600" b="1"/>
            </a:lvl8pPr>
            <a:lvl9pPr marL="4114800" lvl="8" indent="-228600" algn="l" rtl="0">
              <a:spcBef>
                <a:spcPts val="1600"/>
              </a:spcBef>
              <a:spcAft>
                <a:spcPts val="1600"/>
              </a:spcAft>
              <a:buSzPts val="1600"/>
              <a:buNone/>
              <a:defRPr sz="1600" b="1"/>
            </a:lvl9pPr>
          </a:lstStyle>
          <a:p>
            <a:endParaRPr/>
          </a:p>
        </p:txBody>
      </p:sp>
      <p:sp>
        <p:nvSpPr>
          <p:cNvPr id="289" name="Google Shape;289;p15"/>
          <p:cNvSpPr txBox="1">
            <a:spLocks noGrp="1"/>
          </p:cNvSpPr>
          <p:nvPr>
            <p:ph type="body" idx="2"/>
          </p:nvPr>
        </p:nvSpPr>
        <p:spPr>
          <a:xfrm>
            <a:off x="609600" y="2174875"/>
            <a:ext cx="487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SzPts val="2400"/>
              <a:buChar char="●"/>
              <a:defRPr sz="2400"/>
            </a:lvl1pPr>
            <a:lvl2pPr marL="914400" lvl="1" indent="-355600" algn="l" rtl="0">
              <a:spcBef>
                <a:spcPts val="1600"/>
              </a:spcBef>
              <a:spcAft>
                <a:spcPts val="0"/>
              </a:spcAft>
              <a:buSzPts val="2000"/>
              <a:buChar char="○"/>
              <a:defRPr sz="2000"/>
            </a:lvl2pPr>
            <a:lvl3pPr marL="1371600" lvl="2" indent="-342900" algn="l" rtl="0">
              <a:spcBef>
                <a:spcPts val="1600"/>
              </a:spcBef>
              <a:spcAft>
                <a:spcPts val="0"/>
              </a:spcAft>
              <a:buSzPts val="1800"/>
              <a:buChar char="■"/>
              <a:defRPr sz="1800"/>
            </a:lvl3pPr>
            <a:lvl4pPr marL="1828800" lvl="3" indent="-330200" algn="l" rtl="0">
              <a:spcBef>
                <a:spcPts val="1600"/>
              </a:spcBef>
              <a:spcAft>
                <a:spcPts val="0"/>
              </a:spcAft>
              <a:buSzPts val="1600"/>
              <a:buChar char="●"/>
              <a:defRPr sz="1600"/>
            </a:lvl4pPr>
            <a:lvl5pPr marL="2286000" lvl="4" indent="-330200" algn="l" rtl="0">
              <a:spcBef>
                <a:spcPts val="1600"/>
              </a:spcBef>
              <a:spcAft>
                <a:spcPts val="0"/>
              </a:spcAft>
              <a:buSzPts val="1600"/>
              <a:buChar char="○"/>
              <a:defRPr sz="1600"/>
            </a:lvl5pPr>
            <a:lvl6pPr marL="2743200" lvl="5" indent="-330200" algn="l" rtl="0">
              <a:spcBef>
                <a:spcPts val="1600"/>
              </a:spcBef>
              <a:spcAft>
                <a:spcPts val="0"/>
              </a:spcAft>
              <a:buSzPts val="1600"/>
              <a:buChar char="■"/>
              <a:defRPr sz="1600"/>
            </a:lvl6pPr>
            <a:lvl7pPr marL="3200400" lvl="6" indent="-330200" algn="l" rtl="0">
              <a:spcBef>
                <a:spcPts val="1600"/>
              </a:spcBef>
              <a:spcAft>
                <a:spcPts val="0"/>
              </a:spcAft>
              <a:buSzPts val="1600"/>
              <a:buChar char="●"/>
              <a:defRPr sz="1600"/>
            </a:lvl7pPr>
            <a:lvl8pPr marL="3657600" lvl="7" indent="-330200" algn="l" rtl="0">
              <a:spcBef>
                <a:spcPts val="1600"/>
              </a:spcBef>
              <a:spcAft>
                <a:spcPts val="0"/>
              </a:spcAft>
              <a:buSzPts val="1600"/>
              <a:buChar char="○"/>
              <a:defRPr sz="1600"/>
            </a:lvl8pPr>
            <a:lvl9pPr marL="4114800" lvl="8" indent="-330200" algn="l" rtl="0">
              <a:spcBef>
                <a:spcPts val="1600"/>
              </a:spcBef>
              <a:spcAft>
                <a:spcPts val="1600"/>
              </a:spcAft>
              <a:buSzPts val="1600"/>
              <a:buChar char="■"/>
              <a:defRPr sz="1600"/>
            </a:lvl9pPr>
          </a:lstStyle>
          <a:p>
            <a:endParaRPr/>
          </a:p>
        </p:txBody>
      </p:sp>
      <p:sp>
        <p:nvSpPr>
          <p:cNvPr id="290" name="Google Shape;290;p15"/>
          <p:cNvSpPr txBox="1">
            <a:spLocks noGrp="1"/>
          </p:cNvSpPr>
          <p:nvPr>
            <p:ph type="body" idx="3"/>
          </p:nvPr>
        </p:nvSpPr>
        <p:spPr>
          <a:xfrm>
            <a:off x="5892800" y="1535113"/>
            <a:ext cx="48768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1600"/>
              </a:spcBef>
              <a:spcAft>
                <a:spcPts val="0"/>
              </a:spcAft>
              <a:buSzPts val="2000"/>
              <a:buNone/>
              <a:defRPr sz="2000" b="1"/>
            </a:lvl2pPr>
            <a:lvl3pPr marL="1371600" lvl="2" indent="-228600" algn="l" rtl="0">
              <a:spcBef>
                <a:spcPts val="1600"/>
              </a:spcBef>
              <a:spcAft>
                <a:spcPts val="0"/>
              </a:spcAft>
              <a:buSzPts val="1800"/>
              <a:buNone/>
              <a:defRPr sz="1800" b="1"/>
            </a:lvl3pPr>
            <a:lvl4pPr marL="1828800" lvl="3" indent="-228600" algn="l" rtl="0">
              <a:spcBef>
                <a:spcPts val="1600"/>
              </a:spcBef>
              <a:spcAft>
                <a:spcPts val="0"/>
              </a:spcAft>
              <a:buSzPts val="1600"/>
              <a:buNone/>
              <a:defRPr sz="1600" b="1"/>
            </a:lvl4pPr>
            <a:lvl5pPr marL="2286000" lvl="4" indent="-228600" algn="l" rtl="0">
              <a:spcBef>
                <a:spcPts val="1600"/>
              </a:spcBef>
              <a:spcAft>
                <a:spcPts val="0"/>
              </a:spcAft>
              <a:buSzPts val="1600"/>
              <a:buNone/>
              <a:defRPr sz="1600" b="1"/>
            </a:lvl5pPr>
            <a:lvl6pPr marL="2743200" lvl="5" indent="-228600" algn="l" rtl="0">
              <a:spcBef>
                <a:spcPts val="1600"/>
              </a:spcBef>
              <a:spcAft>
                <a:spcPts val="0"/>
              </a:spcAft>
              <a:buSzPts val="1600"/>
              <a:buNone/>
              <a:defRPr sz="1600" b="1"/>
            </a:lvl6pPr>
            <a:lvl7pPr marL="3200400" lvl="6" indent="-228600" algn="l" rtl="0">
              <a:spcBef>
                <a:spcPts val="1600"/>
              </a:spcBef>
              <a:spcAft>
                <a:spcPts val="0"/>
              </a:spcAft>
              <a:buSzPts val="1600"/>
              <a:buNone/>
              <a:defRPr sz="1600" b="1"/>
            </a:lvl7pPr>
            <a:lvl8pPr marL="3657600" lvl="7" indent="-228600" algn="l" rtl="0">
              <a:spcBef>
                <a:spcPts val="1600"/>
              </a:spcBef>
              <a:spcAft>
                <a:spcPts val="0"/>
              </a:spcAft>
              <a:buSzPts val="1600"/>
              <a:buNone/>
              <a:defRPr sz="1600" b="1"/>
            </a:lvl8pPr>
            <a:lvl9pPr marL="4114800" lvl="8" indent="-228600" algn="l" rtl="0">
              <a:spcBef>
                <a:spcPts val="1600"/>
              </a:spcBef>
              <a:spcAft>
                <a:spcPts val="1600"/>
              </a:spcAft>
              <a:buSzPts val="1600"/>
              <a:buNone/>
              <a:defRPr sz="1600" b="1"/>
            </a:lvl9pPr>
          </a:lstStyle>
          <a:p>
            <a:endParaRPr/>
          </a:p>
        </p:txBody>
      </p:sp>
      <p:sp>
        <p:nvSpPr>
          <p:cNvPr id="291" name="Google Shape;291;p15"/>
          <p:cNvSpPr txBox="1">
            <a:spLocks noGrp="1"/>
          </p:cNvSpPr>
          <p:nvPr>
            <p:ph type="body" idx="4"/>
          </p:nvPr>
        </p:nvSpPr>
        <p:spPr>
          <a:xfrm>
            <a:off x="5892800" y="2174875"/>
            <a:ext cx="487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SzPts val="2400"/>
              <a:buChar char="●"/>
              <a:defRPr sz="2400"/>
            </a:lvl1pPr>
            <a:lvl2pPr marL="914400" lvl="1" indent="-355600" algn="l" rtl="0">
              <a:spcBef>
                <a:spcPts val="1600"/>
              </a:spcBef>
              <a:spcAft>
                <a:spcPts val="0"/>
              </a:spcAft>
              <a:buSzPts val="2000"/>
              <a:buChar char="○"/>
              <a:defRPr sz="2000"/>
            </a:lvl2pPr>
            <a:lvl3pPr marL="1371600" lvl="2" indent="-342900" algn="l" rtl="0">
              <a:spcBef>
                <a:spcPts val="1600"/>
              </a:spcBef>
              <a:spcAft>
                <a:spcPts val="0"/>
              </a:spcAft>
              <a:buSzPts val="1800"/>
              <a:buChar char="■"/>
              <a:defRPr sz="1800"/>
            </a:lvl3pPr>
            <a:lvl4pPr marL="1828800" lvl="3" indent="-330200" algn="l" rtl="0">
              <a:spcBef>
                <a:spcPts val="1600"/>
              </a:spcBef>
              <a:spcAft>
                <a:spcPts val="0"/>
              </a:spcAft>
              <a:buSzPts val="1600"/>
              <a:buChar char="●"/>
              <a:defRPr sz="1600"/>
            </a:lvl4pPr>
            <a:lvl5pPr marL="2286000" lvl="4" indent="-330200" algn="l" rtl="0">
              <a:spcBef>
                <a:spcPts val="1600"/>
              </a:spcBef>
              <a:spcAft>
                <a:spcPts val="0"/>
              </a:spcAft>
              <a:buSzPts val="1600"/>
              <a:buChar char="○"/>
              <a:defRPr sz="1600"/>
            </a:lvl5pPr>
            <a:lvl6pPr marL="2743200" lvl="5" indent="-330200" algn="l" rtl="0">
              <a:spcBef>
                <a:spcPts val="1600"/>
              </a:spcBef>
              <a:spcAft>
                <a:spcPts val="0"/>
              </a:spcAft>
              <a:buSzPts val="1600"/>
              <a:buChar char="■"/>
              <a:defRPr sz="1600"/>
            </a:lvl6pPr>
            <a:lvl7pPr marL="3200400" lvl="6" indent="-330200" algn="l" rtl="0">
              <a:spcBef>
                <a:spcPts val="1600"/>
              </a:spcBef>
              <a:spcAft>
                <a:spcPts val="0"/>
              </a:spcAft>
              <a:buSzPts val="1600"/>
              <a:buChar char="●"/>
              <a:defRPr sz="1600"/>
            </a:lvl7pPr>
            <a:lvl8pPr marL="3657600" lvl="7" indent="-330200" algn="l" rtl="0">
              <a:spcBef>
                <a:spcPts val="1600"/>
              </a:spcBef>
              <a:spcAft>
                <a:spcPts val="0"/>
              </a:spcAft>
              <a:buSzPts val="1600"/>
              <a:buChar char="○"/>
              <a:defRPr sz="1600"/>
            </a:lvl8pPr>
            <a:lvl9pPr marL="4114800" lvl="8" indent="-330200" algn="l" rtl="0">
              <a:spcBef>
                <a:spcPts val="1600"/>
              </a:spcBef>
              <a:spcAft>
                <a:spcPts val="1600"/>
              </a:spcAft>
              <a:buSzPts val="1600"/>
              <a:buChar char="■"/>
              <a:defRPr sz="1600"/>
            </a:lvl9pPr>
          </a:lstStyle>
          <a:p>
            <a:endParaRPr/>
          </a:p>
        </p:txBody>
      </p:sp>
      <p:sp>
        <p:nvSpPr>
          <p:cNvPr id="292" name="Google Shape;292;p15"/>
          <p:cNvSpPr txBox="1">
            <a:spLocks noGrp="1"/>
          </p:cNvSpPr>
          <p:nvPr>
            <p:ph type="dt" idx="10"/>
          </p:nvPr>
        </p:nvSpPr>
        <p:spPr>
          <a:xfrm rot="-5400000">
            <a:off x="10474929" y="1584900"/>
            <a:ext cx="2438400" cy="487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3" name="Google Shape;293;p15"/>
          <p:cNvSpPr txBox="1">
            <a:spLocks noGrp="1"/>
          </p:cNvSpPr>
          <p:nvPr>
            <p:ph type="ftr" idx="11"/>
          </p:nvPr>
        </p:nvSpPr>
        <p:spPr>
          <a:xfrm rot="-5400000">
            <a:off x="10510479" y="3987731"/>
            <a:ext cx="2367300" cy="4878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4" name="Google Shape;294;p15"/>
          <p:cNvSpPr>
            <a:spLocks noGrp="1"/>
          </p:cNvSpPr>
          <p:nvPr>
            <p:ph type="sldNum" idx="12"/>
          </p:nvPr>
        </p:nvSpPr>
        <p:spPr>
          <a:xfrm>
            <a:off x="11375717" y="5648960"/>
            <a:ext cx="7314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609600" y="274638"/>
            <a:ext cx="101601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2"/>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97" name="Google Shape;297;p16"/>
          <p:cNvSpPr txBox="1">
            <a:spLocks noGrp="1"/>
          </p:cNvSpPr>
          <p:nvPr>
            <p:ph type="body" idx="1"/>
          </p:nvPr>
        </p:nvSpPr>
        <p:spPr>
          <a:xfrm>
            <a:off x="609600" y="1536192"/>
            <a:ext cx="4876800" cy="45903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SzPts val="2800"/>
              <a:buChar char="●"/>
              <a:defRPr sz="2800"/>
            </a:lvl1pPr>
            <a:lvl2pPr marL="914400" lvl="1" indent="-381000" algn="l" rtl="0">
              <a:spcBef>
                <a:spcPts val="1600"/>
              </a:spcBef>
              <a:spcAft>
                <a:spcPts val="0"/>
              </a:spcAft>
              <a:buSzPts val="2400"/>
              <a:buChar char="○"/>
              <a:defRPr sz="2400"/>
            </a:lvl2pPr>
            <a:lvl3pPr marL="1371600" lvl="2" indent="-355600" algn="l" rtl="0">
              <a:spcBef>
                <a:spcPts val="1600"/>
              </a:spcBef>
              <a:spcAft>
                <a:spcPts val="0"/>
              </a:spcAft>
              <a:buSzPts val="2000"/>
              <a:buChar char="■"/>
              <a:defRPr sz="2000"/>
            </a:lvl3pPr>
            <a:lvl4pPr marL="1828800" lvl="3" indent="-342900" algn="l" rtl="0">
              <a:spcBef>
                <a:spcPts val="1600"/>
              </a:spcBef>
              <a:spcAft>
                <a:spcPts val="0"/>
              </a:spcAft>
              <a:buSzPts val="1800"/>
              <a:buChar char="●"/>
              <a:defRPr sz="1800"/>
            </a:lvl4pPr>
            <a:lvl5pPr marL="2286000" lvl="4" indent="-342900" algn="l" rtl="0">
              <a:spcBef>
                <a:spcPts val="1600"/>
              </a:spcBef>
              <a:spcAft>
                <a:spcPts val="0"/>
              </a:spcAft>
              <a:buSzPts val="1800"/>
              <a:buChar char="○"/>
              <a:defRPr sz="1800"/>
            </a:lvl5pPr>
            <a:lvl6pPr marL="2743200" lvl="5" indent="-342900" algn="l" rtl="0">
              <a:spcBef>
                <a:spcPts val="1600"/>
              </a:spcBef>
              <a:spcAft>
                <a:spcPts val="0"/>
              </a:spcAft>
              <a:buSzPts val="1800"/>
              <a:buChar char="■"/>
              <a:defRPr sz="1800"/>
            </a:lvl6pPr>
            <a:lvl7pPr marL="3200400" lvl="6" indent="-342900" algn="l" rtl="0">
              <a:spcBef>
                <a:spcPts val="1600"/>
              </a:spcBef>
              <a:spcAft>
                <a:spcPts val="0"/>
              </a:spcAft>
              <a:buSzPts val="1800"/>
              <a:buChar char="●"/>
              <a:defRPr sz="1800"/>
            </a:lvl7pPr>
            <a:lvl8pPr marL="3657600" lvl="7" indent="-342900" algn="l" rtl="0">
              <a:spcBef>
                <a:spcPts val="1600"/>
              </a:spcBef>
              <a:spcAft>
                <a:spcPts val="0"/>
              </a:spcAft>
              <a:buSzPts val="1800"/>
              <a:buChar char="○"/>
              <a:defRPr sz="1800"/>
            </a:lvl8pPr>
            <a:lvl9pPr marL="4114800" lvl="8" indent="-342900" algn="l" rtl="0">
              <a:spcBef>
                <a:spcPts val="1600"/>
              </a:spcBef>
              <a:spcAft>
                <a:spcPts val="1600"/>
              </a:spcAft>
              <a:buSzPts val="1800"/>
              <a:buChar char="■"/>
              <a:defRPr sz="1800"/>
            </a:lvl9pPr>
          </a:lstStyle>
          <a:p>
            <a:endParaRPr/>
          </a:p>
        </p:txBody>
      </p:sp>
      <p:sp>
        <p:nvSpPr>
          <p:cNvPr id="298" name="Google Shape;298;p16"/>
          <p:cNvSpPr txBox="1">
            <a:spLocks noGrp="1"/>
          </p:cNvSpPr>
          <p:nvPr>
            <p:ph type="body" idx="2"/>
          </p:nvPr>
        </p:nvSpPr>
        <p:spPr>
          <a:xfrm>
            <a:off x="5892800" y="1536192"/>
            <a:ext cx="4876800" cy="45903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SzPts val="2800"/>
              <a:buChar char="●"/>
              <a:defRPr sz="2800"/>
            </a:lvl1pPr>
            <a:lvl2pPr marL="914400" lvl="1" indent="-381000" algn="l" rtl="0">
              <a:spcBef>
                <a:spcPts val="1600"/>
              </a:spcBef>
              <a:spcAft>
                <a:spcPts val="0"/>
              </a:spcAft>
              <a:buSzPts val="2400"/>
              <a:buChar char="○"/>
              <a:defRPr sz="2400"/>
            </a:lvl2pPr>
            <a:lvl3pPr marL="1371600" lvl="2" indent="-355600" algn="l" rtl="0">
              <a:spcBef>
                <a:spcPts val="1600"/>
              </a:spcBef>
              <a:spcAft>
                <a:spcPts val="0"/>
              </a:spcAft>
              <a:buSzPts val="2000"/>
              <a:buChar char="■"/>
              <a:defRPr sz="2000"/>
            </a:lvl3pPr>
            <a:lvl4pPr marL="1828800" lvl="3" indent="-342900" algn="l" rtl="0">
              <a:spcBef>
                <a:spcPts val="1600"/>
              </a:spcBef>
              <a:spcAft>
                <a:spcPts val="0"/>
              </a:spcAft>
              <a:buSzPts val="1800"/>
              <a:buChar char="●"/>
              <a:defRPr sz="1800"/>
            </a:lvl4pPr>
            <a:lvl5pPr marL="2286000" lvl="4" indent="-342900" algn="l" rtl="0">
              <a:spcBef>
                <a:spcPts val="1600"/>
              </a:spcBef>
              <a:spcAft>
                <a:spcPts val="0"/>
              </a:spcAft>
              <a:buSzPts val="1800"/>
              <a:buChar char="○"/>
              <a:defRPr sz="1800"/>
            </a:lvl5pPr>
            <a:lvl6pPr marL="2743200" lvl="5" indent="-342900" algn="l" rtl="0">
              <a:spcBef>
                <a:spcPts val="1600"/>
              </a:spcBef>
              <a:spcAft>
                <a:spcPts val="0"/>
              </a:spcAft>
              <a:buSzPts val="1800"/>
              <a:buChar char="■"/>
              <a:defRPr sz="1800"/>
            </a:lvl6pPr>
            <a:lvl7pPr marL="3200400" lvl="6" indent="-342900" algn="l" rtl="0">
              <a:spcBef>
                <a:spcPts val="1600"/>
              </a:spcBef>
              <a:spcAft>
                <a:spcPts val="0"/>
              </a:spcAft>
              <a:buSzPts val="1800"/>
              <a:buChar char="●"/>
              <a:defRPr sz="1800"/>
            </a:lvl7pPr>
            <a:lvl8pPr marL="3657600" lvl="7" indent="-342900" algn="l" rtl="0">
              <a:spcBef>
                <a:spcPts val="1600"/>
              </a:spcBef>
              <a:spcAft>
                <a:spcPts val="0"/>
              </a:spcAft>
              <a:buSzPts val="1800"/>
              <a:buChar char="○"/>
              <a:defRPr sz="1800"/>
            </a:lvl8pPr>
            <a:lvl9pPr marL="4114800" lvl="8" indent="-342900" algn="l" rtl="0">
              <a:spcBef>
                <a:spcPts val="1600"/>
              </a:spcBef>
              <a:spcAft>
                <a:spcPts val="1600"/>
              </a:spcAft>
              <a:buSzPts val="1800"/>
              <a:buChar char="■"/>
              <a:defRPr sz="1800"/>
            </a:lvl9pPr>
          </a:lstStyle>
          <a:p>
            <a:endParaRPr/>
          </a:p>
        </p:txBody>
      </p:sp>
      <p:sp>
        <p:nvSpPr>
          <p:cNvPr id="299" name="Google Shape;299;p16"/>
          <p:cNvSpPr txBox="1">
            <a:spLocks noGrp="1"/>
          </p:cNvSpPr>
          <p:nvPr>
            <p:ph type="dt" idx="10"/>
          </p:nvPr>
        </p:nvSpPr>
        <p:spPr>
          <a:xfrm rot="-5400000">
            <a:off x="10474929" y="1584900"/>
            <a:ext cx="2438400" cy="487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0" name="Google Shape;300;p16"/>
          <p:cNvSpPr txBox="1">
            <a:spLocks noGrp="1"/>
          </p:cNvSpPr>
          <p:nvPr>
            <p:ph type="ftr" idx="11"/>
          </p:nvPr>
        </p:nvSpPr>
        <p:spPr>
          <a:xfrm rot="-5400000">
            <a:off x="10510479" y="3987731"/>
            <a:ext cx="2367300" cy="4878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1" name="Google Shape;301;p16"/>
          <p:cNvSpPr>
            <a:spLocks noGrp="1"/>
          </p:cNvSpPr>
          <p:nvPr>
            <p:ph type="sldNum" idx="12"/>
          </p:nvPr>
        </p:nvSpPr>
        <p:spPr>
          <a:xfrm>
            <a:off x="11375717" y="5648960"/>
            <a:ext cx="7314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p4"/>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p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p5"/>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p5"/>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p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p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p7"/>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p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p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p9"/>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p9"/>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p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p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technofaq.org/posts/2016/03/five-must-have-apps-for-creating-stunning-presentation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305"/>
        <p:cNvGrpSpPr/>
        <p:nvPr/>
      </p:nvGrpSpPr>
      <p:grpSpPr>
        <a:xfrm>
          <a:off x="0" y="0"/>
          <a:ext cx="0" cy="0"/>
          <a:chOff x="0" y="0"/>
          <a:chExt cx="0" cy="0"/>
        </a:xfrm>
      </p:grpSpPr>
      <p:sp>
        <p:nvSpPr>
          <p:cNvPr id="306" name="Google Shape;306;p17"/>
          <p:cNvSpPr txBox="1">
            <a:spLocks noGrp="1"/>
          </p:cNvSpPr>
          <p:nvPr>
            <p:ph type="ctrTitle"/>
          </p:nvPr>
        </p:nvSpPr>
        <p:spPr>
          <a:xfrm>
            <a:off x="797475" y="1630983"/>
            <a:ext cx="10962900" cy="1854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6600"/>
              <a:buFont typeface="Cambria"/>
              <a:buNone/>
            </a:pPr>
            <a:r>
              <a:rPr lang="en-US" b="0">
                <a:latin typeface="Maven Pro SemiBold"/>
                <a:ea typeface="Maven Pro SemiBold"/>
                <a:cs typeface="Maven Pro SemiBold"/>
                <a:sym typeface="Maven Pro SemiBold"/>
              </a:rPr>
              <a:t>Analytical CRM Development </a:t>
            </a:r>
            <a:br>
              <a:rPr lang="en-US" b="0">
                <a:latin typeface="Maven Pro SemiBold"/>
                <a:ea typeface="Maven Pro SemiBold"/>
                <a:cs typeface="Maven Pro SemiBold"/>
                <a:sym typeface="Maven Pro SemiBold"/>
              </a:rPr>
            </a:br>
            <a:r>
              <a:rPr lang="en-US" b="0">
                <a:latin typeface="Maven Pro SemiBold"/>
                <a:ea typeface="Maven Pro SemiBold"/>
                <a:cs typeface="Maven Pro SemiBold"/>
                <a:sym typeface="Maven Pro SemiBold"/>
              </a:rPr>
              <a:t>for a Bank</a:t>
            </a:r>
            <a:endParaRPr b="0">
              <a:latin typeface="Maven Pro SemiBold"/>
              <a:ea typeface="Maven Pro SemiBold"/>
              <a:cs typeface="Maven Pro SemiBold"/>
              <a:sym typeface="Maven Pro SemiBold"/>
            </a:endParaRPr>
          </a:p>
        </p:txBody>
      </p:sp>
      <p:sp>
        <p:nvSpPr>
          <p:cNvPr id="307" name="Google Shape;307;p17"/>
          <p:cNvSpPr txBox="1">
            <a:spLocks noGrp="1"/>
          </p:cNvSpPr>
          <p:nvPr>
            <p:ph type="subTitle" idx="1"/>
          </p:nvPr>
        </p:nvSpPr>
        <p:spPr>
          <a:xfrm>
            <a:off x="891442" y="3666817"/>
            <a:ext cx="5673900" cy="92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00"/>
              <a:buNone/>
            </a:pPr>
            <a:r>
              <a:rPr lang="en-US" sz="2300">
                <a:latin typeface="Maven Pro"/>
                <a:ea typeface="Maven Pro"/>
                <a:cs typeface="Maven Pro"/>
                <a:sym typeface="Maven Pro"/>
              </a:rPr>
              <a:t>Capstone Project</a:t>
            </a:r>
            <a:endParaRPr sz="2300">
              <a:latin typeface="Maven Pro"/>
              <a:ea typeface="Maven Pro"/>
              <a:cs typeface="Maven Pro"/>
              <a:sym typeface="Maven Pro"/>
            </a:endParaRPr>
          </a:p>
        </p:txBody>
      </p:sp>
      <p:sp>
        <p:nvSpPr>
          <p:cNvPr id="308" name="Google Shape;308;p17"/>
          <p:cNvSpPr txBox="1"/>
          <p:nvPr/>
        </p:nvSpPr>
        <p:spPr>
          <a:xfrm>
            <a:off x="7633620" y="6143989"/>
            <a:ext cx="373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aven Pro"/>
                <a:ea typeface="Maven Pro"/>
                <a:cs typeface="Maven Pro"/>
                <a:sym typeface="Maven Pro"/>
              </a:rPr>
              <a:t>By Kamini Sharma</a:t>
            </a:r>
            <a:endParaRPr sz="1800">
              <a:solidFill>
                <a:schemeClr val="lt1"/>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txBox="1">
            <a:spLocks noGrp="1"/>
          </p:cNvSpPr>
          <p:nvPr>
            <p:ph type="body" idx="1"/>
          </p:nvPr>
        </p:nvSpPr>
        <p:spPr>
          <a:xfrm>
            <a:off x="129966" y="1572035"/>
            <a:ext cx="4746834" cy="449517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b="1" i="0" dirty="0"/>
              <a:t>Key Points:</a:t>
            </a:r>
            <a:endParaRPr sz="1400" dirty="0"/>
          </a:p>
          <a:p>
            <a:pPr marL="285750" lvl="0" indent="-285750" algn="l" rtl="0">
              <a:spcBef>
                <a:spcPts val="360"/>
              </a:spcBef>
              <a:spcAft>
                <a:spcPts val="0"/>
              </a:spcAft>
              <a:buSzPts val="1800"/>
              <a:buFont typeface="Arial" panose="020B0604020202020204" pitchFamily="34" charset="0"/>
              <a:buChar char="•"/>
            </a:pPr>
            <a:r>
              <a:rPr lang="en-US" i="0" dirty="0"/>
              <a:t>Customers using 1 product have highest churn count (1409).</a:t>
            </a:r>
            <a:endParaRPr sz="1400" dirty="0"/>
          </a:p>
          <a:p>
            <a:pPr marL="285750" lvl="0" indent="-285750" algn="l" rtl="0">
              <a:spcBef>
                <a:spcPts val="360"/>
              </a:spcBef>
              <a:spcAft>
                <a:spcPts val="0"/>
              </a:spcAft>
              <a:buSzPts val="1800"/>
              <a:buFont typeface="Arial" panose="020B0604020202020204" pitchFamily="34" charset="0"/>
              <a:buChar char="•"/>
            </a:pPr>
            <a:r>
              <a:rPr lang="en-US" i="0" dirty="0"/>
              <a:t>Churn count decreases as the number of products used increases. Suggest product bundling to incentivize multiple product usage</a:t>
            </a:r>
            <a:endParaRPr sz="1400" dirty="0"/>
          </a:p>
          <a:p>
            <a:pPr marL="0" lvl="0" indent="0" algn="l" rtl="0">
              <a:spcBef>
                <a:spcPts val="360"/>
              </a:spcBef>
              <a:spcAft>
                <a:spcPts val="0"/>
              </a:spcAft>
              <a:buSzPts val="1800"/>
              <a:buNone/>
            </a:pPr>
            <a:r>
              <a:rPr lang="en-US" b="1" i="0" dirty="0"/>
              <a:t>Analysis:</a:t>
            </a:r>
            <a:endParaRPr sz="1400" dirty="0"/>
          </a:p>
          <a:p>
            <a:pPr marL="285750" lvl="0" indent="-285750" algn="l" rtl="0">
              <a:spcBef>
                <a:spcPts val="360"/>
              </a:spcBef>
              <a:spcAft>
                <a:spcPts val="0"/>
              </a:spcAft>
              <a:buSzPts val="1800"/>
              <a:buFont typeface="Arial" panose="020B0604020202020204" pitchFamily="34" charset="0"/>
              <a:buChar char="•"/>
            </a:pPr>
            <a:r>
              <a:rPr lang="en-US" i="0" dirty="0"/>
              <a:t>Single-product customers may churn due to limited banking needs or perceived value.</a:t>
            </a:r>
            <a:endParaRPr sz="1400" dirty="0"/>
          </a:p>
          <a:p>
            <a:pPr marL="285750" lvl="0" indent="-285750" algn="l" rtl="0">
              <a:spcBef>
                <a:spcPts val="360"/>
              </a:spcBef>
              <a:spcAft>
                <a:spcPts val="1600"/>
              </a:spcAft>
              <a:buSzPts val="1800"/>
              <a:buFont typeface="Arial" panose="020B0604020202020204" pitchFamily="34" charset="0"/>
              <a:buChar char="•"/>
            </a:pPr>
            <a:r>
              <a:rPr lang="en-US" i="0" dirty="0"/>
              <a:t>Multiple-product users are more loyal, indicating a need to encourage product diversification.</a:t>
            </a:r>
            <a:endParaRPr dirty="0"/>
          </a:p>
        </p:txBody>
      </p:sp>
      <p:sp>
        <p:nvSpPr>
          <p:cNvPr id="357" name="Google Shape;357;p24"/>
          <p:cNvSpPr txBox="1"/>
          <p:nvPr/>
        </p:nvSpPr>
        <p:spPr>
          <a:xfrm>
            <a:off x="4977483" y="6067205"/>
            <a:ext cx="6785160" cy="75713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2000"/>
              <a:buFont typeface="Cambria"/>
              <a:buNone/>
            </a:pPr>
            <a:endParaRPr sz="2000" i="1">
              <a:solidFill>
                <a:schemeClr val="dk1"/>
              </a:solidFill>
              <a:highlight>
                <a:srgbClr val="008080"/>
              </a:highlight>
              <a:latin typeface="Cambria"/>
              <a:ea typeface="Cambria"/>
              <a:cs typeface="Cambria"/>
              <a:sym typeface="Cambria"/>
            </a:endParaRPr>
          </a:p>
        </p:txBody>
      </p:sp>
      <p:sp>
        <p:nvSpPr>
          <p:cNvPr id="358" name="Google Shape;358;p24"/>
          <p:cNvSpPr/>
          <p:nvPr/>
        </p:nvSpPr>
        <p:spPr>
          <a:xfrm>
            <a:off x="1" y="-2"/>
            <a:ext cx="12192000" cy="9171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Churn Analysis by Number of Products.</a:t>
            </a:r>
            <a:endParaRPr sz="3200">
              <a:solidFill>
                <a:schemeClr val="lt1"/>
              </a:solidFill>
              <a:latin typeface="Maven Pro SemiBold"/>
              <a:ea typeface="Maven Pro SemiBold"/>
              <a:cs typeface="Maven Pro SemiBold"/>
              <a:sym typeface="Maven Pro SemiBold"/>
            </a:endParaRPr>
          </a:p>
        </p:txBody>
      </p:sp>
      <p:pic>
        <p:nvPicPr>
          <p:cNvPr id="359" name="Google Shape;359;p24"/>
          <p:cNvPicPr preferRelativeResize="0"/>
          <p:nvPr/>
        </p:nvPicPr>
        <p:blipFill>
          <a:blip r:embed="rId3">
            <a:alphaModFix/>
          </a:blip>
          <a:stretch>
            <a:fillRect/>
          </a:stretch>
        </p:blipFill>
        <p:spPr>
          <a:xfrm>
            <a:off x="5090809" y="2340648"/>
            <a:ext cx="6484334" cy="24490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idx="4294967295"/>
          </p:nvPr>
        </p:nvSpPr>
        <p:spPr>
          <a:xfrm>
            <a:off x="0" y="757238"/>
            <a:ext cx="3657600" cy="403225"/>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2"/>
              </a:buClr>
              <a:buSzPct val="100000"/>
              <a:buFont typeface="Cambria"/>
              <a:buNone/>
            </a:pPr>
            <a:br>
              <a:rPr lang="en-US" sz="2400" b="1"/>
            </a:br>
            <a:br>
              <a:rPr lang="en-US" sz="2400" b="1"/>
            </a:br>
            <a:endParaRPr sz="2400" b="1"/>
          </a:p>
        </p:txBody>
      </p:sp>
      <p:sp>
        <p:nvSpPr>
          <p:cNvPr id="365" name="Google Shape;365;p25"/>
          <p:cNvSpPr/>
          <p:nvPr/>
        </p:nvSpPr>
        <p:spPr>
          <a:xfrm>
            <a:off x="536398" y="1750702"/>
            <a:ext cx="3361500" cy="22086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Offer bundled products or incentives for multiple product adoption.</a:t>
            </a:r>
            <a:endParaRPr>
              <a:solidFill>
                <a:schemeClr val="lt1"/>
              </a:solidFill>
            </a:endParaRPr>
          </a:p>
        </p:txBody>
      </p:sp>
      <p:sp>
        <p:nvSpPr>
          <p:cNvPr id="366" name="Google Shape;366;p25"/>
          <p:cNvSpPr/>
          <p:nvPr/>
        </p:nvSpPr>
        <p:spPr>
          <a:xfrm>
            <a:off x="4612222" y="2733941"/>
            <a:ext cx="2636400" cy="21621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a:solidFill>
                  <a:schemeClr val="lt1"/>
                </a:solidFill>
                <a:latin typeface="Calibri"/>
                <a:ea typeface="Calibri"/>
                <a:cs typeface="Calibri"/>
                <a:sym typeface="Calibri"/>
              </a:rPr>
              <a:t>Enhance value proposition for using multiple products.</a:t>
            </a:r>
            <a:endParaRPr sz="1800" b="1">
              <a:solidFill>
                <a:schemeClr val="lt1"/>
              </a:solidFill>
              <a:latin typeface="Calibri"/>
              <a:ea typeface="Calibri"/>
              <a:cs typeface="Calibri"/>
              <a:sym typeface="Calibri"/>
            </a:endParaRPr>
          </a:p>
        </p:txBody>
      </p:sp>
      <p:sp>
        <p:nvSpPr>
          <p:cNvPr id="367" name="Google Shape;367;p25"/>
          <p:cNvSpPr/>
          <p:nvPr/>
        </p:nvSpPr>
        <p:spPr>
          <a:xfrm>
            <a:off x="492893" y="4366450"/>
            <a:ext cx="3448500" cy="20967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a:solidFill>
                  <a:schemeClr val="lt1"/>
                </a:solidFill>
                <a:latin typeface="Calibri"/>
                <a:ea typeface="Calibri"/>
                <a:cs typeface="Calibri"/>
                <a:sym typeface="Calibri"/>
              </a:rPr>
              <a:t>Use data analytics for personalized product recommendations.</a:t>
            </a:r>
            <a:endParaRPr sz="1800" b="1">
              <a:solidFill>
                <a:schemeClr val="lt1"/>
              </a:solidFill>
              <a:latin typeface="Calibri"/>
              <a:ea typeface="Calibri"/>
              <a:cs typeface="Calibri"/>
              <a:sym typeface="Calibri"/>
            </a:endParaRPr>
          </a:p>
        </p:txBody>
      </p:sp>
      <p:sp>
        <p:nvSpPr>
          <p:cNvPr id="368" name="Google Shape;368;p25"/>
          <p:cNvSpPr/>
          <p:nvPr/>
        </p:nvSpPr>
        <p:spPr>
          <a:xfrm>
            <a:off x="7802526" y="4257133"/>
            <a:ext cx="3151800" cy="22059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a:solidFill>
                  <a:schemeClr val="lt1"/>
                </a:solidFill>
                <a:latin typeface="Calibri"/>
                <a:ea typeface="Calibri"/>
                <a:cs typeface="Calibri"/>
                <a:sym typeface="Calibri"/>
              </a:rPr>
              <a:t>Launch targeted retention campaigns for single-product customers.</a:t>
            </a:r>
            <a:endParaRPr sz="1800" b="1">
              <a:solidFill>
                <a:schemeClr val="lt1"/>
              </a:solidFill>
              <a:latin typeface="Calibri"/>
              <a:ea typeface="Calibri"/>
              <a:cs typeface="Calibri"/>
              <a:sym typeface="Calibri"/>
            </a:endParaRPr>
          </a:p>
        </p:txBody>
      </p:sp>
      <p:sp>
        <p:nvSpPr>
          <p:cNvPr id="369" name="Google Shape;369;p25"/>
          <p:cNvSpPr/>
          <p:nvPr/>
        </p:nvSpPr>
        <p:spPr>
          <a:xfrm>
            <a:off x="8073810" y="1451377"/>
            <a:ext cx="3180600" cy="24285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a:solidFill>
                  <a:schemeClr val="lt1"/>
                </a:solidFill>
                <a:latin typeface="Calibri"/>
                <a:ea typeface="Calibri"/>
                <a:cs typeface="Calibri"/>
                <a:sym typeface="Calibri"/>
              </a:rPr>
              <a:t>Educate customers on the benefits of multiple products.</a:t>
            </a:r>
            <a:endParaRPr sz="1800" b="1">
              <a:solidFill>
                <a:schemeClr val="lt1"/>
              </a:solidFill>
              <a:latin typeface="Calibri"/>
              <a:ea typeface="Calibri"/>
              <a:cs typeface="Calibri"/>
              <a:sym typeface="Calibri"/>
            </a:endParaRPr>
          </a:p>
        </p:txBody>
      </p:sp>
      <p:sp>
        <p:nvSpPr>
          <p:cNvPr id="370" name="Google Shape;370;p25"/>
          <p:cNvSpPr/>
          <p:nvPr/>
        </p:nvSpPr>
        <p:spPr>
          <a:xfrm>
            <a:off x="0" y="0"/>
            <a:ext cx="12192000" cy="9171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Recommendations</a:t>
            </a:r>
            <a:endParaRPr sz="3200">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body" idx="1"/>
          </p:nvPr>
        </p:nvSpPr>
        <p:spPr>
          <a:xfrm>
            <a:off x="254825" y="2137525"/>
            <a:ext cx="4407000" cy="43422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1800"/>
              <a:buFont typeface="Arial" panose="020B0604020202020204" pitchFamily="34" charset="0"/>
              <a:buChar char="•"/>
            </a:pPr>
            <a:r>
              <a:rPr lang="en-US" sz="1800" i="0" dirty="0"/>
              <a:t>The </a:t>
            </a:r>
            <a:r>
              <a:rPr lang="en-US" sz="1800" dirty="0"/>
              <a:t>Bar</a:t>
            </a:r>
            <a:r>
              <a:rPr lang="en-US" sz="1800" i="0" dirty="0"/>
              <a:t> chart shows customers by credit card status and churned/exited status.</a:t>
            </a:r>
            <a:endParaRPr sz="1800" dirty="0"/>
          </a:p>
          <a:p>
            <a:pPr marL="285750" lvl="0" indent="-285750" algn="l" rtl="0">
              <a:spcBef>
                <a:spcPts val="360"/>
              </a:spcBef>
              <a:spcAft>
                <a:spcPts val="0"/>
              </a:spcAft>
              <a:buSzPts val="1800"/>
              <a:buFont typeface="Arial" panose="020B0604020202020204" pitchFamily="34" charset="0"/>
              <a:buChar char="•"/>
            </a:pPr>
            <a:r>
              <a:rPr lang="en-US" sz="1800" i="0" dirty="0"/>
              <a:t>6K of credit card holders have exited or churned.</a:t>
            </a:r>
            <a:endParaRPr sz="1800" dirty="0"/>
          </a:p>
          <a:p>
            <a:pPr marL="285750" lvl="0" indent="-285750" algn="l" rtl="0">
              <a:spcBef>
                <a:spcPts val="360"/>
              </a:spcBef>
              <a:spcAft>
                <a:spcPts val="0"/>
              </a:spcAft>
              <a:buSzPts val="1800"/>
              <a:buFont typeface="Arial" panose="020B0604020202020204" pitchFamily="34" charset="0"/>
              <a:buChar char="•"/>
            </a:pPr>
            <a:r>
              <a:rPr lang="en-US" sz="1800" dirty="0"/>
              <a:t>1K</a:t>
            </a:r>
            <a:r>
              <a:rPr lang="en-US" sz="1800" i="0" dirty="0"/>
              <a:t> of non-credit card holders have churned.</a:t>
            </a:r>
            <a:endParaRPr sz="1800" dirty="0"/>
          </a:p>
          <a:p>
            <a:pPr marL="285750" lvl="0" indent="-285750" algn="l" rtl="0">
              <a:spcBef>
                <a:spcPts val="360"/>
              </a:spcBef>
              <a:spcAft>
                <a:spcPts val="1600"/>
              </a:spcAft>
              <a:buSzPts val="1800"/>
              <a:buFont typeface="Arial" panose="020B0604020202020204" pitchFamily="34" charset="0"/>
              <a:buChar char="•"/>
            </a:pPr>
            <a:r>
              <a:rPr lang="en-US" sz="1800" i="0" dirty="0"/>
              <a:t>Credit card ownership significantly impacts customer retention rates.</a:t>
            </a:r>
            <a:endParaRPr sz="1800" dirty="0"/>
          </a:p>
        </p:txBody>
      </p:sp>
      <p:sp>
        <p:nvSpPr>
          <p:cNvPr id="376" name="Google Shape;376;p26"/>
          <p:cNvSpPr/>
          <p:nvPr/>
        </p:nvSpPr>
        <p:spPr>
          <a:xfrm>
            <a:off x="-1" y="5"/>
            <a:ext cx="12192000" cy="9288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Credit Card on Customer Churn</a:t>
            </a:r>
            <a:endParaRPr sz="3200">
              <a:solidFill>
                <a:schemeClr val="lt1"/>
              </a:solidFill>
              <a:latin typeface="Maven Pro SemiBold"/>
              <a:ea typeface="Maven Pro SemiBold"/>
              <a:cs typeface="Maven Pro SemiBold"/>
              <a:sym typeface="Maven Pro SemiBold"/>
            </a:endParaRPr>
          </a:p>
        </p:txBody>
      </p:sp>
      <p:pic>
        <p:nvPicPr>
          <p:cNvPr id="377" name="Google Shape;377;p26"/>
          <p:cNvPicPr preferRelativeResize="0"/>
          <p:nvPr/>
        </p:nvPicPr>
        <p:blipFill>
          <a:blip r:embed="rId3">
            <a:alphaModFix/>
          </a:blip>
          <a:stretch>
            <a:fillRect/>
          </a:stretch>
        </p:blipFill>
        <p:spPr>
          <a:xfrm>
            <a:off x="4814225" y="1774518"/>
            <a:ext cx="6906061" cy="314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grpSp>
        <p:nvGrpSpPr>
          <p:cNvPr id="382" name="Google Shape;382;p27"/>
          <p:cNvGrpSpPr/>
          <p:nvPr/>
        </p:nvGrpSpPr>
        <p:grpSpPr>
          <a:xfrm>
            <a:off x="3066322" y="1033490"/>
            <a:ext cx="6437444" cy="4932697"/>
            <a:chOff x="0" y="29007"/>
            <a:chExt cx="6437444" cy="4932697"/>
          </a:xfrm>
        </p:grpSpPr>
        <p:sp>
          <p:nvSpPr>
            <p:cNvPr id="383" name="Google Shape;383;p27"/>
            <p:cNvSpPr/>
            <p:nvPr/>
          </p:nvSpPr>
          <p:spPr>
            <a:xfrm>
              <a:off x="0" y="29007"/>
              <a:ext cx="6437444" cy="819831"/>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Nunito"/>
                <a:ea typeface="Nunito"/>
                <a:cs typeface="Nunito"/>
                <a:sym typeface="Nunito"/>
              </a:endParaRPr>
            </a:p>
          </p:txBody>
        </p:sp>
        <p:sp>
          <p:nvSpPr>
            <p:cNvPr id="384" name="Google Shape;384;p27"/>
            <p:cNvSpPr txBox="1"/>
            <p:nvPr/>
          </p:nvSpPr>
          <p:spPr>
            <a:xfrm>
              <a:off x="40021" y="69028"/>
              <a:ext cx="6357402" cy="739789"/>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rgbClr val="434343"/>
                </a:solidFill>
                <a:highlight>
                  <a:srgbClr val="008080"/>
                </a:highlight>
                <a:latin typeface="Nunito"/>
                <a:ea typeface="Nunito"/>
                <a:cs typeface="Nunito"/>
                <a:sym typeface="Nunito"/>
              </a:endParaRPr>
            </a:p>
          </p:txBody>
        </p:sp>
        <p:sp>
          <p:nvSpPr>
            <p:cNvPr id="385" name="Google Shape;385;p27"/>
            <p:cNvSpPr/>
            <p:nvPr/>
          </p:nvSpPr>
          <p:spPr>
            <a:xfrm>
              <a:off x="0" y="882420"/>
              <a:ext cx="6437444" cy="11583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Nunito"/>
                <a:ea typeface="Nunito"/>
                <a:cs typeface="Nunito"/>
                <a:sym typeface="Nunito"/>
              </a:endParaRPr>
            </a:p>
          </p:txBody>
        </p:sp>
        <p:sp>
          <p:nvSpPr>
            <p:cNvPr id="386" name="Google Shape;386;p27"/>
            <p:cNvSpPr txBox="1"/>
            <p:nvPr/>
          </p:nvSpPr>
          <p:spPr>
            <a:xfrm>
              <a:off x="0" y="882420"/>
              <a:ext cx="6437444" cy="1158335"/>
            </a:xfrm>
            <a:prstGeom prst="rect">
              <a:avLst/>
            </a:prstGeom>
            <a:noFill/>
            <a:ln>
              <a:noFill/>
            </a:ln>
          </p:spPr>
          <p:txBody>
            <a:bodyPr spcFirstLastPara="1" wrap="square" lIns="204375" tIns="22850" rIns="128000" bIns="22850" anchor="t" anchorCtr="0">
              <a:noAutofit/>
            </a:bodyPr>
            <a:lstStyle/>
            <a:p>
              <a:pPr marL="285750" marR="0" lvl="1" indent="-285750" algn="l" rtl="0">
                <a:lnSpc>
                  <a:spcPct val="90000"/>
                </a:lnSpc>
                <a:spcBef>
                  <a:spcPts val="0"/>
                </a:spcBef>
                <a:spcAft>
                  <a:spcPts val="0"/>
                </a:spcAft>
                <a:buClr>
                  <a:srgbClr val="434343"/>
                </a:buClr>
                <a:buSzPts val="1800"/>
                <a:buFont typeface="Arial" panose="020B0604020202020204" pitchFamily="34" charset="0"/>
                <a:buChar char="•"/>
              </a:pPr>
              <a:r>
                <a:rPr lang="en-US" sz="1800" i="0" u="none" strike="noStrike" cap="none" dirty="0">
                  <a:solidFill>
                    <a:srgbClr val="434343"/>
                  </a:solidFill>
                  <a:latin typeface="Nunito"/>
                  <a:ea typeface="Nunito"/>
                  <a:cs typeface="Nunito"/>
                  <a:sym typeface="Nunito"/>
                </a:rPr>
                <a:t>Lack of Engagement</a:t>
              </a:r>
              <a:endParaRPr sz="1800" i="0" u="none" strike="noStrike" cap="none" dirty="0">
                <a:solidFill>
                  <a:srgbClr val="434343"/>
                </a:solidFill>
                <a:latin typeface="Nunito"/>
                <a:ea typeface="Nunito"/>
                <a:cs typeface="Nunito"/>
                <a:sym typeface="Nunito"/>
              </a:endParaRPr>
            </a:p>
            <a:p>
              <a:pPr marL="285750" marR="0" lvl="1" indent="-285750" algn="l" rtl="0">
                <a:lnSpc>
                  <a:spcPct val="90000"/>
                </a:lnSpc>
                <a:spcBef>
                  <a:spcPts val="360"/>
                </a:spcBef>
                <a:spcAft>
                  <a:spcPts val="0"/>
                </a:spcAft>
                <a:buClr>
                  <a:srgbClr val="434343"/>
                </a:buClr>
                <a:buSzPts val="1800"/>
                <a:buFont typeface="Arial" panose="020B0604020202020204" pitchFamily="34" charset="0"/>
                <a:buChar char="•"/>
              </a:pPr>
              <a:r>
                <a:rPr lang="en-US" sz="1800" i="0" u="none" strike="noStrike" cap="none" dirty="0">
                  <a:solidFill>
                    <a:srgbClr val="434343"/>
                  </a:solidFill>
                  <a:latin typeface="Nunito"/>
                  <a:ea typeface="Nunito"/>
                  <a:cs typeface="Nunito"/>
                  <a:sym typeface="Nunito"/>
                </a:rPr>
                <a:t>Poor Customer Service</a:t>
              </a:r>
              <a:endParaRPr sz="1800" i="0" u="none" strike="noStrike" cap="none" dirty="0">
                <a:solidFill>
                  <a:srgbClr val="434343"/>
                </a:solidFill>
                <a:latin typeface="Nunito"/>
                <a:ea typeface="Nunito"/>
                <a:cs typeface="Nunito"/>
                <a:sym typeface="Nunito"/>
              </a:endParaRPr>
            </a:p>
            <a:p>
              <a:pPr marL="285750" marR="0" lvl="1" indent="-285750" algn="l" rtl="0">
                <a:lnSpc>
                  <a:spcPct val="90000"/>
                </a:lnSpc>
                <a:spcBef>
                  <a:spcPts val="360"/>
                </a:spcBef>
                <a:spcAft>
                  <a:spcPts val="0"/>
                </a:spcAft>
                <a:buClr>
                  <a:srgbClr val="434343"/>
                </a:buClr>
                <a:buSzPts val="1800"/>
                <a:buFont typeface="Arial" panose="020B0604020202020204" pitchFamily="34" charset="0"/>
                <a:buChar char="•"/>
              </a:pPr>
              <a:r>
                <a:rPr lang="en-US" sz="1800" i="0" u="none" strike="noStrike" cap="none" dirty="0">
                  <a:solidFill>
                    <a:srgbClr val="434343"/>
                  </a:solidFill>
                  <a:latin typeface="Nunito"/>
                  <a:ea typeface="Nunito"/>
                  <a:cs typeface="Nunito"/>
                  <a:sym typeface="Nunito"/>
                </a:rPr>
                <a:t>Competitive Offers</a:t>
              </a:r>
              <a:endParaRPr sz="1800" i="0" u="none" strike="noStrike" cap="none" dirty="0">
                <a:solidFill>
                  <a:srgbClr val="434343"/>
                </a:solidFill>
                <a:latin typeface="Nunito"/>
                <a:ea typeface="Nunito"/>
                <a:cs typeface="Nunito"/>
                <a:sym typeface="Nunito"/>
              </a:endParaRPr>
            </a:p>
          </p:txBody>
        </p:sp>
        <p:sp>
          <p:nvSpPr>
            <p:cNvPr id="387" name="Google Shape;387;p27"/>
            <p:cNvSpPr/>
            <p:nvPr/>
          </p:nvSpPr>
          <p:spPr>
            <a:xfrm>
              <a:off x="0" y="1924310"/>
              <a:ext cx="6437444" cy="797077"/>
            </a:xfrm>
            <a:prstGeom prst="roundRect">
              <a:avLst>
                <a:gd name="adj" fmla="val 16667"/>
              </a:avLst>
            </a:prstGeom>
            <a:solidFill>
              <a:schemeClr val="lt1"/>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Nunito"/>
                <a:ea typeface="Nunito"/>
                <a:cs typeface="Nunito"/>
                <a:sym typeface="Nunito"/>
              </a:endParaRPr>
            </a:p>
          </p:txBody>
        </p:sp>
        <p:sp>
          <p:nvSpPr>
            <p:cNvPr id="388" name="Google Shape;388;p27"/>
            <p:cNvSpPr txBox="1"/>
            <p:nvPr/>
          </p:nvSpPr>
          <p:spPr>
            <a:xfrm>
              <a:off x="38910" y="1963220"/>
              <a:ext cx="6359624" cy="719257"/>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rgbClr val="434343"/>
                </a:solidFill>
                <a:highlight>
                  <a:srgbClr val="008080"/>
                </a:highlight>
                <a:latin typeface="Nunito"/>
                <a:ea typeface="Nunito"/>
                <a:cs typeface="Nunito"/>
                <a:sym typeface="Nunito"/>
              </a:endParaRPr>
            </a:p>
          </p:txBody>
        </p:sp>
        <p:sp>
          <p:nvSpPr>
            <p:cNvPr id="389" name="Google Shape;389;p27"/>
            <p:cNvSpPr/>
            <p:nvPr/>
          </p:nvSpPr>
          <p:spPr>
            <a:xfrm>
              <a:off x="0" y="2840571"/>
              <a:ext cx="6437444" cy="212113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Nunito"/>
                <a:ea typeface="Nunito"/>
                <a:cs typeface="Nunito"/>
                <a:sym typeface="Nunito"/>
              </a:endParaRPr>
            </a:p>
          </p:txBody>
        </p:sp>
        <p:sp>
          <p:nvSpPr>
            <p:cNvPr id="390" name="Google Shape;390;p27"/>
            <p:cNvSpPr txBox="1"/>
            <p:nvPr/>
          </p:nvSpPr>
          <p:spPr>
            <a:xfrm>
              <a:off x="0" y="2840571"/>
              <a:ext cx="6437444" cy="2121133"/>
            </a:xfrm>
            <a:prstGeom prst="rect">
              <a:avLst/>
            </a:prstGeom>
            <a:noFill/>
            <a:ln>
              <a:noFill/>
            </a:ln>
          </p:spPr>
          <p:txBody>
            <a:bodyPr spcFirstLastPara="1" wrap="square" lIns="204375" tIns="22850" rIns="128000" bIns="22850" anchor="t" anchorCtr="0">
              <a:noAutofit/>
            </a:bodyPr>
            <a:lstStyle/>
            <a:p>
              <a:pPr marL="285750" marR="0" lvl="1" indent="-285750" algn="l" rtl="0">
                <a:lnSpc>
                  <a:spcPct val="90000"/>
                </a:lnSpc>
                <a:spcBef>
                  <a:spcPts val="0"/>
                </a:spcBef>
                <a:spcAft>
                  <a:spcPts val="0"/>
                </a:spcAft>
                <a:buClr>
                  <a:srgbClr val="434343"/>
                </a:buClr>
                <a:buSzPts val="1800"/>
                <a:buFont typeface="Arial" panose="020B0604020202020204" pitchFamily="34" charset="0"/>
                <a:buChar char="•"/>
              </a:pPr>
              <a:r>
                <a:rPr lang="en-US" sz="1800" i="0" u="none" strike="noStrike" cap="none" dirty="0">
                  <a:solidFill>
                    <a:srgbClr val="434343"/>
                  </a:solidFill>
                  <a:latin typeface="Nunito"/>
                  <a:ea typeface="Nunito"/>
                  <a:cs typeface="Nunito"/>
                  <a:sym typeface="Nunito"/>
                </a:rPr>
                <a:t>Improve Customer Engagement</a:t>
              </a:r>
              <a:endParaRPr sz="1800" i="0" u="none" strike="noStrike" cap="none" dirty="0">
                <a:solidFill>
                  <a:srgbClr val="434343"/>
                </a:solidFill>
                <a:latin typeface="Nunito"/>
                <a:ea typeface="Nunito"/>
                <a:cs typeface="Nunito"/>
                <a:sym typeface="Nunito"/>
              </a:endParaRPr>
            </a:p>
            <a:p>
              <a:pPr marL="285750" marR="0" lvl="1" indent="-285750" algn="l" rtl="0">
                <a:lnSpc>
                  <a:spcPct val="90000"/>
                </a:lnSpc>
                <a:spcBef>
                  <a:spcPts val="360"/>
                </a:spcBef>
                <a:spcAft>
                  <a:spcPts val="0"/>
                </a:spcAft>
                <a:buClr>
                  <a:srgbClr val="434343"/>
                </a:buClr>
                <a:buSzPts val="1800"/>
                <a:buFont typeface="Arial" panose="020B0604020202020204" pitchFamily="34" charset="0"/>
                <a:buChar char="•"/>
              </a:pPr>
              <a:r>
                <a:rPr lang="en-US" sz="1800" i="0" u="none" strike="noStrike" cap="none" dirty="0">
                  <a:solidFill>
                    <a:srgbClr val="434343"/>
                  </a:solidFill>
                  <a:latin typeface="Nunito"/>
                  <a:ea typeface="Nunito"/>
                  <a:cs typeface="Nunito"/>
                  <a:sym typeface="Nunito"/>
                </a:rPr>
                <a:t>Enhance Customer Service</a:t>
              </a:r>
              <a:endParaRPr sz="1800" i="0" u="none" strike="noStrike" cap="none" dirty="0">
                <a:solidFill>
                  <a:srgbClr val="434343"/>
                </a:solidFill>
                <a:latin typeface="Nunito"/>
                <a:ea typeface="Nunito"/>
                <a:cs typeface="Nunito"/>
                <a:sym typeface="Nunito"/>
              </a:endParaRPr>
            </a:p>
            <a:p>
              <a:pPr marL="285750" marR="0" lvl="1" indent="-285750" algn="l" rtl="0">
                <a:lnSpc>
                  <a:spcPct val="90000"/>
                </a:lnSpc>
                <a:spcBef>
                  <a:spcPts val="360"/>
                </a:spcBef>
                <a:spcAft>
                  <a:spcPts val="0"/>
                </a:spcAft>
                <a:buClr>
                  <a:srgbClr val="434343"/>
                </a:buClr>
                <a:buSzPts val="1800"/>
                <a:buFont typeface="Arial" panose="020B0604020202020204" pitchFamily="34" charset="0"/>
                <a:buChar char="•"/>
              </a:pPr>
              <a:r>
                <a:rPr lang="en-US" sz="1800" i="0" u="none" strike="noStrike" cap="none" dirty="0">
                  <a:solidFill>
                    <a:srgbClr val="434343"/>
                  </a:solidFill>
                  <a:latin typeface="Nunito"/>
                  <a:ea typeface="Nunito"/>
                  <a:cs typeface="Nunito"/>
                  <a:sym typeface="Nunito"/>
                </a:rPr>
                <a:t>Competitive Product Offerings</a:t>
              </a:r>
              <a:endParaRPr sz="1800" i="0" u="none" strike="noStrike" cap="none" dirty="0">
                <a:solidFill>
                  <a:srgbClr val="434343"/>
                </a:solidFill>
                <a:latin typeface="Nunito"/>
                <a:ea typeface="Nunito"/>
                <a:cs typeface="Nunito"/>
                <a:sym typeface="Nunito"/>
              </a:endParaRPr>
            </a:p>
            <a:p>
              <a:pPr marL="285750" marR="0" lvl="1" indent="-285750" algn="l" rtl="0">
                <a:lnSpc>
                  <a:spcPct val="90000"/>
                </a:lnSpc>
                <a:spcBef>
                  <a:spcPts val="360"/>
                </a:spcBef>
                <a:spcAft>
                  <a:spcPts val="0"/>
                </a:spcAft>
                <a:buClr>
                  <a:srgbClr val="434343"/>
                </a:buClr>
                <a:buSzPts val="1800"/>
                <a:buFont typeface="Arial" panose="020B0604020202020204" pitchFamily="34" charset="0"/>
                <a:buChar char="•"/>
              </a:pPr>
              <a:r>
                <a:rPr lang="en-US" sz="1800" i="0" u="none" strike="noStrike" cap="none" dirty="0">
                  <a:solidFill>
                    <a:srgbClr val="434343"/>
                  </a:solidFill>
                  <a:latin typeface="Nunito"/>
                  <a:ea typeface="Nunito"/>
                  <a:cs typeface="Nunito"/>
                  <a:sym typeface="Nunito"/>
                </a:rPr>
                <a:t>Financial Education</a:t>
              </a:r>
              <a:endParaRPr sz="1800" i="0" u="none" strike="noStrike" cap="none" dirty="0">
                <a:solidFill>
                  <a:srgbClr val="434343"/>
                </a:solidFill>
                <a:latin typeface="Nunito"/>
                <a:ea typeface="Nunito"/>
                <a:cs typeface="Nunito"/>
                <a:sym typeface="Nunito"/>
              </a:endParaRPr>
            </a:p>
            <a:p>
              <a:pPr marL="285750" marR="0" lvl="1" indent="-285750" algn="l" rtl="0">
                <a:lnSpc>
                  <a:spcPct val="90000"/>
                </a:lnSpc>
                <a:spcBef>
                  <a:spcPts val="360"/>
                </a:spcBef>
                <a:spcAft>
                  <a:spcPts val="0"/>
                </a:spcAft>
                <a:buClr>
                  <a:srgbClr val="434343"/>
                </a:buClr>
                <a:buSzPts val="1800"/>
                <a:buFont typeface="Arial" panose="020B0604020202020204" pitchFamily="34" charset="0"/>
                <a:buChar char="•"/>
              </a:pPr>
              <a:r>
                <a:rPr lang="en-US" sz="1800" i="0" u="none" strike="noStrike" cap="none" dirty="0">
                  <a:solidFill>
                    <a:srgbClr val="434343"/>
                  </a:solidFill>
                  <a:latin typeface="Nunito"/>
                  <a:ea typeface="Nunito"/>
                  <a:cs typeface="Nunito"/>
                  <a:sym typeface="Nunito"/>
                </a:rPr>
                <a:t>Feedback Mechanism</a:t>
              </a:r>
              <a:endParaRPr sz="1800" i="0" u="none" strike="noStrike" cap="none" dirty="0">
                <a:solidFill>
                  <a:srgbClr val="434343"/>
                </a:solidFill>
                <a:latin typeface="Nunito"/>
                <a:ea typeface="Nunito"/>
                <a:cs typeface="Nunito"/>
                <a:sym typeface="Nunito"/>
              </a:endParaRPr>
            </a:p>
            <a:p>
              <a:pPr marL="285750" marR="0" lvl="1" indent="-285750" algn="l" rtl="0">
                <a:lnSpc>
                  <a:spcPct val="90000"/>
                </a:lnSpc>
                <a:spcBef>
                  <a:spcPts val="360"/>
                </a:spcBef>
                <a:spcAft>
                  <a:spcPts val="0"/>
                </a:spcAft>
                <a:buClr>
                  <a:srgbClr val="434343"/>
                </a:buClr>
                <a:buSzPts val="1800"/>
                <a:buFont typeface="Arial" panose="020B0604020202020204" pitchFamily="34" charset="0"/>
                <a:buChar char="•"/>
              </a:pPr>
              <a:r>
                <a:rPr lang="en-US" sz="1800" i="0" u="none" strike="noStrike" cap="none" dirty="0">
                  <a:solidFill>
                    <a:srgbClr val="434343"/>
                  </a:solidFill>
                  <a:latin typeface="Nunito"/>
                  <a:ea typeface="Nunito"/>
                  <a:cs typeface="Nunito"/>
                  <a:sym typeface="Nunito"/>
                </a:rPr>
                <a:t>Continuous Improvement</a:t>
              </a:r>
              <a:endParaRPr sz="1800" i="0" u="none" strike="noStrike" cap="none" dirty="0">
                <a:solidFill>
                  <a:srgbClr val="434343"/>
                </a:solidFill>
                <a:latin typeface="Nunito"/>
                <a:ea typeface="Nunito"/>
                <a:cs typeface="Nunito"/>
                <a:sym typeface="Nunito"/>
              </a:endParaRPr>
            </a:p>
          </p:txBody>
        </p:sp>
      </p:grpSp>
      <p:sp>
        <p:nvSpPr>
          <p:cNvPr id="391" name="Google Shape;391;p27"/>
          <p:cNvSpPr/>
          <p:nvPr/>
        </p:nvSpPr>
        <p:spPr>
          <a:xfrm>
            <a:off x="-1" y="-7"/>
            <a:ext cx="12192000" cy="9288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Strategies to Reduce Churn</a:t>
            </a:r>
            <a:endParaRPr sz="3200">
              <a:solidFill>
                <a:schemeClr val="lt1"/>
              </a:solidFill>
              <a:latin typeface="Maven Pro SemiBold"/>
              <a:ea typeface="Maven Pro SemiBold"/>
              <a:cs typeface="Maven Pro SemiBold"/>
              <a:sym typeface="Maven Pro SemiBold"/>
            </a:endParaRPr>
          </a:p>
        </p:txBody>
      </p:sp>
      <p:sp>
        <p:nvSpPr>
          <p:cNvPr id="392" name="Google Shape;392;p27"/>
          <p:cNvSpPr txBox="1"/>
          <p:nvPr/>
        </p:nvSpPr>
        <p:spPr>
          <a:xfrm>
            <a:off x="3242971" y="1212573"/>
            <a:ext cx="3270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rgbClr val="434343"/>
                </a:solidFill>
                <a:latin typeface="Nunito"/>
                <a:ea typeface="Nunito"/>
                <a:cs typeface="Nunito"/>
                <a:sym typeface="Nunito"/>
              </a:rPr>
              <a:t>Reason of Churn:</a:t>
            </a:r>
            <a:endParaRPr sz="2400" u="sng">
              <a:solidFill>
                <a:srgbClr val="434343"/>
              </a:solidFill>
              <a:latin typeface="Nunito"/>
              <a:ea typeface="Nunito"/>
              <a:cs typeface="Nunito"/>
              <a:sym typeface="Nunito"/>
            </a:endParaRPr>
          </a:p>
        </p:txBody>
      </p:sp>
      <p:sp>
        <p:nvSpPr>
          <p:cNvPr id="393" name="Google Shape;393;p27"/>
          <p:cNvSpPr txBox="1"/>
          <p:nvPr/>
        </p:nvSpPr>
        <p:spPr>
          <a:xfrm>
            <a:off x="3242976" y="3198175"/>
            <a:ext cx="4635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rgbClr val="434343"/>
                </a:solidFill>
                <a:latin typeface="Nunito"/>
                <a:ea typeface="Nunito"/>
                <a:cs typeface="Nunito"/>
                <a:sym typeface="Nunito"/>
              </a:rPr>
              <a:t>Strategies to Reduce Churn:</a:t>
            </a:r>
            <a:endParaRPr sz="2400" u="sng">
              <a:solidFill>
                <a:srgbClr val="434343"/>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8"/>
          <p:cNvSpPr txBox="1">
            <a:spLocks noGrp="1"/>
          </p:cNvSpPr>
          <p:nvPr>
            <p:ph type="body" idx="1"/>
          </p:nvPr>
        </p:nvSpPr>
        <p:spPr>
          <a:xfrm>
            <a:off x="357351" y="3776352"/>
            <a:ext cx="5292900" cy="3034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sz="1800" dirty="0"/>
              <a:t>Analysis:</a:t>
            </a:r>
            <a:endParaRPr dirty="0"/>
          </a:p>
          <a:p>
            <a:pPr marL="285750" lvl="0" indent="-285750" algn="l" rtl="0">
              <a:spcBef>
                <a:spcPts val="360"/>
              </a:spcBef>
              <a:spcAft>
                <a:spcPts val="0"/>
              </a:spcAft>
              <a:buSzPts val="1800"/>
              <a:buFont typeface="Arial"/>
              <a:buChar char="•"/>
            </a:pPr>
            <a:r>
              <a:rPr lang="en-US" sz="1800" b="0" dirty="0"/>
              <a:t>The increase in new customers joining the bank each year is a positive trend, indicating potential growth opportunities.</a:t>
            </a:r>
            <a:endParaRPr dirty="0"/>
          </a:p>
          <a:p>
            <a:pPr marL="285750" lvl="0" indent="-285750" algn="l" rtl="0">
              <a:spcBef>
                <a:spcPts val="360"/>
              </a:spcBef>
              <a:spcAft>
                <a:spcPts val="0"/>
              </a:spcAft>
              <a:buSzPts val="1800"/>
              <a:buFont typeface="Arial"/>
              <a:buChar char="•"/>
            </a:pPr>
            <a:r>
              <a:rPr lang="en-US" sz="1800" b="0" dirty="0"/>
              <a:t>However, the constant churn rate suggests that while new customers are joining, the bank is struggling to retain them.</a:t>
            </a:r>
            <a:endParaRPr sz="1800" b="0" dirty="0"/>
          </a:p>
          <a:p>
            <a:pPr marL="0" lvl="0" indent="0" algn="l" rtl="0">
              <a:spcBef>
                <a:spcPts val="400"/>
              </a:spcBef>
              <a:spcAft>
                <a:spcPts val="1600"/>
              </a:spcAft>
              <a:buSzPts val="2000"/>
              <a:buNone/>
            </a:pPr>
            <a:endParaRPr dirty="0"/>
          </a:p>
        </p:txBody>
      </p:sp>
      <p:sp>
        <p:nvSpPr>
          <p:cNvPr id="399" name="Google Shape;399;p28"/>
          <p:cNvSpPr txBox="1">
            <a:spLocks noGrp="1"/>
          </p:cNvSpPr>
          <p:nvPr>
            <p:ph type="body" idx="2"/>
          </p:nvPr>
        </p:nvSpPr>
        <p:spPr>
          <a:xfrm>
            <a:off x="278097" y="240740"/>
            <a:ext cx="5157900" cy="412200"/>
          </a:xfrm>
          <a:prstGeom prst="rect">
            <a:avLst/>
          </a:prstGeom>
          <a:noFill/>
          <a:ln>
            <a:noFill/>
          </a:ln>
        </p:spPr>
        <p:txBody>
          <a:bodyPr spcFirstLastPara="1" wrap="square" lIns="91425" tIns="45700" rIns="91425" bIns="45700" anchor="t" anchorCtr="0">
            <a:noAutofit/>
          </a:bodyPr>
          <a:lstStyle/>
          <a:p>
            <a:pPr marL="342900" lvl="0" indent="-228600" algn="ctr" rtl="0">
              <a:spcBef>
                <a:spcPts val="0"/>
              </a:spcBef>
              <a:spcAft>
                <a:spcPts val="1600"/>
              </a:spcAft>
              <a:buSzPts val="2400"/>
              <a:buNone/>
            </a:pPr>
            <a:r>
              <a:rPr lang="en-US" sz="2400" i="1" dirty="0"/>
              <a:t>Customer Joining over Years</a:t>
            </a:r>
            <a:endParaRPr sz="2400" i="1" dirty="0"/>
          </a:p>
        </p:txBody>
      </p:sp>
      <p:sp>
        <p:nvSpPr>
          <p:cNvPr id="400" name="Google Shape;400;p28"/>
          <p:cNvSpPr txBox="1">
            <a:spLocks noGrp="1"/>
          </p:cNvSpPr>
          <p:nvPr>
            <p:ph type="body" idx="3"/>
          </p:nvPr>
        </p:nvSpPr>
        <p:spPr>
          <a:xfrm>
            <a:off x="6213743" y="3776353"/>
            <a:ext cx="5661680" cy="220880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sz="1800" dirty="0"/>
              <a:t>Analysis:</a:t>
            </a:r>
            <a:endParaRPr dirty="0"/>
          </a:p>
          <a:p>
            <a:pPr marL="285750" lvl="0" indent="-285750" algn="l" rtl="0">
              <a:spcBef>
                <a:spcPts val="360"/>
              </a:spcBef>
              <a:spcAft>
                <a:spcPts val="0"/>
              </a:spcAft>
              <a:buSzPts val="1800"/>
              <a:buFont typeface="Arial" panose="020B0604020202020204" pitchFamily="34" charset="0"/>
              <a:buChar char="•"/>
            </a:pPr>
            <a:r>
              <a:rPr lang="en-US" sz="1800" b="0" dirty="0"/>
              <a:t>Fluctuations in churn rates occurred, but overall, the rate has stabilized.</a:t>
            </a:r>
            <a:endParaRPr dirty="0"/>
          </a:p>
          <a:p>
            <a:pPr marL="285750" lvl="0" indent="-285750" algn="l" rtl="0">
              <a:spcBef>
                <a:spcPts val="360"/>
              </a:spcBef>
              <a:spcAft>
                <a:spcPts val="1600"/>
              </a:spcAft>
              <a:buSzPts val="1800"/>
              <a:buFont typeface="Arial" panose="020B0604020202020204" pitchFamily="34" charset="0"/>
              <a:buChar char="•"/>
            </a:pPr>
            <a:r>
              <a:rPr lang="en-US" sz="1800" b="0" dirty="0"/>
              <a:t>Minor increase in 2017, but stabilized in subsequent years.</a:t>
            </a:r>
            <a:endParaRPr sz="1800" b="0" dirty="0"/>
          </a:p>
        </p:txBody>
      </p:sp>
      <p:sp>
        <p:nvSpPr>
          <p:cNvPr id="401" name="Google Shape;401;p28"/>
          <p:cNvSpPr txBox="1">
            <a:spLocks noGrp="1"/>
          </p:cNvSpPr>
          <p:nvPr>
            <p:ph type="body" idx="4"/>
          </p:nvPr>
        </p:nvSpPr>
        <p:spPr>
          <a:xfrm>
            <a:off x="6213743" y="240751"/>
            <a:ext cx="5183100" cy="412200"/>
          </a:xfrm>
          <a:prstGeom prst="rect">
            <a:avLst/>
          </a:prstGeom>
          <a:noFill/>
          <a:ln>
            <a:noFill/>
          </a:ln>
        </p:spPr>
        <p:txBody>
          <a:bodyPr spcFirstLastPara="1" wrap="square" lIns="91425" tIns="45700" rIns="91425" bIns="45700" anchor="t" anchorCtr="0">
            <a:noAutofit/>
          </a:bodyPr>
          <a:lstStyle/>
          <a:p>
            <a:pPr marL="342900" lvl="0" indent="-228600" algn="ctr" rtl="0">
              <a:spcBef>
                <a:spcPts val="0"/>
              </a:spcBef>
              <a:spcAft>
                <a:spcPts val="1600"/>
              </a:spcAft>
              <a:buSzPts val="2400"/>
              <a:buNone/>
            </a:pPr>
            <a:r>
              <a:rPr lang="en-US" sz="2400" i="1" dirty="0"/>
              <a:t>Churn Rate over Years</a:t>
            </a:r>
            <a:endParaRPr sz="2400" i="1" dirty="0"/>
          </a:p>
        </p:txBody>
      </p:sp>
      <p:pic>
        <p:nvPicPr>
          <p:cNvPr id="402" name="Google Shape;402;p28"/>
          <p:cNvPicPr preferRelativeResize="0"/>
          <p:nvPr/>
        </p:nvPicPr>
        <p:blipFill>
          <a:blip r:embed="rId3">
            <a:alphaModFix/>
          </a:blip>
          <a:stretch>
            <a:fillRect/>
          </a:stretch>
        </p:blipFill>
        <p:spPr>
          <a:xfrm>
            <a:off x="357351" y="807857"/>
            <a:ext cx="5197101" cy="2813578"/>
          </a:xfrm>
          <a:prstGeom prst="rect">
            <a:avLst/>
          </a:prstGeom>
          <a:noFill/>
          <a:ln>
            <a:noFill/>
          </a:ln>
        </p:spPr>
      </p:pic>
      <p:pic>
        <p:nvPicPr>
          <p:cNvPr id="403" name="Google Shape;403;p28"/>
          <p:cNvPicPr preferRelativeResize="0"/>
          <p:nvPr/>
        </p:nvPicPr>
        <p:blipFill>
          <a:blip r:embed="rId4">
            <a:alphaModFix/>
          </a:blip>
          <a:stretch>
            <a:fillRect/>
          </a:stretch>
        </p:blipFill>
        <p:spPr>
          <a:xfrm>
            <a:off x="6269099" y="807857"/>
            <a:ext cx="5197102" cy="246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30"/>
          <p:cNvPicPr preferRelativeResize="0">
            <a:picLocks noGrp="1"/>
          </p:cNvPicPr>
          <p:nvPr>
            <p:ph type="pic" idx="2"/>
          </p:nvPr>
        </p:nvPicPr>
        <p:blipFill rotWithShape="1">
          <a:blip r:embed="rId3">
            <a:alphaModFix/>
          </a:blip>
          <a:srcRect t="1659" b="1658"/>
          <a:stretch/>
        </p:blipFill>
        <p:spPr>
          <a:xfrm>
            <a:off x="4703465" y="1834173"/>
            <a:ext cx="6556511" cy="3189654"/>
          </a:xfrm>
          <a:prstGeom prst="rect">
            <a:avLst/>
          </a:prstGeom>
          <a:noFill/>
          <a:ln w="38100" cap="flat" cmpd="sng">
            <a:noFill/>
            <a:prstDash val="solid"/>
            <a:round/>
            <a:headEnd type="none" w="sm" len="sm"/>
            <a:tailEnd type="none" w="sm" len="sm"/>
          </a:ln>
        </p:spPr>
      </p:pic>
      <p:sp>
        <p:nvSpPr>
          <p:cNvPr id="416" name="Google Shape;416;p30"/>
          <p:cNvSpPr txBox="1">
            <a:spLocks noGrp="1"/>
          </p:cNvSpPr>
          <p:nvPr>
            <p:ph type="body" idx="1"/>
          </p:nvPr>
        </p:nvSpPr>
        <p:spPr>
          <a:xfrm>
            <a:off x="201039" y="1276544"/>
            <a:ext cx="4206072" cy="512425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b="1" dirty="0"/>
              <a:t>Analysis:</a:t>
            </a:r>
            <a:endParaRPr dirty="0"/>
          </a:p>
          <a:p>
            <a:pPr marL="285750" lvl="0" indent="-273050" algn="l" rtl="0">
              <a:spcBef>
                <a:spcPts val="360"/>
              </a:spcBef>
              <a:spcAft>
                <a:spcPts val="0"/>
              </a:spcAft>
              <a:buSzPts val="1600"/>
              <a:buFont typeface="Arial"/>
              <a:buChar char="•"/>
            </a:pPr>
            <a:r>
              <a:rPr lang="en-US" dirty="0"/>
              <a:t>Customers with higher product usage tend to have higher total account balances.</a:t>
            </a:r>
            <a:endParaRPr dirty="0"/>
          </a:p>
          <a:p>
            <a:pPr marL="285750" lvl="0" indent="-273050" algn="l" rtl="0">
              <a:spcBef>
                <a:spcPts val="360"/>
              </a:spcBef>
              <a:spcAft>
                <a:spcPts val="0"/>
              </a:spcAft>
              <a:buSzPts val="1600"/>
              <a:buFont typeface="Arial"/>
              <a:buChar char="•"/>
            </a:pPr>
            <a:r>
              <a:rPr lang="en-US" dirty="0"/>
              <a:t>Customers using 1 product contribute significantly to the total account balance.</a:t>
            </a:r>
            <a:endParaRPr dirty="0"/>
          </a:p>
          <a:p>
            <a:pPr marL="0" lvl="0" indent="0" algn="l" rtl="0">
              <a:spcBef>
                <a:spcPts val="360"/>
              </a:spcBef>
              <a:spcAft>
                <a:spcPts val="0"/>
              </a:spcAft>
              <a:buSzPts val="1800"/>
              <a:buNone/>
            </a:pPr>
            <a:r>
              <a:rPr lang="en-US" b="1" dirty="0"/>
              <a:t>Recommendation:</a:t>
            </a:r>
            <a:endParaRPr dirty="0"/>
          </a:p>
          <a:p>
            <a:pPr marL="285750" lvl="0" indent="-273050" algn="l" rtl="0">
              <a:spcBef>
                <a:spcPts val="360"/>
              </a:spcBef>
              <a:spcAft>
                <a:spcPts val="0"/>
              </a:spcAft>
              <a:buSzPts val="1600"/>
              <a:buFont typeface="Arial"/>
              <a:buChar char="•"/>
            </a:pPr>
            <a:r>
              <a:rPr lang="en-US" dirty="0"/>
              <a:t>Encourage customers to use multiple products to increase overall account balances.</a:t>
            </a:r>
            <a:endParaRPr dirty="0"/>
          </a:p>
          <a:p>
            <a:pPr marL="285750" lvl="0" indent="-273050" algn="l" rtl="0">
              <a:spcBef>
                <a:spcPts val="360"/>
              </a:spcBef>
              <a:spcAft>
                <a:spcPts val="0"/>
              </a:spcAft>
              <a:buSzPts val="1600"/>
              <a:buFont typeface="Arial"/>
              <a:buChar char="•"/>
            </a:pPr>
            <a:r>
              <a:rPr lang="en-US" dirty="0"/>
              <a:t>Offer incentives or rewards for customers who adopt additional banking products.</a:t>
            </a:r>
            <a:endParaRPr dirty="0"/>
          </a:p>
          <a:p>
            <a:pPr marL="0" lvl="0" indent="0" algn="l" rtl="0">
              <a:spcBef>
                <a:spcPts val="320"/>
              </a:spcBef>
              <a:spcAft>
                <a:spcPts val="0"/>
              </a:spcAft>
              <a:buSzPts val="1600"/>
              <a:buNone/>
            </a:pPr>
            <a:endParaRPr dirty="0"/>
          </a:p>
          <a:p>
            <a:pPr marL="0" lvl="0" indent="0" algn="l" rtl="0">
              <a:spcBef>
                <a:spcPts val="320"/>
              </a:spcBef>
              <a:spcAft>
                <a:spcPts val="0"/>
              </a:spcAft>
              <a:buSzPts val="1600"/>
              <a:buNone/>
            </a:pPr>
            <a:endParaRPr dirty="0"/>
          </a:p>
          <a:p>
            <a:pPr marL="0" lvl="0" indent="0" algn="l" rtl="0">
              <a:spcBef>
                <a:spcPts val="320"/>
              </a:spcBef>
              <a:spcAft>
                <a:spcPts val="0"/>
              </a:spcAft>
              <a:buSzPts val="1600"/>
              <a:buNone/>
            </a:pPr>
            <a:endParaRPr dirty="0"/>
          </a:p>
          <a:p>
            <a:pPr marL="0" lvl="0" indent="0" algn="l" rtl="0">
              <a:spcBef>
                <a:spcPts val="320"/>
              </a:spcBef>
              <a:spcAft>
                <a:spcPts val="0"/>
              </a:spcAft>
              <a:buSzPts val="1600"/>
              <a:buNone/>
            </a:pPr>
            <a:endParaRPr dirty="0"/>
          </a:p>
          <a:p>
            <a:pPr marL="0" lvl="0" indent="0" algn="l" rtl="0">
              <a:spcBef>
                <a:spcPts val="320"/>
              </a:spcBef>
              <a:spcAft>
                <a:spcPts val="1600"/>
              </a:spcAft>
              <a:buSzPts val="1600"/>
              <a:buNone/>
            </a:pPr>
            <a:endParaRPr dirty="0"/>
          </a:p>
        </p:txBody>
      </p:sp>
      <p:sp>
        <p:nvSpPr>
          <p:cNvPr id="417" name="Google Shape;417;p30"/>
          <p:cNvSpPr/>
          <p:nvPr/>
        </p:nvSpPr>
        <p:spPr>
          <a:xfrm>
            <a:off x="-1" y="1"/>
            <a:ext cx="12192000" cy="9171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Account balance And Number of products</a:t>
            </a:r>
            <a:endParaRPr sz="3200">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body" idx="1"/>
          </p:nvPr>
        </p:nvSpPr>
        <p:spPr>
          <a:xfrm>
            <a:off x="207523" y="1516884"/>
            <a:ext cx="4288136" cy="4467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b="1" dirty="0">
                <a:solidFill>
                  <a:srgbClr val="434343"/>
                </a:solidFill>
              </a:rPr>
              <a:t>Analysis:</a:t>
            </a:r>
            <a:endParaRPr dirty="0">
              <a:solidFill>
                <a:srgbClr val="434343"/>
              </a:solidFill>
            </a:endParaRPr>
          </a:p>
          <a:p>
            <a:pPr marL="285750" lvl="0" indent="-279400" algn="l" rtl="0">
              <a:spcBef>
                <a:spcPts val="360"/>
              </a:spcBef>
              <a:spcAft>
                <a:spcPts val="0"/>
              </a:spcAft>
              <a:buClr>
                <a:srgbClr val="434343"/>
              </a:buClr>
              <a:buSzPts val="1700"/>
              <a:buFont typeface="Arial"/>
              <a:buChar char="•"/>
            </a:pPr>
            <a:r>
              <a:rPr lang="en-US" dirty="0">
                <a:solidFill>
                  <a:srgbClr val="434343"/>
                </a:solidFill>
              </a:rPr>
              <a:t>Customers with higher credit scores tend to have lower churn rates.</a:t>
            </a:r>
            <a:endParaRPr dirty="0">
              <a:solidFill>
                <a:srgbClr val="434343"/>
              </a:solidFill>
            </a:endParaRPr>
          </a:p>
          <a:p>
            <a:pPr marL="285750" lvl="0" indent="-279400" algn="l" rtl="0">
              <a:spcBef>
                <a:spcPts val="360"/>
              </a:spcBef>
              <a:spcAft>
                <a:spcPts val="0"/>
              </a:spcAft>
              <a:buClr>
                <a:srgbClr val="434343"/>
              </a:buClr>
              <a:buSzPts val="1700"/>
              <a:buFont typeface="Arial"/>
              <a:buChar char="•"/>
            </a:pPr>
            <a:r>
              <a:rPr lang="en-US" dirty="0">
                <a:solidFill>
                  <a:srgbClr val="434343"/>
                </a:solidFill>
              </a:rPr>
              <a:t>The highest churn count is observed in the credit score group Fair, followed by Poor.</a:t>
            </a:r>
            <a:endParaRPr dirty="0">
              <a:solidFill>
                <a:srgbClr val="434343"/>
              </a:solidFill>
            </a:endParaRPr>
          </a:p>
          <a:p>
            <a:pPr marL="0" lvl="0" indent="0" algn="l" rtl="0">
              <a:spcBef>
                <a:spcPts val="360"/>
              </a:spcBef>
              <a:spcAft>
                <a:spcPts val="0"/>
              </a:spcAft>
              <a:buSzPts val="1800"/>
              <a:buNone/>
            </a:pPr>
            <a:r>
              <a:rPr lang="en-US" b="1" dirty="0">
                <a:solidFill>
                  <a:srgbClr val="434343"/>
                </a:solidFill>
              </a:rPr>
              <a:t>Recommendation:</a:t>
            </a:r>
            <a:endParaRPr dirty="0">
              <a:solidFill>
                <a:srgbClr val="434343"/>
              </a:solidFill>
            </a:endParaRPr>
          </a:p>
          <a:p>
            <a:pPr marL="285750" lvl="0" indent="-279400" algn="l" rtl="0">
              <a:spcBef>
                <a:spcPts val="360"/>
              </a:spcBef>
              <a:spcAft>
                <a:spcPts val="0"/>
              </a:spcAft>
              <a:buClr>
                <a:srgbClr val="434343"/>
              </a:buClr>
              <a:buSzPts val="1700"/>
              <a:buFont typeface="Arial"/>
              <a:buChar char="•"/>
            </a:pPr>
            <a:r>
              <a:rPr lang="en-US" dirty="0">
                <a:solidFill>
                  <a:srgbClr val="434343"/>
                </a:solidFill>
              </a:rPr>
              <a:t>Focus retention efforts on customers in the credit score groups Fair and Poor.</a:t>
            </a:r>
            <a:endParaRPr dirty="0">
              <a:solidFill>
                <a:srgbClr val="434343"/>
              </a:solidFill>
            </a:endParaRPr>
          </a:p>
          <a:p>
            <a:pPr marL="285750" lvl="0" indent="-279400" algn="l" rtl="0">
              <a:spcBef>
                <a:spcPts val="360"/>
              </a:spcBef>
              <a:spcAft>
                <a:spcPts val="1600"/>
              </a:spcAft>
              <a:buClr>
                <a:srgbClr val="434343"/>
              </a:buClr>
              <a:buSzPts val="1700"/>
              <a:buFont typeface="Arial"/>
              <a:buChar char="•"/>
            </a:pPr>
            <a:r>
              <a:rPr lang="en-US" dirty="0">
                <a:solidFill>
                  <a:srgbClr val="434343"/>
                </a:solidFill>
              </a:rPr>
              <a:t>Provide targeted offers or incentives to encourage loyalty and reduce churn in these segments.</a:t>
            </a:r>
            <a:endParaRPr dirty="0">
              <a:solidFill>
                <a:srgbClr val="434343"/>
              </a:solidFill>
            </a:endParaRPr>
          </a:p>
        </p:txBody>
      </p:sp>
      <p:sp>
        <p:nvSpPr>
          <p:cNvPr id="423" name="Google Shape;423;p31"/>
          <p:cNvSpPr/>
          <p:nvPr/>
        </p:nvSpPr>
        <p:spPr>
          <a:xfrm>
            <a:off x="0" y="0"/>
            <a:ext cx="12241800" cy="9171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Credit Score Wise Count Of Customers Excited</a:t>
            </a:r>
            <a:endParaRPr sz="3200">
              <a:solidFill>
                <a:schemeClr val="lt1"/>
              </a:solidFill>
              <a:latin typeface="Maven Pro SemiBold"/>
              <a:ea typeface="Maven Pro SemiBold"/>
              <a:cs typeface="Maven Pro SemiBold"/>
              <a:sym typeface="Maven Pro SemiBold"/>
            </a:endParaRPr>
          </a:p>
        </p:txBody>
      </p:sp>
      <p:pic>
        <p:nvPicPr>
          <p:cNvPr id="424" name="Google Shape;424;p31"/>
          <p:cNvPicPr preferRelativeResize="0"/>
          <p:nvPr/>
        </p:nvPicPr>
        <p:blipFill>
          <a:blip r:embed="rId3">
            <a:alphaModFix/>
          </a:blip>
          <a:stretch>
            <a:fillRect/>
          </a:stretch>
        </p:blipFill>
        <p:spPr>
          <a:xfrm>
            <a:off x="4928680" y="1621309"/>
            <a:ext cx="6739823" cy="30609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9"/>
          <p:cNvSpPr/>
          <p:nvPr/>
        </p:nvSpPr>
        <p:spPr>
          <a:xfrm>
            <a:off x="1641775" y="1883150"/>
            <a:ext cx="5526300" cy="17049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200">
                <a:solidFill>
                  <a:schemeClr val="lt1"/>
                </a:solidFill>
                <a:latin typeface="Calibri"/>
                <a:ea typeface="Calibri"/>
                <a:cs typeface="Calibri"/>
                <a:sym typeface="Calibri"/>
              </a:rPr>
              <a:t>Implement targeted strategies to reduce churn, such as personalized engagement programs, enhanced customer service, and competitive offerings.</a:t>
            </a:r>
            <a:endParaRPr sz="2000" b="1">
              <a:solidFill>
                <a:schemeClr val="lt1"/>
              </a:solidFill>
              <a:latin typeface="Calibri"/>
              <a:ea typeface="Calibri"/>
              <a:cs typeface="Calibri"/>
              <a:sym typeface="Calibri"/>
            </a:endParaRPr>
          </a:p>
        </p:txBody>
      </p:sp>
      <p:sp>
        <p:nvSpPr>
          <p:cNvPr id="409" name="Google Shape;409;p29"/>
          <p:cNvSpPr/>
          <p:nvPr/>
        </p:nvSpPr>
        <p:spPr>
          <a:xfrm>
            <a:off x="4196525" y="4036950"/>
            <a:ext cx="5927100" cy="16119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200">
                <a:solidFill>
                  <a:schemeClr val="lt1"/>
                </a:solidFill>
                <a:latin typeface="Calibri"/>
                <a:ea typeface="Calibri"/>
                <a:cs typeface="Calibri"/>
                <a:sym typeface="Calibri"/>
              </a:rPr>
              <a:t>By improving customer retention, the bank can capitalize on the increasing trend of customers joining and achieve sustainable growth</a:t>
            </a:r>
            <a:endParaRPr sz="2200">
              <a:solidFill>
                <a:schemeClr val="lt1"/>
              </a:solidFill>
              <a:latin typeface="Calibri"/>
              <a:ea typeface="Calibri"/>
              <a:cs typeface="Calibri"/>
              <a:sym typeface="Calibri"/>
            </a:endParaRPr>
          </a:p>
        </p:txBody>
      </p:sp>
      <p:sp>
        <p:nvSpPr>
          <p:cNvPr id="410" name="Google Shape;410;p29"/>
          <p:cNvSpPr/>
          <p:nvPr/>
        </p:nvSpPr>
        <p:spPr>
          <a:xfrm>
            <a:off x="0" y="8"/>
            <a:ext cx="12126900" cy="9288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Recommendation</a:t>
            </a:r>
            <a:endParaRPr sz="3200">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2"/>
          <p:cNvSpPr txBox="1">
            <a:spLocks noGrp="1"/>
          </p:cNvSpPr>
          <p:nvPr>
            <p:ph type="body" idx="1"/>
          </p:nvPr>
        </p:nvSpPr>
        <p:spPr>
          <a:xfrm>
            <a:off x="395275" y="1492825"/>
            <a:ext cx="11271000" cy="4651200"/>
          </a:xfrm>
          <a:prstGeom prst="rect">
            <a:avLst/>
          </a:prstGeom>
          <a:noFill/>
          <a:ln>
            <a:noFill/>
          </a:ln>
        </p:spPr>
        <p:txBody>
          <a:bodyPr spcFirstLastPara="1" wrap="square" lIns="91425" tIns="45700" rIns="91425" bIns="45700" anchor="b" anchorCtr="0">
            <a:noAutofit/>
          </a:bodyPr>
          <a:lstStyle/>
          <a:p>
            <a:pPr marL="342900" lvl="0" indent="-342900" algn="l" rtl="0">
              <a:spcBef>
                <a:spcPts val="0"/>
              </a:spcBef>
              <a:spcAft>
                <a:spcPts val="0"/>
              </a:spcAft>
              <a:buClr>
                <a:srgbClr val="434343"/>
              </a:buClr>
              <a:buSzPts val="2000"/>
              <a:buFont typeface="Arial"/>
              <a:buChar char="•"/>
            </a:pPr>
            <a:r>
              <a:rPr lang="en-US">
                <a:solidFill>
                  <a:srgbClr val="434343"/>
                </a:solidFill>
              </a:rPr>
              <a:t>The bank has experienced a consistent churn rate over the years, despite a steady increase in customer acquisition.</a:t>
            </a:r>
            <a:endParaRPr>
              <a:solidFill>
                <a:srgbClr val="434343"/>
              </a:solidFill>
            </a:endParaRPr>
          </a:p>
          <a:p>
            <a:pPr marL="342900" lvl="0" indent="-342900" algn="l" rtl="0">
              <a:spcBef>
                <a:spcPts val="400"/>
              </a:spcBef>
              <a:spcAft>
                <a:spcPts val="0"/>
              </a:spcAft>
              <a:buClr>
                <a:srgbClr val="434343"/>
              </a:buClr>
              <a:buSzPts val="2000"/>
              <a:buFont typeface="Arial"/>
              <a:buChar char="•"/>
            </a:pPr>
            <a:r>
              <a:rPr lang="en-US">
                <a:solidFill>
                  <a:srgbClr val="434343"/>
                </a:solidFill>
              </a:rPr>
              <a:t>Customers with lower credit scores and those using fewer products are more likely to churn.</a:t>
            </a:r>
            <a:endParaRPr>
              <a:solidFill>
                <a:srgbClr val="434343"/>
              </a:solidFill>
            </a:endParaRPr>
          </a:p>
          <a:p>
            <a:pPr marL="342900" lvl="0" indent="-342900" algn="l" rtl="0">
              <a:spcBef>
                <a:spcPts val="400"/>
              </a:spcBef>
              <a:spcAft>
                <a:spcPts val="0"/>
              </a:spcAft>
              <a:buClr>
                <a:srgbClr val="434343"/>
              </a:buClr>
              <a:buSzPts val="2000"/>
              <a:buFont typeface="Arial"/>
              <a:buChar char="•"/>
            </a:pPr>
            <a:r>
              <a:rPr lang="en-US">
                <a:solidFill>
                  <a:srgbClr val="434343"/>
                </a:solidFill>
              </a:rPr>
              <a:t>Age groups Old and Middle have the highest churn rates, indicating specific retention challenges.</a:t>
            </a:r>
            <a:endParaRPr>
              <a:solidFill>
                <a:srgbClr val="434343"/>
              </a:solidFill>
            </a:endParaRPr>
          </a:p>
          <a:p>
            <a:pPr marL="342900" lvl="0" indent="-342900" algn="l" rtl="0">
              <a:spcBef>
                <a:spcPts val="400"/>
              </a:spcBef>
              <a:spcAft>
                <a:spcPts val="0"/>
              </a:spcAft>
              <a:buClr>
                <a:srgbClr val="434343"/>
              </a:buClr>
              <a:buSzPts val="2000"/>
              <a:buFont typeface="Arial"/>
              <a:buChar char="•"/>
            </a:pPr>
            <a:r>
              <a:rPr lang="en-US">
                <a:solidFill>
                  <a:srgbClr val="434343"/>
                </a:solidFill>
              </a:rPr>
              <a:t>Improving customer engagement, enhancing customer service, and offering competitive products/services are key strategies to reduce churn.</a:t>
            </a:r>
            <a:endParaRPr>
              <a:solidFill>
                <a:srgbClr val="434343"/>
              </a:solidFill>
            </a:endParaRPr>
          </a:p>
          <a:p>
            <a:pPr marL="342900" lvl="0" indent="-342900" algn="l" rtl="0">
              <a:spcBef>
                <a:spcPts val="400"/>
              </a:spcBef>
              <a:spcAft>
                <a:spcPts val="0"/>
              </a:spcAft>
              <a:buClr>
                <a:srgbClr val="434343"/>
              </a:buClr>
              <a:buSzPts val="2000"/>
              <a:buFont typeface="Arial"/>
              <a:buChar char="•"/>
            </a:pPr>
            <a:r>
              <a:rPr lang="en-US">
                <a:solidFill>
                  <a:srgbClr val="434343"/>
                </a:solidFill>
              </a:rPr>
              <a:t>Targeted marketing and personalized offers can help retain customers in critical age and credit score groups.</a:t>
            </a:r>
            <a:endParaRPr>
              <a:solidFill>
                <a:srgbClr val="434343"/>
              </a:solidFill>
            </a:endParaRPr>
          </a:p>
          <a:p>
            <a:pPr marL="342900" lvl="0" indent="-342900" algn="l" rtl="0">
              <a:spcBef>
                <a:spcPts val="400"/>
              </a:spcBef>
              <a:spcAft>
                <a:spcPts val="1600"/>
              </a:spcAft>
              <a:buClr>
                <a:srgbClr val="434343"/>
              </a:buClr>
              <a:buSzPts val="2000"/>
              <a:buFont typeface="Arial"/>
              <a:buChar char="•"/>
            </a:pPr>
            <a:r>
              <a:rPr lang="en-US">
                <a:solidFill>
                  <a:srgbClr val="434343"/>
                </a:solidFill>
              </a:rPr>
              <a:t>Overall, by focusing on customer engagement, service enhancement, and targeted strategies for specific customer segments, the bank can reduce churn, improve customer retention, and foster long-term customer loyalty.</a:t>
            </a:r>
            <a:endParaRPr>
              <a:solidFill>
                <a:srgbClr val="434343"/>
              </a:solidFill>
            </a:endParaRPr>
          </a:p>
        </p:txBody>
      </p:sp>
      <p:sp>
        <p:nvSpPr>
          <p:cNvPr id="430" name="Google Shape;430;p32"/>
          <p:cNvSpPr/>
          <p:nvPr/>
        </p:nvSpPr>
        <p:spPr>
          <a:xfrm>
            <a:off x="0" y="8"/>
            <a:ext cx="12126900" cy="9288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Conclusion</a:t>
            </a:r>
            <a:endParaRPr sz="3200">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title"/>
          </p:nvPr>
        </p:nvSpPr>
        <p:spPr>
          <a:xfrm>
            <a:off x="0" y="0"/>
            <a:ext cx="12192000" cy="917100"/>
          </a:xfrm>
          <a:prstGeom prst="rect">
            <a:avLst/>
          </a:prstGeom>
          <a:solidFill>
            <a:srgbClr val="00808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Font typeface="Arial"/>
              <a:buNone/>
            </a:pPr>
            <a:r>
              <a:rPr lang="en-US" sz="3200" b="0">
                <a:solidFill>
                  <a:schemeClr val="lt1"/>
                </a:solidFill>
                <a:latin typeface="Maven Pro SemiBold"/>
                <a:ea typeface="Maven Pro SemiBold"/>
                <a:cs typeface="Maven Pro SemiBold"/>
                <a:sym typeface="Maven Pro SemiBold"/>
              </a:rPr>
              <a:t>Dashboard</a:t>
            </a:r>
            <a:endParaRPr sz="3200" b="0">
              <a:solidFill>
                <a:schemeClr val="lt1"/>
              </a:solidFill>
              <a:latin typeface="Maven Pro SemiBold"/>
              <a:ea typeface="Maven Pro SemiBold"/>
              <a:cs typeface="Maven Pro SemiBold"/>
              <a:sym typeface="Maven Pro SemiBold"/>
            </a:endParaRPr>
          </a:p>
        </p:txBody>
      </p:sp>
      <p:pic>
        <p:nvPicPr>
          <p:cNvPr id="437" name="Google Shape;437;p33"/>
          <p:cNvPicPr preferRelativeResize="0"/>
          <p:nvPr/>
        </p:nvPicPr>
        <p:blipFill>
          <a:blip r:embed="rId3">
            <a:alphaModFix/>
          </a:blip>
          <a:stretch>
            <a:fillRect/>
          </a:stretch>
        </p:blipFill>
        <p:spPr>
          <a:xfrm>
            <a:off x="0" y="866899"/>
            <a:ext cx="12191999" cy="5991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2"/>
          <p:cNvSpPr txBox="1">
            <a:spLocks noGrp="1"/>
          </p:cNvSpPr>
          <p:nvPr>
            <p:ph type="body" idx="1"/>
          </p:nvPr>
        </p:nvSpPr>
        <p:spPr>
          <a:xfrm>
            <a:off x="368771" y="2016287"/>
            <a:ext cx="11271000" cy="3000234"/>
          </a:xfrm>
          <a:prstGeom prst="rect">
            <a:avLst/>
          </a:prstGeom>
          <a:noFill/>
          <a:ln>
            <a:noFill/>
          </a:ln>
        </p:spPr>
        <p:txBody>
          <a:bodyPr spcFirstLastPara="1" wrap="square" lIns="91425" tIns="45700" rIns="91425" bIns="45700" anchor="b" anchorCtr="0">
            <a:noAutofit/>
          </a:bodyPr>
          <a:lstStyle/>
          <a:p>
            <a:pPr marL="342900" lvl="0" indent="-342900" algn="l" rtl="0">
              <a:spcBef>
                <a:spcPts val="0"/>
              </a:spcBef>
              <a:spcAft>
                <a:spcPts val="0"/>
              </a:spcAft>
              <a:buClr>
                <a:srgbClr val="434343"/>
              </a:buClr>
              <a:buSzPts val="2000"/>
              <a:buFont typeface="Arial"/>
              <a:buChar char="•"/>
            </a:pPr>
            <a:r>
              <a:rPr lang="en-GB" dirty="0">
                <a:solidFill>
                  <a:srgbClr val="434343"/>
                </a:solidFill>
              </a:rPr>
              <a:t>Problem Statement</a:t>
            </a:r>
          </a:p>
          <a:p>
            <a:pPr marL="342900" lvl="0" indent="-342900" algn="l" rtl="0">
              <a:spcBef>
                <a:spcPts val="0"/>
              </a:spcBef>
              <a:spcAft>
                <a:spcPts val="0"/>
              </a:spcAft>
              <a:buClr>
                <a:srgbClr val="434343"/>
              </a:buClr>
              <a:buSzPts val="2000"/>
              <a:buFont typeface="Arial"/>
              <a:buChar char="•"/>
            </a:pPr>
            <a:endParaRPr lang="en-GB" dirty="0">
              <a:solidFill>
                <a:srgbClr val="434343"/>
              </a:solidFill>
            </a:endParaRPr>
          </a:p>
          <a:p>
            <a:pPr marL="342900" lvl="0" indent="-342900" algn="l" rtl="0">
              <a:spcBef>
                <a:spcPts val="0"/>
              </a:spcBef>
              <a:spcAft>
                <a:spcPts val="0"/>
              </a:spcAft>
              <a:buClr>
                <a:srgbClr val="434343"/>
              </a:buClr>
              <a:buSzPts val="2000"/>
              <a:buFont typeface="Arial"/>
              <a:buChar char="•"/>
            </a:pPr>
            <a:r>
              <a:rPr lang="en-GB" dirty="0">
                <a:solidFill>
                  <a:srgbClr val="434343"/>
                </a:solidFill>
              </a:rPr>
              <a:t>Data Description</a:t>
            </a:r>
          </a:p>
          <a:p>
            <a:pPr marL="342900" lvl="0" indent="-342900" algn="l" rtl="0">
              <a:spcBef>
                <a:spcPts val="0"/>
              </a:spcBef>
              <a:spcAft>
                <a:spcPts val="0"/>
              </a:spcAft>
              <a:buClr>
                <a:srgbClr val="434343"/>
              </a:buClr>
              <a:buSzPts val="2000"/>
              <a:buFont typeface="Arial"/>
              <a:buChar char="•"/>
            </a:pPr>
            <a:endParaRPr lang="en-GB" dirty="0">
              <a:solidFill>
                <a:srgbClr val="434343"/>
              </a:solidFill>
            </a:endParaRPr>
          </a:p>
          <a:p>
            <a:pPr marL="342900" lvl="0" indent="-342900" algn="l" rtl="0">
              <a:spcBef>
                <a:spcPts val="0"/>
              </a:spcBef>
              <a:spcAft>
                <a:spcPts val="0"/>
              </a:spcAft>
              <a:buClr>
                <a:srgbClr val="434343"/>
              </a:buClr>
              <a:buSzPts val="2000"/>
              <a:buFont typeface="Arial"/>
              <a:buChar char="•"/>
            </a:pPr>
            <a:r>
              <a:rPr lang="en-GB" dirty="0">
                <a:solidFill>
                  <a:srgbClr val="434343"/>
                </a:solidFill>
              </a:rPr>
              <a:t>Objective Key Metrics and Visualizations</a:t>
            </a:r>
          </a:p>
          <a:p>
            <a:pPr marL="342900" lvl="0" indent="-342900" algn="l" rtl="0">
              <a:spcBef>
                <a:spcPts val="0"/>
              </a:spcBef>
              <a:spcAft>
                <a:spcPts val="0"/>
              </a:spcAft>
              <a:buClr>
                <a:srgbClr val="434343"/>
              </a:buClr>
              <a:buSzPts val="2000"/>
              <a:buFont typeface="Arial"/>
              <a:buChar char="•"/>
            </a:pPr>
            <a:endParaRPr lang="en-GB" dirty="0">
              <a:solidFill>
                <a:srgbClr val="434343"/>
              </a:solidFill>
            </a:endParaRPr>
          </a:p>
          <a:p>
            <a:pPr marL="342900" lvl="0" indent="-342900" algn="l" rtl="0">
              <a:spcBef>
                <a:spcPts val="0"/>
              </a:spcBef>
              <a:spcAft>
                <a:spcPts val="0"/>
              </a:spcAft>
              <a:buClr>
                <a:srgbClr val="434343"/>
              </a:buClr>
              <a:buSzPts val="2000"/>
              <a:buFont typeface="Arial"/>
              <a:buChar char="•"/>
            </a:pPr>
            <a:r>
              <a:rPr lang="en-GB" dirty="0">
                <a:solidFill>
                  <a:srgbClr val="434343"/>
                </a:solidFill>
              </a:rPr>
              <a:t>Subjective Question for Insights</a:t>
            </a:r>
          </a:p>
        </p:txBody>
      </p:sp>
      <p:sp>
        <p:nvSpPr>
          <p:cNvPr id="430" name="Google Shape;430;p32"/>
          <p:cNvSpPr/>
          <p:nvPr/>
        </p:nvSpPr>
        <p:spPr>
          <a:xfrm>
            <a:off x="0" y="7"/>
            <a:ext cx="12192000" cy="1265575"/>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dirty="0">
                <a:solidFill>
                  <a:schemeClr val="lt1"/>
                </a:solidFill>
                <a:latin typeface="Maven Pro SemiBold"/>
                <a:ea typeface="Maven Pro SemiBold"/>
                <a:cs typeface="Maven Pro SemiBold"/>
                <a:sym typeface="Maven Pro SemiBold"/>
              </a:rPr>
              <a:t>Agenda</a:t>
            </a:r>
            <a:endParaRPr sz="3200" dirty="0">
              <a:solidFill>
                <a:schemeClr val="lt1"/>
              </a:solidFill>
              <a:latin typeface="Maven Pro SemiBold"/>
              <a:ea typeface="Maven Pro SemiBold"/>
              <a:cs typeface="Maven Pro SemiBold"/>
              <a:sym typeface="Maven Pro SemiBold"/>
            </a:endParaRPr>
          </a:p>
        </p:txBody>
      </p:sp>
      <p:pic>
        <p:nvPicPr>
          <p:cNvPr id="3" name="Picture 2" descr="A person pointing at a whiteboard&#10;&#10;Description automatically generated">
            <a:extLst>
              <a:ext uri="{FF2B5EF4-FFF2-40B4-BE49-F238E27FC236}">
                <a16:creationId xmlns:a16="http://schemas.microsoft.com/office/drawing/2014/main" id="{714A7DD4-743E-B8D3-55BC-22F9AB2AB2F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39947" y="2216148"/>
            <a:ext cx="5306725" cy="2999156"/>
          </a:xfrm>
          <a:prstGeom prst="rect">
            <a:avLst/>
          </a:prstGeom>
        </p:spPr>
      </p:pic>
    </p:spTree>
    <p:extLst>
      <p:ext uri="{BB962C8B-B14F-4D97-AF65-F5344CB8AC3E}">
        <p14:creationId xmlns:p14="http://schemas.microsoft.com/office/powerpoint/2010/main" val="371131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title"/>
          </p:nvPr>
        </p:nvSpPr>
        <p:spPr>
          <a:xfrm>
            <a:off x="0" y="0"/>
            <a:ext cx="12192000" cy="917100"/>
          </a:xfrm>
          <a:prstGeom prst="rect">
            <a:avLst/>
          </a:prstGeom>
          <a:solidFill>
            <a:srgbClr val="00808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Font typeface="Arial"/>
              <a:buNone/>
            </a:pPr>
            <a:r>
              <a:rPr lang="en-US" sz="3200" b="0">
                <a:solidFill>
                  <a:schemeClr val="lt1"/>
                </a:solidFill>
                <a:latin typeface="Maven Pro SemiBold"/>
                <a:ea typeface="Maven Pro SemiBold"/>
                <a:cs typeface="Maven Pro SemiBold"/>
                <a:sym typeface="Maven Pro SemiBold"/>
              </a:rPr>
              <a:t>Dashboard</a:t>
            </a:r>
            <a:endParaRPr sz="3200" b="0">
              <a:solidFill>
                <a:schemeClr val="lt1"/>
              </a:solidFill>
              <a:latin typeface="Maven Pro SemiBold"/>
              <a:ea typeface="Maven Pro SemiBold"/>
              <a:cs typeface="Maven Pro SemiBold"/>
              <a:sym typeface="Maven Pro SemiBold"/>
            </a:endParaRPr>
          </a:p>
        </p:txBody>
      </p:sp>
      <p:pic>
        <p:nvPicPr>
          <p:cNvPr id="4" name="Picture 3" descr="dash2.PNG"/>
          <p:cNvPicPr>
            <a:picLocks noChangeAspect="1"/>
          </p:cNvPicPr>
          <p:nvPr/>
        </p:nvPicPr>
        <p:blipFill>
          <a:blip r:embed="rId3"/>
          <a:stretch>
            <a:fillRect/>
          </a:stretch>
        </p:blipFill>
        <p:spPr>
          <a:xfrm>
            <a:off x="0" y="890649"/>
            <a:ext cx="12192000" cy="59673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title"/>
          </p:nvPr>
        </p:nvSpPr>
        <p:spPr>
          <a:xfrm>
            <a:off x="0" y="0"/>
            <a:ext cx="12192000" cy="917100"/>
          </a:xfrm>
          <a:prstGeom prst="rect">
            <a:avLst/>
          </a:prstGeom>
          <a:solidFill>
            <a:srgbClr val="00808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Font typeface="Arial"/>
              <a:buNone/>
            </a:pPr>
            <a:r>
              <a:rPr lang="en-US" sz="3200" b="0">
                <a:solidFill>
                  <a:schemeClr val="lt1"/>
                </a:solidFill>
                <a:latin typeface="Maven Pro SemiBold"/>
                <a:ea typeface="Maven Pro SemiBold"/>
                <a:cs typeface="Maven Pro SemiBold"/>
                <a:sym typeface="Maven Pro SemiBold"/>
              </a:rPr>
              <a:t>Dashboard</a:t>
            </a:r>
            <a:endParaRPr sz="3200" b="0">
              <a:solidFill>
                <a:schemeClr val="lt1"/>
              </a:solidFill>
              <a:latin typeface="Maven Pro SemiBold"/>
              <a:ea typeface="Maven Pro SemiBold"/>
              <a:cs typeface="Maven Pro SemiBold"/>
              <a:sym typeface="Maven Pro SemiBold"/>
            </a:endParaRPr>
          </a:p>
        </p:txBody>
      </p:sp>
      <p:pic>
        <p:nvPicPr>
          <p:cNvPr id="4" name="Picture 3" descr="dash3.PNG"/>
          <p:cNvPicPr>
            <a:picLocks noChangeAspect="1"/>
          </p:cNvPicPr>
          <p:nvPr/>
        </p:nvPicPr>
        <p:blipFill>
          <a:blip r:embed="rId3"/>
          <a:stretch>
            <a:fillRect/>
          </a:stretch>
        </p:blipFill>
        <p:spPr>
          <a:xfrm>
            <a:off x="0" y="902526"/>
            <a:ext cx="12192000" cy="595547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4"/>
          <p:cNvSpPr txBox="1">
            <a:spLocks noGrp="1"/>
          </p:cNvSpPr>
          <p:nvPr>
            <p:ph type="title"/>
          </p:nvPr>
        </p:nvSpPr>
        <p:spPr>
          <a:xfrm>
            <a:off x="1851450" y="2186850"/>
            <a:ext cx="8489100" cy="2484300"/>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en-US"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0" y="0"/>
            <a:ext cx="12192000" cy="917100"/>
          </a:xfrm>
          <a:prstGeom prst="rect">
            <a:avLst/>
          </a:prstGeom>
          <a:solidFill>
            <a:srgbClr val="008080"/>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r>
              <a:rPr lang="en-US" sz="3200" dirty="0">
                <a:solidFill>
                  <a:schemeClr val="lt1"/>
                </a:solidFill>
                <a:latin typeface="Maven Pro Medium"/>
                <a:ea typeface="Maven Pro Medium"/>
                <a:cs typeface="Maven Pro Medium"/>
                <a:sym typeface="Maven Pro Medium"/>
              </a:rPr>
              <a:t>Problem Statement</a:t>
            </a:r>
            <a:endParaRPr sz="3200" dirty="0">
              <a:solidFill>
                <a:schemeClr val="lt1"/>
              </a:solidFill>
              <a:highlight>
                <a:schemeClr val="lt1"/>
              </a:highlight>
              <a:latin typeface="Maven Pro Medium"/>
              <a:ea typeface="Maven Pro Medium"/>
              <a:cs typeface="Maven Pro Medium"/>
              <a:sym typeface="Maven Pro Medium"/>
            </a:endParaRPr>
          </a:p>
        </p:txBody>
      </p:sp>
      <p:sp>
        <p:nvSpPr>
          <p:cNvPr id="314" name="Google Shape;314;p18"/>
          <p:cNvSpPr txBox="1">
            <a:spLocks noGrp="1"/>
          </p:cNvSpPr>
          <p:nvPr>
            <p:ph type="body" idx="1"/>
          </p:nvPr>
        </p:nvSpPr>
        <p:spPr>
          <a:xfrm>
            <a:off x="930299" y="1032482"/>
            <a:ext cx="10331400" cy="198022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1400"/>
              </a:spcBef>
              <a:spcAft>
                <a:spcPts val="1600"/>
              </a:spcAft>
              <a:buSzPts val="2000"/>
              <a:buNone/>
            </a:pPr>
            <a:r>
              <a:rPr lang="en-GB" sz="1800" dirty="0">
                <a:solidFill>
                  <a:srgbClr val="434343"/>
                </a:solidFill>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p>
        </p:txBody>
      </p:sp>
      <p:pic>
        <p:nvPicPr>
          <p:cNvPr id="2" name="Google Shape;66;p3">
            <a:extLst>
              <a:ext uri="{FF2B5EF4-FFF2-40B4-BE49-F238E27FC236}">
                <a16:creationId xmlns:a16="http://schemas.microsoft.com/office/drawing/2014/main" id="{8625EE72-28B8-6A90-0CAF-D2EE13226BE3}"/>
              </a:ext>
            </a:extLst>
          </p:cNvPr>
          <p:cNvPicPr preferRelativeResize="0"/>
          <p:nvPr/>
        </p:nvPicPr>
        <p:blipFill rotWithShape="1">
          <a:blip r:embed="rId3">
            <a:alphaModFix/>
          </a:blip>
          <a:srcRect/>
          <a:stretch/>
        </p:blipFill>
        <p:spPr>
          <a:xfrm>
            <a:off x="2482228" y="3128088"/>
            <a:ext cx="7227543" cy="3181920"/>
          </a:xfrm>
          <a:prstGeom prst="rect">
            <a:avLst/>
          </a:prstGeom>
          <a:noFill/>
          <a:ln>
            <a:noFill/>
          </a:ln>
        </p:spPr>
      </p:pic>
    </p:spTree>
    <p:extLst>
      <p:ext uri="{BB962C8B-B14F-4D97-AF65-F5344CB8AC3E}">
        <p14:creationId xmlns:p14="http://schemas.microsoft.com/office/powerpoint/2010/main" val="212060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0" y="0"/>
            <a:ext cx="12192000" cy="917100"/>
          </a:xfrm>
          <a:prstGeom prst="rect">
            <a:avLst/>
          </a:prstGeom>
          <a:solidFill>
            <a:srgbClr val="008080"/>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r>
              <a:rPr lang="en-US" sz="3200">
                <a:solidFill>
                  <a:schemeClr val="lt1"/>
                </a:solidFill>
                <a:latin typeface="Maven Pro Medium"/>
                <a:ea typeface="Maven Pro Medium"/>
                <a:cs typeface="Maven Pro Medium"/>
                <a:sym typeface="Maven Pro Medium"/>
              </a:rPr>
              <a:t>Data Introduction</a:t>
            </a:r>
            <a:endParaRPr sz="3200">
              <a:solidFill>
                <a:schemeClr val="lt1"/>
              </a:solidFill>
              <a:highlight>
                <a:schemeClr val="lt1"/>
              </a:highlight>
              <a:latin typeface="Maven Pro Medium"/>
              <a:ea typeface="Maven Pro Medium"/>
              <a:cs typeface="Maven Pro Medium"/>
              <a:sym typeface="Maven Pro Medium"/>
            </a:endParaRPr>
          </a:p>
        </p:txBody>
      </p:sp>
      <p:sp>
        <p:nvSpPr>
          <p:cNvPr id="314" name="Google Shape;314;p18"/>
          <p:cNvSpPr txBox="1">
            <a:spLocks noGrp="1"/>
          </p:cNvSpPr>
          <p:nvPr>
            <p:ph type="body" idx="1"/>
          </p:nvPr>
        </p:nvSpPr>
        <p:spPr>
          <a:xfrm>
            <a:off x="930301" y="1110784"/>
            <a:ext cx="10331400" cy="5321400"/>
          </a:xfrm>
          <a:prstGeom prst="rect">
            <a:avLst/>
          </a:prstGeom>
          <a:noFill/>
          <a:ln>
            <a:noFill/>
          </a:ln>
        </p:spPr>
        <p:txBody>
          <a:bodyPr spcFirstLastPara="1" wrap="square" lIns="91425" tIns="45700" rIns="91425" bIns="45700" anchor="b" anchorCtr="0">
            <a:normAutofit/>
          </a:bodyPr>
          <a:lstStyle/>
          <a:p>
            <a:pPr marL="457200" marR="0" lvl="0" indent="-342900" algn="l" rtl="0">
              <a:lnSpc>
                <a:spcPct val="115000"/>
              </a:lnSpc>
              <a:spcBef>
                <a:spcPts val="0"/>
              </a:spcBef>
              <a:spcAft>
                <a:spcPts val="0"/>
              </a:spcAft>
              <a:buClr>
                <a:srgbClr val="434343"/>
              </a:buClr>
              <a:buSzPts val="1800"/>
              <a:buFont typeface="Lato"/>
              <a:buChar char="➔"/>
            </a:pPr>
            <a:r>
              <a:rPr lang="en-US" sz="1800" b="1" i="0" u="none" strike="noStrike" cap="none" dirty="0" err="1">
                <a:solidFill>
                  <a:srgbClr val="434343"/>
                </a:solidFill>
              </a:rPr>
              <a:t>RowNumber</a:t>
            </a:r>
            <a:r>
              <a:rPr lang="en-US" sz="1800" b="1" i="0" u="none" strike="noStrike" cap="none" dirty="0">
                <a:solidFill>
                  <a:srgbClr val="434343"/>
                </a:solidFill>
              </a:rPr>
              <a:t>:</a:t>
            </a:r>
            <a:r>
              <a:rPr lang="en-US" sz="1800" i="0" u="none" strike="noStrike" cap="none" dirty="0">
                <a:solidFill>
                  <a:srgbClr val="434343"/>
                </a:solidFill>
              </a:rPr>
              <a:t> The row number in the dataset, likely used for reference or indexing.</a:t>
            </a:r>
            <a:endParaRPr sz="1800" dirty="0">
              <a:solidFill>
                <a:srgbClr val="434343"/>
              </a:solidFill>
            </a:endParaRPr>
          </a:p>
          <a:p>
            <a:pPr marL="457200" marR="0" lvl="0" indent="-342900" algn="l" rtl="0">
              <a:lnSpc>
                <a:spcPct val="115000"/>
              </a:lnSpc>
              <a:spcBef>
                <a:spcPts val="1000"/>
              </a:spcBef>
              <a:spcAft>
                <a:spcPts val="0"/>
              </a:spcAft>
              <a:buClr>
                <a:srgbClr val="434343"/>
              </a:buClr>
              <a:buSzPts val="1800"/>
              <a:buFont typeface="Lato"/>
              <a:buChar char="➔"/>
            </a:pPr>
            <a:r>
              <a:rPr lang="en-US" sz="1800" b="1" i="0" u="none" strike="noStrike" cap="none" dirty="0" err="1">
                <a:solidFill>
                  <a:srgbClr val="434343"/>
                </a:solidFill>
              </a:rPr>
              <a:t>CustomerId</a:t>
            </a:r>
            <a:r>
              <a:rPr lang="en-US" sz="1800" b="1" i="0" u="none" strike="noStrike" cap="none" dirty="0">
                <a:solidFill>
                  <a:srgbClr val="434343"/>
                </a:solidFill>
              </a:rPr>
              <a:t>:</a:t>
            </a:r>
            <a:r>
              <a:rPr lang="en-US" sz="1800" i="0" u="none" strike="noStrike" cap="none" dirty="0">
                <a:solidFill>
                  <a:srgbClr val="434343"/>
                </a:solidFill>
              </a:rPr>
              <a:t> A unique identifier for each customer.</a:t>
            </a:r>
            <a:endParaRPr sz="1800" dirty="0">
              <a:solidFill>
                <a:srgbClr val="434343"/>
              </a:solidFill>
            </a:endParaRPr>
          </a:p>
          <a:p>
            <a:pPr marL="457200" marR="0" lvl="0" indent="-342900" algn="l" rtl="0">
              <a:lnSpc>
                <a:spcPct val="100000"/>
              </a:lnSpc>
              <a:spcBef>
                <a:spcPts val="1000"/>
              </a:spcBef>
              <a:spcAft>
                <a:spcPts val="0"/>
              </a:spcAft>
              <a:buClr>
                <a:srgbClr val="434343"/>
              </a:buClr>
              <a:buSzPts val="1800"/>
              <a:buFont typeface="Lato"/>
              <a:buChar char="➔"/>
            </a:pPr>
            <a:r>
              <a:rPr lang="en-US" sz="1800" b="1" i="0" u="none" strike="noStrike" cap="none" dirty="0" err="1">
                <a:solidFill>
                  <a:srgbClr val="434343"/>
                </a:solidFill>
              </a:rPr>
              <a:t>CreditScore</a:t>
            </a:r>
            <a:r>
              <a:rPr lang="en-US" sz="1800" b="1" i="0" u="none" strike="noStrike" cap="none" dirty="0">
                <a:solidFill>
                  <a:srgbClr val="434343"/>
                </a:solidFill>
              </a:rPr>
              <a:t>: </a:t>
            </a:r>
            <a:r>
              <a:rPr lang="en-US" sz="1800" i="0" u="none" strike="noStrike" cap="none" dirty="0">
                <a:solidFill>
                  <a:srgbClr val="434343"/>
                </a:solidFill>
              </a:rPr>
              <a:t>A numerical representation of the customer's credit worthiness.</a:t>
            </a:r>
            <a:endParaRPr sz="1800" dirty="0">
              <a:solidFill>
                <a:srgbClr val="434343"/>
              </a:solidFill>
            </a:endParaRPr>
          </a:p>
          <a:p>
            <a:pPr marL="914400" marR="0" lvl="1" indent="-342900" algn="l" rtl="0">
              <a:lnSpc>
                <a:spcPct val="100000"/>
              </a:lnSpc>
              <a:spcBef>
                <a:spcPts val="0"/>
              </a:spcBef>
              <a:spcAft>
                <a:spcPts val="0"/>
              </a:spcAft>
              <a:buClr>
                <a:srgbClr val="434343"/>
              </a:buClr>
              <a:buSzPts val="1800"/>
              <a:buChar char="◆"/>
            </a:pPr>
            <a:r>
              <a:rPr lang="en-US" b="1" i="0" u="none" strike="noStrike" cap="none" dirty="0">
                <a:solidFill>
                  <a:srgbClr val="434343"/>
                </a:solidFill>
              </a:rPr>
              <a:t>Credit score: </a:t>
            </a:r>
            <a:endParaRPr dirty="0">
              <a:solidFill>
                <a:srgbClr val="434343"/>
              </a:solidFill>
            </a:endParaRPr>
          </a:p>
          <a:p>
            <a:pPr marL="1371600" marR="0" lvl="2" indent="-342900" algn="l" rtl="0">
              <a:lnSpc>
                <a:spcPct val="100000"/>
              </a:lnSpc>
              <a:spcBef>
                <a:spcPts val="0"/>
              </a:spcBef>
              <a:spcAft>
                <a:spcPts val="0"/>
              </a:spcAft>
              <a:buClr>
                <a:srgbClr val="434343"/>
              </a:buClr>
              <a:buSzPts val="1800"/>
              <a:buChar char="●"/>
            </a:pPr>
            <a:r>
              <a:rPr lang="en-US" sz="1800" i="0" u="none" strike="noStrike" cap="none" dirty="0">
                <a:solidFill>
                  <a:srgbClr val="434343"/>
                </a:solidFill>
              </a:rPr>
              <a:t>Excellent: 		                800–850</a:t>
            </a:r>
            <a:endParaRPr sz="1800" dirty="0">
              <a:solidFill>
                <a:srgbClr val="434343"/>
              </a:solidFill>
            </a:endParaRPr>
          </a:p>
          <a:p>
            <a:pPr marL="1371600" marR="0" lvl="2" indent="-342900" algn="l" rtl="0">
              <a:lnSpc>
                <a:spcPct val="100000"/>
              </a:lnSpc>
              <a:spcBef>
                <a:spcPts val="0"/>
              </a:spcBef>
              <a:spcAft>
                <a:spcPts val="0"/>
              </a:spcAft>
              <a:buClr>
                <a:srgbClr val="434343"/>
              </a:buClr>
              <a:buSzPts val="1800"/>
              <a:buChar char="●"/>
            </a:pPr>
            <a:r>
              <a:rPr lang="en-US" sz="1800" i="0" u="none" strike="noStrike" cap="none" dirty="0">
                <a:solidFill>
                  <a:srgbClr val="434343"/>
                </a:solidFill>
              </a:rPr>
              <a:t>Very Good: 		                740–799</a:t>
            </a:r>
            <a:endParaRPr sz="1800" dirty="0">
              <a:solidFill>
                <a:srgbClr val="434343"/>
              </a:solidFill>
            </a:endParaRPr>
          </a:p>
          <a:p>
            <a:pPr marL="1371600" marR="0" lvl="2" indent="-342900" algn="l" rtl="0">
              <a:lnSpc>
                <a:spcPct val="100000"/>
              </a:lnSpc>
              <a:spcBef>
                <a:spcPts val="0"/>
              </a:spcBef>
              <a:spcAft>
                <a:spcPts val="0"/>
              </a:spcAft>
              <a:buClr>
                <a:srgbClr val="434343"/>
              </a:buClr>
              <a:buSzPts val="1800"/>
              <a:buChar char="●"/>
            </a:pPr>
            <a:r>
              <a:rPr lang="en-US" sz="1800" i="0" u="none" strike="noStrike" cap="none" dirty="0">
                <a:solidFill>
                  <a:srgbClr val="434343"/>
                </a:solidFill>
              </a:rPr>
              <a:t>Good: 			670–739</a:t>
            </a:r>
            <a:endParaRPr sz="1800" dirty="0">
              <a:solidFill>
                <a:srgbClr val="434343"/>
              </a:solidFill>
            </a:endParaRPr>
          </a:p>
          <a:p>
            <a:pPr marL="1371600" marR="0" lvl="2" indent="-342900" algn="l" rtl="0">
              <a:lnSpc>
                <a:spcPct val="100000"/>
              </a:lnSpc>
              <a:spcBef>
                <a:spcPts val="0"/>
              </a:spcBef>
              <a:spcAft>
                <a:spcPts val="0"/>
              </a:spcAft>
              <a:buClr>
                <a:srgbClr val="434343"/>
              </a:buClr>
              <a:buSzPts val="1800"/>
              <a:buChar char="●"/>
            </a:pPr>
            <a:r>
              <a:rPr lang="en-US" sz="1800" i="0" u="none" strike="noStrike" cap="none" dirty="0">
                <a:solidFill>
                  <a:srgbClr val="434343"/>
                </a:solidFill>
              </a:rPr>
              <a:t>Fair: 			580–669</a:t>
            </a:r>
            <a:endParaRPr sz="1800" dirty="0">
              <a:solidFill>
                <a:srgbClr val="434343"/>
              </a:solidFill>
            </a:endParaRPr>
          </a:p>
          <a:p>
            <a:pPr marL="1371600" marR="0" lvl="2" indent="-342900" algn="l" rtl="0">
              <a:lnSpc>
                <a:spcPct val="100000"/>
              </a:lnSpc>
              <a:spcBef>
                <a:spcPts val="0"/>
              </a:spcBef>
              <a:spcAft>
                <a:spcPts val="0"/>
              </a:spcAft>
              <a:buClr>
                <a:srgbClr val="434343"/>
              </a:buClr>
              <a:buSzPts val="1800"/>
              <a:buChar char="●"/>
            </a:pPr>
            <a:r>
              <a:rPr lang="en-US" sz="1800" i="0" u="none" strike="noStrike" cap="none" dirty="0">
                <a:solidFill>
                  <a:srgbClr val="434343"/>
                </a:solidFill>
              </a:rPr>
              <a:t>Poor: 			300–579</a:t>
            </a:r>
            <a:endParaRPr sz="1800" dirty="0">
              <a:solidFill>
                <a:srgbClr val="434343"/>
              </a:solidFill>
            </a:endParaRPr>
          </a:p>
          <a:p>
            <a:pPr marL="457200" marR="0" lvl="0" indent="-342900" algn="l" rtl="0">
              <a:lnSpc>
                <a:spcPct val="115000"/>
              </a:lnSpc>
              <a:spcBef>
                <a:spcPts val="1000"/>
              </a:spcBef>
              <a:spcAft>
                <a:spcPts val="0"/>
              </a:spcAft>
              <a:buClr>
                <a:srgbClr val="434343"/>
              </a:buClr>
              <a:buSzPts val="1800"/>
              <a:buFont typeface="Lato"/>
              <a:buChar char="➔"/>
            </a:pPr>
            <a:r>
              <a:rPr lang="en-US" sz="1800" b="1" i="0" u="none" strike="noStrike" cap="none" dirty="0" err="1">
                <a:solidFill>
                  <a:srgbClr val="434343"/>
                </a:solidFill>
              </a:rPr>
              <a:t>GeographyID</a:t>
            </a:r>
            <a:r>
              <a:rPr lang="en-US" sz="1800" b="1" i="0" u="none" strike="noStrike" cap="none" dirty="0">
                <a:solidFill>
                  <a:srgbClr val="434343"/>
                </a:solidFill>
              </a:rPr>
              <a:t>:</a:t>
            </a:r>
            <a:r>
              <a:rPr lang="en-US" sz="1800" i="0" u="none" strike="noStrike" cap="none" dirty="0">
                <a:solidFill>
                  <a:srgbClr val="434343"/>
                </a:solidFill>
              </a:rPr>
              <a:t> A numerical identifier that likely corresponds to a geographical location, such as a country or region.</a:t>
            </a:r>
            <a:endParaRPr sz="1800" dirty="0">
              <a:solidFill>
                <a:srgbClr val="434343"/>
              </a:solidFill>
            </a:endParaRPr>
          </a:p>
          <a:p>
            <a:pPr marL="457200" marR="0" lvl="0" indent="-342900" algn="l" rtl="0">
              <a:lnSpc>
                <a:spcPct val="115000"/>
              </a:lnSpc>
              <a:spcBef>
                <a:spcPts val="1000"/>
              </a:spcBef>
              <a:spcAft>
                <a:spcPts val="0"/>
              </a:spcAft>
              <a:buClr>
                <a:srgbClr val="434343"/>
              </a:buClr>
              <a:buSzPts val="1800"/>
              <a:buFont typeface="Lato"/>
              <a:buChar char="➔"/>
            </a:pPr>
            <a:r>
              <a:rPr lang="en-US" sz="1800" b="1" i="0" u="none" strike="noStrike" cap="none" dirty="0" err="1">
                <a:solidFill>
                  <a:srgbClr val="434343"/>
                </a:solidFill>
              </a:rPr>
              <a:t>GenderID</a:t>
            </a:r>
            <a:r>
              <a:rPr lang="en-US" sz="1800" b="1" i="0" u="none" strike="noStrike" cap="none" dirty="0">
                <a:solidFill>
                  <a:srgbClr val="434343"/>
                </a:solidFill>
              </a:rPr>
              <a:t>:</a:t>
            </a:r>
            <a:r>
              <a:rPr lang="en-US" sz="1800" i="0" u="none" strike="noStrike" cap="none" dirty="0">
                <a:solidFill>
                  <a:srgbClr val="434343"/>
                </a:solidFill>
              </a:rPr>
              <a:t> A numerical identifier for the customer's gender, where for example, '1' could represent male and '2' could represent female.</a:t>
            </a:r>
            <a:endParaRPr sz="1800" dirty="0">
              <a:solidFill>
                <a:srgbClr val="434343"/>
              </a:solidFill>
            </a:endParaRPr>
          </a:p>
          <a:p>
            <a:pPr marL="0" lvl="0" indent="0" algn="l" rtl="0">
              <a:spcBef>
                <a:spcPts val="1400"/>
              </a:spcBef>
              <a:spcAft>
                <a:spcPts val="1600"/>
              </a:spcAft>
              <a:buSzPts val="2000"/>
              <a:buNone/>
            </a:pPr>
            <a:endParaRPr dirty="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a:spLocks noGrp="1"/>
          </p:cNvSpPr>
          <p:nvPr>
            <p:ph type="body" idx="1"/>
          </p:nvPr>
        </p:nvSpPr>
        <p:spPr>
          <a:xfrm>
            <a:off x="1001485" y="275775"/>
            <a:ext cx="10377715" cy="6582229"/>
          </a:xfrm>
          <a:prstGeom prst="rect">
            <a:avLst/>
          </a:prstGeom>
          <a:noFill/>
          <a:ln>
            <a:noFill/>
          </a:ln>
        </p:spPr>
        <p:txBody>
          <a:bodyPr spcFirstLastPara="1" wrap="square" lIns="91425" tIns="45700" rIns="91425" bIns="45700" anchor="b" anchorCtr="0">
            <a:normAutofit fontScale="85000" lnSpcReduction="10000"/>
          </a:bodyPr>
          <a:lstStyle/>
          <a:p>
            <a:pPr marL="457200" marR="0" lvl="0" indent="-323850" algn="l" rtl="0">
              <a:lnSpc>
                <a:spcPct val="115000"/>
              </a:lnSpc>
              <a:spcBef>
                <a:spcPts val="0"/>
              </a:spcBef>
              <a:spcAft>
                <a:spcPts val="0"/>
              </a:spcAft>
              <a:buClr>
                <a:srgbClr val="434343"/>
              </a:buClr>
              <a:buSzPct val="92879"/>
              <a:buFont typeface="Arial"/>
              <a:buChar char="➔"/>
            </a:pPr>
            <a:r>
              <a:rPr lang="en-US" sz="1900" b="1" i="0" u="none" strike="noStrike" cap="none" dirty="0">
                <a:solidFill>
                  <a:srgbClr val="434343"/>
                </a:solidFill>
                <a:latin typeface="Lato"/>
                <a:ea typeface="Lato"/>
                <a:cs typeface="Lato"/>
                <a:sym typeface="Lato"/>
              </a:rPr>
              <a:t>Age:</a:t>
            </a:r>
            <a:r>
              <a:rPr lang="en-US" sz="1900" b="0" i="0" u="none" strike="noStrike" cap="none" dirty="0">
                <a:solidFill>
                  <a:srgbClr val="434343"/>
                </a:solidFill>
                <a:latin typeface="Lato"/>
                <a:ea typeface="Lato"/>
                <a:cs typeface="Lato"/>
                <a:sym typeface="Lato"/>
              </a:rPr>
              <a:t> The age of the customer.</a:t>
            </a:r>
            <a:endParaRPr sz="1900" b="1" i="0" u="none" strike="noStrike" cap="none" dirty="0">
              <a:solidFill>
                <a:srgbClr val="434343"/>
              </a:solidFill>
              <a:latin typeface="Lato"/>
              <a:ea typeface="Lato"/>
              <a:cs typeface="Lato"/>
              <a:sym typeface="Lato"/>
            </a:endParaRPr>
          </a:p>
          <a:p>
            <a:pPr marL="457200" marR="0" lvl="0" indent="-323850" algn="l" rtl="0">
              <a:lnSpc>
                <a:spcPct val="125000"/>
              </a:lnSpc>
              <a:spcBef>
                <a:spcPts val="1000"/>
              </a:spcBef>
              <a:spcAft>
                <a:spcPts val="0"/>
              </a:spcAft>
              <a:buClr>
                <a:srgbClr val="434343"/>
              </a:buClr>
              <a:buSzPct val="92879"/>
              <a:buFont typeface="Arial"/>
              <a:buChar char="➔"/>
            </a:pPr>
            <a:r>
              <a:rPr lang="en-US" sz="1900" b="1" i="0" u="none" strike="noStrike" cap="none" dirty="0">
                <a:solidFill>
                  <a:srgbClr val="434343"/>
                </a:solidFill>
                <a:latin typeface="Lato"/>
                <a:ea typeface="Lato"/>
                <a:cs typeface="Lato"/>
                <a:sym typeface="Lato"/>
              </a:rPr>
              <a:t>Tenure: </a:t>
            </a:r>
            <a:r>
              <a:rPr lang="en-US" sz="1900" b="0" i="0" u="none" strike="noStrike" cap="none" dirty="0">
                <a:solidFill>
                  <a:srgbClr val="434343"/>
                </a:solidFill>
                <a:latin typeface="Lato"/>
                <a:ea typeface="Lato"/>
                <a:cs typeface="Lato"/>
                <a:sym typeface="Lato"/>
              </a:rPr>
              <a:t>The number of years the customer has been with the bank.</a:t>
            </a:r>
            <a:endParaRPr dirty="0">
              <a:solidFill>
                <a:srgbClr val="434343"/>
              </a:solidFill>
            </a:endParaRPr>
          </a:p>
          <a:p>
            <a:pPr marL="457200" marR="0" lvl="0" indent="-323850" algn="l" rtl="0">
              <a:lnSpc>
                <a:spcPct val="125000"/>
              </a:lnSpc>
              <a:spcBef>
                <a:spcPts val="1000"/>
              </a:spcBef>
              <a:spcAft>
                <a:spcPts val="0"/>
              </a:spcAft>
              <a:buClr>
                <a:srgbClr val="434343"/>
              </a:buClr>
              <a:buSzPct val="92879"/>
              <a:buFont typeface="Arial"/>
              <a:buChar char="➔"/>
            </a:pPr>
            <a:r>
              <a:rPr lang="en-US" sz="1900" b="1" i="0" u="none" strike="noStrike" cap="none" dirty="0">
                <a:solidFill>
                  <a:srgbClr val="434343"/>
                </a:solidFill>
                <a:latin typeface="Lato"/>
                <a:ea typeface="Lato"/>
                <a:cs typeface="Lato"/>
                <a:sym typeface="Lato"/>
              </a:rPr>
              <a:t>Balance: </a:t>
            </a:r>
            <a:r>
              <a:rPr lang="en-US" sz="1900" b="0" i="0" u="none" strike="noStrike" cap="none" dirty="0">
                <a:solidFill>
                  <a:srgbClr val="434343"/>
                </a:solidFill>
                <a:latin typeface="Lato"/>
                <a:ea typeface="Lato"/>
                <a:cs typeface="Lato"/>
                <a:sym typeface="Lato"/>
              </a:rPr>
              <a:t>Current balance in the customer's account.</a:t>
            </a:r>
            <a:endParaRPr dirty="0">
              <a:solidFill>
                <a:srgbClr val="434343"/>
              </a:solidFill>
            </a:endParaRPr>
          </a:p>
          <a:p>
            <a:pPr marL="457200" marR="0" lvl="0" indent="-323850" algn="l" rtl="0">
              <a:lnSpc>
                <a:spcPct val="125000"/>
              </a:lnSpc>
              <a:spcBef>
                <a:spcPts val="1000"/>
              </a:spcBef>
              <a:spcAft>
                <a:spcPts val="0"/>
              </a:spcAft>
              <a:buClr>
                <a:srgbClr val="434343"/>
              </a:buClr>
              <a:buSzPct val="92879"/>
              <a:buFont typeface="Arial"/>
              <a:buChar char="➔"/>
            </a:pPr>
            <a:r>
              <a:rPr lang="en-US" sz="1900" b="1" i="0" u="none" strike="noStrike" cap="none" dirty="0" err="1">
                <a:solidFill>
                  <a:srgbClr val="434343"/>
                </a:solidFill>
                <a:latin typeface="Lato"/>
                <a:ea typeface="Lato"/>
                <a:cs typeface="Lato"/>
                <a:sym typeface="Lato"/>
              </a:rPr>
              <a:t>NumOfProducts</a:t>
            </a:r>
            <a:r>
              <a:rPr lang="en-US" sz="1900" b="0" i="0" u="none" strike="noStrike" cap="none" dirty="0">
                <a:solidFill>
                  <a:srgbClr val="434343"/>
                </a:solidFill>
                <a:latin typeface="Lato"/>
                <a:ea typeface="Lato"/>
                <a:cs typeface="Lato"/>
                <a:sym typeface="Lato"/>
              </a:rPr>
              <a:t>: refers to the number of products that a customer has purchased through the bank. </a:t>
            </a:r>
            <a:endParaRPr dirty="0">
              <a:solidFill>
                <a:srgbClr val="434343"/>
              </a:solidFill>
            </a:endParaRPr>
          </a:p>
          <a:p>
            <a:pPr marL="457200" marR="0" lvl="0" indent="-323850" algn="l" rtl="0">
              <a:lnSpc>
                <a:spcPct val="125000"/>
              </a:lnSpc>
              <a:spcBef>
                <a:spcPts val="1000"/>
              </a:spcBef>
              <a:spcAft>
                <a:spcPts val="0"/>
              </a:spcAft>
              <a:buClr>
                <a:srgbClr val="434343"/>
              </a:buClr>
              <a:buSzPct val="92879"/>
              <a:buFont typeface="Arial"/>
              <a:buChar char="➔"/>
            </a:pPr>
            <a:r>
              <a:rPr lang="en-US" sz="1900" b="1" i="0" u="none" strike="noStrike" cap="none" dirty="0" err="1">
                <a:solidFill>
                  <a:srgbClr val="434343"/>
                </a:solidFill>
                <a:latin typeface="Lato"/>
                <a:ea typeface="Lato"/>
                <a:cs typeface="Lato"/>
                <a:sym typeface="Lato"/>
              </a:rPr>
              <a:t>HasCrCard</a:t>
            </a:r>
            <a:r>
              <a:rPr lang="en-US" sz="1900" b="0" i="0" u="none" strike="noStrike" cap="none" dirty="0">
                <a:solidFill>
                  <a:srgbClr val="434343"/>
                </a:solidFill>
                <a:latin typeface="Lato"/>
                <a:ea typeface="Lato"/>
                <a:cs typeface="Lato"/>
                <a:sym typeface="Lato"/>
              </a:rPr>
              <a:t>: denotes whether or not a customer has a credit card. This column is also relevant, since people with a credit card are less likely to leave the bank.</a:t>
            </a:r>
            <a:endParaRPr dirty="0">
              <a:solidFill>
                <a:srgbClr val="434343"/>
              </a:solidFill>
            </a:endParaRPr>
          </a:p>
          <a:p>
            <a:pPr marL="1371600" marR="0" lvl="2" indent="-323850" algn="l" rtl="0">
              <a:lnSpc>
                <a:spcPct val="125000"/>
              </a:lnSpc>
              <a:spcBef>
                <a:spcPts val="1000"/>
              </a:spcBef>
              <a:spcAft>
                <a:spcPts val="0"/>
              </a:spcAft>
              <a:buClr>
                <a:srgbClr val="434343"/>
              </a:buClr>
              <a:buSzPct val="92879"/>
              <a:buFont typeface="Arial"/>
              <a:buChar char="●"/>
            </a:pPr>
            <a:r>
              <a:rPr lang="en-US" sz="1900" b="0" i="0" u="none" strike="noStrike" cap="none" dirty="0">
                <a:solidFill>
                  <a:srgbClr val="434343"/>
                </a:solidFill>
                <a:latin typeface="Lato"/>
                <a:ea typeface="Lato"/>
                <a:cs typeface="Lato"/>
                <a:sym typeface="Lato"/>
              </a:rPr>
              <a:t>1 represents credit card holder</a:t>
            </a:r>
            <a:endParaRPr dirty="0">
              <a:solidFill>
                <a:srgbClr val="434343"/>
              </a:solidFill>
            </a:endParaRPr>
          </a:p>
          <a:p>
            <a:pPr marL="1371600" marR="0" lvl="2" indent="-323850" algn="l" rtl="0">
              <a:lnSpc>
                <a:spcPct val="125000"/>
              </a:lnSpc>
              <a:spcBef>
                <a:spcPts val="1000"/>
              </a:spcBef>
              <a:spcAft>
                <a:spcPts val="0"/>
              </a:spcAft>
              <a:buClr>
                <a:srgbClr val="434343"/>
              </a:buClr>
              <a:buSzPct val="92879"/>
              <a:buFont typeface="Arial"/>
              <a:buChar char="●"/>
            </a:pPr>
            <a:r>
              <a:rPr lang="en-US" sz="1900" b="0" i="0" u="none" strike="noStrike" cap="none" dirty="0">
                <a:solidFill>
                  <a:srgbClr val="434343"/>
                </a:solidFill>
                <a:latin typeface="Lato"/>
                <a:ea typeface="Lato"/>
                <a:cs typeface="Lato"/>
                <a:sym typeface="Lato"/>
              </a:rPr>
              <a:t>0 represents noncredit card holder</a:t>
            </a:r>
            <a:endParaRPr dirty="0">
              <a:solidFill>
                <a:srgbClr val="434343"/>
              </a:solidFill>
            </a:endParaRPr>
          </a:p>
          <a:p>
            <a:pPr marL="457200" marR="0" lvl="0" indent="-330200" algn="l" rtl="0">
              <a:lnSpc>
                <a:spcPct val="125000"/>
              </a:lnSpc>
              <a:spcBef>
                <a:spcPts val="1000"/>
              </a:spcBef>
              <a:spcAft>
                <a:spcPts val="0"/>
              </a:spcAft>
              <a:buClr>
                <a:srgbClr val="434343"/>
              </a:buClr>
              <a:buSzPct val="99071"/>
              <a:buFont typeface="Arial"/>
              <a:buChar char="➔"/>
            </a:pPr>
            <a:r>
              <a:rPr lang="en-US" sz="1900" b="1" i="0" u="none" strike="noStrike" cap="none" dirty="0" err="1">
                <a:solidFill>
                  <a:srgbClr val="434343"/>
                </a:solidFill>
                <a:latin typeface="Lato"/>
                <a:ea typeface="Lato"/>
                <a:cs typeface="Lato"/>
                <a:sym typeface="Lato"/>
              </a:rPr>
              <a:t>IsActiveMember</a:t>
            </a:r>
            <a:r>
              <a:rPr lang="en-US" sz="1900" b="1" i="0" u="none" strike="noStrike" cap="none" dirty="0">
                <a:solidFill>
                  <a:srgbClr val="434343"/>
                </a:solidFill>
                <a:latin typeface="Lato"/>
                <a:ea typeface="Lato"/>
                <a:cs typeface="Lato"/>
                <a:sym typeface="Lato"/>
              </a:rPr>
              <a:t>:</a:t>
            </a:r>
            <a:r>
              <a:rPr lang="en-US" sz="1900" b="0" i="0" u="none" strike="noStrike" cap="none" dirty="0">
                <a:solidFill>
                  <a:srgbClr val="434343"/>
                </a:solidFill>
                <a:latin typeface="Lato"/>
                <a:ea typeface="Lato"/>
                <a:cs typeface="Lato"/>
                <a:sym typeface="Lato"/>
              </a:rPr>
              <a:t> active customers are less likely to leave the bank (as per the criteria defined by the bank for identifying the activeness).</a:t>
            </a:r>
            <a:endParaRPr dirty="0">
              <a:solidFill>
                <a:srgbClr val="434343"/>
              </a:solidFill>
            </a:endParaRPr>
          </a:p>
          <a:p>
            <a:pPr marL="1371600" marR="0" lvl="2" indent="-330200" algn="l" rtl="0">
              <a:lnSpc>
                <a:spcPct val="125000"/>
              </a:lnSpc>
              <a:spcBef>
                <a:spcPts val="0"/>
              </a:spcBef>
              <a:spcAft>
                <a:spcPts val="0"/>
              </a:spcAft>
              <a:buClr>
                <a:srgbClr val="434343"/>
              </a:buClr>
              <a:buSzPct val="99071"/>
              <a:buFont typeface="Arial"/>
              <a:buChar char="●"/>
            </a:pPr>
            <a:r>
              <a:rPr lang="en-US" sz="1900" b="0" i="0" u="none" strike="noStrike" cap="none" dirty="0">
                <a:solidFill>
                  <a:srgbClr val="434343"/>
                </a:solidFill>
                <a:latin typeface="Lato"/>
                <a:ea typeface="Lato"/>
                <a:cs typeface="Lato"/>
                <a:sym typeface="Lato"/>
              </a:rPr>
              <a:t>1 represents Active Member</a:t>
            </a:r>
            <a:endParaRPr dirty="0">
              <a:solidFill>
                <a:srgbClr val="434343"/>
              </a:solidFill>
            </a:endParaRPr>
          </a:p>
          <a:p>
            <a:pPr marL="1371600" marR="0" lvl="2" indent="-330200" algn="l" rtl="0">
              <a:lnSpc>
                <a:spcPct val="125000"/>
              </a:lnSpc>
              <a:spcBef>
                <a:spcPts val="0"/>
              </a:spcBef>
              <a:spcAft>
                <a:spcPts val="0"/>
              </a:spcAft>
              <a:buClr>
                <a:srgbClr val="434343"/>
              </a:buClr>
              <a:buSzPct val="99071"/>
              <a:buFont typeface="Arial"/>
              <a:buChar char="●"/>
            </a:pPr>
            <a:r>
              <a:rPr lang="en-US" sz="1900" b="0" i="0" u="none" strike="noStrike" cap="none" dirty="0">
                <a:solidFill>
                  <a:srgbClr val="434343"/>
                </a:solidFill>
                <a:latin typeface="Lato"/>
                <a:ea typeface="Lato"/>
                <a:cs typeface="Lato"/>
                <a:sym typeface="Lato"/>
              </a:rPr>
              <a:t>0 represents Inactive Member</a:t>
            </a:r>
            <a:endParaRPr dirty="0">
              <a:solidFill>
                <a:srgbClr val="434343"/>
              </a:solidFill>
            </a:endParaRPr>
          </a:p>
          <a:p>
            <a:pPr marL="457200" marR="0" lvl="0" indent="-330200" algn="l" rtl="0">
              <a:lnSpc>
                <a:spcPct val="125000"/>
              </a:lnSpc>
              <a:spcBef>
                <a:spcPts val="1000"/>
              </a:spcBef>
              <a:spcAft>
                <a:spcPts val="0"/>
              </a:spcAft>
              <a:buClr>
                <a:srgbClr val="434343"/>
              </a:buClr>
              <a:buSzPct val="99071"/>
              <a:buFont typeface="Arial"/>
              <a:buChar char="➔"/>
            </a:pPr>
            <a:r>
              <a:rPr lang="en-US" sz="1900" b="1" i="0" u="none" strike="noStrike" cap="none" dirty="0">
                <a:solidFill>
                  <a:srgbClr val="434343"/>
                </a:solidFill>
                <a:latin typeface="Lato"/>
                <a:ea typeface="Lato"/>
                <a:cs typeface="Lato"/>
                <a:sym typeface="Lato"/>
              </a:rPr>
              <a:t>Estimated Salary: </a:t>
            </a:r>
            <a:r>
              <a:rPr lang="en-US" sz="1900" b="0" i="0" u="none" strike="noStrike" cap="none" dirty="0">
                <a:solidFill>
                  <a:srgbClr val="434343"/>
                </a:solidFill>
                <a:latin typeface="Lato"/>
                <a:ea typeface="Lato"/>
                <a:cs typeface="Lato"/>
                <a:sym typeface="Lato"/>
              </a:rPr>
              <a:t>as with balance, people with lower salaries are more likely to leave the bank compared to those with higher salaries.</a:t>
            </a:r>
            <a:endParaRPr dirty="0">
              <a:solidFill>
                <a:srgbClr val="434343"/>
              </a:solidFill>
            </a:endParaRPr>
          </a:p>
          <a:p>
            <a:pPr marL="457200" marR="0" lvl="0" indent="-330200" algn="l" rtl="0">
              <a:lnSpc>
                <a:spcPct val="125000"/>
              </a:lnSpc>
              <a:spcBef>
                <a:spcPts val="1000"/>
              </a:spcBef>
              <a:spcAft>
                <a:spcPts val="0"/>
              </a:spcAft>
              <a:buClr>
                <a:srgbClr val="434343"/>
              </a:buClr>
              <a:buSzPct val="99071"/>
              <a:buFont typeface="Arial"/>
              <a:buChar char="➔"/>
            </a:pPr>
            <a:r>
              <a:rPr lang="en-US" sz="1900" b="1" i="0" u="none" strike="noStrike" cap="none" dirty="0">
                <a:solidFill>
                  <a:srgbClr val="434343"/>
                </a:solidFill>
                <a:latin typeface="Lato"/>
                <a:ea typeface="Lato"/>
                <a:cs typeface="Lato"/>
                <a:sym typeface="Lato"/>
              </a:rPr>
              <a:t>Exited:</a:t>
            </a:r>
            <a:r>
              <a:rPr lang="en-US" sz="1900" b="0" i="0" u="none" strike="noStrike" cap="none" dirty="0">
                <a:solidFill>
                  <a:srgbClr val="434343"/>
                </a:solidFill>
                <a:latin typeface="Lato"/>
                <a:ea typeface="Lato"/>
                <a:cs typeface="Lato"/>
                <a:sym typeface="Lato"/>
              </a:rPr>
              <a:t> whether or not the customer left the bank.</a:t>
            </a:r>
            <a:endParaRPr dirty="0">
              <a:solidFill>
                <a:srgbClr val="434343"/>
              </a:solidFill>
            </a:endParaRPr>
          </a:p>
          <a:p>
            <a:pPr marL="1371600" marR="0" lvl="2" indent="-330200" algn="l" rtl="0">
              <a:lnSpc>
                <a:spcPct val="125000"/>
              </a:lnSpc>
              <a:spcBef>
                <a:spcPts val="0"/>
              </a:spcBef>
              <a:spcAft>
                <a:spcPts val="0"/>
              </a:spcAft>
              <a:buClr>
                <a:srgbClr val="434343"/>
              </a:buClr>
              <a:buSzPct val="99071"/>
              <a:buFont typeface="Arial"/>
              <a:buChar char="●"/>
            </a:pPr>
            <a:r>
              <a:rPr lang="en-US" sz="1900" b="0" i="0" u="none" strike="noStrike" cap="none" dirty="0">
                <a:solidFill>
                  <a:srgbClr val="434343"/>
                </a:solidFill>
                <a:latin typeface="Lato"/>
                <a:ea typeface="Lato"/>
                <a:cs typeface="Lato"/>
                <a:sym typeface="Lato"/>
              </a:rPr>
              <a:t>0 represents Retain </a:t>
            </a:r>
            <a:endParaRPr dirty="0">
              <a:solidFill>
                <a:srgbClr val="434343"/>
              </a:solidFill>
            </a:endParaRPr>
          </a:p>
          <a:p>
            <a:pPr marL="1371600" marR="0" lvl="2" indent="-330200" algn="l" rtl="0">
              <a:lnSpc>
                <a:spcPct val="125000"/>
              </a:lnSpc>
              <a:spcBef>
                <a:spcPts val="0"/>
              </a:spcBef>
              <a:spcAft>
                <a:spcPts val="0"/>
              </a:spcAft>
              <a:buClr>
                <a:srgbClr val="434343"/>
              </a:buClr>
              <a:buSzPct val="99071"/>
              <a:buFont typeface="Arial"/>
              <a:buChar char="●"/>
            </a:pPr>
            <a:r>
              <a:rPr lang="en-US" sz="1900" b="0" i="0" u="none" strike="noStrike" cap="none" dirty="0">
                <a:solidFill>
                  <a:srgbClr val="434343"/>
                </a:solidFill>
                <a:latin typeface="Lato"/>
                <a:ea typeface="Lato"/>
                <a:cs typeface="Lato"/>
                <a:sym typeface="Lato"/>
              </a:rPr>
              <a:t>1 represents Exit</a:t>
            </a:r>
            <a:endParaRPr dirty="0">
              <a:solidFill>
                <a:srgbClr val="434343"/>
              </a:solidFill>
            </a:endParaRPr>
          </a:p>
          <a:p>
            <a:pPr marL="457200" marR="0" lvl="0" indent="-330200" algn="l" rtl="0">
              <a:lnSpc>
                <a:spcPct val="125000"/>
              </a:lnSpc>
              <a:spcBef>
                <a:spcPts val="1000"/>
              </a:spcBef>
              <a:spcAft>
                <a:spcPts val="0"/>
              </a:spcAft>
              <a:buClr>
                <a:srgbClr val="434343"/>
              </a:buClr>
              <a:buSzPct val="99071"/>
              <a:buFont typeface="Arial"/>
              <a:buChar char="➔"/>
            </a:pPr>
            <a:r>
              <a:rPr lang="en-US" sz="1900" b="1" i="0" u="none" strike="noStrike" cap="none" dirty="0">
                <a:solidFill>
                  <a:srgbClr val="434343"/>
                </a:solidFill>
                <a:latin typeface="Lato"/>
                <a:ea typeface="Lato"/>
                <a:cs typeface="Lato"/>
                <a:sym typeface="Lato"/>
              </a:rPr>
              <a:t>Bank DOJ:</a:t>
            </a:r>
            <a:r>
              <a:rPr lang="en-US" sz="1900" b="0" i="0" u="none" strike="noStrike" cap="none" dirty="0">
                <a:solidFill>
                  <a:srgbClr val="434343"/>
                </a:solidFill>
                <a:latin typeface="Lato"/>
                <a:ea typeface="Lato"/>
                <a:cs typeface="Lato"/>
                <a:sym typeface="Lato"/>
              </a:rPr>
              <a:t> date when the Customer associated/joined  with the bank</a:t>
            </a:r>
            <a:r>
              <a:rPr lang="en-US" sz="1600" b="0" i="0" u="none" strike="noStrike" cap="none" dirty="0">
                <a:solidFill>
                  <a:srgbClr val="434343"/>
                </a:solidFill>
                <a:latin typeface="Lato"/>
                <a:ea typeface="Lato"/>
                <a:cs typeface="Lato"/>
                <a:sym typeface="Lato"/>
              </a:rPr>
              <a:t>.</a:t>
            </a:r>
            <a:endParaRPr dirty="0">
              <a:solidFill>
                <a:srgbClr val="434343"/>
              </a:solidFill>
            </a:endParaRPr>
          </a:p>
          <a:p>
            <a:pPr marL="1047750" marR="0" lvl="2" indent="0" algn="l" rtl="0">
              <a:lnSpc>
                <a:spcPct val="125000"/>
              </a:lnSpc>
              <a:spcBef>
                <a:spcPts val="2000"/>
              </a:spcBef>
              <a:spcAft>
                <a:spcPts val="0"/>
              </a:spcAft>
              <a:buClr>
                <a:srgbClr val="000000"/>
              </a:buClr>
              <a:buSzPct val="117647"/>
              <a:buNone/>
            </a:pPr>
            <a:endParaRPr sz="1500" b="0" i="0" u="none" strike="noStrike" cap="none" dirty="0">
              <a:solidFill>
                <a:srgbClr val="43434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p:nvPr/>
        </p:nvSpPr>
        <p:spPr>
          <a:xfrm>
            <a:off x="768600" y="1457650"/>
            <a:ext cx="10654800" cy="3632700"/>
          </a:xfrm>
          <a:prstGeom prst="rect">
            <a:avLst/>
          </a:prstGeom>
          <a:noFill/>
          <a:ln>
            <a:noFill/>
          </a:ln>
        </p:spPr>
        <p:txBody>
          <a:bodyPr spcFirstLastPara="1" wrap="square" lIns="91425" tIns="45700" rIns="91425" bIns="45700" anchor="t" anchorCtr="0">
            <a:spAutoFit/>
          </a:bodyPr>
          <a:lstStyle/>
          <a:p>
            <a:pPr marL="342900" marR="0" lvl="0" indent="-317500" algn="l" rtl="0">
              <a:lnSpc>
                <a:spcPct val="150000"/>
              </a:lnSpc>
              <a:spcBef>
                <a:spcPts val="0"/>
              </a:spcBef>
              <a:spcAft>
                <a:spcPts val="0"/>
              </a:spcAft>
              <a:buClr>
                <a:srgbClr val="434343"/>
              </a:buClr>
              <a:buSzPts val="2000"/>
              <a:buFont typeface="Arial"/>
              <a:buChar char="•"/>
            </a:pPr>
            <a:r>
              <a:rPr lang="en-US" sz="2000" b="0" i="0">
                <a:solidFill>
                  <a:srgbClr val="434343"/>
                </a:solidFill>
                <a:latin typeface="Arial"/>
                <a:ea typeface="Arial"/>
                <a:cs typeface="Arial"/>
                <a:sym typeface="Arial"/>
              </a:rPr>
              <a:t>Customer churn, the rate at which customers stop using a company's products or services, is a crucial metric for banks.</a:t>
            </a:r>
            <a:endParaRPr sz="2000">
              <a:solidFill>
                <a:srgbClr val="434343"/>
              </a:solidFill>
            </a:endParaRPr>
          </a:p>
          <a:p>
            <a:pPr marL="342900" marR="0" lvl="0" indent="-317500" algn="l" rtl="0">
              <a:lnSpc>
                <a:spcPct val="150000"/>
              </a:lnSpc>
              <a:spcBef>
                <a:spcPts val="0"/>
              </a:spcBef>
              <a:spcAft>
                <a:spcPts val="0"/>
              </a:spcAft>
              <a:buClr>
                <a:srgbClr val="434343"/>
              </a:buClr>
              <a:buSzPts val="2000"/>
              <a:buFont typeface="Arial"/>
              <a:buChar char="•"/>
            </a:pPr>
            <a:r>
              <a:rPr lang="en-US" sz="2000" b="0" i="0">
                <a:solidFill>
                  <a:srgbClr val="434343"/>
                </a:solidFill>
                <a:latin typeface="Arial"/>
                <a:ea typeface="Arial"/>
                <a:cs typeface="Arial"/>
                <a:sym typeface="Arial"/>
              </a:rPr>
              <a:t> It directly impacts revenue and profitability.</a:t>
            </a:r>
            <a:endParaRPr sz="2000">
              <a:solidFill>
                <a:srgbClr val="434343"/>
              </a:solidFill>
            </a:endParaRPr>
          </a:p>
          <a:p>
            <a:pPr marL="342900" marR="0" lvl="0" indent="-317500" algn="l" rtl="0">
              <a:lnSpc>
                <a:spcPct val="150000"/>
              </a:lnSpc>
              <a:spcBef>
                <a:spcPts val="0"/>
              </a:spcBef>
              <a:spcAft>
                <a:spcPts val="0"/>
              </a:spcAft>
              <a:buClr>
                <a:srgbClr val="434343"/>
              </a:buClr>
              <a:buSzPts val="2000"/>
              <a:buFont typeface="Arial"/>
              <a:buChar char="•"/>
            </a:pPr>
            <a:r>
              <a:rPr lang="en-US" sz="2000" b="0" i="0">
                <a:solidFill>
                  <a:srgbClr val="434343"/>
                </a:solidFill>
                <a:latin typeface="Arial"/>
                <a:ea typeface="Arial"/>
                <a:cs typeface="Arial"/>
                <a:sym typeface="Arial"/>
              </a:rPr>
              <a:t> In this presentation, we will analyze our bank's customer churn rates, focusing on gender, recent years, customers with credit cards, number of products used, credit score-wise churn count, and geography-wise churn count.</a:t>
            </a:r>
            <a:endParaRPr sz="2000">
              <a:solidFill>
                <a:srgbClr val="434343"/>
              </a:solidFill>
            </a:endParaRPr>
          </a:p>
          <a:p>
            <a:pPr marL="342900" marR="0" lvl="0" indent="-317500" algn="l" rtl="0">
              <a:lnSpc>
                <a:spcPct val="150000"/>
              </a:lnSpc>
              <a:spcBef>
                <a:spcPts val="0"/>
              </a:spcBef>
              <a:spcAft>
                <a:spcPts val="0"/>
              </a:spcAft>
              <a:buClr>
                <a:srgbClr val="434343"/>
              </a:buClr>
              <a:buSzPts val="2000"/>
              <a:buFont typeface="Arial"/>
              <a:buChar char="•"/>
            </a:pPr>
            <a:r>
              <a:rPr lang="en-US" sz="2000" b="0" i="0">
                <a:solidFill>
                  <a:srgbClr val="434343"/>
                </a:solidFill>
                <a:latin typeface="Arial"/>
                <a:ea typeface="Arial"/>
                <a:cs typeface="Arial"/>
                <a:sym typeface="Arial"/>
              </a:rPr>
              <a:t> Our goal is to identify factors contributing to churn and propose strategies to improve customer retention and satisfaction.</a:t>
            </a:r>
            <a:endParaRPr sz="2000">
              <a:solidFill>
                <a:srgbClr val="434343"/>
              </a:solidFill>
              <a:latin typeface="Calibri"/>
              <a:ea typeface="Calibri"/>
              <a:cs typeface="Calibri"/>
              <a:sym typeface="Calibri"/>
            </a:endParaRPr>
          </a:p>
        </p:txBody>
      </p:sp>
      <p:sp>
        <p:nvSpPr>
          <p:cNvPr id="325" name="Google Shape;325;p20"/>
          <p:cNvSpPr/>
          <p:nvPr/>
        </p:nvSpPr>
        <p:spPr>
          <a:xfrm>
            <a:off x="0" y="0"/>
            <a:ext cx="12192000" cy="9171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Maven Pro SemiBold"/>
                <a:ea typeface="Maven Pro SemiBold"/>
                <a:cs typeface="Maven Pro SemiBold"/>
                <a:sym typeface="Maven Pro SemiBold"/>
              </a:rPr>
              <a:t>Customer Churn and its impact on business</a:t>
            </a:r>
            <a:endParaRPr sz="3200">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body" idx="1"/>
          </p:nvPr>
        </p:nvSpPr>
        <p:spPr>
          <a:xfrm>
            <a:off x="590185" y="1596489"/>
            <a:ext cx="3337811" cy="4182218"/>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00"/>
              <a:buNone/>
            </a:pPr>
            <a:endParaRPr b="1" i="0" dirty="0">
              <a:latin typeface="Arial"/>
              <a:ea typeface="Arial"/>
              <a:cs typeface="Arial"/>
              <a:sym typeface="Arial"/>
            </a:endParaRPr>
          </a:p>
          <a:p>
            <a:pPr marL="0" lvl="0" indent="0" algn="l" rtl="0">
              <a:spcBef>
                <a:spcPts val="360"/>
              </a:spcBef>
              <a:spcAft>
                <a:spcPts val="0"/>
              </a:spcAft>
              <a:buSzPts val="1800"/>
              <a:buNone/>
            </a:pPr>
            <a:r>
              <a:rPr lang="en-US" sz="1800" b="1" i="0" dirty="0">
                <a:latin typeface="Arial"/>
                <a:ea typeface="Arial"/>
                <a:cs typeface="Arial"/>
                <a:sym typeface="Arial"/>
              </a:rPr>
              <a:t>Analysis:</a:t>
            </a:r>
            <a:endParaRPr dirty="0"/>
          </a:p>
          <a:p>
            <a:pPr marL="0" lvl="0" indent="0" algn="l" rtl="0">
              <a:spcBef>
                <a:spcPts val="360"/>
              </a:spcBef>
              <a:spcAft>
                <a:spcPts val="0"/>
              </a:spcAft>
              <a:buSzPts val="1800"/>
              <a:buNone/>
            </a:pPr>
            <a:r>
              <a:rPr lang="en-US" sz="1800" i="0" dirty="0">
                <a:latin typeface="Arial"/>
                <a:ea typeface="Arial"/>
                <a:cs typeface="Arial"/>
                <a:sym typeface="Arial"/>
              </a:rPr>
              <a:t>Significant increase in 2017 Stabilized in 2018 and 2019</a:t>
            </a:r>
            <a:endParaRPr sz="1800" i="0" dirty="0">
              <a:latin typeface="Arial"/>
              <a:ea typeface="Arial"/>
              <a:cs typeface="Arial"/>
              <a:sym typeface="Arial"/>
            </a:endParaRPr>
          </a:p>
          <a:p>
            <a:pPr marL="0" lvl="0" indent="0" algn="l" rtl="0">
              <a:spcBef>
                <a:spcPts val="360"/>
              </a:spcBef>
              <a:spcAft>
                <a:spcPts val="0"/>
              </a:spcAft>
              <a:buSzPts val="1800"/>
              <a:buNone/>
            </a:pPr>
            <a:endParaRPr sz="1800" dirty="0">
              <a:latin typeface="Arial"/>
              <a:ea typeface="Arial"/>
              <a:cs typeface="Arial"/>
              <a:sym typeface="Arial"/>
            </a:endParaRPr>
          </a:p>
          <a:p>
            <a:pPr marL="0" lvl="0" indent="0" algn="l" rtl="0">
              <a:spcBef>
                <a:spcPts val="360"/>
              </a:spcBef>
              <a:spcAft>
                <a:spcPts val="0"/>
              </a:spcAft>
              <a:buSzPts val="1800"/>
              <a:buNone/>
            </a:pPr>
            <a:r>
              <a:rPr lang="en-US" sz="1800" b="1" i="0" dirty="0">
                <a:latin typeface="Arial"/>
                <a:ea typeface="Arial"/>
                <a:cs typeface="Arial"/>
                <a:sym typeface="Arial"/>
              </a:rPr>
              <a:t>Recommendation:</a:t>
            </a:r>
            <a:endParaRPr dirty="0"/>
          </a:p>
          <a:p>
            <a:pPr marL="0" lvl="0" indent="0" algn="l" rtl="0">
              <a:spcBef>
                <a:spcPts val="360"/>
              </a:spcBef>
              <a:spcAft>
                <a:spcPts val="0"/>
              </a:spcAft>
              <a:buSzPts val="1800"/>
              <a:buNone/>
            </a:pPr>
            <a:r>
              <a:rPr lang="en-US" sz="1800" i="0" dirty="0">
                <a:latin typeface="Arial"/>
                <a:ea typeface="Arial"/>
                <a:cs typeface="Arial"/>
                <a:sym typeface="Arial"/>
              </a:rPr>
              <a:t>Monitor closely for emerging trends.</a:t>
            </a:r>
            <a:endParaRPr dirty="0"/>
          </a:p>
          <a:p>
            <a:pPr marL="0" lvl="0" indent="0" algn="l" rtl="0">
              <a:spcBef>
                <a:spcPts val="360"/>
              </a:spcBef>
              <a:spcAft>
                <a:spcPts val="0"/>
              </a:spcAft>
              <a:buSzPts val="1800"/>
              <a:buNone/>
            </a:pPr>
            <a:r>
              <a:rPr lang="en-US" sz="1800" i="0" dirty="0">
                <a:latin typeface="Arial"/>
                <a:ea typeface="Arial"/>
                <a:cs typeface="Arial"/>
                <a:sym typeface="Arial"/>
              </a:rPr>
              <a:t>Implement targeted strategies for stability</a:t>
            </a:r>
            <a:r>
              <a:rPr lang="en-US" sz="1800" b="1" i="0" dirty="0">
                <a:latin typeface="Arial"/>
                <a:ea typeface="Arial"/>
                <a:cs typeface="Arial"/>
                <a:sym typeface="Arial"/>
              </a:rPr>
              <a:t>.</a:t>
            </a:r>
            <a:endParaRPr sz="1800" i="0" dirty="0">
              <a:latin typeface="Arial"/>
              <a:ea typeface="Arial"/>
              <a:cs typeface="Arial"/>
              <a:sym typeface="Arial"/>
            </a:endParaRPr>
          </a:p>
          <a:p>
            <a:pPr marL="0" lvl="0" indent="0" algn="ctr" rtl="0">
              <a:spcBef>
                <a:spcPts val="320"/>
              </a:spcBef>
              <a:spcAft>
                <a:spcPts val="1600"/>
              </a:spcAft>
              <a:buSzPts val="1600"/>
              <a:buNone/>
            </a:pPr>
            <a:br>
              <a:rPr lang="en-US" b="0" i="0" dirty="0">
                <a:latin typeface="Arial"/>
                <a:ea typeface="Arial"/>
                <a:cs typeface="Arial"/>
                <a:sym typeface="Arial"/>
              </a:rPr>
            </a:br>
            <a:endParaRPr dirty="0"/>
          </a:p>
        </p:txBody>
      </p:sp>
      <p:sp>
        <p:nvSpPr>
          <p:cNvPr id="331" name="Google Shape;331;p21"/>
          <p:cNvSpPr txBox="1"/>
          <p:nvPr/>
        </p:nvSpPr>
        <p:spPr>
          <a:xfrm>
            <a:off x="5513786" y="5778711"/>
            <a:ext cx="5938129" cy="90469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2200"/>
              <a:buFont typeface="Cambria"/>
              <a:buNone/>
            </a:pPr>
            <a:endParaRPr sz="2200" i="1">
              <a:solidFill>
                <a:schemeClr val="dk1"/>
              </a:solidFill>
              <a:highlight>
                <a:srgbClr val="008080"/>
              </a:highlight>
              <a:latin typeface="Cambria"/>
              <a:ea typeface="Cambria"/>
              <a:cs typeface="Cambria"/>
              <a:sym typeface="Cambria"/>
            </a:endParaRPr>
          </a:p>
        </p:txBody>
      </p:sp>
      <p:sp>
        <p:nvSpPr>
          <p:cNvPr id="332" name="Google Shape;332;p21"/>
          <p:cNvSpPr/>
          <p:nvPr/>
        </p:nvSpPr>
        <p:spPr>
          <a:xfrm>
            <a:off x="0" y="0"/>
            <a:ext cx="12192000" cy="9048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Churn Churn Rate Trends Trends</a:t>
            </a:r>
            <a:endParaRPr sz="3200">
              <a:solidFill>
                <a:schemeClr val="lt1"/>
              </a:solidFill>
              <a:latin typeface="Maven Pro SemiBold"/>
              <a:ea typeface="Maven Pro SemiBold"/>
              <a:cs typeface="Maven Pro SemiBold"/>
              <a:sym typeface="Maven Pro SemiBold"/>
            </a:endParaRPr>
          </a:p>
        </p:txBody>
      </p:sp>
      <p:pic>
        <p:nvPicPr>
          <p:cNvPr id="333" name="Google Shape;333;p21"/>
          <p:cNvPicPr preferRelativeResize="0"/>
          <p:nvPr/>
        </p:nvPicPr>
        <p:blipFill>
          <a:blip r:embed="rId3">
            <a:alphaModFix/>
          </a:blip>
          <a:stretch>
            <a:fillRect/>
          </a:stretch>
        </p:blipFill>
        <p:spPr>
          <a:xfrm>
            <a:off x="4111146" y="1639725"/>
            <a:ext cx="7534275" cy="409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body" idx="1"/>
          </p:nvPr>
        </p:nvSpPr>
        <p:spPr>
          <a:xfrm>
            <a:off x="154900" y="1343175"/>
            <a:ext cx="5158500" cy="52962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0"/>
              </a:spcBef>
              <a:spcAft>
                <a:spcPts val="0"/>
              </a:spcAft>
              <a:buSzPts val="1395"/>
              <a:buNone/>
            </a:pPr>
            <a:r>
              <a:rPr lang="en-US" b="1" i="0" dirty="0"/>
              <a:t>Analysis:</a:t>
            </a:r>
            <a:endParaRPr dirty="0"/>
          </a:p>
          <a:p>
            <a:pPr marL="0" lvl="0" indent="-101600" algn="l" rtl="0">
              <a:lnSpc>
                <a:spcPct val="105000"/>
              </a:lnSpc>
              <a:spcBef>
                <a:spcPts val="333"/>
              </a:spcBef>
              <a:spcAft>
                <a:spcPts val="0"/>
              </a:spcAft>
              <a:buSzPts val="1600"/>
            </a:pPr>
            <a:r>
              <a:rPr lang="en-US" b="1" i="0" dirty="0"/>
              <a:t>Age Group </a:t>
            </a:r>
            <a:r>
              <a:rPr lang="en-US" b="1" dirty="0"/>
              <a:t>Old Aged (45</a:t>
            </a:r>
            <a:r>
              <a:rPr lang="en-US" b="1" i="0" dirty="0"/>
              <a:t> Churn Rate):</a:t>
            </a:r>
            <a:endParaRPr dirty="0"/>
          </a:p>
          <a:p>
            <a:pPr marL="0" lvl="0" indent="0" algn="l" rtl="0">
              <a:lnSpc>
                <a:spcPct val="105000"/>
              </a:lnSpc>
              <a:spcBef>
                <a:spcPts val="333"/>
              </a:spcBef>
              <a:spcAft>
                <a:spcPts val="0"/>
              </a:spcAft>
              <a:buSzPts val="1395"/>
              <a:buNone/>
            </a:pPr>
            <a:endParaRPr b="1" i="0" dirty="0"/>
          </a:p>
          <a:p>
            <a:pPr marL="285750" lvl="0" indent="-285750" algn="l" rtl="0">
              <a:lnSpc>
                <a:spcPct val="105000"/>
              </a:lnSpc>
              <a:spcBef>
                <a:spcPts val="333"/>
              </a:spcBef>
              <a:spcAft>
                <a:spcPts val="0"/>
              </a:spcAft>
              <a:buSzPts val="1600"/>
              <a:buFont typeface="Arial" panose="020B0604020202020204" pitchFamily="34" charset="0"/>
              <a:buChar char="•"/>
            </a:pPr>
            <a:r>
              <a:rPr lang="en-US" i="0" dirty="0"/>
              <a:t>High churn rate suggests potential dissatisfaction or unmet needs.</a:t>
            </a:r>
            <a:endParaRPr dirty="0"/>
          </a:p>
          <a:p>
            <a:pPr marL="285750" lvl="0" indent="-285750" algn="l" rtl="0">
              <a:lnSpc>
                <a:spcPct val="105000"/>
              </a:lnSpc>
              <a:spcBef>
                <a:spcPts val="333"/>
              </a:spcBef>
              <a:spcAft>
                <a:spcPts val="0"/>
              </a:spcAft>
              <a:buSzPts val="1600"/>
              <a:buFont typeface="Arial" panose="020B0604020202020204" pitchFamily="34" charset="0"/>
              <a:buChar char="•"/>
            </a:pPr>
            <a:r>
              <a:rPr lang="en-US" i="0" dirty="0"/>
              <a:t>Reasons could include lack of personalized services or better offers from competitors.</a:t>
            </a:r>
            <a:endParaRPr dirty="0"/>
          </a:p>
          <a:p>
            <a:pPr marL="285750" lvl="0" indent="-285750" algn="l" rtl="0">
              <a:lnSpc>
                <a:spcPct val="105000"/>
              </a:lnSpc>
              <a:spcBef>
                <a:spcPts val="333"/>
              </a:spcBef>
              <a:spcAft>
                <a:spcPts val="0"/>
              </a:spcAft>
              <a:buSzPts val="1600"/>
              <a:buFont typeface="Arial" panose="020B0604020202020204" pitchFamily="34" charset="0"/>
              <a:buChar char="•"/>
            </a:pPr>
            <a:r>
              <a:rPr lang="en-US" i="0" dirty="0"/>
              <a:t>Recommend further investigation into specific pain points or service gaps.</a:t>
            </a:r>
            <a:endParaRPr i="0" dirty="0"/>
          </a:p>
          <a:p>
            <a:pPr marL="0" lvl="0" indent="0" algn="l" rtl="0">
              <a:lnSpc>
                <a:spcPct val="105000"/>
              </a:lnSpc>
              <a:spcBef>
                <a:spcPts val="333"/>
              </a:spcBef>
              <a:spcAft>
                <a:spcPts val="0"/>
              </a:spcAft>
              <a:buNone/>
            </a:pPr>
            <a:endParaRPr dirty="0"/>
          </a:p>
          <a:p>
            <a:pPr marL="0" lvl="0" indent="-101600" algn="l" rtl="0">
              <a:lnSpc>
                <a:spcPct val="105000"/>
              </a:lnSpc>
              <a:spcBef>
                <a:spcPts val="333"/>
              </a:spcBef>
              <a:spcAft>
                <a:spcPts val="0"/>
              </a:spcAft>
              <a:buSzPts val="1600"/>
            </a:pPr>
            <a:r>
              <a:rPr lang="en-US" b="1" i="0" dirty="0"/>
              <a:t>Age Group </a:t>
            </a:r>
            <a:r>
              <a:rPr lang="en-US" b="1" dirty="0"/>
              <a:t>Middle Aged</a:t>
            </a:r>
            <a:r>
              <a:rPr lang="en-US" b="1" i="0" dirty="0"/>
              <a:t> (</a:t>
            </a:r>
            <a:r>
              <a:rPr lang="en-US" b="1" dirty="0"/>
              <a:t>20 </a:t>
            </a:r>
            <a:r>
              <a:rPr lang="en-US" b="1" i="0" dirty="0"/>
              <a:t>Churn Rate):</a:t>
            </a:r>
            <a:endParaRPr b="1" i="0" dirty="0"/>
          </a:p>
          <a:p>
            <a:pPr marL="285750" lvl="0" indent="-285750" algn="l" rtl="0">
              <a:lnSpc>
                <a:spcPct val="105000"/>
              </a:lnSpc>
              <a:spcBef>
                <a:spcPts val="333"/>
              </a:spcBef>
              <a:spcAft>
                <a:spcPts val="0"/>
              </a:spcAft>
              <a:buSzPts val="1600"/>
              <a:buFont typeface="Arial" panose="020B0604020202020204" pitchFamily="34" charset="0"/>
              <a:buChar char="•"/>
            </a:pPr>
            <a:r>
              <a:rPr lang="en-US" i="0" dirty="0"/>
              <a:t>Significant churn rate indicating possible issues.</a:t>
            </a:r>
            <a:endParaRPr dirty="0"/>
          </a:p>
          <a:p>
            <a:pPr marL="285750" lvl="0" indent="-285750" algn="l" rtl="0">
              <a:lnSpc>
                <a:spcPct val="105000"/>
              </a:lnSpc>
              <a:spcBef>
                <a:spcPts val="333"/>
              </a:spcBef>
              <a:spcAft>
                <a:spcPts val="0"/>
              </a:spcAft>
              <a:buSzPts val="1600"/>
              <a:buFont typeface="Arial" panose="020B0604020202020204" pitchFamily="34" charset="0"/>
              <a:buChar char="•"/>
            </a:pPr>
            <a:r>
              <a:rPr lang="en-US" i="0" dirty="0"/>
              <a:t>Factors may include retirement planning or changing financial priorities.</a:t>
            </a:r>
            <a:endParaRPr dirty="0"/>
          </a:p>
          <a:p>
            <a:pPr marL="285750" lvl="0" indent="-285750" algn="l" rtl="0">
              <a:lnSpc>
                <a:spcPct val="105000"/>
              </a:lnSpc>
              <a:spcBef>
                <a:spcPts val="333"/>
              </a:spcBef>
              <a:spcAft>
                <a:spcPts val="0"/>
              </a:spcAft>
              <a:buSzPts val="1600"/>
              <a:buFont typeface="Arial" panose="020B0604020202020204" pitchFamily="34" charset="0"/>
              <a:buChar char="•"/>
            </a:pPr>
            <a:r>
              <a:rPr lang="en-US" i="0" dirty="0"/>
              <a:t>Tailor retention strategies based on understanding their financial needs and concerns.</a:t>
            </a:r>
            <a:endParaRPr dirty="0"/>
          </a:p>
          <a:p>
            <a:pPr marL="0" lvl="0" indent="0" algn="l" rtl="0">
              <a:lnSpc>
                <a:spcPct val="105000"/>
              </a:lnSpc>
              <a:spcBef>
                <a:spcPts val="259"/>
              </a:spcBef>
              <a:spcAft>
                <a:spcPts val="0"/>
              </a:spcAft>
              <a:buSzPts val="1085"/>
              <a:buFont typeface="Arial"/>
              <a:buNone/>
            </a:pPr>
            <a:endParaRPr i="0" dirty="0"/>
          </a:p>
          <a:p>
            <a:pPr marL="0" lvl="0" indent="0" algn="l" rtl="0">
              <a:lnSpc>
                <a:spcPct val="105000"/>
              </a:lnSpc>
              <a:spcBef>
                <a:spcPts val="203"/>
              </a:spcBef>
              <a:spcAft>
                <a:spcPts val="0"/>
              </a:spcAft>
              <a:buSzPts val="852"/>
              <a:buFont typeface="Arial"/>
              <a:buNone/>
            </a:pPr>
            <a:endParaRPr i="0" dirty="0"/>
          </a:p>
          <a:p>
            <a:pPr marL="0" lvl="0" indent="0" algn="l" rtl="0">
              <a:lnSpc>
                <a:spcPct val="105000"/>
              </a:lnSpc>
              <a:spcBef>
                <a:spcPts val="203"/>
              </a:spcBef>
              <a:spcAft>
                <a:spcPts val="0"/>
              </a:spcAft>
              <a:buSzPts val="852"/>
              <a:buFont typeface="Arial"/>
              <a:buNone/>
            </a:pPr>
            <a:endParaRPr i="0" dirty="0"/>
          </a:p>
          <a:p>
            <a:pPr marL="0" lvl="0" indent="0" algn="l" rtl="0">
              <a:lnSpc>
                <a:spcPct val="105000"/>
              </a:lnSpc>
              <a:spcBef>
                <a:spcPts val="203"/>
              </a:spcBef>
              <a:spcAft>
                <a:spcPts val="0"/>
              </a:spcAft>
              <a:buSzPts val="852"/>
              <a:buFont typeface="Arial"/>
              <a:buNone/>
            </a:pPr>
            <a:endParaRPr i="0" dirty="0"/>
          </a:p>
          <a:p>
            <a:pPr marL="0" lvl="0" indent="0" algn="l" rtl="0">
              <a:lnSpc>
                <a:spcPct val="105000"/>
              </a:lnSpc>
              <a:spcBef>
                <a:spcPts val="203"/>
              </a:spcBef>
              <a:spcAft>
                <a:spcPts val="0"/>
              </a:spcAft>
              <a:buSzPts val="852"/>
              <a:buFont typeface="Arial"/>
              <a:buNone/>
            </a:pPr>
            <a:endParaRPr i="0" dirty="0"/>
          </a:p>
          <a:p>
            <a:pPr marL="0" lvl="0" indent="0" algn="ctr" rtl="0">
              <a:lnSpc>
                <a:spcPct val="105000"/>
              </a:lnSpc>
              <a:spcBef>
                <a:spcPts val="296"/>
              </a:spcBef>
              <a:spcAft>
                <a:spcPts val="1600"/>
              </a:spcAft>
              <a:buSzPts val="1240"/>
              <a:buNone/>
            </a:pPr>
            <a:endParaRPr dirty="0"/>
          </a:p>
        </p:txBody>
      </p:sp>
      <p:sp>
        <p:nvSpPr>
          <p:cNvPr id="339" name="Google Shape;339;p22"/>
          <p:cNvSpPr txBox="1"/>
          <p:nvPr/>
        </p:nvSpPr>
        <p:spPr>
          <a:xfrm>
            <a:off x="5536031" y="5456419"/>
            <a:ext cx="6218343" cy="424732"/>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Font typeface="Cambria"/>
              <a:buNone/>
            </a:pPr>
            <a:endParaRPr sz="1800" i="1">
              <a:solidFill>
                <a:schemeClr val="dk1"/>
              </a:solidFill>
              <a:highlight>
                <a:srgbClr val="008080"/>
              </a:highlight>
              <a:latin typeface="Cambria"/>
              <a:ea typeface="Cambria"/>
              <a:cs typeface="Cambria"/>
              <a:sym typeface="Cambria"/>
            </a:endParaRPr>
          </a:p>
        </p:txBody>
      </p:sp>
      <p:sp>
        <p:nvSpPr>
          <p:cNvPr id="340" name="Google Shape;340;p22"/>
          <p:cNvSpPr/>
          <p:nvPr/>
        </p:nvSpPr>
        <p:spPr>
          <a:xfrm>
            <a:off x="0" y="0"/>
            <a:ext cx="12192000" cy="9171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Churn Analysis by Age</a:t>
            </a:r>
            <a:endParaRPr sz="3200">
              <a:solidFill>
                <a:schemeClr val="lt1"/>
              </a:solidFill>
              <a:latin typeface="Maven Pro SemiBold"/>
              <a:ea typeface="Maven Pro SemiBold"/>
              <a:cs typeface="Maven Pro SemiBold"/>
              <a:sym typeface="Maven Pro SemiBold"/>
            </a:endParaRPr>
          </a:p>
        </p:txBody>
      </p:sp>
      <p:pic>
        <p:nvPicPr>
          <p:cNvPr id="341" name="Google Shape;341;p22"/>
          <p:cNvPicPr preferRelativeResize="0"/>
          <p:nvPr/>
        </p:nvPicPr>
        <p:blipFill>
          <a:blip r:embed="rId3">
            <a:alphaModFix/>
          </a:blip>
          <a:stretch>
            <a:fillRect/>
          </a:stretch>
        </p:blipFill>
        <p:spPr>
          <a:xfrm>
            <a:off x="5358700" y="2136152"/>
            <a:ext cx="6218343" cy="27624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p:nvPr/>
        </p:nvSpPr>
        <p:spPr>
          <a:xfrm>
            <a:off x="199800" y="1307275"/>
            <a:ext cx="3507300" cy="23853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u="sng">
                <a:solidFill>
                  <a:schemeClr val="lt1"/>
                </a:solidFill>
                <a:latin typeface="Calibri"/>
                <a:ea typeface="Calibri"/>
                <a:cs typeface="Calibri"/>
                <a:sym typeface="Calibri"/>
              </a:rPr>
              <a:t>Targeted Marketing and Communication:</a:t>
            </a:r>
            <a:endParaRPr sz="1800" b="1" u="sng">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r>
              <a:rPr lang="en-US" sz="1800" b="1">
                <a:solidFill>
                  <a:schemeClr val="lt1"/>
                </a:solidFill>
                <a:latin typeface="Calibri"/>
                <a:ea typeface="Calibri"/>
                <a:cs typeface="Calibri"/>
                <a:sym typeface="Calibri"/>
              </a:rPr>
              <a:t>Develop campaigns focused on their financial goals.</a:t>
            </a:r>
            <a:endParaRPr sz="1800" b="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r>
              <a:rPr lang="en-US" sz="1800" b="1">
                <a:solidFill>
                  <a:schemeClr val="lt1"/>
                </a:solidFill>
                <a:latin typeface="Calibri"/>
                <a:ea typeface="Calibri"/>
                <a:cs typeface="Calibri"/>
                <a:sym typeface="Calibri"/>
              </a:rPr>
              <a:t>Highlight services like retirement planning and investment options.</a:t>
            </a:r>
            <a:endParaRPr sz="1800" b="1">
              <a:solidFill>
                <a:schemeClr val="lt1"/>
              </a:solidFill>
              <a:latin typeface="Calibri"/>
              <a:ea typeface="Calibri"/>
              <a:cs typeface="Calibri"/>
              <a:sym typeface="Calibri"/>
            </a:endParaRPr>
          </a:p>
        </p:txBody>
      </p:sp>
      <p:sp>
        <p:nvSpPr>
          <p:cNvPr id="347" name="Google Shape;347;p23"/>
          <p:cNvSpPr/>
          <p:nvPr/>
        </p:nvSpPr>
        <p:spPr>
          <a:xfrm>
            <a:off x="7793223" y="1186400"/>
            <a:ext cx="3654300" cy="22425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u="sng">
                <a:solidFill>
                  <a:schemeClr val="lt1"/>
                </a:solidFill>
                <a:latin typeface="Calibri"/>
                <a:ea typeface="Calibri"/>
                <a:cs typeface="Calibri"/>
                <a:sym typeface="Calibri"/>
              </a:rPr>
              <a:t>Personalized Offers and Services:</a:t>
            </a:r>
            <a:endParaRPr sz="1800" b="1" u="sng">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1800" b="1" u="sng">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n-US" sz="1800" b="1">
                <a:solidFill>
                  <a:schemeClr val="lt1"/>
                </a:solidFill>
                <a:latin typeface="Calibri"/>
                <a:ea typeface="Calibri"/>
                <a:cs typeface="Calibri"/>
                <a:sym typeface="Calibri"/>
              </a:rPr>
              <a:t>Offer tailored product bundles and exclusive discounts.</a:t>
            </a:r>
            <a:endParaRPr sz="1800" b="1">
              <a:solidFill>
                <a:schemeClr val="lt1"/>
              </a:solidFill>
              <a:latin typeface="Calibri"/>
              <a:ea typeface="Calibri"/>
              <a:cs typeface="Calibri"/>
              <a:sym typeface="Calibri"/>
            </a:endParaRPr>
          </a:p>
        </p:txBody>
      </p:sp>
      <p:sp>
        <p:nvSpPr>
          <p:cNvPr id="348" name="Google Shape;348;p23"/>
          <p:cNvSpPr/>
          <p:nvPr/>
        </p:nvSpPr>
        <p:spPr>
          <a:xfrm>
            <a:off x="199874" y="4071125"/>
            <a:ext cx="3507422" cy="2071257"/>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u="sng">
                <a:solidFill>
                  <a:schemeClr val="lt1"/>
                </a:solidFill>
                <a:latin typeface="Calibri"/>
                <a:ea typeface="Calibri"/>
                <a:cs typeface="Calibri"/>
                <a:sym typeface="Calibri"/>
              </a:rPr>
              <a:t>Improved Customer Service:</a:t>
            </a:r>
            <a:endParaRPr sz="1800" b="1" u="sng">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1800" b="1" u="sng">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r>
              <a:rPr lang="en-US" sz="1800" b="1">
                <a:solidFill>
                  <a:schemeClr val="lt1"/>
                </a:solidFill>
                <a:latin typeface="Calibri"/>
                <a:ea typeface="Calibri"/>
                <a:cs typeface="Calibri"/>
                <a:sym typeface="Calibri"/>
              </a:rPr>
              <a:t>Enhance support for older customers.</a:t>
            </a:r>
            <a:endParaRPr sz="1800" b="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r>
              <a:rPr lang="en-US" sz="1800" b="1">
                <a:solidFill>
                  <a:schemeClr val="lt1"/>
                </a:solidFill>
                <a:latin typeface="Calibri"/>
                <a:ea typeface="Calibri"/>
                <a:cs typeface="Calibri"/>
                <a:sym typeface="Calibri"/>
              </a:rPr>
              <a:t>Train reps to address their unique concerns.</a:t>
            </a:r>
            <a:endParaRPr sz="1800" b="1">
              <a:solidFill>
                <a:schemeClr val="lt1"/>
              </a:solidFill>
              <a:latin typeface="Calibri"/>
              <a:ea typeface="Calibri"/>
              <a:cs typeface="Calibri"/>
              <a:sym typeface="Calibri"/>
            </a:endParaRPr>
          </a:p>
        </p:txBody>
      </p:sp>
      <p:sp>
        <p:nvSpPr>
          <p:cNvPr id="349" name="Google Shape;349;p23"/>
          <p:cNvSpPr/>
          <p:nvPr/>
        </p:nvSpPr>
        <p:spPr>
          <a:xfrm>
            <a:off x="7793224" y="3892550"/>
            <a:ext cx="3654300" cy="22425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u="sng">
                <a:solidFill>
                  <a:schemeClr val="lt1"/>
                </a:solidFill>
                <a:latin typeface="Calibri"/>
                <a:ea typeface="Calibri"/>
                <a:cs typeface="Calibri"/>
                <a:sym typeface="Calibri"/>
              </a:rPr>
              <a:t>Product Bundling and Cross-Selling:</a:t>
            </a:r>
            <a:endParaRPr sz="1800" b="1" u="sng">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1800" b="1" u="sng">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n-US" sz="1800" b="1">
                <a:solidFill>
                  <a:schemeClr val="lt1"/>
                </a:solidFill>
                <a:latin typeface="Calibri"/>
                <a:ea typeface="Calibri"/>
                <a:cs typeface="Calibri"/>
                <a:sym typeface="Calibri"/>
              </a:rPr>
              <a:t>Create bundled offerings to encourage multiple product usage.</a:t>
            </a:r>
            <a:endParaRPr sz="1800" b="1">
              <a:solidFill>
                <a:schemeClr val="lt1"/>
              </a:solidFill>
              <a:latin typeface="Calibri"/>
              <a:ea typeface="Calibri"/>
              <a:cs typeface="Calibri"/>
              <a:sym typeface="Calibri"/>
            </a:endParaRPr>
          </a:p>
        </p:txBody>
      </p:sp>
      <p:sp>
        <p:nvSpPr>
          <p:cNvPr id="350" name="Google Shape;350;p23"/>
          <p:cNvSpPr/>
          <p:nvPr/>
        </p:nvSpPr>
        <p:spPr>
          <a:xfrm>
            <a:off x="4304774" y="2370450"/>
            <a:ext cx="2890800" cy="2117100"/>
          </a:xfrm>
          <a:prstGeom prst="roundRect">
            <a:avLst>
              <a:gd name="adj" fmla="val 16667"/>
            </a:avLst>
          </a:prstGeom>
          <a:solidFill>
            <a:schemeClr val="accent3"/>
          </a:solidFill>
          <a:ln w="25400" cap="flat" cmpd="sng">
            <a:solidFill>
              <a:srgbClr val="00808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u="sng">
                <a:solidFill>
                  <a:schemeClr val="lt1"/>
                </a:solidFill>
                <a:latin typeface="Calibri"/>
                <a:ea typeface="Calibri"/>
                <a:cs typeface="Calibri"/>
                <a:sym typeface="Calibri"/>
              </a:rPr>
              <a:t>Customer Loyalty Programs:</a:t>
            </a:r>
            <a:endParaRPr sz="1800" b="1" u="sng">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endParaRPr sz="1800" b="1" u="sng">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n-US" sz="1800" b="1">
                <a:solidFill>
                  <a:schemeClr val="lt1"/>
                </a:solidFill>
                <a:latin typeface="Calibri"/>
                <a:ea typeface="Calibri"/>
                <a:cs typeface="Calibri"/>
                <a:sym typeface="Calibri"/>
              </a:rPr>
              <a:t>Implement programs rewarding long-term customers.</a:t>
            </a:r>
            <a:endParaRPr sz="1800" b="1">
              <a:solidFill>
                <a:schemeClr val="lt1"/>
              </a:solidFill>
              <a:latin typeface="Calibri"/>
              <a:ea typeface="Calibri"/>
              <a:cs typeface="Calibri"/>
              <a:sym typeface="Calibri"/>
            </a:endParaRPr>
          </a:p>
        </p:txBody>
      </p:sp>
      <p:sp>
        <p:nvSpPr>
          <p:cNvPr id="351" name="Google Shape;351;p23"/>
          <p:cNvSpPr/>
          <p:nvPr/>
        </p:nvSpPr>
        <p:spPr>
          <a:xfrm>
            <a:off x="-1" y="-7"/>
            <a:ext cx="12192000" cy="92880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Maven Pro SemiBold"/>
                <a:ea typeface="Maven Pro SemiBold"/>
                <a:cs typeface="Maven Pro SemiBold"/>
                <a:sym typeface="Maven Pro SemiBold"/>
              </a:rPr>
              <a:t>Suggestions</a:t>
            </a:r>
            <a:endParaRPr sz="3200">
              <a:solidFill>
                <a:schemeClr val="lt1"/>
              </a:solidFill>
              <a:latin typeface="Maven Pro SemiBold"/>
              <a:ea typeface="Maven Pro SemiBold"/>
              <a:cs typeface="Maven Pro SemiBold"/>
              <a:sym typeface="Maven Pro SemiBo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1261</Words>
  <Application>Microsoft Office PowerPoint</Application>
  <PresentationFormat>Widescreen</PresentationFormat>
  <Paragraphs>157</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Cambria</vt:lpstr>
      <vt:lpstr>Lato</vt:lpstr>
      <vt:lpstr>Calibri</vt:lpstr>
      <vt:lpstr>Maven Pro</vt:lpstr>
      <vt:lpstr>Nunito</vt:lpstr>
      <vt:lpstr>Maven Pro SemiBold</vt:lpstr>
      <vt:lpstr>Maven Pro Medium</vt:lpstr>
      <vt:lpstr>Arial</vt:lpstr>
      <vt:lpstr>Momentum</vt:lpstr>
      <vt:lpstr>Analytical CRM Development  for a Bank</vt:lpstr>
      <vt:lpstr>PowerPoint Presentation</vt:lpstr>
      <vt:lpstr>Problem Statement</vt:lpstr>
      <vt:lpstr>Data Introduction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Dashboard</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CRM Development  for a Bank</dc:title>
  <dc:creator>user</dc:creator>
  <cp:lastModifiedBy>Harpreet Singh</cp:lastModifiedBy>
  <cp:revision>9</cp:revision>
  <dcterms:modified xsi:type="dcterms:W3CDTF">2024-09-16T11:10:50Z</dcterms:modified>
</cp:coreProperties>
</file>