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75"/>
  </p:notesMasterIdLst>
  <p:handoutMasterIdLst>
    <p:handoutMasterId r:id="rId76"/>
  </p:handoutMasterIdLst>
  <p:sldIdLst>
    <p:sldId id="312" r:id="rId3"/>
    <p:sldId id="396" r:id="rId4"/>
    <p:sldId id="397" r:id="rId5"/>
    <p:sldId id="360" r:id="rId6"/>
    <p:sldId id="398" r:id="rId7"/>
    <p:sldId id="399" r:id="rId8"/>
    <p:sldId id="400" r:id="rId9"/>
    <p:sldId id="401" r:id="rId10"/>
    <p:sldId id="403" r:id="rId11"/>
    <p:sldId id="405" r:id="rId12"/>
    <p:sldId id="406" r:id="rId13"/>
    <p:sldId id="407" r:id="rId14"/>
    <p:sldId id="404" r:id="rId15"/>
    <p:sldId id="408" r:id="rId16"/>
    <p:sldId id="409" r:id="rId17"/>
    <p:sldId id="410" r:id="rId18"/>
    <p:sldId id="411" r:id="rId19"/>
    <p:sldId id="412" r:id="rId20"/>
    <p:sldId id="413" r:id="rId21"/>
    <p:sldId id="414" r:id="rId22"/>
    <p:sldId id="415" r:id="rId23"/>
    <p:sldId id="416" r:id="rId24"/>
    <p:sldId id="417" r:id="rId25"/>
    <p:sldId id="418" r:id="rId26"/>
    <p:sldId id="420" r:id="rId27"/>
    <p:sldId id="430" r:id="rId28"/>
    <p:sldId id="421" r:id="rId29"/>
    <p:sldId id="402" r:id="rId30"/>
    <p:sldId id="419" r:id="rId31"/>
    <p:sldId id="422" r:id="rId32"/>
    <p:sldId id="423" r:id="rId33"/>
    <p:sldId id="424" r:id="rId34"/>
    <p:sldId id="425" r:id="rId35"/>
    <p:sldId id="426" r:id="rId36"/>
    <p:sldId id="427" r:id="rId37"/>
    <p:sldId id="428" r:id="rId38"/>
    <p:sldId id="429" r:id="rId39"/>
    <p:sldId id="431" r:id="rId40"/>
    <p:sldId id="434" r:id="rId41"/>
    <p:sldId id="433" r:id="rId42"/>
    <p:sldId id="435" r:id="rId43"/>
    <p:sldId id="436" r:id="rId44"/>
    <p:sldId id="437" r:id="rId45"/>
    <p:sldId id="438" r:id="rId46"/>
    <p:sldId id="439" r:id="rId47"/>
    <p:sldId id="440" r:id="rId48"/>
    <p:sldId id="441" r:id="rId49"/>
    <p:sldId id="442" r:id="rId50"/>
    <p:sldId id="443" r:id="rId51"/>
    <p:sldId id="444" r:id="rId52"/>
    <p:sldId id="445" r:id="rId53"/>
    <p:sldId id="446" r:id="rId54"/>
    <p:sldId id="447" r:id="rId55"/>
    <p:sldId id="450" r:id="rId56"/>
    <p:sldId id="448" r:id="rId57"/>
    <p:sldId id="449" r:id="rId58"/>
    <p:sldId id="451" r:id="rId59"/>
    <p:sldId id="453" r:id="rId60"/>
    <p:sldId id="452" r:id="rId61"/>
    <p:sldId id="454" r:id="rId62"/>
    <p:sldId id="455" r:id="rId63"/>
    <p:sldId id="456" r:id="rId64"/>
    <p:sldId id="458" r:id="rId65"/>
    <p:sldId id="464" r:id="rId66"/>
    <p:sldId id="465" r:id="rId67"/>
    <p:sldId id="457" r:id="rId68"/>
    <p:sldId id="459" r:id="rId69"/>
    <p:sldId id="460" r:id="rId70"/>
    <p:sldId id="463" r:id="rId71"/>
    <p:sldId id="461" r:id="rId72"/>
    <p:sldId id="462" r:id="rId73"/>
    <p:sldId id="298" r:id="rId7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p:cViewPr varScale="1">
        <p:scale>
          <a:sx n="51" d="100"/>
          <a:sy n="51" d="100"/>
        </p:scale>
        <p:origin x="90" y="139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3/5/2017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bg-BG"/>
              <a:t>Редакт. стил загл. образец</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bg-BG"/>
              <a:t>Щракнете за редакция стил подзагл. обр.</a:t>
            </a:r>
            <a:endParaRPr/>
          </a:p>
        </p:txBody>
      </p:sp>
      <p:sp>
        <p:nvSpPr>
          <p:cNvPr id="22" name="Date Placeholder 21"/>
          <p:cNvSpPr>
            <a:spLocks noGrp="1"/>
          </p:cNvSpPr>
          <p:nvPr>
            <p:ph type="dt" sz="half" idx="10"/>
          </p:nvPr>
        </p:nvSpPr>
        <p:spPr/>
        <p:txBody>
          <a:bodyPr/>
          <a:lstStyle/>
          <a:p>
            <a:fld id="{AE16E624-E48B-4577-A6F4-31E70C663259}" type="datetime1">
              <a:rPr lang="en-US" smtClean="0"/>
              <a:t>3/5/2017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847C278F-2F0F-4AAA-93D8-D44064BD0F8C}" type="datetime1">
              <a:rPr lang="en-US" smtClean="0"/>
              <a:t>3/5/2017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bg-BG"/>
              <a:t>Редакт. стил загл. образец</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05CAFD71-AD9D-4396-AD31-DBB269498E50}" type="datetime1">
              <a:rPr lang="en-US" smtClean="0"/>
              <a:t>3/5/2017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55A4388D-4F77-45EF-AF12-5E2F0BEF1824}" type="datetime1">
              <a:rPr lang="en-US" smtClean="0"/>
              <a:t>3/5/2017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bg-BG"/>
              <a:t>Редакт. стил загл. образец</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C7F69BE-F8D0-4920-AC87-F803E439A405}" type="datetime1">
              <a:rPr lang="en-US" smtClean="0"/>
              <a:t>3/5/2017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Date Placeholder 4"/>
          <p:cNvSpPr>
            <a:spLocks noGrp="1"/>
          </p:cNvSpPr>
          <p:nvPr>
            <p:ph type="dt" sz="half" idx="10"/>
          </p:nvPr>
        </p:nvSpPr>
        <p:spPr/>
        <p:txBody>
          <a:bodyPr/>
          <a:lstStyle/>
          <a:p>
            <a:fld id="{DB44AB54-3C13-49E0-A772-4D7039CFFEAA}" type="datetime1">
              <a:rPr lang="en-US" smtClean="0"/>
              <a:t>3/5/2017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a:t>Редакт. стил загл. образец</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7" name="Date Placeholder 6"/>
          <p:cNvSpPr>
            <a:spLocks noGrp="1"/>
          </p:cNvSpPr>
          <p:nvPr>
            <p:ph type="dt" sz="half" idx="10"/>
          </p:nvPr>
        </p:nvSpPr>
        <p:spPr/>
        <p:txBody>
          <a:bodyPr/>
          <a:lstStyle/>
          <a:p>
            <a:fld id="{C545D729-0C1E-4055-9AFA-E659A6DDCB6D}" type="datetime1">
              <a:rPr lang="en-US" smtClean="0"/>
              <a:t>3/5/2017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Date Placeholder 2"/>
          <p:cNvSpPr>
            <a:spLocks noGrp="1"/>
          </p:cNvSpPr>
          <p:nvPr>
            <p:ph type="dt" sz="half" idx="10"/>
          </p:nvPr>
        </p:nvSpPr>
        <p:spPr/>
        <p:txBody>
          <a:bodyPr/>
          <a:lstStyle/>
          <a:p>
            <a:fld id="{3A42754C-5C6C-46DF-9904-A3D7BE5F301F}" type="datetime1">
              <a:rPr lang="en-US" smtClean="0"/>
              <a:t>3/5/2017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AB267-2144-43FF-8F9C-5A71B52924E4}" type="datetime1">
              <a:rPr lang="en-US" smtClean="0"/>
              <a:t>3/5/2017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18E0051-DF9C-49D2-AD36-6B9BDE1DE3ED}" type="datetime1">
              <a:rPr lang="en-US" smtClean="0"/>
              <a:t>3/5/2017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3/5/2017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bg-BG"/>
              <a:t>Редакт. стил загл. образец</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F0D13BF-D25D-4A04-A755-9F4B82F5573B}" type="datetime1">
              <a:rPr lang="en-US" smtClean="0"/>
              <a:t>3/5/2017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li.thegreenplace.net/2015/memory-layout-of-multi-dimensional-arrays" TargetMode="Externa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tackoverflow.com/a/18786719"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Memory in C++</a:t>
            </a:r>
          </a:p>
        </p:txBody>
      </p:sp>
      <p:sp>
        <p:nvSpPr>
          <p:cNvPr id="5" name="Subtitle 4"/>
          <p:cNvSpPr>
            <a:spLocks noGrp="1"/>
          </p:cNvSpPr>
          <p:nvPr>
            <p:ph type="subTitle" idx="1"/>
          </p:nvPr>
        </p:nvSpPr>
        <p:spPr/>
        <p:txBody>
          <a:bodyPr/>
          <a:lstStyle/>
          <a:p>
            <a:r>
              <a:rPr lang="en-US" dirty="0"/>
              <a:t>C++ Arrays, Array Variants and Usage, Strings and Streams, Memory Types, References, Pointers</a:t>
            </a:r>
          </a:p>
          <a:p>
            <a:endParaRPr lang="en-US" dirty="0"/>
          </a:p>
        </p:txBody>
      </p:sp>
    </p:spTree>
    <p:extLst>
      <p:ext uri="{BB962C8B-B14F-4D97-AF65-F5344CB8AC3E}">
        <p14:creationId xmlns:p14="http://schemas.microsoft.com/office/powerpoint/2010/main" val="293659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Quiz:</a:t>
            </a:r>
            <a:endParaRPr lang="bg-BG" dirty="0"/>
          </a:p>
        </p:txBody>
      </p:sp>
      <p:sp>
        <p:nvSpPr>
          <p:cNvPr id="3" name="Content Placeholder 2"/>
          <p:cNvSpPr>
            <a:spLocks noGrp="1"/>
          </p:cNvSpPr>
          <p:nvPr>
            <p:ph idx="1"/>
          </p:nvPr>
        </p:nvSpPr>
        <p:spPr/>
        <p:txBody>
          <a:bodyPr>
            <a:normAutofit lnSpcReduction="10000"/>
          </a:bodyPr>
          <a:lstStyle/>
          <a:p>
            <a:r>
              <a:rPr lang="en-US" dirty="0"/>
              <a:t>You are John Snow</a:t>
            </a:r>
          </a:p>
          <a:p>
            <a:r>
              <a:rPr lang="en-US" dirty="0"/>
              <a:t>What will the following two code lines do?</a:t>
            </a:r>
          </a:p>
          <a:p>
            <a:endParaRPr lang="en-US" dirty="0"/>
          </a:p>
          <a:p>
            <a:endParaRPr lang="en-US" dirty="0"/>
          </a:p>
          <a:p>
            <a:pPr marL="514350" indent="-514350">
              <a:buFont typeface="+mj-lt"/>
              <a:buAutoNum type="alphaLcParenR"/>
            </a:pPr>
            <a:r>
              <a:rPr lang="en-US" dirty="0"/>
              <a:t>cause a compile-time error</a:t>
            </a:r>
          </a:p>
          <a:p>
            <a:pPr marL="514350" indent="-514350">
              <a:buFont typeface="+mj-lt"/>
              <a:buAutoNum type="alphaLcParenR"/>
            </a:pPr>
            <a:r>
              <a:rPr lang="en-US" dirty="0"/>
              <a:t>cause a runtime error due to index being out of bounds</a:t>
            </a:r>
          </a:p>
          <a:p>
            <a:pPr marL="514350" indent="-514350">
              <a:buFont typeface="+mj-lt"/>
              <a:buAutoNum type="alphaLcParenR"/>
            </a:pPr>
            <a:r>
              <a:rPr lang="en-US" dirty="0"/>
              <a:t>summon demons</a:t>
            </a:r>
          </a:p>
          <a:p>
            <a:pPr marL="514350" indent="-514350">
              <a:buFont typeface="+mj-lt"/>
              <a:buAutoNum type="alphaLcParenR"/>
            </a:pPr>
            <a:r>
              <a:rPr lang="en-US" dirty="0"/>
              <a:t>you know nothing</a:t>
            </a:r>
          </a:p>
        </p:txBody>
      </p:sp>
      <p:sp>
        <p:nvSpPr>
          <p:cNvPr id="4" name="Slide Number Placeholder 3"/>
          <p:cNvSpPr>
            <a:spLocks noGrp="1"/>
          </p:cNvSpPr>
          <p:nvPr>
            <p:ph type="sldNum" sz="quarter" idx="12"/>
          </p:nvPr>
        </p:nvSpPr>
        <p:spPr/>
        <p:txBody>
          <a:bodyPr/>
          <a:lstStyle/>
          <a:p>
            <a:fld id="{C014DD1E-5D91-48A3-AD6D-45FBA980D106}" type="slidenum">
              <a:rPr lang="bg-BG" smtClean="0"/>
              <a:t>10</a:t>
            </a:fld>
            <a:endParaRPr lang="bg-BG"/>
          </a:p>
        </p:txBody>
      </p:sp>
      <p:sp>
        <p:nvSpPr>
          <p:cNvPr id="22" name="TextBox 21"/>
          <p:cNvSpPr txBox="1"/>
          <p:nvPr/>
        </p:nvSpPr>
        <p:spPr>
          <a:xfrm>
            <a:off x="1255395" y="494269"/>
            <a:ext cx="1221809" cy="369332"/>
          </a:xfrm>
          <a:prstGeom prst="rect">
            <a:avLst/>
          </a:prstGeom>
          <a:noFill/>
        </p:spPr>
        <p:txBody>
          <a:bodyPr wrap="none" rtlCol="0">
            <a:spAutoFit/>
          </a:bodyPr>
          <a:lstStyle/>
          <a:p>
            <a:r>
              <a:rPr lang="en-US" sz="1800" dirty="0">
                <a:solidFill>
                  <a:schemeClr val="accent5"/>
                </a:solidFill>
              </a:rPr>
              <a:t>TIME’S UP!</a:t>
            </a:r>
            <a:endParaRPr lang="bg-BG" sz="1800" dirty="0">
              <a:solidFill>
                <a:schemeClr val="accent5"/>
              </a:solidFill>
            </a:endParaRPr>
          </a:p>
        </p:txBody>
      </p:sp>
      <p:sp>
        <p:nvSpPr>
          <p:cNvPr id="23" name="Rectangle 22"/>
          <p:cNvSpPr/>
          <p:nvPr/>
        </p:nvSpPr>
        <p:spPr>
          <a:xfrm rot="16200000">
            <a:off x="4046406" y="-1571810"/>
            <a:ext cx="285379" cy="449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4" name="TextBox 23"/>
          <p:cNvSpPr txBox="1"/>
          <p:nvPr/>
        </p:nvSpPr>
        <p:spPr>
          <a:xfrm>
            <a:off x="1255395" y="494269"/>
            <a:ext cx="726481" cy="369332"/>
          </a:xfrm>
          <a:prstGeom prst="rect">
            <a:avLst/>
          </a:prstGeom>
          <a:noFill/>
        </p:spPr>
        <p:txBody>
          <a:bodyPr wrap="none" rtlCol="0">
            <a:spAutoFit/>
          </a:bodyPr>
          <a:lstStyle/>
          <a:p>
            <a:r>
              <a:rPr lang="en-US" sz="1800" dirty="0"/>
              <a:t>TIME:</a:t>
            </a:r>
            <a:endParaRPr lang="bg-BG" sz="1800" dirty="0"/>
          </a:p>
        </p:txBody>
      </p:sp>
      <p:sp>
        <p:nvSpPr>
          <p:cNvPr id="8" name="Rectangle 3"/>
          <p:cNvSpPr>
            <a:spLocks noChangeArrowheads="1"/>
          </p:cNvSpPr>
          <p:nvPr/>
        </p:nvSpPr>
        <p:spPr bwMode="auto">
          <a:xfrm>
            <a:off x="1618635" y="2709530"/>
            <a:ext cx="6152177"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32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32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32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05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2" fill="hold" grpId="0" nodeType="clickEffect">
                                  <p:stCondLst>
                                    <p:cond delay="0"/>
                                  </p:stCondLst>
                                  <p:childTnLst>
                                    <p:animEffect transition="out" filter="wipe(right)">
                                      <p:cBhvr>
                                        <p:cTn id="12" dur="10000"/>
                                        <p:tgtEl>
                                          <p:spTgt spid="23"/>
                                        </p:tgtEl>
                                      </p:cBhvr>
                                    </p:animEffect>
                                    <p:set>
                                      <p:cBhvr>
                                        <p:cTn id="13" dur="1" fill="hold">
                                          <p:stCondLst>
                                            <p:cond delay="9999"/>
                                          </p:stCondLst>
                                        </p:cTn>
                                        <p:tgtEl>
                                          <p:spTgt spid="23"/>
                                        </p:tgtEl>
                                        <p:attrNameLst>
                                          <p:attrName>style.visibility</p:attrName>
                                        </p:attrNameLst>
                                      </p:cBhvr>
                                      <p:to>
                                        <p:strVal val="hidden"/>
                                      </p:to>
                                    </p:set>
                                  </p:childTnLst>
                                </p:cTn>
                              </p:par>
                            </p:childTnLst>
                          </p:cTn>
                        </p:par>
                        <p:par>
                          <p:cTn id="14" fill="hold">
                            <p:stCondLst>
                              <p:cond delay="10000"/>
                            </p:stCondLst>
                            <p:childTnLst>
                              <p:par>
                                <p:cTn id="15" presetID="1" presetClass="exit"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hidden"/>
                                      </p:to>
                                    </p:set>
                                  </p:childTnLst>
                                </p:cTn>
                              </p:par>
                            </p:childTnLst>
                          </p:cTn>
                        </p:par>
                        <p:par>
                          <p:cTn id="17" fill="hold">
                            <p:stCondLst>
                              <p:cond delay="10000"/>
                            </p:stCondLst>
                            <p:childTnLst>
                              <p:par>
                                <p:cTn id="18" presetID="1"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3" grpId="1" animBg="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Pitfall: Array Size Unknown, </a:t>
            </a:r>
            <a:r>
              <a:rPr lang="en-US" dirty="0" err="1"/>
              <a:t>OUT-of-Bounds</a:t>
            </a:r>
            <a:r>
              <a:rPr lang="en-US" dirty="0"/>
              <a:t> Access</a:t>
            </a:r>
            <a:endParaRPr lang="bg-BG" dirty="0"/>
          </a:p>
        </p:txBody>
      </p:sp>
      <p:sp>
        <p:nvSpPr>
          <p:cNvPr id="4" name="Text Placeholder 3"/>
          <p:cNvSpPr>
            <a:spLocks noGrp="1"/>
          </p:cNvSpPr>
          <p:nvPr>
            <p:ph type="body" sz="half" idx="2"/>
          </p:nvPr>
        </p:nvSpPr>
        <p:spPr/>
        <p:txBody>
          <a:bodyPr>
            <a:normAutofit fontScale="77500" lnSpcReduction="20000"/>
          </a:bodyPr>
          <a:lstStyle/>
          <a:p>
            <a:r>
              <a:rPr lang="en-US" dirty="0"/>
              <a:t>The C++ standard doesn’t define out-of-bounds array access behavior. C++ arrays don’t store information on their length.</a:t>
            </a:r>
          </a:p>
          <a:p>
            <a:r>
              <a:rPr lang="en-US" dirty="0"/>
              <a:t>Program will usually attempt to access memory even if out of the array. If that part of memory is accessible to the program, it will execute whatever it is told. Otherwise an error might happen (0xC00005 on Windows)</a:t>
            </a:r>
            <a:endParaRPr lang="bg-BG" dirty="0"/>
          </a:p>
        </p:txBody>
      </p:sp>
      <p:sp>
        <p:nvSpPr>
          <p:cNvPr id="5" name="Slide Number Placeholder 4"/>
          <p:cNvSpPr>
            <a:spLocks noGrp="1"/>
          </p:cNvSpPr>
          <p:nvPr>
            <p:ph type="sldNum" sz="quarter" idx="12"/>
          </p:nvPr>
        </p:nvSpPr>
        <p:spPr/>
        <p:txBody>
          <a:bodyPr/>
          <a:lstStyle/>
          <a:p>
            <a:fld id="{C014DD1E-5D91-48A3-AD6D-45FBA980D106}" type="slidenum">
              <a:rPr lang="bg-BG" smtClean="0"/>
              <a:t>11</a:t>
            </a:fld>
            <a:endParaRPr lang="bg-BG"/>
          </a:p>
        </p:txBody>
      </p:sp>
      <p:pic>
        <p:nvPicPr>
          <p:cNvPr id="1028" name="Picture 4" descr="you know nothing jon snow - You know nothing JOHN SNOW"/>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3" r="1"/>
          <a:stretch/>
        </p:blipFill>
        <p:spPr bwMode="auto">
          <a:xfrm>
            <a:off x="5484971" y="1701800"/>
            <a:ext cx="6094413"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95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Accessing Array Elements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326290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Reading-in an Array</a:t>
            </a:r>
            <a:endParaRPr lang="bg-BG" dirty="0"/>
          </a:p>
        </p:txBody>
      </p:sp>
      <p:sp>
        <p:nvSpPr>
          <p:cNvPr id="3" name="Content Placeholder 2"/>
          <p:cNvSpPr>
            <a:spLocks noGrp="1"/>
          </p:cNvSpPr>
          <p:nvPr>
            <p:ph idx="1"/>
          </p:nvPr>
        </p:nvSpPr>
        <p:spPr/>
        <p:txBody>
          <a:bodyPr/>
          <a:lstStyle/>
          <a:p>
            <a:r>
              <a:rPr lang="en-US" dirty="0"/>
              <a:t>Arrays are often read-in from some input, instead of initialized</a:t>
            </a:r>
          </a:p>
          <a:p>
            <a:r>
              <a:rPr lang="en-US" dirty="0"/>
              <a:t>That’s the point of arrays – to store arbitrary amounts of data</a:t>
            </a:r>
          </a:p>
          <a:p>
            <a:r>
              <a:rPr lang="en-US" dirty="0"/>
              <a:t>Common approach: run a for loop to read in a number of elements</a:t>
            </a:r>
          </a:p>
          <a:p>
            <a:pPr lvl="1"/>
            <a:r>
              <a:rPr lang="en-US" dirty="0"/>
              <a:t>Example: read-in a specified number of elements from console</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13</a:t>
            </a:fld>
            <a:endParaRPr lang="bg-BG"/>
          </a:p>
        </p:txBody>
      </p:sp>
      <p:sp>
        <p:nvSpPr>
          <p:cNvPr id="5" name="Rectangle 3"/>
          <p:cNvSpPr>
            <a:spLocks noChangeArrowheads="1"/>
          </p:cNvSpPr>
          <p:nvPr/>
        </p:nvSpPr>
        <p:spPr bwMode="auto">
          <a:xfrm>
            <a:off x="1674812" y="3894921"/>
            <a:ext cx="9200177"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actualCount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actualCount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02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Reading-in Arrays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104979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Writing-out an Array</a:t>
            </a:r>
            <a:endParaRPr lang="bg-BG" dirty="0"/>
          </a:p>
        </p:txBody>
      </p:sp>
      <p:sp>
        <p:nvSpPr>
          <p:cNvPr id="3" name="Content Placeholder 2"/>
          <p:cNvSpPr>
            <a:spLocks noGrp="1"/>
          </p:cNvSpPr>
          <p:nvPr>
            <p:ph idx="1"/>
          </p:nvPr>
        </p:nvSpPr>
        <p:spPr/>
        <p:txBody>
          <a:bodyPr/>
          <a:lstStyle/>
          <a:p>
            <a:r>
              <a:rPr lang="en-US" dirty="0"/>
              <a:t>You will commonly need to display all elements of an array</a:t>
            </a:r>
          </a:p>
          <a:p>
            <a:r>
              <a:rPr lang="en-US" dirty="0"/>
              <a:t>Common approach: loop over the elements</a:t>
            </a:r>
          </a:p>
          <a:p>
            <a:r>
              <a:rPr lang="en-US" dirty="0"/>
              <a:t>Note: need to know how long the array is</a:t>
            </a:r>
          </a:p>
          <a:p>
            <a:pPr lvl="1"/>
            <a:r>
              <a:rPr lang="en-US" dirty="0"/>
              <a:t>Store it in a variable or a constant</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15</a:t>
            </a:fld>
            <a:endParaRPr lang="bg-BG"/>
          </a:p>
        </p:txBody>
      </p:sp>
      <p:sp>
        <p:nvSpPr>
          <p:cNvPr id="5" name="Rectangle 3"/>
          <p:cNvSpPr>
            <a:spLocks noChangeArrowheads="1"/>
          </p:cNvSpPr>
          <p:nvPr/>
        </p:nvSpPr>
        <p:spPr bwMode="auto">
          <a:xfrm>
            <a:off x="1674813" y="3894921"/>
            <a:ext cx="5943599"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const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8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Writing-out Arrays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7498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endParaRPr lang="bg-BG" dirty="0"/>
          </a:p>
        </p:txBody>
      </p:sp>
      <p:sp>
        <p:nvSpPr>
          <p:cNvPr id="3" name="Content Placeholder 2"/>
          <p:cNvSpPr>
            <a:spLocks noGrp="1"/>
          </p:cNvSpPr>
          <p:nvPr>
            <p:ph idx="1"/>
          </p:nvPr>
        </p:nvSpPr>
        <p:spPr/>
        <p:txBody>
          <a:bodyPr>
            <a:normAutofit/>
          </a:bodyPr>
          <a:lstStyle/>
          <a:p>
            <a:r>
              <a:rPr lang="en-US" dirty="0"/>
              <a:t>C++ can make arrays act as if they have many dimensions</a:t>
            </a:r>
          </a:p>
          <a:p>
            <a:pPr lvl="1"/>
            <a:r>
              <a:rPr lang="en-US" dirty="0"/>
              <a:t>“As if” because they are just normal arrays which are indexed differently</a:t>
            </a:r>
          </a:p>
          <a:p>
            <a:pPr lvl="1"/>
            <a:r>
              <a:rPr lang="en-US" dirty="0"/>
              <a:t>Compiler enforces dimension syntax in code</a:t>
            </a:r>
          </a:p>
          <a:p>
            <a:r>
              <a:rPr lang="en-US" dirty="0"/>
              <a:t>Imagine each element is actually an array</a:t>
            </a:r>
          </a:p>
          <a:p>
            <a:pPr lvl="1"/>
            <a:r>
              <a:rPr lang="en-US" dirty="0"/>
              <a:t>2D (aka matrix): array of arrays (each element is a normal – 1D – array)</a:t>
            </a:r>
          </a:p>
          <a:p>
            <a:pPr lvl="1"/>
            <a:r>
              <a:rPr lang="en-US" dirty="0"/>
              <a:t>3D array: array of 2D arrays (each element is a 2D array, aka matrix)</a:t>
            </a:r>
          </a:p>
          <a:p>
            <a:r>
              <a:rPr lang="en-US" dirty="0"/>
              <a:t>Accessing elements is done with one indexer per dimension</a:t>
            </a:r>
          </a:p>
          <a:p>
            <a:pPr lvl="1"/>
            <a:r>
              <a:rPr lang="en-US" dirty="0"/>
              <a:t>2D array </a:t>
            </a:r>
            <a:r>
              <a:rPr lang="en-US" dirty="0">
                <a:solidFill>
                  <a:srgbClr val="8CF4F2"/>
                </a:solidFill>
                <a:effectLst>
                  <a:outerShdw blurRad="38100" dist="38100" dir="2700000" algn="tl">
                    <a:srgbClr val="000000">
                      <a:alpha val="43137"/>
                    </a:srgbClr>
                  </a:outerShdw>
                </a:effectLst>
                <a:latin typeface="Consolas" pitchFamily="49" charset="0"/>
              </a:rPr>
              <a:t>matrix</a:t>
            </a:r>
            <a:r>
              <a:rPr lang="en-US" dirty="0"/>
              <a:t> 1</a:t>
            </a:r>
            <a:r>
              <a:rPr lang="en-US" baseline="30000" dirty="0"/>
              <a:t>st</a:t>
            </a:r>
            <a:r>
              <a:rPr lang="en-US" dirty="0"/>
              <a:t> element (column) of 2</a:t>
            </a:r>
            <a:r>
              <a:rPr lang="en-US" baseline="30000" dirty="0"/>
              <a:t>nd</a:t>
            </a:r>
            <a:r>
              <a:rPr lang="en-US" dirty="0"/>
              <a:t> row is </a:t>
            </a:r>
            <a:r>
              <a:rPr lang="en-US" dirty="0">
                <a:solidFill>
                  <a:srgbClr val="8CF4F2"/>
                </a:solidFill>
                <a:effectLst>
                  <a:outerShdw blurRad="38100" dist="38100" dir="2700000" algn="tl">
                    <a:srgbClr val="000000">
                      <a:alpha val="43137"/>
                    </a:srgbClr>
                  </a:outerShdw>
                </a:effectLst>
                <a:latin typeface="Consolas" pitchFamily="49" charset="0"/>
              </a:rPr>
              <a:t>matrix[1][0]</a:t>
            </a:r>
          </a:p>
          <a:p>
            <a:r>
              <a:rPr lang="en-US" dirty="0"/>
              <a:t>Most-common usage: making a matrix/table</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17</a:t>
            </a:fld>
            <a:endParaRPr lang="bg-BG"/>
          </a:p>
        </p:txBody>
      </p:sp>
    </p:spTree>
    <p:extLst>
      <p:ext uri="{BB962C8B-B14F-4D97-AF65-F5344CB8AC3E}">
        <p14:creationId xmlns:p14="http://schemas.microsoft.com/office/powerpoint/2010/main" val="39372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Multidimensional Arrays</a:t>
            </a:r>
            <a:endParaRPr lang="bg-BG" dirty="0"/>
          </a:p>
        </p:txBody>
      </p:sp>
      <p:sp>
        <p:nvSpPr>
          <p:cNvPr id="3" name="Content Placeholder 2"/>
          <p:cNvSpPr>
            <a:spLocks noGrp="1"/>
          </p:cNvSpPr>
          <p:nvPr>
            <p:ph idx="1"/>
          </p:nvPr>
        </p:nvSpPr>
        <p:spPr/>
        <p:txBody>
          <a:bodyPr>
            <a:normAutofit lnSpcReduction="10000"/>
          </a:bodyPr>
          <a:lstStyle/>
          <a:p>
            <a:r>
              <a:rPr lang="en-US" dirty="0"/>
              <a:t>Declaring: add a </a:t>
            </a:r>
            <a:r>
              <a:rPr lang="en-US" dirty="0">
                <a:solidFill>
                  <a:srgbClr val="8CF4F2"/>
                </a:solidFill>
                <a:effectLst>
                  <a:outerShdw blurRad="38100" dist="38100" dir="2700000" algn="tl">
                    <a:srgbClr val="000000">
                      <a:alpha val="43137"/>
                    </a:srgbClr>
                  </a:outerShdw>
                </a:effectLst>
                <a:latin typeface="Consolas" pitchFamily="49" charset="0"/>
              </a:rPr>
              <a:t>[size]</a:t>
            </a:r>
            <a:r>
              <a:rPr lang="en-US" dirty="0"/>
              <a:t> for each additional dimension</a:t>
            </a:r>
          </a:p>
          <a:p>
            <a:pPr lvl="1"/>
            <a:r>
              <a:rPr lang="en-US" dirty="0"/>
              <a:t>First dimension can omit size</a:t>
            </a:r>
          </a:p>
          <a:p>
            <a:pPr lvl="1"/>
            <a:r>
              <a:rPr lang="en-US" dirty="0"/>
              <a:t>E.g.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matrix2Rows3Cols[2][3]</a:t>
            </a:r>
            <a:r>
              <a:rPr lang="en-US" dirty="0"/>
              <a:t> or just </a:t>
            </a:r>
            <a:r>
              <a:rPr lang="en-US" dirty="0">
                <a:solidFill>
                  <a:srgbClr val="8CF4F2"/>
                </a:solidFill>
                <a:effectLst>
                  <a:outerShdw blurRad="38100" dist="38100" dir="2700000" algn="tl">
                    <a:srgbClr val="000000">
                      <a:alpha val="43137"/>
                    </a:srgbClr>
                  </a:outerShdw>
                </a:effectLst>
                <a:latin typeface="Consolas" pitchFamily="49" charset="0"/>
              </a:rPr>
              <a:t>matrix2Rows3Cols[][3]</a:t>
            </a:r>
          </a:p>
          <a:p>
            <a:r>
              <a:rPr lang="en-US" dirty="0"/>
              <a:t>Initializing – same as normal array, but:</a:t>
            </a:r>
          </a:p>
          <a:p>
            <a:pPr lvl="1"/>
            <a:r>
              <a:rPr lang="en-US" dirty="0"/>
              <a:t>Each dimension is an array with 1 less dimension (last is the elements)</a:t>
            </a:r>
          </a:p>
          <a:p>
            <a:pPr lvl="1"/>
            <a:r>
              <a:rPr lang="en-US" dirty="0"/>
              <a:t>E.g. </a:t>
            </a:r>
            <a:r>
              <a:rPr lang="en-US" sz="2000" dirty="0" err="1">
                <a:solidFill>
                  <a:srgbClr val="8CF4F2"/>
                </a:solidFill>
                <a:effectLst>
                  <a:outerShdw blurRad="38100" dist="38100" dir="2700000" algn="tl">
                    <a:srgbClr val="000000">
                      <a:alpha val="43137"/>
                    </a:srgbClr>
                  </a:outerShdw>
                </a:effectLst>
                <a:latin typeface="Consolas" pitchFamily="49" charset="0"/>
              </a:rPr>
              <a:t>int</a:t>
            </a:r>
            <a:r>
              <a:rPr lang="en-US" sz="2000" dirty="0">
                <a:solidFill>
                  <a:srgbClr val="8CF4F2"/>
                </a:solidFill>
                <a:effectLst>
                  <a:outerShdw blurRad="38100" dist="38100" dir="2700000" algn="tl">
                    <a:srgbClr val="000000">
                      <a:alpha val="43137"/>
                    </a:srgbClr>
                  </a:outerShdw>
                </a:effectLst>
                <a:latin typeface="Consolas" pitchFamily="49" charset="0"/>
              </a:rPr>
              <a:t> matrix2Rows3Cols[][3] = { {11, 12, 13}, {21, 22, 23} };</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a:t>E.g. </a:t>
            </a:r>
            <a:r>
              <a:rPr lang="en-US" sz="2000" dirty="0" err="1">
                <a:solidFill>
                  <a:srgbClr val="8CF4F2"/>
                </a:solidFill>
                <a:latin typeface="Consolas" pitchFamily="49" charset="0"/>
              </a:rPr>
              <a:t>int</a:t>
            </a:r>
            <a:r>
              <a:rPr lang="en-US" sz="2000" dirty="0">
                <a:solidFill>
                  <a:srgbClr val="8CF4F2"/>
                </a:solidFill>
                <a:latin typeface="Consolas" pitchFamily="49" charset="0"/>
              </a:rPr>
              <a:t> cube[2][3][4] = {</a:t>
            </a:r>
            <a:br>
              <a:rPr lang="en-US" sz="2000" dirty="0"/>
            </a:br>
            <a:r>
              <a:rPr lang="en-US" dirty="0"/>
              <a:t>   </a:t>
            </a:r>
            <a:r>
              <a:rPr lang="en-US" sz="1800" dirty="0">
                <a:solidFill>
                  <a:srgbClr val="8CF4F2"/>
                </a:solidFill>
                <a:latin typeface="Consolas" pitchFamily="49" charset="0"/>
              </a:rPr>
              <a:t>{ {111, 112, 113, 114}, {121, 122, 123, 124}, {131, 132, 133, 134} },</a:t>
            </a:r>
            <a:br>
              <a:rPr lang="en-US" sz="1800" dirty="0"/>
            </a:br>
            <a:r>
              <a:rPr lang="en-US" sz="1800" dirty="0"/>
              <a:t>    </a:t>
            </a:r>
            <a:r>
              <a:rPr lang="en-US" sz="1800" dirty="0">
                <a:solidFill>
                  <a:srgbClr val="8CF4F2"/>
                </a:solidFill>
                <a:latin typeface="Consolas" pitchFamily="49" charset="0"/>
              </a:rPr>
              <a:t>{ {211, 212, 213, 214}, {221, 222, 223, 224}, {231, 232, 233, 234} }</a:t>
            </a:r>
            <a:br>
              <a:rPr lang="en-US" sz="1800" dirty="0"/>
            </a:br>
            <a:r>
              <a:rPr lang="en-US" sz="1800" dirty="0">
                <a:solidFill>
                  <a:srgbClr val="8CF4F2"/>
                </a:solidFill>
                <a:latin typeface="Consolas" pitchFamily="49" charset="0"/>
              </a:rPr>
              <a:t>}</a:t>
            </a:r>
          </a:p>
          <a:p>
            <a:pPr lvl="1"/>
            <a:r>
              <a:rPr lang="en-US" dirty="0"/>
              <a:t>Uninitialized values are set to defaults (as with normal arrays)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18</a:t>
            </a:fld>
            <a:endParaRPr lang="bg-BG"/>
          </a:p>
        </p:txBody>
      </p:sp>
    </p:spTree>
    <p:extLst>
      <p:ext uri="{BB962C8B-B14F-4D97-AF65-F5344CB8AC3E}">
        <p14:creationId xmlns:p14="http://schemas.microsoft.com/office/powerpoint/2010/main" val="67391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Multidimensional Arrays</a:t>
            </a:r>
          </a:p>
        </p:txBody>
      </p:sp>
      <p:sp>
        <p:nvSpPr>
          <p:cNvPr id="3" name="Subtitle 2"/>
          <p:cNvSpPr>
            <a:spLocks noGrp="1"/>
          </p:cNvSpPr>
          <p:nvPr>
            <p:ph type="subTitle" idx="1"/>
          </p:nvPr>
        </p:nvSpPr>
        <p:spPr/>
        <p:txBody>
          <a:bodyPr/>
          <a:lstStyle/>
          <a:p>
            <a:r>
              <a:rPr lang="en-US" dirty="0"/>
              <a:t>Live Demo</a:t>
            </a:r>
          </a:p>
        </p:txBody>
      </p:sp>
      <p:graphicFrame>
        <p:nvGraphicFramePr>
          <p:cNvPr id="4" name="Table 3"/>
          <p:cNvGraphicFramePr>
            <a:graphicFrameLocks noGrp="1"/>
          </p:cNvGraphicFramePr>
          <p:nvPr>
            <p:extLst>
              <p:ext uri="{D42A27DB-BD31-4B8C-83A1-F6EECF244321}">
                <p14:modId xmlns:p14="http://schemas.microsoft.com/office/powerpoint/2010/main" val="566838565"/>
              </p:ext>
            </p:extLst>
          </p:nvPr>
        </p:nvGraphicFramePr>
        <p:xfrm>
          <a:off x="1751012" y="3352800"/>
          <a:ext cx="5487556" cy="1878076"/>
        </p:xfrm>
        <a:graphic>
          <a:graphicData uri="http://schemas.openxmlformats.org/drawingml/2006/table">
            <a:tbl>
              <a:tblPr firstRow="1" bandRow="1">
                <a:tableStyleId>{5C22544A-7EE6-4342-B048-85BDC9FD1C3A}</a:tableStyleId>
              </a:tblPr>
              <a:tblGrid>
                <a:gridCol w="405130">
                  <a:extLst>
                    <a:ext uri="{9D8B030D-6E8A-4147-A177-3AD203B41FA5}">
                      <a16:colId xmlns:a16="http://schemas.microsoft.com/office/drawing/2014/main" val="1875664614"/>
                    </a:ext>
                  </a:extLst>
                </a:gridCol>
                <a:gridCol w="582930">
                  <a:extLst>
                    <a:ext uri="{9D8B030D-6E8A-4147-A177-3AD203B41FA5}">
                      <a16:colId xmlns:a16="http://schemas.microsoft.com/office/drawing/2014/main" val="1838568889"/>
                    </a:ext>
                  </a:extLst>
                </a:gridCol>
                <a:gridCol w="582930">
                  <a:extLst>
                    <a:ext uri="{9D8B030D-6E8A-4147-A177-3AD203B41FA5}">
                      <a16:colId xmlns:a16="http://schemas.microsoft.com/office/drawing/2014/main" val="3655409878"/>
                    </a:ext>
                  </a:extLst>
                </a:gridCol>
                <a:gridCol w="582930">
                  <a:extLst>
                    <a:ext uri="{9D8B030D-6E8A-4147-A177-3AD203B41FA5}">
                      <a16:colId xmlns:a16="http://schemas.microsoft.com/office/drawing/2014/main" val="3186759838"/>
                    </a:ext>
                  </a:extLst>
                </a:gridCol>
                <a:gridCol w="582930">
                  <a:extLst>
                    <a:ext uri="{9D8B030D-6E8A-4147-A177-3AD203B41FA5}">
                      <a16:colId xmlns:a16="http://schemas.microsoft.com/office/drawing/2014/main" val="1867441737"/>
                    </a:ext>
                  </a:extLst>
                </a:gridCol>
                <a:gridCol w="351155">
                  <a:extLst>
                    <a:ext uri="{9D8B030D-6E8A-4147-A177-3AD203B41FA5}">
                      <a16:colId xmlns:a16="http://schemas.microsoft.com/office/drawing/2014/main" val="2797339763"/>
                    </a:ext>
                  </a:extLst>
                </a:gridCol>
                <a:gridCol w="582930">
                  <a:extLst>
                    <a:ext uri="{9D8B030D-6E8A-4147-A177-3AD203B41FA5}">
                      <a16:colId xmlns:a16="http://schemas.microsoft.com/office/drawing/2014/main" val="2507166006"/>
                    </a:ext>
                  </a:extLst>
                </a:gridCol>
                <a:gridCol w="582930">
                  <a:extLst>
                    <a:ext uri="{9D8B030D-6E8A-4147-A177-3AD203B41FA5}">
                      <a16:colId xmlns:a16="http://schemas.microsoft.com/office/drawing/2014/main" val="631772990"/>
                    </a:ext>
                  </a:extLst>
                </a:gridCol>
                <a:gridCol w="582930">
                  <a:extLst>
                    <a:ext uri="{9D8B030D-6E8A-4147-A177-3AD203B41FA5}">
                      <a16:colId xmlns:a16="http://schemas.microsoft.com/office/drawing/2014/main" val="535104691"/>
                    </a:ext>
                  </a:extLst>
                </a:gridCol>
                <a:gridCol w="650761">
                  <a:extLst>
                    <a:ext uri="{9D8B030D-6E8A-4147-A177-3AD203B41FA5}">
                      <a16:colId xmlns:a16="http://schemas.microsoft.com/office/drawing/2014/main" val="134757923"/>
                    </a:ext>
                  </a:extLst>
                </a:gridCol>
              </a:tblGrid>
              <a:tr h="141175">
                <a:tc gridSpan="5">
                  <a:txBody>
                    <a:bodyPr/>
                    <a:lstStyle/>
                    <a:p>
                      <a:pPr algn="ctr"/>
                      <a:r>
                        <a:rPr lang="en-US" sz="1800" dirty="0"/>
                        <a:t>0</a:t>
                      </a:r>
                      <a:endParaRPr lang="bg-BG" sz="1800" dirty="0"/>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gridSpan="5">
                  <a:txBody>
                    <a:bodyPr/>
                    <a:lstStyle/>
                    <a:p>
                      <a:pPr algn="ctr"/>
                      <a:r>
                        <a:rPr lang="en-US" sz="1800" dirty="0"/>
                        <a:t>1</a:t>
                      </a:r>
                      <a:endParaRPr lang="bg-BG" sz="1800" dirty="0"/>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extLst>
                  <a:ext uri="{0D108BD9-81ED-4DB2-BD59-A6C34878D82A}">
                    <a16:rowId xmlns:a16="http://schemas.microsoft.com/office/drawing/2014/main" val="2507711281"/>
                  </a:ext>
                </a:extLst>
              </a:tr>
              <a:tr h="378079">
                <a:tc>
                  <a:txBody>
                    <a:bodyPr/>
                    <a:lstStyle/>
                    <a:p>
                      <a:pPr algn="ctr"/>
                      <a:endParaRPr lang="bg-BG" sz="1800" dirty="0"/>
                    </a:p>
                  </a:txBody>
                  <a:tcPr>
                    <a:solidFill>
                      <a:schemeClr val="accent1">
                        <a:lumMod val="40000"/>
                        <a:lumOff val="60000"/>
                      </a:schemeClr>
                    </a:solidFill>
                  </a:tcPr>
                </a:tc>
                <a:tc>
                  <a:txBody>
                    <a:bodyPr/>
                    <a:lstStyle/>
                    <a:p>
                      <a:pPr algn="ctr"/>
                      <a:r>
                        <a:rPr lang="en-US" sz="1800" dirty="0"/>
                        <a:t>0</a:t>
                      </a:r>
                      <a:endParaRPr lang="bg-BG" sz="1800" dirty="0"/>
                    </a:p>
                  </a:txBody>
                  <a:tcPr>
                    <a:solidFill>
                      <a:schemeClr val="accent1">
                        <a:lumMod val="60000"/>
                        <a:lumOff val="40000"/>
                      </a:schemeClr>
                    </a:solidFill>
                  </a:tcPr>
                </a:tc>
                <a:tc>
                  <a:txBody>
                    <a:bodyPr/>
                    <a:lstStyle/>
                    <a:p>
                      <a:pPr algn="ctr"/>
                      <a:r>
                        <a:rPr lang="en-US" sz="1800" dirty="0"/>
                        <a:t>1</a:t>
                      </a:r>
                      <a:endParaRPr lang="bg-BG" sz="1800" dirty="0"/>
                    </a:p>
                  </a:txBody>
                  <a:tcPr>
                    <a:solidFill>
                      <a:schemeClr val="accent1">
                        <a:lumMod val="60000"/>
                        <a:lumOff val="40000"/>
                      </a:schemeClr>
                    </a:solidFill>
                  </a:tcPr>
                </a:tc>
                <a:tc>
                  <a:txBody>
                    <a:bodyPr/>
                    <a:lstStyle/>
                    <a:p>
                      <a:pPr algn="ctr"/>
                      <a:r>
                        <a:rPr lang="en-US" sz="1800" dirty="0"/>
                        <a:t>2</a:t>
                      </a:r>
                      <a:endParaRPr lang="bg-BG" sz="1800" dirty="0"/>
                    </a:p>
                  </a:txBody>
                  <a:tcPr>
                    <a:solidFill>
                      <a:schemeClr val="accent1">
                        <a:lumMod val="60000"/>
                        <a:lumOff val="40000"/>
                      </a:schemeClr>
                    </a:solidFill>
                  </a:tcPr>
                </a:tc>
                <a:tc>
                  <a:txBody>
                    <a:bodyPr/>
                    <a:lstStyle/>
                    <a:p>
                      <a:pPr algn="ctr"/>
                      <a:r>
                        <a:rPr lang="en-US" sz="1800" dirty="0"/>
                        <a:t>3</a:t>
                      </a:r>
                      <a:endParaRPr lang="bg-BG" sz="1800" dirty="0"/>
                    </a:p>
                  </a:txBody>
                  <a:tcPr>
                    <a:solidFill>
                      <a:schemeClr val="accent1">
                        <a:lumMod val="60000"/>
                        <a:lumOff val="40000"/>
                      </a:schemeClr>
                    </a:solidFill>
                  </a:tcPr>
                </a:tc>
                <a:tc>
                  <a:txBody>
                    <a:bodyPr/>
                    <a:lstStyle/>
                    <a:p>
                      <a:pPr algn="ctr"/>
                      <a:endParaRPr lang="bg-BG" sz="1800" dirty="0"/>
                    </a:p>
                  </a:txBody>
                  <a:tcPr>
                    <a:solidFill>
                      <a:schemeClr val="accent1">
                        <a:lumMod val="60000"/>
                        <a:lumOff val="40000"/>
                      </a:schemeClr>
                    </a:solidFill>
                  </a:tcPr>
                </a:tc>
                <a:tc>
                  <a:txBody>
                    <a:bodyPr/>
                    <a:lstStyle/>
                    <a:p>
                      <a:pPr algn="ctr"/>
                      <a:r>
                        <a:rPr lang="en-US" sz="1800" dirty="0"/>
                        <a:t>0</a:t>
                      </a:r>
                      <a:endParaRPr lang="bg-BG" sz="1800" dirty="0"/>
                    </a:p>
                  </a:txBody>
                  <a:tcPr>
                    <a:solidFill>
                      <a:schemeClr val="accent1">
                        <a:lumMod val="60000"/>
                        <a:lumOff val="40000"/>
                      </a:schemeClr>
                    </a:solidFill>
                  </a:tcPr>
                </a:tc>
                <a:tc>
                  <a:txBody>
                    <a:bodyPr/>
                    <a:lstStyle/>
                    <a:p>
                      <a:pPr algn="ctr"/>
                      <a:r>
                        <a:rPr lang="en-US" sz="1800" dirty="0"/>
                        <a:t>1</a:t>
                      </a:r>
                      <a:endParaRPr lang="bg-BG" sz="1800" dirty="0"/>
                    </a:p>
                  </a:txBody>
                  <a:tcPr>
                    <a:solidFill>
                      <a:schemeClr val="accent1">
                        <a:lumMod val="60000"/>
                        <a:lumOff val="40000"/>
                      </a:schemeClr>
                    </a:solidFill>
                  </a:tcPr>
                </a:tc>
                <a:tc>
                  <a:txBody>
                    <a:bodyPr/>
                    <a:lstStyle/>
                    <a:p>
                      <a:pPr algn="ctr"/>
                      <a:r>
                        <a:rPr lang="en-US" sz="1800" dirty="0"/>
                        <a:t>2</a:t>
                      </a:r>
                      <a:endParaRPr lang="bg-BG" sz="1800" dirty="0"/>
                    </a:p>
                  </a:txBody>
                  <a:tcPr>
                    <a:solidFill>
                      <a:schemeClr val="accent1">
                        <a:lumMod val="60000"/>
                        <a:lumOff val="40000"/>
                      </a:schemeClr>
                    </a:solidFill>
                  </a:tcPr>
                </a:tc>
                <a:tc>
                  <a:txBody>
                    <a:bodyPr/>
                    <a:lstStyle/>
                    <a:p>
                      <a:pPr algn="ctr"/>
                      <a:r>
                        <a:rPr lang="en-US" sz="1800" dirty="0"/>
                        <a:t>3</a:t>
                      </a:r>
                      <a:endParaRPr lang="bg-BG" sz="1800" dirty="0"/>
                    </a:p>
                  </a:txBody>
                  <a:tcPr>
                    <a:solidFill>
                      <a:schemeClr val="accent1">
                        <a:lumMod val="60000"/>
                        <a:lumOff val="40000"/>
                      </a:schemeClr>
                    </a:solidFill>
                  </a:tcPr>
                </a:tc>
                <a:extLst>
                  <a:ext uri="{0D108BD9-81ED-4DB2-BD59-A6C34878D82A}">
                    <a16:rowId xmlns:a16="http://schemas.microsoft.com/office/drawing/2014/main" val="449974780"/>
                  </a:ext>
                </a:extLst>
              </a:tr>
              <a:tr h="378079">
                <a:tc>
                  <a:txBody>
                    <a:bodyPr/>
                    <a:lstStyle/>
                    <a:p>
                      <a:pPr algn="ctr"/>
                      <a:r>
                        <a:rPr lang="en-US" sz="1800" dirty="0"/>
                        <a:t>0</a:t>
                      </a:r>
                      <a:endParaRPr lang="bg-BG" sz="1800" dirty="0"/>
                    </a:p>
                  </a:txBody>
                  <a:tcPr>
                    <a:solidFill>
                      <a:schemeClr val="accent1">
                        <a:lumMod val="40000"/>
                        <a:lumOff val="60000"/>
                      </a:schemeClr>
                    </a:solidFill>
                  </a:tcPr>
                </a:tc>
                <a:tc>
                  <a:txBody>
                    <a:bodyPr/>
                    <a:lstStyle/>
                    <a:p>
                      <a:pPr algn="ctr"/>
                      <a:r>
                        <a:rPr lang="en-US" sz="1800" dirty="0"/>
                        <a:t>111</a:t>
                      </a:r>
                      <a:endParaRPr lang="bg-BG" sz="1800" dirty="0"/>
                    </a:p>
                  </a:txBody>
                  <a:tcPr/>
                </a:tc>
                <a:tc>
                  <a:txBody>
                    <a:bodyPr/>
                    <a:lstStyle/>
                    <a:p>
                      <a:pPr algn="ctr"/>
                      <a:r>
                        <a:rPr lang="en-US" sz="1800" dirty="0"/>
                        <a:t>112</a:t>
                      </a:r>
                      <a:endParaRPr lang="bg-BG" sz="1800" dirty="0"/>
                    </a:p>
                  </a:txBody>
                  <a:tcPr/>
                </a:tc>
                <a:tc>
                  <a:txBody>
                    <a:bodyPr/>
                    <a:lstStyle/>
                    <a:p>
                      <a:pPr algn="ctr"/>
                      <a:r>
                        <a:rPr lang="en-US" sz="1800" dirty="0"/>
                        <a:t>113</a:t>
                      </a:r>
                      <a:endParaRPr lang="bg-BG" sz="1800" dirty="0"/>
                    </a:p>
                  </a:txBody>
                  <a:tcPr/>
                </a:tc>
                <a:tc>
                  <a:txBody>
                    <a:bodyPr/>
                    <a:lstStyle/>
                    <a:p>
                      <a:pPr algn="ctr"/>
                      <a:r>
                        <a:rPr lang="en-US" sz="1800" dirty="0"/>
                        <a:t>114</a:t>
                      </a:r>
                      <a:endParaRPr lang="bg-BG" sz="1800" dirty="0"/>
                    </a:p>
                  </a:txBody>
                  <a:tcPr/>
                </a:tc>
                <a:tc>
                  <a:txBody>
                    <a:bodyPr/>
                    <a:lstStyle/>
                    <a:p>
                      <a:pPr algn="ctr"/>
                      <a:r>
                        <a:rPr lang="en-US" sz="1800" dirty="0"/>
                        <a:t>0</a:t>
                      </a:r>
                      <a:endParaRPr lang="bg-BG" sz="1800" dirty="0"/>
                    </a:p>
                  </a:txBody>
                  <a:tcPr>
                    <a:solidFill>
                      <a:schemeClr val="accent1">
                        <a:lumMod val="60000"/>
                        <a:lumOff val="40000"/>
                      </a:schemeClr>
                    </a:solidFill>
                  </a:tcPr>
                </a:tc>
                <a:tc>
                  <a:txBody>
                    <a:bodyPr/>
                    <a:lstStyle/>
                    <a:p>
                      <a:pPr algn="ctr"/>
                      <a:r>
                        <a:rPr lang="en-US" sz="1800" dirty="0"/>
                        <a:t>211</a:t>
                      </a:r>
                      <a:endParaRPr lang="bg-BG" sz="1800" dirty="0"/>
                    </a:p>
                  </a:txBody>
                  <a:tcPr/>
                </a:tc>
                <a:tc>
                  <a:txBody>
                    <a:bodyPr/>
                    <a:lstStyle/>
                    <a:p>
                      <a:pPr algn="ctr"/>
                      <a:r>
                        <a:rPr lang="en-US" sz="1800" dirty="0"/>
                        <a:t>212</a:t>
                      </a:r>
                      <a:endParaRPr lang="bg-BG" sz="1800" dirty="0"/>
                    </a:p>
                  </a:txBody>
                  <a:tcPr/>
                </a:tc>
                <a:tc>
                  <a:txBody>
                    <a:bodyPr/>
                    <a:lstStyle/>
                    <a:p>
                      <a:pPr algn="ctr"/>
                      <a:r>
                        <a:rPr lang="en-US" sz="1800" dirty="0"/>
                        <a:t>213</a:t>
                      </a:r>
                      <a:endParaRPr lang="bg-BG" sz="1800" dirty="0"/>
                    </a:p>
                  </a:txBody>
                  <a:tcPr/>
                </a:tc>
                <a:tc>
                  <a:txBody>
                    <a:bodyPr/>
                    <a:lstStyle/>
                    <a:p>
                      <a:pPr algn="ctr"/>
                      <a:r>
                        <a:rPr lang="en-US" sz="1800" dirty="0"/>
                        <a:t>214</a:t>
                      </a:r>
                      <a:endParaRPr lang="bg-BG" sz="1800" dirty="0"/>
                    </a:p>
                  </a:txBody>
                  <a:tcPr/>
                </a:tc>
                <a:extLst>
                  <a:ext uri="{0D108BD9-81ED-4DB2-BD59-A6C34878D82A}">
                    <a16:rowId xmlns:a16="http://schemas.microsoft.com/office/drawing/2014/main" val="2645769735"/>
                  </a:ext>
                </a:extLst>
              </a:tr>
              <a:tr h="378079">
                <a:tc>
                  <a:txBody>
                    <a:bodyPr/>
                    <a:lstStyle/>
                    <a:p>
                      <a:pPr algn="ctr"/>
                      <a:r>
                        <a:rPr lang="en-US" sz="1800" dirty="0"/>
                        <a:t>1</a:t>
                      </a:r>
                      <a:endParaRPr lang="bg-BG" sz="1800" dirty="0"/>
                    </a:p>
                  </a:txBody>
                  <a:tcPr>
                    <a:solidFill>
                      <a:schemeClr val="accent1">
                        <a:lumMod val="40000"/>
                        <a:lumOff val="60000"/>
                      </a:schemeClr>
                    </a:solidFill>
                  </a:tcPr>
                </a:tc>
                <a:tc>
                  <a:txBody>
                    <a:bodyPr/>
                    <a:lstStyle/>
                    <a:p>
                      <a:pPr algn="ctr"/>
                      <a:r>
                        <a:rPr lang="en-US" sz="1800" dirty="0"/>
                        <a:t>121</a:t>
                      </a:r>
                      <a:endParaRPr lang="bg-BG" sz="1800" dirty="0"/>
                    </a:p>
                  </a:txBody>
                  <a:tcPr/>
                </a:tc>
                <a:tc>
                  <a:txBody>
                    <a:bodyPr/>
                    <a:lstStyle/>
                    <a:p>
                      <a:pPr algn="ctr"/>
                      <a:r>
                        <a:rPr lang="en-US" sz="1800" dirty="0"/>
                        <a:t>122</a:t>
                      </a:r>
                      <a:endParaRPr lang="bg-BG" sz="1800" dirty="0"/>
                    </a:p>
                  </a:txBody>
                  <a:tcPr/>
                </a:tc>
                <a:tc>
                  <a:txBody>
                    <a:bodyPr/>
                    <a:lstStyle/>
                    <a:p>
                      <a:pPr algn="ctr"/>
                      <a:r>
                        <a:rPr lang="en-US" sz="1800" dirty="0"/>
                        <a:t>123</a:t>
                      </a:r>
                      <a:endParaRPr lang="bg-BG" sz="1800" dirty="0"/>
                    </a:p>
                  </a:txBody>
                  <a:tcPr/>
                </a:tc>
                <a:tc>
                  <a:txBody>
                    <a:bodyPr/>
                    <a:lstStyle/>
                    <a:p>
                      <a:pPr algn="ctr"/>
                      <a:r>
                        <a:rPr lang="en-US" sz="1800" dirty="0"/>
                        <a:t>124</a:t>
                      </a:r>
                      <a:endParaRPr lang="bg-BG" sz="1800" dirty="0"/>
                    </a:p>
                  </a:txBody>
                  <a:tcPr/>
                </a:tc>
                <a:tc>
                  <a:txBody>
                    <a:bodyPr/>
                    <a:lstStyle/>
                    <a:p>
                      <a:pPr algn="ctr"/>
                      <a:r>
                        <a:rPr lang="en-US" sz="1800" dirty="0"/>
                        <a:t>1</a:t>
                      </a:r>
                      <a:endParaRPr lang="bg-BG" sz="1800" dirty="0"/>
                    </a:p>
                  </a:txBody>
                  <a:tcPr>
                    <a:solidFill>
                      <a:schemeClr val="accent1">
                        <a:lumMod val="60000"/>
                        <a:lumOff val="40000"/>
                      </a:schemeClr>
                    </a:solidFill>
                  </a:tcPr>
                </a:tc>
                <a:tc>
                  <a:txBody>
                    <a:bodyPr/>
                    <a:lstStyle/>
                    <a:p>
                      <a:pPr algn="ctr"/>
                      <a:r>
                        <a:rPr lang="en-US" sz="1800" dirty="0"/>
                        <a:t>221</a:t>
                      </a:r>
                      <a:endParaRPr lang="bg-BG" sz="1800" dirty="0"/>
                    </a:p>
                  </a:txBody>
                  <a:tcPr/>
                </a:tc>
                <a:tc>
                  <a:txBody>
                    <a:bodyPr/>
                    <a:lstStyle/>
                    <a:p>
                      <a:pPr algn="ctr"/>
                      <a:r>
                        <a:rPr lang="en-US" sz="1800" dirty="0"/>
                        <a:t>222</a:t>
                      </a:r>
                      <a:endParaRPr lang="bg-BG" sz="1800" dirty="0"/>
                    </a:p>
                  </a:txBody>
                  <a:tcPr/>
                </a:tc>
                <a:tc>
                  <a:txBody>
                    <a:bodyPr/>
                    <a:lstStyle/>
                    <a:p>
                      <a:pPr algn="ctr"/>
                      <a:r>
                        <a:rPr lang="en-US" sz="1800" dirty="0"/>
                        <a:t>223</a:t>
                      </a:r>
                      <a:endParaRPr lang="bg-BG" sz="1800" dirty="0"/>
                    </a:p>
                  </a:txBody>
                  <a:tcPr/>
                </a:tc>
                <a:tc>
                  <a:txBody>
                    <a:bodyPr/>
                    <a:lstStyle/>
                    <a:p>
                      <a:pPr algn="ctr"/>
                      <a:r>
                        <a:rPr lang="en-US" sz="1800" dirty="0"/>
                        <a:t>224</a:t>
                      </a:r>
                      <a:endParaRPr lang="bg-BG" sz="1800" dirty="0"/>
                    </a:p>
                  </a:txBody>
                  <a:tcPr/>
                </a:tc>
                <a:extLst>
                  <a:ext uri="{0D108BD9-81ED-4DB2-BD59-A6C34878D82A}">
                    <a16:rowId xmlns:a16="http://schemas.microsoft.com/office/drawing/2014/main" val="2626825666"/>
                  </a:ext>
                </a:extLst>
              </a:tr>
              <a:tr h="378079">
                <a:tc>
                  <a:txBody>
                    <a:bodyPr/>
                    <a:lstStyle/>
                    <a:p>
                      <a:pPr algn="ctr"/>
                      <a:r>
                        <a:rPr lang="en-US" sz="1800" dirty="0"/>
                        <a:t>2</a:t>
                      </a:r>
                      <a:endParaRPr lang="bg-BG" sz="1800" dirty="0"/>
                    </a:p>
                  </a:txBody>
                  <a:tcPr>
                    <a:solidFill>
                      <a:schemeClr val="accent1">
                        <a:lumMod val="40000"/>
                        <a:lumOff val="60000"/>
                      </a:schemeClr>
                    </a:solidFill>
                  </a:tcPr>
                </a:tc>
                <a:tc>
                  <a:txBody>
                    <a:bodyPr/>
                    <a:lstStyle/>
                    <a:p>
                      <a:pPr algn="ctr"/>
                      <a:r>
                        <a:rPr lang="en-US" sz="1800" dirty="0"/>
                        <a:t>131</a:t>
                      </a:r>
                      <a:endParaRPr lang="bg-BG" sz="1800" dirty="0"/>
                    </a:p>
                  </a:txBody>
                  <a:tcPr/>
                </a:tc>
                <a:tc>
                  <a:txBody>
                    <a:bodyPr/>
                    <a:lstStyle/>
                    <a:p>
                      <a:pPr algn="ctr"/>
                      <a:r>
                        <a:rPr lang="en-US" sz="1800" dirty="0"/>
                        <a:t>132</a:t>
                      </a:r>
                      <a:endParaRPr lang="bg-BG" sz="1800" dirty="0"/>
                    </a:p>
                  </a:txBody>
                  <a:tcPr/>
                </a:tc>
                <a:tc>
                  <a:txBody>
                    <a:bodyPr/>
                    <a:lstStyle/>
                    <a:p>
                      <a:pPr algn="ctr"/>
                      <a:r>
                        <a:rPr lang="en-US" sz="1800" dirty="0"/>
                        <a:t>133</a:t>
                      </a:r>
                      <a:endParaRPr lang="bg-BG" sz="1800" dirty="0"/>
                    </a:p>
                  </a:txBody>
                  <a:tcPr/>
                </a:tc>
                <a:tc>
                  <a:txBody>
                    <a:bodyPr/>
                    <a:lstStyle/>
                    <a:p>
                      <a:pPr algn="ctr"/>
                      <a:r>
                        <a:rPr lang="en-US" sz="1800" dirty="0"/>
                        <a:t>134</a:t>
                      </a:r>
                      <a:endParaRPr lang="bg-BG" sz="1800" dirty="0"/>
                    </a:p>
                  </a:txBody>
                  <a:tcPr/>
                </a:tc>
                <a:tc>
                  <a:txBody>
                    <a:bodyPr/>
                    <a:lstStyle/>
                    <a:p>
                      <a:pPr algn="ctr"/>
                      <a:r>
                        <a:rPr lang="en-US" sz="1800" dirty="0"/>
                        <a:t>2</a:t>
                      </a:r>
                      <a:endParaRPr lang="bg-BG" sz="1800" dirty="0"/>
                    </a:p>
                  </a:txBody>
                  <a:tcPr>
                    <a:solidFill>
                      <a:schemeClr val="accent1">
                        <a:lumMod val="60000"/>
                        <a:lumOff val="40000"/>
                      </a:schemeClr>
                    </a:solidFill>
                  </a:tcPr>
                </a:tc>
                <a:tc>
                  <a:txBody>
                    <a:bodyPr/>
                    <a:lstStyle/>
                    <a:p>
                      <a:pPr algn="ctr"/>
                      <a:r>
                        <a:rPr lang="en-US" sz="1800" dirty="0"/>
                        <a:t>231</a:t>
                      </a:r>
                      <a:endParaRPr lang="bg-BG" sz="1800" dirty="0"/>
                    </a:p>
                  </a:txBody>
                  <a:tcPr/>
                </a:tc>
                <a:tc>
                  <a:txBody>
                    <a:bodyPr/>
                    <a:lstStyle/>
                    <a:p>
                      <a:pPr algn="ctr"/>
                      <a:r>
                        <a:rPr lang="en-US" sz="1800" dirty="0"/>
                        <a:t>232</a:t>
                      </a:r>
                      <a:endParaRPr lang="bg-BG" sz="1800" dirty="0"/>
                    </a:p>
                  </a:txBody>
                  <a:tcPr/>
                </a:tc>
                <a:tc>
                  <a:txBody>
                    <a:bodyPr/>
                    <a:lstStyle/>
                    <a:p>
                      <a:pPr algn="ctr"/>
                      <a:r>
                        <a:rPr lang="en-US" sz="1800" dirty="0"/>
                        <a:t>233</a:t>
                      </a:r>
                      <a:endParaRPr lang="bg-BG" sz="1800" dirty="0"/>
                    </a:p>
                  </a:txBody>
                  <a:tcPr/>
                </a:tc>
                <a:tc>
                  <a:txBody>
                    <a:bodyPr/>
                    <a:lstStyle/>
                    <a:p>
                      <a:pPr algn="ctr"/>
                      <a:r>
                        <a:rPr lang="en-US" sz="1800" dirty="0"/>
                        <a:t>234</a:t>
                      </a:r>
                      <a:endParaRPr lang="bg-BG" sz="1800" dirty="0"/>
                    </a:p>
                  </a:txBody>
                  <a:tcPr/>
                </a:tc>
                <a:extLst>
                  <a:ext uri="{0D108BD9-81ED-4DB2-BD59-A6C34878D82A}">
                    <a16:rowId xmlns:a16="http://schemas.microsoft.com/office/drawing/2014/main" val="4076366463"/>
                  </a:ext>
                </a:extLst>
              </a:tr>
            </a:tbl>
          </a:graphicData>
        </a:graphic>
      </p:graphicFrame>
      <p:pic>
        <p:nvPicPr>
          <p:cNvPr id="14" name="Picture 13"/>
          <p:cNvPicPr>
            <a:picLocks noChangeAspect="1"/>
          </p:cNvPicPr>
          <p:nvPr/>
        </p:nvPicPr>
        <p:blipFill>
          <a:blip r:embed="rId2"/>
          <a:stretch>
            <a:fillRect/>
          </a:stretch>
        </p:blipFill>
        <p:spPr>
          <a:xfrm>
            <a:off x="8151812" y="3583614"/>
            <a:ext cx="2761727" cy="1633870"/>
          </a:xfrm>
          <a:prstGeom prst="rect">
            <a:avLst/>
          </a:prstGeom>
          <a:scene3d>
            <a:camera prst="isometricTopUp"/>
            <a:lightRig rig="threePt" dir="t"/>
          </a:scene3d>
          <a:sp3d>
            <a:bevelT w="165100" prst="coolSlant"/>
          </a:sp3d>
        </p:spPr>
      </p:pic>
      <p:pic>
        <p:nvPicPr>
          <p:cNvPr id="16" name="Picture 15"/>
          <p:cNvPicPr>
            <a:picLocks noChangeAspect="1"/>
          </p:cNvPicPr>
          <p:nvPr/>
        </p:nvPicPr>
        <p:blipFill>
          <a:blip r:embed="rId3"/>
          <a:stretch>
            <a:fillRect/>
          </a:stretch>
        </p:blipFill>
        <p:spPr>
          <a:xfrm>
            <a:off x="8145715" y="2514600"/>
            <a:ext cx="2773920" cy="1627773"/>
          </a:xfrm>
          <a:prstGeom prst="rect">
            <a:avLst/>
          </a:prstGeom>
          <a:scene3d>
            <a:camera prst="isometricTopUp"/>
            <a:lightRig rig="threePt" dir="t"/>
          </a:scene3d>
          <a:sp3d>
            <a:bevelT w="165100" prst="coolSlant"/>
          </a:sp3d>
        </p:spPr>
      </p:pic>
    </p:spTree>
    <p:extLst>
      <p:ext uri="{BB962C8B-B14F-4D97-AF65-F5344CB8AC3E}">
        <p14:creationId xmlns:p14="http://schemas.microsoft.com/office/powerpoint/2010/main" val="193150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idx="1"/>
          </p:nvPr>
        </p:nvSpPr>
        <p:spPr/>
        <p:txBody>
          <a:bodyPr/>
          <a:lstStyle/>
          <a:p>
            <a:r>
              <a:rPr lang="en-US" dirty="0"/>
              <a:t>C++ Arrays</a:t>
            </a:r>
          </a:p>
          <a:p>
            <a:pPr lvl="1"/>
            <a:r>
              <a:rPr lang="en-US" dirty="0"/>
              <a:t>Declaring &amp; Initializing</a:t>
            </a:r>
          </a:p>
          <a:p>
            <a:pPr lvl="1"/>
            <a:r>
              <a:rPr lang="en-US" dirty="0"/>
              <a:t>Usage with Functions</a:t>
            </a:r>
          </a:p>
          <a:p>
            <a:pPr lvl="1"/>
            <a:r>
              <a:rPr lang="en-US" dirty="0"/>
              <a:t>Multidimensional Arrays</a:t>
            </a:r>
          </a:p>
          <a:p>
            <a:r>
              <a:rPr lang="en-US" dirty="0"/>
              <a:t>Strings</a:t>
            </a:r>
          </a:p>
          <a:p>
            <a:pPr lvl="1"/>
            <a:r>
              <a:rPr lang="en-US" dirty="0"/>
              <a:t>Arrays of char</a:t>
            </a:r>
          </a:p>
          <a:p>
            <a:pPr lvl="1"/>
            <a:r>
              <a:rPr lang="en-US" dirty="0"/>
              <a:t>The </a:t>
            </a:r>
            <a:r>
              <a:rPr lang="en-US" dirty="0" err="1"/>
              <a:t>std</a:t>
            </a:r>
            <a:r>
              <a:rPr lang="en-US" dirty="0"/>
              <a:t>::string</a:t>
            </a:r>
          </a:p>
          <a:p>
            <a:r>
              <a:rPr lang="en-US" dirty="0"/>
              <a:t>Streams, Parsing User Input, File I/O</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a:t>
            </a:fld>
            <a:endParaRPr lang="bg-BG"/>
          </a:p>
        </p:txBody>
      </p:sp>
    </p:spTree>
    <p:extLst>
      <p:ext uri="{BB962C8B-B14F-4D97-AF65-F5344CB8AC3E}">
        <p14:creationId xmlns:p14="http://schemas.microsoft.com/office/powerpoint/2010/main" val="418929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Quiz:</a:t>
            </a:r>
            <a:endParaRPr lang="bg-BG" dirty="0"/>
          </a:p>
        </p:txBody>
      </p:sp>
      <p:sp>
        <p:nvSpPr>
          <p:cNvPr id="3" name="Content Placeholder 2"/>
          <p:cNvSpPr>
            <a:spLocks noGrp="1"/>
          </p:cNvSpPr>
          <p:nvPr>
            <p:ph idx="1"/>
          </p:nvPr>
        </p:nvSpPr>
        <p:spPr/>
        <p:txBody>
          <a:bodyPr>
            <a:normAutofit/>
          </a:bodyPr>
          <a:lstStyle/>
          <a:p>
            <a:r>
              <a:rPr lang="en-US" dirty="0"/>
              <a:t>What will the following code do?</a:t>
            </a:r>
          </a:p>
          <a:p>
            <a:pPr marL="514350" indent="-514350">
              <a:buFont typeface="+mj-lt"/>
              <a:buAutoNum type="alphaLcParenR"/>
            </a:pPr>
            <a:r>
              <a:rPr lang="en-US" dirty="0"/>
              <a:t>cause a compile-time error</a:t>
            </a:r>
          </a:p>
          <a:p>
            <a:pPr marL="514350" indent="-514350">
              <a:buFont typeface="+mj-lt"/>
              <a:buAutoNum type="alphaLcParenR"/>
            </a:pPr>
            <a:r>
              <a:rPr lang="en-US" dirty="0"/>
              <a:t>cause a runtime error due to </a:t>
            </a:r>
            <a:br>
              <a:rPr lang="en-US" dirty="0"/>
            </a:br>
            <a:r>
              <a:rPr lang="en-US" dirty="0"/>
              <a:t>index being out of bounds</a:t>
            </a:r>
          </a:p>
          <a:p>
            <a:pPr marL="514350" indent="-514350">
              <a:buFont typeface="+mj-lt"/>
              <a:buAutoNum type="alphaLcParenR"/>
            </a:pPr>
            <a:r>
              <a:rPr lang="en-US" dirty="0"/>
              <a:t>set </a:t>
            </a:r>
            <a:r>
              <a:rPr lang="en-US" dirty="0">
                <a:solidFill>
                  <a:srgbClr val="8CF4F2"/>
                </a:solidFill>
                <a:effectLst>
                  <a:outerShdw blurRad="38100" dist="38100" dir="2700000" algn="tl">
                    <a:srgbClr val="000000">
                      <a:alpha val="43137"/>
                    </a:srgbClr>
                  </a:outerShdw>
                </a:effectLst>
                <a:latin typeface="Consolas" pitchFamily="49" charset="0"/>
              </a:rPr>
              <a:t>matrix[2][0]</a:t>
            </a:r>
            <a:r>
              <a:rPr lang="en-US" dirty="0"/>
              <a:t> to </a:t>
            </a:r>
            <a:r>
              <a:rPr lang="en-US" dirty="0">
                <a:solidFill>
                  <a:srgbClr val="8CF4F2"/>
                </a:solidFill>
                <a:effectLst>
                  <a:outerShdw blurRad="38100" dist="38100" dir="2700000" algn="tl">
                    <a:srgbClr val="000000">
                      <a:alpha val="43137"/>
                    </a:srgbClr>
                  </a:outerShdw>
                </a:effectLst>
                <a:latin typeface="Consolas" pitchFamily="49" charset="0"/>
              </a:rPr>
              <a:t>0</a:t>
            </a:r>
            <a:endParaRPr lang="en-US" sz="2400" dirty="0">
              <a:solidFill>
                <a:srgbClr val="8CF4F2"/>
              </a:solidFill>
              <a:effectLst>
                <a:outerShdw blurRad="38100" dist="38100" dir="2700000" algn="tl">
                  <a:srgbClr val="000000">
                    <a:alpha val="43137"/>
                  </a:srgbClr>
                </a:outerShdw>
              </a:effectLst>
              <a:latin typeface="Consolas" pitchFamily="49" charset="0"/>
            </a:endParaRPr>
          </a:p>
          <a:p>
            <a:pPr marL="514350" indent="-514350">
              <a:buFont typeface="+mj-lt"/>
              <a:buAutoNum type="alphaLcParenR"/>
            </a:pPr>
            <a:r>
              <a:rPr lang="en-US" dirty="0"/>
              <a:t>summon demons</a:t>
            </a:r>
          </a:p>
          <a:p>
            <a:pPr marL="514350" indent="-514350">
              <a:buFont typeface="+mj-lt"/>
              <a:buAutoNum type="alphaLcParenR"/>
            </a:pPr>
            <a:r>
              <a:rPr lang="en-US" dirty="0"/>
              <a:t>you know nothing</a:t>
            </a:r>
          </a:p>
        </p:txBody>
      </p:sp>
      <p:sp>
        <p:nvSpPr>
          <p:cNvPr id="4" name="Slide Number Placeholder 3"/>
          <p:cNvSpPr>
            <a:spLocks noGrp="1"/>
          </p:cNvSpPr>
          <p:nvPr>
            <p:ph type="sldNum" sz="quarter" idx="12"/>
          </p:nvPr>
        </p:nvSpPr>
        <p:spPr/>
        <p:txBody>
          <a:bodyPr/>
          <a:lstStyle/>
          <a:p>
            <a:fld id="{C014DD1E-5D91-48A3-AD6D-45FBA980D106}" type="slidenum">
              <a:rPr lang="bg-BG" smtClean="0"/>
              <a:t>20</a:t>
            </a:fld>
            <a:endParaRPr lang="bg-BG"/>
          </a:p>
        </p:txBody>
      </p:sp>
      <p:sp>
        <p:nvSpPr>
          <p:cNvPr id="22" name="TextBox 21"/>
          <p:cNvSpPr txBox="1"/>
          <p:nvPr/>
        </p:nvSpPr>
        <p:spPr>
          <a:xfrm>
            <a:off x="1255395" y="494269"/>
            <a:ext cx="1221809" cy="369332"/>
          </a:xfrm>
          <a:prstGeom prst="rect">
            <a:avLst/>
          </a:prstGeom>
          <a:noFill/>
        </p:spPr>
        <p:txBody>
          <a:bodyPr wrap="none" rtlCol="0">
            <a:spAutoFit/>
          </a:bodyPr>
          <a:lstStyle/>
          <a:p>
            <a:r>
              <a:rPr lang="en-US" sz="1800" dirty="0">
                <a:solidFill>
                  <a:schemeClr val="accent5"/>
                </a:solidFill>
              </a:rPr>
              <a:t>TIME’S UP!</a:t>
            </a:r>
            <a:endParaRPr lang="bg-BG" sz="1800" dirty="0">
              <a:solidFill>
                <a:schemeClr val="accent5"/>
              </a:solidFill>
            </a:endParaRPr>
          </a:p>
        </p:txBody>
      </p:sp>
      <p:sp>
        <p:nvSpPr>
          <p:cNvPr id="23" name="Rectangle 22"/>
          <p:cNvSpPr/>
          <p:nvPr/>
        </p:nvSpPr>
        <p:spPr>
          <a:xfrm rot="16200000">
            <a:off x="4046406" y="-1571810"/>
            <a:ext cx="285379" cy="449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4" name="TextBox 23"/>
          <p:cNvSpPr txBox="1"/>
          <p:nvPr/>
        </p:nvSpPr>
        <p:spPr>
          <a:xfrm>
            <a:off x="1255395" y="494269"/>
            <a:ext cx="726481" cy="369332"/>
          </a:xfrm>
          <a:prstGeom prst="rect">
            <a:avLst/>
          </a:prstGeom>
          <a:noFill/>
        </p:spPr>
        <p:txBody>
          <a:bodyPr wrap="none" rtlCol="0">
            <a:spAutoFit/>
          </a:bodyPr>
          <a:lstStyle/>
          <a:p>
            <a:r>
              <a:rPr lang="en-US" sz="1800" dirty="0"/>
              <a:t>TIME:</a:t>
            </a:r>
            <a:endParaRPr lang="bg-BG" sz="1800" dirty="0"/>
          </a:p>
        </p:txBody>
      </p:sp>
      <p:sp>
        <p:nvSpPr>
          <p:cNvPr id="8" name="Rectangle 3"/>
          <p:cNvSpPr>
            <a:spLocks noChangeArrowheads="1"/>
          </p:cNvSpPr>
          <p:nvPr/>
        </p:nvSpPr>
        <p:spPr bwMode="auto">
          <a:xfrm>
            <a:off x="6436996" y="2493273"/>
            <a:ext cx="4267200" cy="299312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const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rows</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const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cols</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matrix</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rows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cols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matrix</a:t>
            </a:r>
            <a:r>
              <a:rPr lang="bg-BG"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en-US" sz="105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9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2" fill="hold" grpId="0" nodeType="clickEffect">
                                  <p:stCondLst>
                                    <p:cond delay="0"/>
                                  </p:stCondLst>
                                  <p:childTnLst>
                                    <p:animEffect transition="out" filter="wipe(right)">
                                      <p:cBhvr>
                                        <p:cTn id="12" dur="10000"/>
                                        <p:tgtEl>
                                          <p:spTgt spid="23"/>
                                        </p:tgtEl>
                                      </p:cBhvr>
                                    </p:animEffect>
                                    <p:set>
                                      <p:cBhvr>
                                        <p:cTn id="13" dur="1" fill="hold">
                                          <p:stCondLst>
                                            <p:cond delay="9999"/>
                                          </p:stCondLst>
                                        </p:cTn>
                                        <p:tgtEl>
                                          <p:spTgt spid="23"/>
                                        </p:tgtEl>
                                        <p:attrNameLst>
                                          <p:attrName>style.visibility</p:attrName>
                                        </p:attrNameLst>
                                      </p:cBhvr>
                                      <p:to>
                                        <p:strVal val="hidden"/>
                                      </p:to>
                                    </p:set>
                                  </p:childTnLst>
                                </p:cTn>
                              </p:par>
                            </p:childTnLst>
                          </p:cTn>
                        </p:par>
                        <p:par>
                          <p:cTn id="14" fill="hold">
                            <p:stCondLst>
                              <p:cond delay="10000"/>
                            </p:stCondLst>
                            <p:childTnLst>
                              <p:par>
                                <p:cTn id="15" presetID="1" presetClass="exit"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hidden"/>
                                      </p:to>
                                    </p:set>
                                  </p:childTnLst>
                                </p:cTn>
                              </p:par>
                            </p:childTnLst>
                          </p:cTn>
                        </p:par>
                        <p:par>
                          <p:cTn id="17" fill="hold">
                            <p:stCondLst>
                              <p:cond delay="10000"/>
                            </p:stCondLst>
                            <p:childTnLst>
                              <p:par>
                                <p:cTn id="18" presetID="1"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3" grpId="1" animBg="1"/>
      <p:bldP spid="24" grpId="0"/>
      <p:bldP spid="2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Pitfall: “Out of Bounds Inside” Multidimensional Arrays</a:t>
            </a:r>
            <a:endParaRPr lang="bg-BG" dirty="0"/>
          </a:p>
        </p:txBody>
      </p:sp>
      <p:sp>
        <p:nvSpPr>
          <p:cNvPr id="4" name="Text Placeholder 3"/>
          <p:cNvSpPr>
            <a:spLocks noGrp="1"/>
          </p:cNvSpPr>
          <p:nvPr>
            <p:ph type="body" sz="half" idx="2"/>
          </p:nvPr>
        </p:nvSpPr>
        <p:spPr/>
        <p:txBody>
          <a:bodyPr>
            <a:noAutofit/>
          </a:bodyPr>
          <a:lstStyle/>
          <a:p>
            <a:pPr>
              <a:spcBef>
                <a:spcPts val="600"/>
              </a:spcBef>
            </a:pPr>
            <a:r>
              <a:rPr lang="en-US" sz="1500" dirty="0"/>
              <a:t>C++ (C actually) stores multidimensional arrays as 1D, by joining up together 1</a:t>
            </a:r>
            <a:r>
              <a:rPr lang="en-US" sz="1500" baseline="30000" dirty="0"/>
              <a:t>st</a:t>
            </a:r>
            <a:r>
              <a:rPr lang="en-US" sz="1500" dirty="0"/>
              <a:t> dimension elements, e.g. for 2D arrays – joining up rows into a 1D array. </a:t>
            </a:r>
          </a:p>
          <a:p>
            <a:pPr>
              <a:spcBef>
                <a:spcPts val="600"/>
              </a:spcBef>
            </a:pPr>
            <a:r>
              <a:rPr lang="en-US" sz="1500" dirty="0"/>
              <a:t>This is called “row-major order” </a:t>
            </a:r>
          </a:p>
          <a:p>
            <a:pPr>
              <a:spcBef>
                <a:spcPts val="600"/>
              </a:spcBef>
            </a:pPr>
            <a:r>
              <a:rPr lang="en-US" sz="1500" dirty="0"/>
              <a:t>E.g. for a </a:t>
            </a:r>
            <a:r>
              <a:rPr lang="en-US" sz="1500" dirty="0">
                <a:solidFill>
                  <a:srgbClr val="8CF4F2"/>
                </a:solidFill>
                <a:effectLst>
                  <a:outerShdw blurRad="38100" dist="38100" dir="2700000" algn="tl">
                    <a:srgbClr val="000000">
                      <a:alpha val="43137"/>
                    </a:srgbClr>
                  </a:outerShdw>
                </a:effectLst>
                <a:latin typeface="Consolas" pitchFamily="49" charset="0"/>
              </a:rPr>
              <a:t>matrix[rows][cols]</a:t>
            </a:r>
            <a:r>
              <a:rPr lang="en-US" sz="1500" dirty="0"/>
              <a:t> accessing </a:t>
            </a:r>
            <a:r>
              <a:rPr lang="en-US" sz="1500" dirty="0">
                <a:solidFill>
                  <a:srgbClr val="8CF4F2"/>
                </a:solidFill>
                <a:effectLst>
                  <a:outerShdw blurRad="38100" dist="38100" dir="2700000" algn="tl">
                    <a:srgbClr val="000000">
                      <a:alpha val="43137"/>
                    </a:srgbClr>
                  </a:outerShdw>
                </a:effectLst>
                <a:latin typeface="Consolas" pitchFamily="49" charset="0"/>
              </a:rPr>
              <a:t>[r][c] </a:t>
            </a:r>
            <a:r>
              <a:rPr lang="en-US" sz="1500" dirty="0"/>
              <a:t>just means </a:t>
            </a:r>
            <a:r>
              <a:rPr lang="en-US" sz="1500" dirty="0">
                <a:solidFill>
                  <a:srgbClr val="8CF4F2"/>
                </a:solidFill>
                <a:effectLst>
                  <a:outerShdw blurRad="38100" dist="38100" dir="2700000" algn="tl">
                    <a:srgbClr val="000000">
                      <a:alpha val="43137"/>
                    </a:srgbClr>
                  </a:outerShdw>
                </a:effectLst>
                <a:latin typeface="Consolas" pitchFamily="49" charset="0"/>
              </a:rPr>
              <a:t>[r * cols + c]</a:t>
            </a:r>
            <a:r>
              <a:rPr lang="en-US" sz="1500" dirty="0"/>
              <a:t> in the actual array</a:t>
            </a:r>
          </a:p>
        </p:txBody>
      </p:sp>
      <p:sp>
        <p:nvSpPr>
          <p:cNvPr id="5" name="Slide Number Placeholder 4"/>
          <p:cNvSpPr>
            <a:spLocks noGrp="1"/>
          </p:cNvSpPr>
          <p:nvPr>
            <p:ph type="sldNum" sz="quarter" idx="12"/>
          </p:nvPr>
        </p:nvSpPr>
        <p:spPr/>
        <p:txBody>
          <a:bodyPr/>
          <a:lstStyle/>
          <a:p>
            <a:fld id="{C014DD1E-5D91-48A3-AD6D-45FBA980D106}" type="slidenum">
              <a:rPr lang="bg-BG" smtClean="0"/>
              <a:t>21</a:t>
            </a:fld>
            <a:endParaRPr lang="bg-BG"/>
          </a:p>
        </p:txBody>
      </p:sp>
      <p:pic>
        <p:nvPicPr>
          <p:cNvPr id="3" name="Picture 4" descr="Row major 2D">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3" r="24601"/>
          <a:stretch/>
        </p:blipFill>
        <p:spPr bwMode="auto">
          <a:xfrm>
            <a:off x="1293812" y="441323"/>
            <a:ext cx="31242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at If I Told You - what if i told you The matrix is just an array with different indexing"/>
          <p:cNvPicPr>
            <a:picLocks noGrp="1" noChangeAspect="1" noChangeArrowheads="1"/>
          </p:cNvPicPr>
          <p:nvPr>
            <p:ph type="pic" idx="1"/>
          </p:nvPr>
        </p:nvPicPr>
        <p:blipFill rotWithShape="1">
          <a:blip r:embed="rId4">
            <a:extLst>
              <a:ext uri="{28A0092B-C50C-407E-A947-70E740481C1C}">
                <a14:useLocalDpi xmlns:a14="http://schemas.microsoft.com/office/drawing/2010/main" val="0"/>
              </a:ext>
            </a:extLst>
          </a:blip>
          <a:srcRect t="902"/>
          <a:stretch/>
        </p:blipFill>
        <p:spPr bwMode="auto">
          <a:xfrm>
            <a:off x="5713412" y="584200"/>
            <a:ext cx="5865972" cy="55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96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Row-Major Order in Multidimensional Arrays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10440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 Arrays with Functions</a:t>
            </a:r>
            <a:endParaRPr lang="bg-BG" dirty="0"/>
          </a:p>
        </p:txBody>
      </p:sp>
      <p:sp>
        <p:nvSpPr>
          <p:cNvPr id="3" name="Content Placeholder 2"/>
          <p:cNvSpPr>
            <a:spLocks noGrp="1"/>
          </p:cNvSpPr>
          <p:nvPr>
            <p:ph idx="1"/>
          </p:nvPr>
        </p:nvSpPr>
        <p:spPr/>
        <p:txBody>
          <a:bodyPr>
            <a:normAutofit lnSpcReduction="10000"/>
          </a:bodyPr>
          <a:lstStyle/>
          <a:p>
            <a:r>
              <a:rPr lang="en-US" dirty="0"/>
              <a:t>Array parameters are declared the same way arrays are declared</a:t>
            </a:r>
          </a:p>
          <a:p>
            <a:pPr lvl="1"/>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 name[size_0]</a:t>
            </a:r>
            <a:r>
              <a:rPr lang="en-US" dirty="0"/>
              <a:t>, with additional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size_i</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for each dimension</a:t>
            </a:r>
          </a:p>
          <a:p>
            <a:pPr lvl="1"/>
            <a:r>
              <a:rPr lang="en-US" dirty="0"/>
              <a:t>First dimension size can be omitted</a:t>
            </a:r>
          </a:p>
          <a:p>
            <a:r>
              <a:rPr lang="en-US" dirty="0"/>
              <a:t>Functions work on the same array the caller uses</a:t>
            </a:r>
          </a:p>
          <a:p>
            <a:pPr lvl="1"/>
            <a:r>
              <a:rPr lang="en-US" dirty="0"/>
              <a:t>i.e. if the function changes an element, the “original” array is modified</a:t>
            </a:r>
          </a:p>
          <a:p>
            <a:pPr lvl="1"/>
            <a:r>
              <a:rPr lang="en-US" dirty="0"/>
              <a:t>i.e. only the memory address of the array is passed, not a copy of the array</a:t>
            </a:r>
          </a:p>
          <a:p>
            <a:r>
              <a:rPr lang="en-US" dirty="0"/>
              <a:t>Functions cannot return C++ “static” arrays</a:t>
            </a:r>
          </a:p>
          <a:p>
            <a:pPr lvl="1"/>
            <a:r>
              <a:rPr lang="en-US" dirty="0"/>
              <a:t>An array created in a function is deleted when function exits</a:t>
            </a:r>
          </a:p>
          <a:p>
            <a:pPr lvl="1"/>
            <a:r>
              <a:rPr lang="en-US" dirty="0"/>
              <a:t>Arrays are addresses, the returned address would point to freed memory</a:t>
            </a:r>
          </a:p>
          <a:p>
            <a:pPr lvl="1"/>
            <a:r>
              <a:rPr lang="en-US" dirty="0"/>
              <a:t>NOTE: there are ways to return “arrays”, just not this type of arrays</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23</a:t>
            </a:fld>
            <a:endParaRPr lang="bg-BG"/>
          </a:p>
        </p:txBody>
      </p:sp>
    </p:spTree>
    <p:extLst>
      <p:ext uri="{BB962C8B-B14F-4D97-AF65-F5344CB8AC3E}">
        <p14:creationId xmlns:p14="http://schemas.microsoft.com/office/powerpoint/2010/main" val="365950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Arrays with Functions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35016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C++11 Range-Based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for</a:t>
            </a:r>
            <a:r>
              <a:rPr lang="en-US" dirty="0"/>
              <a:t> Loop</a:t>
            </a:r>
            <a:endParaRPr lang="bg-BG" dirty="0"/>
          </a:p>
        </p:txBody>
      </p:sp>
      <p:sp>
        <p:nvSpPr>
          <p:cNvPr id="3" name="Content Placeholder 2"/>
          <p:cNvSpPr>
            <a:spLocks noGrp="1"/>
          </p:cNvSpPr>
          <p:nvPr>
            <p:ph idx="1"/>
          </p:nvPr>
        </p:nvSpPr>
        <p:spPr/>
        <p:txBody>
          <a:bodyPr/>
          <a:lstStyle/>
          <a:p>
            <a:r>
              <a:rPr lang="en-US" dirty="0"/>
              <a:t>Tired of writing for loops with indices to iterate over an array?</a:t>
            </a:r>
          </a:p>
          <a:p>
            <a:r>
              <a:rPr lang="en-US" dirty="0"/>
              <a:t>C++11 added a loop for that use-case</a:t>
            </a:r>
          </a:p>
          <a:p>
            <a:r>
              <a:rPr lang="en-US" dirty="0"/>
              <a:t>Syntax (for arrays): </a:t>
            </a:r>
            <a:r>
              <a:rPr lang="en-US" dirty="0">
                <a:solidFill>
                  <a:srgbClr val="8CF4F2"/>
                </a:solidFill>
                <a:effectLst>
                  <a:outerShdw blurRad="38100" dist="38100" dir="2700000" algn="tl">
                    <a:srgbClr val="000000">
                      <a:alpha val="43137"/>
                    </a:srgbClr>
                  </a:outerShdw>
                </a:effectLst>
                <a:latin typeface="Consolas" pitchFamily="49" charset="0"/>
              </a:rPr>
              <a:t>for (</a:t>
            </a:r>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 element : array)</a:t>
            </a:r>
            <a:endParaRPr lang="en-US" sz="2400" dirty="0">
              <a:solidFill>
                <a:srgbClr val="8CF4F2"/>
              </a:solidFill>
              <a:effectLst>
                <a:outerShdw blurRad="38100" dist="38100" dir="2700000" algn="tl">
                  <a:srgbClr val="000000">
                    <a:alpha val="43137"/>
                  </a:srgbClr>
                </a:outerShdw>
              </a:effectLst>
              <a:latin typeface="Consolas" pitchFamily="49" charset="0"/>
            </a:endParaRPr>
          </a:p>
          <a:p>
            <a:r>
              <a:rPr lang="en-US" dirty="0"/>
              <a:t>Body will execute once for each element in the array</a:t>
            </a:r>
          </a:p>
          <a:p>
            <a:pPr lvl="1"/>
            <a:r>
              <a:rPr lang="en-US" dirty="0"/>
              <a:t>On each iteration, </a:t>
            </a:r>
            <a:r>
              <a:rPr lang="en-US" dirty="0">
                <a:solidFill>
                  <a:srgbClr val="8CF4F2"/>
                </a:solidFill>
                <a:effectLst>
                  <a:outerShdw blurRad="38100" dist="38100" dir="2700000" algn="tl">
                    <a:srgbClr val="000000">
                      <a:alpha val="43137"/>
                    </a:srgbClr>
                  </a:outerShdw>
                </a:effectLst>
                <a:latin typeface="Consolas" pitchFamily="49" charset="0"/>
              </a:rPr>
              <a:t>element</a:t>
            </a:r>
            <a:r>
              <a:rPr lang="en-US" dirty="0"/>
              <a:t> will be the next item in the array</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25</a:t>
            </a:fld>
            <a:endParaRPr lang="bg-BG"/>
          </a:p>
        </p:txBody>
      </p:sp>
      <p:sp>
        <p:nvSpPr>
          <p:cNvPr id="5" name="Rectangle 3"/>
          <p:cNvSpPr>
            <a:spLocks noChangeArrowheads="1"/>
          </p:cNvSpPr>
          <p:nvPr/>
        </p:nvSpPr>
        <p:spPr bwMode="auto">
          <a:xfrm>
            <a:off x="1674812" y="4436859"/>
            <a:ext cx="7772400" cy="132343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en-US"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41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C++11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&lt;array&gt;</a:t>
            </a:r>
            <a:r>
              <a:rPr lang="en-US" dirty="0"/>
              <a:t> Header</a:t>
            </a:r>
            <a:endParaRPr lang="bg-BG" dirty="0"/>
          </a:p>
        </p:txBody>
      </p:sp>
      <p:sp>
        <p:nvSpPr>
          <p:cNvPr id="3" name="Content Placeholder 2"/>
          <p:cNvSpPr>
            <a:spLocks noGrp="1"/>
          </p:cNvSpPr>
          <p:nvPr>
            <p:ph idx="1"/>
          </p:nvPr>
        </p:nvSpPr>
        <p:spPr/>
        <p:txBody>
          <a:bodyPr/>
          <a:lstStyle/>
          <a:p>
            <a:r>
              <a:rPr lang="en-US" dirty="0"/>
              <a:t>C++11 provides an alternative array, which is a bit smarter</a:t>
            </a:r>
            <a:endParaRPr lang="bg-BG" dirty="0"/>
          </a:p>
          <a:p>
            <a:r>
              <a:rPr lang="en-US" dirty="0"/>
              <a:t>The </a:t>
            </a:r>
            <a:r>
              <a:rPr lang="en-US" dirty="0">
                <a:solidFill>
                  <a:srgbClr val="8CF4F2"/>
                </a:solidFill>
                <a:effectLst>
                  <a:outerShdw blurRad="38100" dist="38100" dir="2700000" algn="tl">
                    <a:srgbClr val="000000">
                      <a:alpha val="43137"/>
                    </a:srgbClr>
                  </a:outerShdw>
                </a:effectLst>
                <a:latin typeface="Consolas" pitchFamily="49" charset="0"/>
              </a:rPr>
              <a:t>array</a:t>
            </a:r>
            <a:r>
              <a:rPr lang="en-US" dirty="0"/>
              <a:t> class knows its size and is the same as C++ arrays</a:t>
            </a:r>
          </a:p>
          <a:p>
            <a:r>
              <a:rPr lang="en-US" dirty="0"/>
              <a:t>Usage:</a:t>
            </a:r>
          </a:p>
          <a:p>
            <a:pPr lvl="1"/>
            <a:r>
              <a:rPr lang="en-US" dirty="0">
                <a:solidFill>
                  <a:srgbClr val="8CF4F2"/>
                </a:solidFill>
                <a:effectLst>
                  <a:outerShdw blurRad="38100" dist="38100" dir="2700000" algn="tl">
                    <a:srgbClr val="000000">
                      <a:alpha val="43137"/>
                    </a:srgbClr>
                  </a:outerShdw>
                </a:effectLst>
                <a:latin typeface="Consolas" pitchFamily="49" charset="0"/>
              </a:rPr>
              <a:t>#include&lt;array&gt;</a:t>
            </a:r>
            <a:endParaRPr lang="en-US" sz="2800" dirty="0">
              <a:solidFill>
                <a:srgbClr val="8CF4F2"/>
              </a:solidFill>
              <a:effectLst>
                <a:outerShdw blurRad="38100" dist="38100" dir="2700000" algn="tl">
                  <a:srgbClr val="000000">
                    <a:alpha val="43137"/>
                  </a:srgbClr>
                </a:outerShdw>
              </a:effectLst>
              <a:latin typeface="Consolas" pitchFamily="49" charset="0"/>
            </a:endParaRPr>
          </a:p>
          <a:p>
            <a:pPr lvl="1"/>
            <a:r>
              <a:rPr lang="en-US" dirty="0"/>
              <a:t>Declaring: </a:t>
            </a:r>
            <a:r>
              <a:rPr lang="en-US" dirty="0">
                <a:solidFill>
                  <a:srgbClr val="8CF4F2"/>
                </a:solidFill>
                <a:effectLst>
                  <a:outerShdw blurRad="38100" dist="38100" dir="2700000" algn="tl">
                    <a:srgbClr val="000000">
                      <a:alpha val="43137"/>
                    </a:srgbClr>
                  </a:outerShdw>
                </a:effectLst>
                <a:latin typeface="Consolas" pitchFamily="49" charset="0"/>
              </a:rPr>
              <a:t>array&lt;</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5&gt;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is the same as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[5];</a:t>
            </a:r>
          </a:p>
          <a:p>
            <a:pPr lvl="1"/>
            <a:r>
              <a:rPr lang="en-US" dirty="0"/>
              <a:t>Declaring &amp; Initializing: </a:t>
            </a:r>
            <a:r>
              <a:rPr lang="en-US" dirty="0">
                <a:solidFill>
                  <a:srgbClr val="8CF4F2"/>
                </a:solidFill>
                <a:effectLst>
                  <a:outerShdw blurRad="38100" dist="38100" dir="2700000" algn="tl">
                    <a:srgbClr val="000000">
                      <a:alpha val="43137"/>
                    </a:srgbClr>
                  </a:outerShdw>
                </a:effectLst>
                <a:latin typeface="Consolas" pitchFamily="49" charset="0"/>
              </a:rPr>
              <a:t>array&lt;</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5&gt;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 = {1, 2, 3, 4, 5};</a:t>
            </a:r>
          </a:p>
          <a:p>
            <a:pPr lvl="1"/>
            <a:r>
              <a:rPr lang="en-US" dirty="0" err="1">
                <a:solidFill>
                  <a:srgbClr val="8CF4F2"/>
                </a:solidFill>
                <a:effectLst>
                  <a:outerShdw blurRad="38100" dist="38100" dir="2700000" algn="tl">
                    <a:srgbClr val="000000">
                      <a:alpha val="43137"/>
                    </a:srgbClr>
                  </a:outerShdw>
                </a:effectLst>
                <a:latin typeface="Consolas" pitchFamily="49" charset="0"/>
              </a:rPr>
              <a:t>arr.size</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gives you the size of the array</a:t>
            </a:r>
          </a:p>
          <a:p>
            <a:pPr lvl="1"/>
            <a:r>
              <a:rPr lang="en-US" dirty="0"/>
              <a:t>Accessing elements: use the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operator like with normal arrays</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26</a:t>
            </a:fld>
            <a:endParaRPr lang="bg-BG"/>
          </a:p>
        </p:txBody>
      </p:sp>
    </p:spTree>
    <p:extLst>
      <p:ext uri="{BB962C8B-B14F-4D97-AF65-F5344CB8AC3E}">
        <p14:creationId xmlns:p14="http://schemas.microsoft.com/office/powerpoint/2010/main" val="260012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C++11 Range-Based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for</a:t>
            </a:r>
            <a:r>
              <a:rPr lang="en-US" dirty="0"/>
              <a:t> Loop and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array</a:t>
            </a:r>
            <a:r>
              <a:rPr lang="en-US" dirty="0"/>
              <a:t> Class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406754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Arrays – Things to Keep in Mind</a:t>
            </a:r>
            <a:endParaRPr lang="bg-BG" dirty="0"/>
          </a:p>
        </p:txBody>
      </p:sp>
      <p:sp>
        <p:nvSpPr>
          <p:cNvPr id="3" name="Content Placeholder 2"/>
          <p:cNvSpPr>
            <a:spLocks noGrp="1"/>
          </p:cNvSpPr>
          <p:nvPr>
            <p:ph idx="1"/>
          </p:nvPr>
        </p:nvSpPr>
        <p:spPr/>
        <p:txBody>
          <a:bodyPr>
            <a:normAutofit lnSpcReduction="10000"/>
          </a:bodyPr>
          <a:lstStyle/>
          <a:p>
            <a:r>
              <a:rPr lang="en-US" dirty="0"/>
              <a:t>Array size is fixed throughout its lifetime</a:t>
            </a:r>
          </a:p>
          <a:p>
            <a:r>
              <a:rPr lang="en-US" dirty="0"/>
              <a:t>Initializing an array requires its size to be known compile time</a:t>
            </a:r>
          </a:p>
          <a:p>
            <a:pPr lvl="1"/>
            <a:r>
              <a:rPr lang="en-US" dirty="0"/>
              <a:t>i.e. the size needs to be a constant value</a:t>
            </a:r>
          </a:p>
          <a:p>
            <a:pPr lvl="1"/>
            <a:r>
              <a:rPr lang="en-US" dirty="0"/>
              <a:t>Note: declaring with a size coming from a variable is valid</a:t>
            </a:r>
          </a:p>
          <a:p>
            <a:r>
              <a:rPr lang="en-US" dirty="0"/>
              <a:t>Arrays are addresses in memory, not objects containing data</a:t>
            </a:r>
          </a:p>
          <a:p>
            <a:r>
              <a:rPr lang="en-US" dirty="0"/>
              <a:t>Arrays can only be initialized – can’t be assigned with other arrays</a:t>
            </a:r>
          </a:p>
          <a:p>
            <a:pPr lvl="1"/>
            <a:r>
              <a:rPr lang="en-US" dirty="0"/>
              <a:t>But each of their elements can be assigned at any time</a:t>
            </a:r>
          </a:p>
          <a:p>
            <a:r>
              <a:rPr lang="en-US" dirty="0"/>
              <a:t>Can divide </a:t>
            </a:r>
            <a:r>
              <a:rPr lang="en-US" dirty="0" err="1">
                <a:solidFill>
                  <a:srgbClr val="8CF4F2"/>
                </a:solidFill>
                <a:effectLst>
                  <a:outerShdw blurRad="38100" dist="38100" dir="2700000" algn="tl">
                    <a:srgbClr val="000000">
                      <a:alpha val="43137"/>
                    </a:srgbClr>
                  </a:outerShdw>
                </a:effectLst>
                <a:latin typeface="Consolas" pitchFamily="49" charset="0"/>
              </a:rPr>
              <a:t>sizeof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by </a:t>
            </a:r>
            <a:r>
              <a:rPr lang="en-US" dirty="0" err="1">
                <a:solidFill>
                  <a:srgbClr val="8CF4F2"/>
                </a:solidFill>
                <a:effectLst>
                  <a:outerShdw blurRad="38100" dist="38100" dir="2700000" algn="tl">
                    <a:srgbClr val="000000">
                      <a:alpha val="43137"/>
                    </a:srgbClr>
                  </a:outerShdw>
                </a:effectLst>
                <a:latin typeface="Consolas" pitchFamily="49" charset="0"/>
              </a:rPr>
              <a:t>sizeof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arrType</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to get the length</a:t>
            </a:r>
          </a:p>
          <a:p>
            <a:pPr lvl="1"/>
            <a:r>
              <a:rPr lang="en-US" dirty="0"/>
              <a:t>This only works with the so-far discussed type of arrays (“static” arrays)</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28</a:t>
            </a:fld>
            <a:endParaRPr lang="bg-BG"/>
          </a:p>
        </p:txBody>
      </p:sp>
    </p:spTree>
    <p:extLst>
      <p:ext uri="{BB962C8B-B14F-4D97-AF65-F5344CB8AC3E}">
        <p14:creationId xmlns:p14="http://schemas.microsoft.com/office/powerpoint/2010/main" val="6678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Strings</a:t>
            </a:r>
          </a:p>
        </p:txBody>
      </p:sp>
      <p:sp>
        <p:nvSpPr>
          <p:cNvPr id="3" name="Subtitle 2"/>
          <p:cNvSpPr>
            <a:spLocks noGrp="1"/>
          </p:cNvSpPr>
          <p:nvPr>
            <p:ph type="subTitle" idx="1"/>
          </p:nvPr>
        </p:nvSpPr>
        <p:spPr/>
        <p:txBody>
          <a:bodyPr/>
          <a:lstStyle/>
          <a:p>
            <a:r>
              <a:rPr lang="en-US" dirty="0"/>
              <a:t>Representing Text with Symbol Literals, char Arrays and the </a:t>
            </a:r>
            <a:r>
              <a:rPr lang="en-US" dirty="0" err="1"/>
              <a:t>std</a:t>
            </a:r>
            <a:r>
              <a:rPr lang="en-US" dirty="0"/>
              <a:t>::string</a:t>
            </a:r>
          </a:p>
        </p:txBody>
      </p:sp>
    </p:spTree>
    <p:extLst>
      <p:ext uri="{BB962C8B-B14F-4D97-AF65-F5344CB8AC3E}">
        <p14:creationId xmlns:p14="http://schemas.microsoft.com/office/powerpoint/2010/main" val="321825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 (2)</a:t>
            </a:r>
            <a:endParaRPr lang="bg-BG" dirty="0"/>
          </a:p>
        </p:txBody>
      </p:sp>
      <p:sp>
        <p:nvSpPr>
          <p:cNvPr id="3" name="Content Placeholder 2"/>
          <p:cNvSpPr>
            <a:spLocks noGrp="1"/>
          </p:cNvSpPr>
          <p:nvPr>
            <p:ph idx="1"/>
          </p:nvPr>
        </p:nvSpPr>
        <p:spPr/>
        <p:txBody>
          <a:bodyPr/>
          <a:lstStyle/>
          <a:p>
            <a:r>
              <a:rPr lang="en-US" dirty="0"/>
              <a:t>References</a:t>
            </a:r>
          </a:p>
          <a:p>
            <a:pPr lvl="1"/>
            <a:r>
              <a:rPr lang="en-US" dirty="0"/>
              <a:t>Declaring &amp; Initializing</a:t>
            </a:r>
          </a:p>
          <a:p>
            <a:pPr lvl="1"/>
            <a:r>
              <a:rPr lang="en-US" dirty="0"/>
              <a:t>Usage</a:t>
            </a:r>
          </a:p>
          <a:p>
            <a:r>
              <a:rPr lang="en-US" dirty="0"/>
              <a:t>Memory &amp; Pointers</a:t>
            </a:r>
          </a:p>
          <a:p>
            <a:pPr lvl="1"/>
            <a:r>
              <a:rPr lang="en-US" dirty="0"/>
              <a:t>Storage Types</a:t>
            </a:r>
          </a:p>
          <a:p>
            <a:pPr lvl="1"/>
            <a:r>
              <a:rPr lang="en-US" dirty="0"/>
              <a:t>Pointer Creation &amp; Dereferencing, Pointer Arithmetic</a:t>
            </a:r>
          </a:p>
          <a:p>
            <a:pPr lvl="1"/>
            <a:r>
              <a:rPr lang="en-US" dirty="0"/>
              <a:t>Memory Allocation &amp; Deallocation</a:t>
            </a:r>
          </a:p>
          <a:p>
            <a:pPr lvl="1"/>
            <a:r>
              <a:rPr lang="en-US" dirty="0"/>
              <a:t>C++11 Smart Pointer Basics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a:t>
            </a:fld>
            <a:endParaRPr lang="bg-BG"/>
          </a:p>
        </p:txBody>
      </p:sp>
    </p:spTree>
    <p:extLst>
      <p:ext uri="{BB962C8B-B14F-4D97-AF65-F5344CB8AC3E}">
        <p14:creationId xmlns:p14="http://schemas.microsoft.com/office/powerpoint/2010/main" val="130209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Text in Computers</a:t>
            </a:r>
            <a:endParaRPr lang="bg-BG" dirty="0"/>
          </a:p>
        </p:txBody>
      </p:sp>
      <p:sp>
        <p:nvSpPr>
          <p:cNvPr id="3" name="Content Placeholder 2"/>
          <p:cNvSpPr>
            <a:spLocks noGrp="1"/>
          </p:cNvSpPr>
          <p:nvPr>
            <p:ph idx="1"/>
          </p:nvPr>
        </p:nvSpPr>
        <p:spPr/>
        <p:txBody>
          <a:bodyPr/>
          <a:lstStyle/>
          <a:p>
            <a:r>
              <a:rPr lang="en-US" dirty="0"/>
              <a:t>Words and text are represented as sequences of data in computers</a:t>
            </a:r>
          </a:p>
          <a:p>
            <a:r>
              <a:rPr lang="en-US" dirty="0"/>
              <a:t>So, text is an array of bytes, interpreted as a sequence of characters</a:t>
            </a:r>
          </a:p>
          <a:p>
            <a:r>
              <a:rPr lang="en-US" dirty="0"/>
              <a:t>Such a representation is called a string</a:t>
            </a:r>
          </a:p>
          <a:p>
            <a:r>
              <a:rPr lang="en-US" dirty="0"/>
              <a:t>How are bytes turned into characters?</a:t>
            </a:r>
          </a:p>
          <a:p>
            <a:pPr lvl="1"/>
            <a:r>
              <a:rPr lang="en-US" dirty="0"/>
              <a:t>Different standards (rulesets) – ASCII, extended ASCII, Unicode (UTF-), etc.</a:t>
            </a:r>
          </a:p>
          <a:p>
            <a:pPr lvl="1"/>
            <a:r>
              <a:rPr lang="en-US" dirty="0"/>
              <a:t>Same array of bytes can be interpreted as differently by different standards</a:t>
            </a:r>
          </a:p>
          <a:p>
            <a:pPr lvl="1"/>
            <a:r>
              <a:rPr lang="en-US" dirty="0"/>
              <a:t>Usually standards have some overlap (e.g. ASCII fits into Unicode)</a:t>
            </a:r>
          </a:p>
          <a:p>
            <a:pPr lvl="1"/>
            <a:r>
              <a:rPr lang="en-US" dirty="0"/>
              <a:t>Some standards are environment related – e.g. windows codepages</a:t>
            </a:r>
          </a:p>
          <a:p>
            <a:pPr lvl="1"/>
            <a:r>
              <a:rPr lang="en-US" dirty="0"/>
              <a:t>C++ natively supports ASCII through 8-bit characters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30</a:t>
            </a:fld>
            <a:endParaRPr lang="bg-BG"/>
          </a:p>
        </p:txBody>
      </p:sp>
    </p:spTree>
    <p:extLst>
      <p:ext uri="{BB962C8B-B14F-4D97-AF65-F5344CB8AC3E}">
        <p14:creationId xmlns:p14="http://schemas.microsoft.com/office/powerpoint/2010/main" val="240919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char</a:t>
            </a:r>
            <a:r>
              <a:rPr lang="en-US" dirty="0"/>
              <a:t> Arrays, aka C-Strings</a:t>
            </a:r>
            <a:endParaRPr lang="bg-BG" dirty="0"/>
          </a:p>
        </p:txBody>
      </p:sp>
      <p:sp>
        <p:nvSpPr>
          <p:cNvPr id="3" name="Content Placeholder 2"/>
          <p:cNvSpPr>
            <a:spLocks noGrp="1"/>
          </p:cNvSpPr>
          <p:nvPr>
            <p:ph idx="1"/>
          </p:nvPr>
        </p:nvSpPr>
        <p:spPr/>
        <p:txBody>
          <a:bodyPr/>
          <a:lstStyle/>
          <a:p>
            <a:r>
              <a:rPr lang="en-US" dirty="0"/>
              <a:t>Just use a basic </a:t>
            </a:r>
            <a:r>
              <a:rPr lang="en-US" dirty="0">
                <a:solidFill>
                  <a:srgbClr val="8CF4F2"/>
                </a:solidFill>
                <a:effectLst>
                  <a:outerShdw blurRad="38100" dist="38100" dir="2700000" algn="tl">
                    <a:srgbClr val="000000">
                      <a:alpha val="43137"/>
                    </a:srgbClr>
                  </a:outerShdw>
                </a:effectLst>
                <a:latin typeface="Consolas" pitchFamily="49" charset="0"/>
              </a:rPr>
              <a:t>char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but keep some things in mind</a:t>
            </a:r>
          </a:p>
          <a:p>
            <a:pPr lvl="1"/>
            <a:r>
              <a:rPr lang="en-US" dirty="0"/>
              <a:t>Should be null-terminated, i.e. end with </a:t>
            </a:r>
            <a:r>
              <a:rPr lang="en-US" dirty="0">
                <a:solidFill>
                  <a:srgbClr val="8CF4F2"/>
                </a:solidFill>
                <a:effectLst>
                  <a:outerShdw blurRad="38100" dist="38100" dir="2700000" algn="tl">
                    <a:srgbClr val="000000">
                      <a:alpha val="43137"/>
                    </a:srgbClr>
                  </a:outerShdw>
                </a:effectLst>
                <a:latin typeface="Consolas" pitchFamily="49" charset="0"/>
              </a:rPr>
              <a:t>‘\0’</a:t>
            </a:r>
            <a:r>
              <a:rPr lang="en-US" dirty="0"/>
              <a:t>, which is </a:t>
            </a:r>
            <a:r>
              <a:rPr lang="en-US" dirty="0">
                <a:solidFill>
                  <a:srgbClr val="8CF4F2"/>
                </a:solidFill>
                <a:effectLst>
                  <a:outerShdw blurRad="38100" dist="38100" dir="2700000" algn="tl">
                    <a:srgbClr val="000000">
                      <a:alpha val="43137"/>
                    </a:srgbClr>
                  </a:outerShdw>
                </a:effectLst>
                <a:latin typeface="Consolas" pitchFamily="49" charset="0"/>
              </a:rPr>
              <a:t>char(0)</a:t>
            </a:r>
            <a:endParaRPr lang="en-US" dirty="0"/>
          </a:p>
          <a:p>
            <a:pPr lvl="1"/>
            <a:r>
              <a:rPr lang="en-US" dirty="0"/>
              <a:t>Can use string literal for </a:t>
            </a:r>
            <a:r>
              <a:rPr lang="en-US" dirty="0" err="1"/>
              <a:t>init</a:t>
            </a:r>
            <a:r>
              <a:rPr lang="en-US" dirty="0"/>
              <a:t>, which automatically places </a:t>
            </a:r>
            <a:r>
              <a:rPr lang="en-US" dirty="0">
                <a:solidFill>
                  <a:srgbClr val="8CF4F2"/>
                </a:solidFill>
                <a:effectLst>
                  <a:outerShdw blurRad="38100" dist="38100" dir="2700000" algn="tl">
                    <a:srgbClr val="000000">
                      <a:alpha val="43137"/>
                    </a:srgbClr>
                  </a:outerShdw>
                </a:effectLst>
                <a:latin typeface="Consolas" pitchFamily="49" charset="0"/>
              </a:rPr>
              <a:t>‘\0’</a:t>
            </a:r>
            <a:r>
              <a:rPr lang="en-US" dirty="0"/>
              <a:t> at the end</a:t>
            </a:r>
          </a:p>
          <a:p>
            <a:pPr lvl="1"/>
            <a:r>
              <a:rPr lang="en-US" dirty="0"/>
              <a:t>If using normal array initializer, don’t forget the </a:t>
            </a:r>
            <a:r>
              <a:rPr lang="en-US" dirty="0">
                <a:solidFill>
                  <a:srgbClr val="8CF4F2"/>
                </a:solidFill>
                <a:effectLst>
                  <a:outerShdw blurRad="38100" dist="38100" dir="2700000" algn="tl">
                    <a:srgbClr val="000000">
                      <a:alpha val="43137"/>
                    </a:srgbClr>
                  </a:outerShdw>
                </a:effectLst>
                <a:latin typeface="Consolas" pitchFamily="49" charset="0"/>
              </a:rPr>
              <a:t>‘\0’</a:t>
            </a:r>
            <a:r>
              <a:rPr lang="en-US" dirty="0"/>
              <a:t> at the end</a:t>
            </a:r>
          </a:p>
          <a:p>
            <a:pPr lvl="1"/>
            <a:r>
              <a:rPr lang="en-US" dirty="0"/>
              <a:t>Don’t forget the </a:t>
            </a:r>
            <a:r>
              <a:rPr lang="en-US" dirty="0">
                <a:solidFill>
                  <a:srgbClr val="8CF4F2"/>
                </a:solidFill>
                <a:effectLst>
                  <a:outerShdw blurRad="38100" dist="38100" dir="2700000" algn="tl">
                    <a:srgbClr val="000000">
                      <a:alpha val="43137"/>
                    </a:srgbClr>
                  </a:outerShdw>
                </a:effectLst>
                <a:latin typeface="Consolas" pitchFamily="49" charset="0"/>
              </a:rPr>
              <a:t>‘\0’</a:t>
            </a:r>
            <a:r>
              <a:rPr lang="en-US" dirty="0"/>
              <a:t> counts as an element – it affects array size</a:t>
            </a:r>
          </a:p>
          <a:p>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cout</a:t>
            </a:r>
            <a:r>
              <a:rPr lang="en-US" dirty="0"/>
              <a:t> can directly write to and read from C-Strings</a:t>
            </a:r>
          </a:p>
          <a:p>
            <a:pPr lvl="1"/>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only works correctly if array can fit input data. Also consider spaces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31</a:t>
            </a:fld>
            <a:endParaRPr lang="bg-BG"/>
          </a:p>
        </p:txBody>
      </p:sp>
      <p:sp>
        <p:nvSpPr>
          <p:cNvPr id="5" name="Rectangle 3"/>
          <p:cNvSpPr>
            <a:spLocks noChangeArrowheads="1"/>
          </p:cNvSpPr>
          <p:nvPr/>
        </p:nvSpPr>
        <p:spPr bwMode="auto">
          <a:xfrm>
            <a:off x="1229366" y="5094982"/>
            <a:ext cx="10704751"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16</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'r'</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'o'</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'g'</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'r'</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'm'</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'm'</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'n'</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'g</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sameText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'r'</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'o'</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'g'</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'r'</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'm'</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'm'</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'n'</a:t>
            </a:r>
            <a:r>
              <a:rPr lang="bg-BG" sz="1600" kern="15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'g</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sameTextAgain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 </a:t>
            </a:r>
            <a:r>
              <a:rPr lang="bg-BG" sz="16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Programming</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sameText</a:t>
            </a:r>
            <a:r>
              <a:rPr lang="en-US"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Yet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16</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 </a:t>
            </a:r>
            <a:r>
              <a:rPr lang="bg-BG" sz="16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Programming</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0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as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char</a:t>
            </a:r>
            <a:r>
              <a:rPr lang="en-US" dirty="0"/>
              <a:t> Arrays </a:t>
            </a:r>
            <a:br>
              <a:rPr lang="en-US" dirty="0"/>
            </a:br>
            <a:r>
              <a:rPr lang="en-US" dirty="0"/>
              <a:t>(C-Strings)</a:t>
            </a:r>
          </a:p>
        </p:txBody>
      </p:sp>
      <p:sp>
        <p:nvSpPr>
          <p:cNvPr id="3" name="Subtitle 2"/>
          <p:cNvSpPr>
            <a:spLocks noGrp="1"/>
          </p:cNvSpPr>
          <p:nvPr>
            <p:ph type="subTitle" idx="1"/>
          </p:nvPr>
        </p:nvSpPr>
        <p:spPr/>
        <p:txBody>
          <a:bodyPr/>
          <a:lstStyle/>
          <a:p>
            <a:r>
              <a:rPr lang="en-US" dirty="0"/>
              <a:t>Live Demo</a:t>
            </a:r>
          </a:p>
        </p:txBody>
      </p:sp>
      <p:pic>
        <p:nvPicPr>
          <p:cNvPr id="1026" name="Picture 2" descr="Резултат с изображение за c-string guit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3812" y="1828800"/>
            <a:ext cx="4240636" cy="238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5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Quiz:</a:t>
            </a:r>
            <a:endParaRPr lang="bg-BG" dirty="0"/>
          </a:p>
        </p:txBody>
      </p:sp>
      <p:sp>
        <p:nvSpPr>
          <p:cNvPr id="3" name="Content Placeholder 2"/>
          <p:cNvSpPr>
            <a:spLocks noGrp="1"/>
          </p:cNvSpPr>
          <p:nvPr>
            <p:ph idx="1"/>
          </p:nvPr>
        </p:nvSpPr>
        <p:spPr/>
        <p:txBody>
          <a:bodyPr>
            <a:normAutofit/>
          </a:bodyPr>
          <a:lstStyle/>
          <a:p>
            <a:r>
              <a:rPr lang="en-US" dirty="0"/>
              <a:t>What will the following code print?</a:t>
            </a:r>
          </a:p>
          <a:p>
            <a:pPr marL="514350" indent="-514350">
              <a:buFont typeface="+mj-lt"/>
              <a:buAutoNum type="alphaLcParenR"/>
            </a:pPr>
            <a:endParaRPr lang="en-US" dirty="0"/>
          </a:p>
          <a:p>
            <a:pPr marL="0" indent="0">
              <a:buNone/>
            </a:pPr>
            <a:endParaRPr lang="en-US" dirty="0"/>
          </a:p>
          <a:p>
            <a:pPr marL="514350" indent="-514350">
              <a:buFont typeface="+mj-lt"/>
              <a:buAutoNum type="alphaLcParenR"/>
            </a:pPr>
            <a:r>
              <a:rPr lang="en-US" dirty="0"/>
              <a:t>It won’t – there will be a compile-time error</a:t>
            </a:r>
          </a:p>
          <a:p>
            <a:pPr marL="514350" indent="-514350">
              <a:buFont typeface="+mj-lt"/>
              <a:buAutoNum type="alphaLcParenR"/>
            </a:pPr>
            <a:r>
              <a:rPr lang="en-US" dirty="0"/>
              <a:t>behavior is undefined</a:t>
            </a:r>
          </a:p>
          <a:p>
            <a:pPr marL="514350" indent="-514350">
              <a:buFont typeface="+mj-lt"/>
              <a:buAutoNum type="alphaLcParenR"/>
            </a:pPr>
            <a:r>
              <a:rPr lang="en-US" dirty="0"/>
              <a:t>First line </a:t>
            </a:r>
            <a:r>
              <a:rPr lang="en-US" dirty="0" err="1">
                <a:solidFill>
                  <a:srgbClr val="8CF4F2"/>
                </a:solidFill>
                <a:effectLst>
                  <a:outerShdw blurRad="38100" dist="38100" dir="2700000" algn="tl">
                    <a:srgbClr val="000000">
                      <a:alpha val="43137"/>
                    </a:srgbClr>
                  </a:outerShdw>
                </a:effectLst>
                <a:latin typeface="Consolas" pitchFamily="49" charset="0"/>
              </a:rPr>
              <a:t>abc</a:t>
            </a:r>
            <a:br>
              <a:rPr lang="en-US" dirty="0"/>
            </a:br>
            <a:r>
              <a:rPr lang="en-US" dirty="0"/>
              <a:t>Second </a:t>
            </a:r>
            <a:r>
              <a:rPr lang="en-US" dirty="0" err="1"/>
              <a:t>ilne</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def</a:t>
            </a:r>
          </a:p>
          <a:p>
            <a:pPr marL="514350" indent="-514350">
              <a:buFont typeface="+mj-lt"/>
              <a:buAutoNum type="alphaLcParenR"/>
            </a:pPr>
            <a:r>
              <a:rPr lang="en-US" dirty="0"/>
              <a:t>First line </a:t>
            </a:r>
            <a:r>
              <a:rPr lang="en-US" dirty="0" err="1">
                <a:solidFill>
                  <a:srgbClr val="8CF4F2"/>
                </a:solidFill>
                <a:effectLst>
                  <a:outerShdw blurRad="38100" dist="38100" dir="2700000" algn="tl">
                    <a:srgbClr val="000000">
                      <a:alpha val="43137"/>
                    </a:srgbClr>
                  </a:outerShdw>
                </a:effectLst>
                <a:latin typeface="Consolas" pitchFamily="49" charset="0"/>
              </a:rPr>
              <a:t>abc</a:t>
            </a:r>
            <a:r>
              <a:rPr lang="en-US" dirty="0"/>
              <a:t>, second line is undefined</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33</a:t>
            </a:fld>
            <a:endParaRPr lang="bg-BG"/>
          </a:p>
        </p:txBody>
      </p:sp>
      <p:sp>
        <p:nvSpPr>
          <p:cNvPr id="22" name="TextBox 21"/>
          <p:cNvSpPr txBox="1"/>
          <p:nvPr/>
        </p:nvSpPr>
        <p:spPr>
          <a:xfrm>
            <a:off x="1255395" y="494269"/>
            <a:ext cx="1221809" cy="369332"/>
          </a:xfrm>
          <a:prstGeom prst="rect">
            <a:avLst/>
          </a:prstGeom>
          <a:noFill/>
        </p:spPr>
        <p:txBody>
          <a:bodyPr wrap="none" rtlCol="0">
            <a:spAutoFit/>
          </a:bodyPr>
          <a:lstStyle/>
          <a:p>
            <a:r>
              <a:rPr lang="en-US" sz="1800" dirty="0">
                <a:solidFill>
                  <a:schemeClr val="accent5"/>
                </a:solidFill>
              </a:rPr>
              <a:t>TIME’S UP!</a:t>
            </a:r>
            <a:endParaRPr lang="bg-BG" sz="1800" dirty="0">
              <a:solidFill>
                <a:schemeClr val="accent5"/>
              </a:solidFill>
            </a:endParaRPr>
          </a:p>
        </p:txBody>
      </p:sp>
      <p:sp>
        <p:nvSpPr>
          <p:cNvPr id="23" name="Rectangle 22"/>
          <p:cNvSpPr/>
          <p:nvPr/>
        </p:nvSpPr>
        <p:spPr>
          <a:xfrm rot="16200000">
            <a:off x="4046406" y="-1571810"/>
            <a:ext cx="285379" cy="449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4" name="TextBox 23"/>
          <p:cNvSpPr txBox="1"/>
          <p:nvPr/>
        </p:nvSpPr>
        <p:spPr>
          <a:xfrm>
            <a:off x="1255395" y="494269"/>
            <a:ext cx="726481" cy="369332"/>
          </a:xfrm>
          <a:prstGeom prst="rect">
            <a:avLst/>
          </a:prstGeom>
          <a:noFill/>
        </p:spPr>
        <p:txBody>
          <a:bodyPr wrap="none" rtlCol="0">
            <a:spAutoFit/>
          </a:bodyPr>
          <a:lstStyle/>
          <a:p>
            <a:r>
              <a:rPr lang="en-US" sz="1800" dirty="0"/>
              <a:t>TIME:</a:t>
            </a:r>
            <a:endParaRPr lang="bg-BG" sz="1800" dirty="0"/>
          </a:p>
        </p:txBody>
      </p:sp>
      <p:sp>
        <p:nvSpPr>
          <p:cNvPr id="8" name="Rectangle 3"/>
          <p:cNvSpPr>
            <a:spLocks noChangeArrowheads="1"/>
          </p:cNvSpPr>
          <p:nvPr/>
        </p:nvSpPr>
        <p:spPr bwMode="auto">
          <a:xfrm>
            <a:off x="1646406" y="2209800"/>
            <a:ext cx="5085377"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line1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line2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'e'</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'f'</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line1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line2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2" fill="hold" grpId="0" nodeType="clickEffect">
                                  <p:stCondLst>
                                    <p:cond delay="0"/>
                                  </p:stCondLst>
                                  <p:childTnLst>
                                    <p:animEffect transition="out" filter="wipe(right)">
                                      <p:cBhvr>
                                        <p:cTn id="12" dur="10000"/>
                                        <p:tgtEl>
                                          <p:spTgt spid="23"/>
                                        </p:tgtEl>
                                      </p:cBhvr>
                                    </p:animEffect>
                                    <p:set>
                                      <p:cBhvr>
                                        <p:cTn id="13" dur="1" fill="hold">
                                          <p:stCondLst>
                                            <p:cond delay="9999"/>
                                          </p:stCondLst>
                                        </p:cTn>
                                        <p:tgtEl>
                                          <p:spTgt spid="23"/>
                                        </p:tgtEl>
                                        <p:attrNameLst>
                                          <p:attrName>style.visibility</p:attrName>
                                        </p:attrNameLst>
                                      </p:cBhvr>
                                      <p:to>
                                        <p:strVal val="hidden"/>
                                      </p:to>
                                    </p:set>
                                  </p:childTnLst>
                                </p:cTn>
                              </p:par>
                            </p:childTnLst>
                          </p:cTn>
                        </p:par>
                        <p:par>
                          <p:cTn id="14" fill="hold">
                            <p:stCondLst>
                              <p:cond delay="10000"/>
                            </p:stCondLst>
                            <p:childTnLst>
                              <p:par>
                                <p:cTn id="15" presetID="1" presetClass="exit"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hidden"/>
                                      </p:to>
                                    </p:set>
                                  </p:childTnLst>
                                </p:cTn>
                              </p:par>
                            </p:childTnLst>
                          </p:cTn>
                        </p:par>
                        <p:par>
                          <p:cTn id="17" fill="hold">
                            <p:stCondLst>
                              <p:cond delay="10000"/>
                            </p:stCondLst>
                            <p:childTnLst>
                              <p:par>
                                <p:cTn id="18" presetID="1"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3" grpId="1" animBg="1"/>
      <p:bldP spid="24" grpId="0"/>
      <p:bldP spid="2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Pitfall: NON-Terminated C-Strings</a:t>
            </a:r>
            <a:endParaRPr lang="bg-BG" dirty="0"/>
          </a:p>
        </p:txBody>
      </p:sp>
      <p:sp>
        <p:nvSpPr>
          <p:cNvPr id="4" name="Text Placeholder 3"/>
          <p:cNvSpPr>
            <a:spLocks noGrp="1"/>
          </p:cNvSpPr>
          <p:nvPr>
            <p:ph type="body" sz="half" idx="2"/>
          </p:nvPr>
        </p:nvSpPr>
        <p:spPr/>
        <p:txBody>
          <a:bodyPr>
            <a:noAutofit/>
          </a:bodyPr>
          <a:lstStyle/>
          <a:p>
            <a:pPr>
              <a:spcBef>
                <a:spcPts val="600"/>
              </a:spcBef>
            </a:pPr>
            <a:r>
              <a:rPr lang="en-US" sz="1500" dirty="0"/>
              <a:t>Most C-String compatible code will expect a null-terminator when using a C-String. If there is none, the code can’t know where the string ends – it just continues on until it reaches null somewhere in memory</a:t>
            </a:r>
          </a:p>
          <a:p>
            <a:pPr>
              <a:spcBef>
                <a:spcPts val="600"/>
              </a:spcBef>
            </a:pPr>
            <a:r>
              <a:rPr lang="en-US" sz="1500" dirty="0"/>
              <a:t>But, if you give less items to array initializer than array size is – the remaining items get default values, which for char is exactly the null-terminator</a:t>
            </a:r>
          </a:p>
        </p:txBody>
      </p:sp>
      <p:sp>
        <p:nvSpPr>
          <p:cNvPr id="5" name="Slide Number Placeholder 4"/>
          <p:cNvSpPr>
            <a:spLocks noGrp="1"/>
          </p:cNvSpPr>
          <p:nvPr>
            <p:ph type="sldNum" sz="quarter" idx="12"/>
          </p:nvPr>
        </p:nvSpPr>
        <p:spPr/>
        <p:txBody>
          <a:bodyPr/>
          <a:lstStyle/>
          <a:p>
            <a:fld id="{C014DD1E-5D91-48A3-AD6D-45FBA980D106}" type="slidenum">
              <a:rPr lang="bg-BG" smtClean="0"/>
              <a:t>34</a:t>
            </a:fld>
            <a:endParaRPr lang="bg-BG"/>
          </a:p>
        </p:txBody>
      </p:sp>
      <p:pic>
        <p:nvPicPr>
          <p:cNvPr id="2052" name="Picture 4" descr="Sudden Realization Ralph - Default-Initialized items in a char array Are actually Null-Terminators"/>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3" r="1"/>
          <a:stretch/>
        </p:blipFill>
        <p:spPr bwMode="auto">
          <a:xfrm>
            <a:off x="5484971" y="2593972"/>
            <a:ext cx="6094413" cy="357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50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C-String Built-in Functions</a:t>
            </a:r>
            <a:endParaRPr lang="bg-BG" dirty="0"/>
          </a:p>
        </p:txBody>
      </p:sp>
      <p:sp>
        <p:nvSpPr>
          <p:cNvPr id="3" name="Content Placeholder 2"/>
          <p:cNvSpPr>
            <a:spLocks noGrp="1"/>
          </p:cNvSpPr>
          <p:nvPr>
            <p:ph idx="1"/>
          </p:nvPr>
        </p:nvSpPr>
        <p:spPr/>
        <p:txBody>
          <a:bodyPr>
            <a:normAutofit/>
          </a:bodyPr>
          <a:lstStyle/>
          <a:p>
            <a:r>
              <a:rPr lang="en-US" dirty="0"/>
              <a:t>C-String functions are defined in the &lt;</a:t>
            </a:r>
            <a:r>
              <a:rPr lang="en-US" dirty="0" err="1"/>
              <a:t>cstring</a:t>
            </a:r>
            <a:r>
              <a:rPr lang="en-US" dirty="0"/>
              <a:t>&gt; header</a:t>
            </a:r>
          </a:p>
          <a:p>
            <a:r>
              <a:rPr lang="en-US" dirty="0" err="1">
                <a:solidFill>
                  <a:srgbClr val="8CF4F2"/>
                </a:solidFill>
                <a:effectLst>
                  <a:outerShdw blurRad="38100" dist="38100" dir="2700000" algn="tl">
                    <a:srgbClr val="000000">
                      <a:alpha val="43137"/>
                    </a:srgbClr>
                  </a:outerShdw>
                </a:effectLst>
                <a:latin typeface="Consolas" pitchFamily="49" charset="0"/>
              </a:rPr>
              <a:t>strcat</a:t>
            </a:r>
            <a:r>
              <a:rPr lang="en-US" dirty="0">
                <a:solidFill>
                  <a:srgbClr val="8CF4F2"/>
                </a:solidFill>
                <a:effectLst>
                  <a:outerShdw blurRad="38100" dist="38100" dir="2700000" algn="tl">
                    <a:srgbClr val="000000">
                      <a:alpha val="43137"/>
                    </a:srgbClr>
                  </a:outerShdw>
                </a:effectLst>
                <a:latin typeface="Consolas" pitchFamily="49" charset="0"/>
              </a:rPr>
              <a:t>(destination, source)</a:t>
            </a:r>
            <a:endParaRPr lang="en-US" sz="2400" dirty="0">
              <a:solidFill>
                <a:srgbClr val="8CF4F2"/>
              </a:solidFill>
              <a:effectLst>
                <a:outerShdw blurRad="38100" dist="38100" dir="2700000" algn="tl">
                  <a:srgbClr val="000000">
                    <a:alpha val="43137"/>
                  </a:srgbClr>
                </a:outerShdw>
              </a:effectLst>
              <a:latin typeface="Consolas" pitchFamily="49" charset="0"/>
            </a:endParaRPr>
          </a:p>
          <a:p>
            <a:pPr lvl="1"/>
            <a:r>
              <a:rPr lang="en-US" dirty="0"/>
              <a:t>Appends (concatenates) </a:t>
            </a:r>
            <a:r>
              <a:rPr lang="en-US" dirty="0">
                <a:solidFill>
                  <a:srgbClr val="8CF4F2"/>
                </a:solidFill>
                <a:effectLst>
                  <a:outerShdw blurRad="38100" dist="38100" dir="2700000" algn="tl">
                    <a:srgbClr val="000000">
                      <a:alpha val="43137"/>
                    </a:srgbClr>
                  </a:outerShdw>
                </a:effectLst>
                <a:latin typeface="Consolas" pitchFamily="49" charset="0"/>
              </a:rPr>
              <a:t>source</a:t>
            </a:r>
            <a:r>
              <a:rPr lang="en-US" dirty="0"/>
              <a:t> C-String into </a:t>
            </a:r>
            <a:r>
              <a:rPr lang="en-US" dirty="0">
                <a:solidFill>
                  <a:srgbClr val="8CF4F2"/>
                </a:solidFill>
                <a:effectLst>
                  <a:outerShdw blurRad="38100" dist="38100" dir="2700000" algn="tl">
                    <a:srgbClr val="000000">
                      <a:alpha val="43137"/>
                    </a:srgbClr>
                  </a:outerShdw>
                </a:effectLst>
                <a:latin typeface="Consolas" pitchFamily="49" charset="0"/>
              </a:rPr>
              <a:t>destination</a:t>
            </a:r>
            <a:r>
              <a:rPr lang="en-US" dirty="0"/>
              <a:t> C-String</a:t>
            </a:r>
          </a:p>
          <a:p>
            <a:pPr lvl="1"/>
            <a:r>
              <a:rPr lang="en-US" dirty="0"/>
              <a:t>Make sure </a:t>
            </a:r>
            <a:r>
              <a:rPr lang="en-US" dirty="0">
                <a:solidFill>
                  <a:srgbClr val="8CF4F2"/>
                </a:solidFill>
                <a:effectLst>
                  <a:outerShdw blurRad="38100" dist="38100" dir="2700000" algn="tl">
                    <a:srgbClr val="000000">
                      <a:alpha val="43137"/>
                    </a:srgbClr>
                  </a:outerShdw>
                </a:effectLst>
                <a:latin typeface="Consolas" pitchFamily="49" charset="0"/>
              </a:rPr>
              <a:t>destination</a:t>
            </a:r>
            <a:r>
              <a:rPr lang="en-US" dirty="0"/>
              <a:t> is long enough for source + null-terminator</a:t>
            </a:r>
          </a:p>
          <a:p>
            <a:r>
              <a:rPr lang="en-US" dirty="0" err="1">
                <a:solidFill>
                  <a:srgbClr val="8CF4F2"/>
                </a:solidFill>
                <a:effectLst>
                  <a:outerShdw blurRad="38100" dist="38100" dir="2700000" algn="tl">
                    <a:srgbClr val="000000">
                      <a:alpha val="43137"/>
                    </a:srgbClr>
                  </a:outerShdw>
                </a:effectLst>
                <a:latin typeface="Consolas" pitchFamily="49" charset="0"/>
              </a:rPr>
              <a:t>strlen</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str</a:t>
            </a:r>
            <a:r>
              <a:rPr lang="en-US" dirty="0">
                <a:solidFill>
                  <a:srgbClr val="8CF4F2"/>
                </a:solidFill>
                <a:effectLst>
                  <a:outerShdw blurRad="38100" dist="38100" dir="2700000" algn="tl">
                    <a:srgbClr val="000000">
                      <a:alpha val="43137"/>
                    </a:srgbClr>
                  </a:outerShdw>
                </a:effectLst>
                <a:latin typeface="Consolas" pitchFamily="49" charset="0"/>
              </a:rPr>
              <a:t>)</a:t>
            </a:r>
          </a:p>
          <a:p>
            <a:pPr lvl="1"/>
            <a:r>
              <a:rPr lang="en-US" dirty="0"/>
              <a:t>Returns the length of the C-String in </a:t>
            </a:r>
            <a:r>
              <a:rPr lang="en-US" dirty="0" err="1"/>
              <a:t>str</a:t>
            </a:r>
            <a:r>
              <a:rPr lang="en-US" dirty="0"/>
              <a:t> (based on the null-terminator)</a:t>
            </a:r>
          </a:p>
          <a:p>
            <a:r>
              <a:rPr lang="en-US" dirty="0" err="1">
                <a:solidFill>
                  <a:srgbClr val="8CF4F2"/>
                </a:solidFill>
                <a:effectLst>
                  <a:outerShdw blurRad="38100" dist="38100" dir="2700000" algn="tl">
                    <a:srgbClr val="000000">
                      <a:alpha val="43137"/>
                    </a:srgbClr>
                  </a:outerShdw>
                </a:effectLst>
                <a:latin typeface="Consolas" pitchFamily="49" charset="0"/>
              </a:rPr>
              <a:t>strstr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str</a:t>
            </a:r>
            <a:r>
              <a:rPr lang="en-US" dirty="0">
                <a:solidFill>
                  <a:srgbClr val="8CF4F2"/>
                </a:solidFill>
                <a:effectLst>
                  <a:outerShdw blurRad="38100" dist="38100" dir="2700000" algn="tl">
                    <a:srgbClr val="000000">
                      <a:alpha val="43137"/>
                    </a:srgbClr>
                  </a:outerShdw>
                </a:effectLst>
                <a:latin typeface="Consolas" pitchFamily="49" charset="0"/>
              </a:rPr>
              <a:t>, search)</a:t>
            </a:r>
          </a:p>
          <a:p>
            <a:pPr lvl="1"/>
            <a:r>
              <a:rPr lang="en-US" dirty="0"/>
              <a:t>Returns the address (pointer) of </a:t>
            </a:r>
            <a:r>
              <a:rPr lang="en-US" dirty="0">
                <a:solidFill>
                  <a:srgbClr val="8CF4F2"/>
                </a:solidFill>
                <a:effectLst>
                  <a:outerShdw blurRad="38100" dist="38100" dir="2700000" algn="tl">
                    <a:srgbClr val="000000">
                      <a:alpha val="43137"/>
                    </a:srgbClr>
                  </a:outerShdw>
                </a:effectLst>
                <a:latin typeface="Consolas" pitchFamily="49" charset="0"/>
              </a:rPr>
              <a:t>search</a:t>
            </a:r>
            <a:r>
              <a:rPr lang="en-US" dirty="0"/>
              <a:t> in </a:t>
            </a:r>
            <a:r>
              <a:rPr lang="en-US" dirty="0" err="1">
                <a:solidFill>
                  <a:srgbClr val="8CF4F2"/>
                </a:solidFill>
                <a:effectLst>
                  <a:outerShdw blurRad="38100" dist="38100" dir="2700000" algn="tl">
                    <a:srgbClr val="000000">
                      <a:alpha val="43137"/>
                    </a:srgbClr>
                  </a:outerShdw>
                </a:effectLst>
                <a:latin typeface="Consolas" pitchFamily="49" charset="0"/>
              </a:rPr>
              <a:t>str</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NULL</a:t>
            </a:r>
            <a:r>
              <a:rPr lang="en-US" dirty="0"/>
              <a:t> if not found</a:t>
            </a:r>
          </a:p>
          <a:p>
            <a:pPr lvl="1"/>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index = </a:t>
            </a:r>
            <a:r>
              <a:rPr lang="en-US" dirty="0" err="1">
                <a:solidFill>
                  <a:srgbClr val="8CF4F2"/>
                </a:solidFill>
                <a:effectLst>
                  <a:outerShdw blurRad="38100" dist="38100" dir="2700000" algn="tl">
                    <a:srgbClr val="000000">
                      <a:alpha val="43137"/>
                    </a:srgbClr>
                  </a:outerShdw>
                </a:effectLst>
                <a:latin typeface="Consolas" pitchFamily="49" charset="0"/>
              </a:rPr>
              <a:t>strstr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str</a:t>
            </a:r>
            <a:r>
              <a:rPr lang="en-US" dirty="0">
                <a:solidFill>
                  <a:srgbClr val="8CF4F2"/>
                </a:solidFill>
                <a:effectLst>
                  <a:outerShdw blurRad="38100" dist="38100" dir="2700000" algn="tl">
                    <a:srgbClr val="000000">
                      <a:alpha val="43137"/>
                    </a:srgbClr>
                  </a:outerShdw>
                </a:effectLst>
                <a:latin typeface="Consolas" pitchFamily="49" charset="0"/>
              </a:rPr>
              <a:t>, search) - </a:t>
            </a:r>
            <a:r>
              <a:rPr lang="en-US" dirty="0" err="1">
                <a:solidFill>
                  <a:srgbClr val="8CF4F2"/>
                </a:solidFill>
                <a:effectLst>
                  <a:outerShdw blurRad="38100" dist="38100" dir="2700000" algn="tl">
                    <a:srgbClr val="000000">
                      <a:alpha val="43137"/>
                    </a:srgbClr>
                  </a:outerShdw>
                </a:effectLst>
                <a:latin typeface="Consolas" pitchFamily="49" charset="0"/>
              </a:rPr>
              <a:t>str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gets you the index</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35</a:t>
            </a:fld>
            <a:endParaRPr lang="bg-BG"/>
          </a:p>
        </p:txBody>
      </p:sp>
    </p:spTree>
    <p:extLst>
      <p:ext uri="{BB962C8B-B14F-4D97-AF65-F5344CB8AC3E}">
        <p14:creationId xmlns:p14="http://schemas.microsoft.com/office/powerpoint/2010/main" val="3579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C-String Built-in Functions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314352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string</a:t>
            </a:r>
            <a:r>
              <a:rPr lang="en-US" dirty="0"/>
              <a:t> Class</a:t>
            </a:r>
            <a:endParaRPr lang="bg-BG" dirty="0"/>
          </a:p>
        </p:txBody>
      </p:sp>
      <p:sp>
        <p:nvSpPr>
          <p:cNvPr id="3" name="Content Placeholder 2"/>
          <p:cNvSpPr>
            <a:spLocks noGrp="1"/>
          </p:cNvSpPr>
          <p:nvPr>
            <p:ph idx="1"/>
          </p:nvPr>
        </p:nvSpPr>
        <p:spPr/>
        <p:txBody>
          <a:bodyPr/>
          <a:lstStyle/>
          <a:p>
            <a:r>
              <a:rPr lang="en-US" dirty="0"/>
              <a:t>The C++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a:t> encapsulates a null-terminated C-String</a:t>
            </a:r>
          </a:p>
          <a:p>
            <a:r>
              <a:rPr lang="en-US" dirty="0"/>
              <a:t>Provides specialized operators and methods to process text</a:t>
            </a:r>
          </a:p>
          <a:p>
            <a:r>
              <a:rPr lang="en-US" dirty="0"/>
              <a:t>Located in the </a:t>
            </a:r>
            <a:r>
              <a:rPr lang="en-US" dirty="0">
                <a:solidFill>
                  <a:srgbClr val="8CF4F2"/>
                </a:solidFill>
                <a:effectLst>
                  <a:outerShdw blurRad="38100" dist="38100" dir="2700000" algn="tl">
                    <a:srgbClr val="000000">
                      <a:alpha val="43137"/>
                    </a:srgbClr>
                  </a:outerShdw>
                </a:effectLst>
                <a:latin typeface="Consolas" pitchFamily="49" charset="0"/>
              </a:rPr>
              <a:t>&lt;string&gt;</a:t>
            </a:r>
            <a:r>
              <a:rPr lang="en-US" dirty="0"/>
              <a:t> header, i.e. </a:t>
            </a:r>
            <a:r>
              <a:rPr lang="en-US" dirty="0">
                <a:solidFill>
                  <a:srgbClr val="8CF4F2"/>
                </a:solidFill>
                <a:effectLst>
                  <a:outerShdw blurRad="38100" dist="38100" dir="2700000" algn="tl">
                    <a:srgbClr val="000000">
                      <a:alpha val="43137"/>
                    </a:srgbClr>
                  </a:outerShdw>
                </a:effectLst>
                <a:latin typeface="Consolas" pitchFamily="49" charset="0"/>
              </a:rPr>
              <a:t>#include&lt;string&gt;</a:t>
            </a:r>
            <a:r>
              <a:rPr lang="en-US" dirty="0"/>
              <a:t> to use</a:t>
            </a:r>
          </a:p>
          <a:p>
            <a:r>
              <a:rPr lang="en-US" dirty="0"/>
              <a:t>Declare like a normal variable, several ways to initialize</a:t>
            </a:r>
          </a:p>
          <a:p>
            <a:pPr lvl="1"/>
            <a:r>
              <a:rPr lang="en-US" dirty="0"/>
              <a:t>including C-String, string literal;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a:t> is empty if no initializer given</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37</a:t>
            </a:fld>
            <a:endParaRPr lang="bg-BG"/>
          </a:p>
        </p:txBody>
      </p:sp>
      <p:sp>
        <p:nvSpPr>
          <p:cNvPr id="5" name="Rectangle 3"/>
          <p:cNvSpPr>
            <a:spLocks noChangeArrowheads="1"/>
          </p:cNvSpPr>
          <p:nvPr/>
        </p:nvSpPr>
        <p:spPr bwMode="auto">
          <a:xfrm>
            <a:off x="1674812" y="4419600"/>
            <a:ext cx="7924800"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theFoxPart</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quick</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brown</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fox</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theActionPart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jumps</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over</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dogPartCString</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lazy</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dog</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sentence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theFoxPart</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theActionPart</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dogPartCString</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56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string</a:t>
            </a:r>
            <a:r>
              <a:rPr lang="en-US" dirty="0"/>
              <a:t> Usage Examples</a:t>
            </a:r>
            <a:endParaRPr lang="bg-BG" dirty="0"/>
          </a:p>
        </p:txBody>
      </p:sp>
      <p:sp>
        <p:nvSpPr>
          <p:cNvPr id="3" name="Content Placeholder 2"/>
          <p:cNvSpPr>
            <a:spLocks noGrp="1"/>
          </p:cNvSpPr>
          <p:nvPr>
            <p:ph idx="1"/>
          </p:nvPr>
        </p:nvSpPr>
        <p:spPr/>
        <p:txBody>
          <a:bodyPr>
            <a:normAutofit lnSpcReduction="10000"/>
          </a:bodyPr>
          <a:lstStyle/>
          <a:p>
            <a:r>
              <a:rPr lang="en-US" dirty="0"/>
              <a:t>Let’s say we have a </a:t>
            </a:r>
            <a:r>
              <a:rPr lang="en-US" dirty="0">
                <a:solidFill>
                  <a:srgbClr val="8CF4F2"/>
                </a:solidFill>
                <a:effectLst>
                  <a:outerShdw blurRad="38100" dist="38100" dir="2700000" algn="tl">
                    <a:srgbClr val="000000">
                      <a:alpha val="43137"/>
                    </a:srgbClr>
                  </a:outerShdw>
                </a:effectLst>
                <a:latin typeface="Consolas" pitchFamily="49" charset="0"/>
              </a:rPr>
              <a:t>string s1; string s2;</a:t>
            </a:r>
          </a:p>
          <a:p>
            <a:pPr lvl="1"/>
            <a:r>
              <a:rPr lang="en-US" dirty="0">
                <a:solidFill>
                  <a:srgbClr val="8CF4F2"/>
                </a:solidFill>
                <a:effectLst>
                  <a:outerShdw blurRad="38100" dist="38100" dir="2700000" algn="tl">
                    <a:srgbClr val="000000">
                      <a:alpha val="43137"/>
                    </a:srgbClr>
                  </a:outerShdw>
                </a:effectLst>
                <a:latin typeface="Consolas" pitchFamily="49" charset="0"/>
              </a:rPr>
              <a:t>s[index]</a:t>
            </a:r>
            <a:r>
              <a:rPr lang="en-US" dirty="0"/>
              <a:t> accesses the char at that </a:t>
            </a:r>
            <a:r>
              <a:rPr lang="en-US" dirty="0">
                <a:solidFill>
                  <a:srgbClr val="8CF4F2"/>
                </a:solidFill>
                <a:effectLst>
                  <a:outerShdw blurRad="38100" dist="38100" dir="2700000" algn="tl">
                    <a:srgbClr val="000000">
                      <a:alpha val="43137"/>
                    </a:srgbClr>
                  </a:outerShdw>
                </a:effectLst>
                <a:latin typeface="Consolas" pitchFamily="49" charset="0"/>
              </a:rPr>
              <a:t>index</a:t>
            </a:r>
            <a:r>
              <a:rPr lang="en-US" dirty="0"/>
              <a:t> (same as array access)</a:t>
            </a:r>
          </a:p>
          <a:p>
            <a:pPr lvl="1"/>
            <a:r>
              <a:rPr lang="en-US" dirty="0" err="1">
                <a:solidFill>
                  <a:srgbClr val="8CF4F2"/>
                </a:solidFill>
                <a:effectLst>
                  <a:outerShdw blurRad="38100" dist="38100" dir="2700000" algn="tl">
                    <a:srgbClr val="000000">
                      <a:alpha val="43137"/>
                    </a:srgbClr>
                  </a:outerShdw>
                </a:effectLst>
                <a:latin typeface="Consolas" pitchFamily="49" charset="0"/>
              </a:rPr>
              <a:t>s.size</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s.length</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give us the number of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s in the string</a:t>
            </a:r>
          </a:p>
          <a:p>
            <a:pPr lvl="1"/>
            <a:r>
              <a:rPr lang="en-US" dirty="0">
                <a:solidFill>
                  <a:srgbClr val="8CF4F2"/>
                </a:solidFill>
                <a:effectLst>
                  <a:outerShdw blurRad="38100" dist="38100" dir="2700000" algn="tl">
                    <a:srgbClr val="000000">
                      <a:alpha val="43137"/>
                    </a:srgbClr>
                  </a:outerShdw>
                </a:effectLst>
                <a:latin typeface="Consolas" pitchFamily="49" charset="0"/>
              </a:rPr>
              <a:t>s1 + s2</a:t>
            </a:r>
            <a:r>
              <a:rPr lang="en-US" dirty="0"/>
              <a:t> concatenates (joins) the two strings</a:t>
            </a:r>
          </a:p>
          <a:p>
            <a:pPr lvl="1"/>
            <a:r>
              <a:rPr lang="en-US" dirty="0">
                <a:solidFill>
                  <a:srgbClr val="8CF4F2"/>
                </a:solidFill>
                <a:effectLst>
                  <a:outerShdw blurRad="38100" dist="38100" dir="2700000" algn="tl">
                    <a:srgbClr val="000000">
                      <a:alpha val="43137"/>
                    </a:srgbClr>
                  </a:outerShdw>
                </a:effectLst>
                <a:latin typeface="Consolas" pitchFamily="49" charset="0"/>
              </a:rPr>
              <a:t>s1 == s2</a:t>
            </a:r>
            <a:r>
              <a:rPr lang="en-US" dirty="0"/>
              <a:t> checks if the two strings have the same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s, </a:t>
            </a:r>
          </a:p>
          <a:p>
            <a:pPr lvl="1"/>
            <a:r>
              <a:rPr lang="en-US" dirty="0">
                <a:solidFill>
                  <a:srgbClr val="8CF4F2"/>
                </a:solidFill>
                <a:effectLst>
                  <a:outerShdw blurRad="38100" dist="38100" dir="2700000" algn="tl">
                    <a:srgbClr val="000000">
                      <a:alpha val="43137"/>
                    </a:srgbClr>
                  </a:outerShdw>
                </a:effectLst>
                <a:latin typeface="Consolas" pitchFamily="49" charset="0"/>
              </a:rPr>
              <a:t>s1 &lt; s2</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rPr>
              <a:t>s1 &gt; s2</a:t>
            </a:r>
            <a:r>
              <a:rPr lang="en-US" dirty="0"/>
              <a:t> do lexicographical comparison</a:t>
            </a:r>
          </a:p>
          <a:p>
            <a:pPr lvl="1"/>
            <a:r>
              <a:rPr lang="en-US" dirty="0">
                <a:solidFill>
                  <a:srgbClr val="8CF4F2"/>
                </a:solidFill>
                <a:effectLst>
                  <a:outerShdw blurRad="38100" dist="38100" dir="2700000" algn="tl">
                    <a:srgbClr val="000000">
                      <a:alpha val="43137"/>
                    </a:srgbClr>
                  </a:outerShdw>
                </a:effectLst>
                <a:latin typeface="Consolas" pitchFamily="49" charset="0"/>
              </a:rPr>
              <a:t>s1.find(s2)</a:t>
            </a:r>
            <a:r>
              <a:rPr lang="en-US" dirty="0"/>
              <a:t> returns the index of s1 in s2, or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err="1">
                <a:solidFill>
                  <a:srgbClr val="8CF4F2"/>
                </a:solidFill>
                <a:effectLst>
                  <a:outerShdw blurRad="38100" dist="38100" dir="2700000" algn="tl">
                    <a:srgbClr val="000000">
                      <a:alpha val="43137"/>
                    </a:srgbClr>
                  </a:outerShdw>
                </a:effectLst>
                <a:latin typeface="Consolas" pitchFamily="49" charset="0"/>
              </a:rPr>
              <a:t>npos</a:t>
            </a:r>
            <a:r>
              <a:rPr lang="en-US" dirty="0"/>
              <a:t> if not found</a:t>
            </a:r>
          </a:p>
          <a:p>
            <a:pPr lvl="1"/>
            <a:r>
              <a:rPr lang="en-US" dirty="0">
                <a:solidFill>
                  <a:srgbClr val="8CF4F2"/>
                </a:solidFill>
                <a:effectLst>
                  <a:outerShdw blurRad="38100" dist="38100" dir="2700000" algn="tl">
                    <a:srgbClr val="000000">
                      <a:alpha val="43137"/>
                    </a:srgbClr>
                  </a:outerShdw>
                </a:effectLst>
                <a:latin typeface="Consolas" pitchFamily="49" charset="0"/>
              </a:rPr>
              <a:t>s1.substr(index, length)</a:t>
            </a:r>
            <a:r>
              <a:rPr lang="en-US" dirty="0"/>
              <a:t> returns a new string with chars copied from </a:t>
            </a:r>
            <a:r>
              <a:rPr lang="en-US" dirty="0">
                <a:solidFill>
                  <a:srgbClr val="8CF4F2"/>
                </a:solidFill>
                <a:effectLst>
                  <a:outerShdw blurRad="38100" dist="38100" dir="2700000" algn="tl">
                    <a:srgbClr val="000000">
                      <a:alpha val="43137"/>
                    </a:srgbClr>
                  </a:outerShdw>
                </a:effectLst>
                <a:latin typeface="Consolas" pitchFamily="49" charset="0"/>
              </a:rPr>
              <a:t>s1[index]</a:t>
            </a:r>
            <a:r>
              <a:rPr lang="en-US" dirty="0"/>
              <a:t> to </a:t>
            </a:r>
            <a:r>
              <a:rPr lang="en-US" dirty="0">
                <a:solidFill>
                  <a:srgbClr val="8CF4F2"/>
                </a:solidFill>
                <a:effectLst>
                  <a:outerShdw blurRad="38100" dist="38100" dir="2700000" algn="tl">
                    <a:srgbClr val="000000">
                      <a:alpha val="43137"/>
                    </a:srgbClr>
                  </a:outerShdw>
                </a:effectLst>
                <a:latin typeface="Consolas" pitchFamily="49" charset="0"/>
              </a:rPr>
              <a:t>s1[index + length - 1]</a:t>
            </a:r>
          </a:p>
          <a:p>
            <a:pPr lvl="1"/>
            <a:r>
              <a:rPr lang="en-US" dirty="0">
                <a:solidFill>
                  <a:srgbClr val="8CF4F2"/>
                </a:solidFill>
                <a:effectLst>
                  <a:outerShdw blurRad="38100" dist="38100" dir="2700000" algn="tl">
                    <a:srgbClr val="000000">
                      <a:alpha val="43137"/>
                    </a:srgbClr>
                  </a:outerShdw>
                </a:effectLst>
                <a:latin typeface="Consolas" pitchFamily="49" charset="0"/>
              </a:rPr>
              <a:t>s1.c_str()</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rPr>
              <a:t>s1.data()</a:t>
            </a:r>
            <a:r>
              <a:rPr lang="en-US" dirty="0"/>
              <a:t> return the underlying C-String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 array), but you should use it immediately, don’t store it in a variable for later use</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38</a:t>
            </a:fld>
            <a:endParaRPr lang="bg-BG"/>
          </a:p>
        </p:txBody>
      </p:sp>
    </p:spTree>
    <p:extLst>
      <p:ext uri="{BB962C8B-B14F-4D97-AF65-F5344CB8AC3E}">
        <p14:creationId xmlns:p14="http://schemas.microsoft.com/office/powerpoint/2010/main" val="423038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Strings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44597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Arrays</a:t>
            </a:r>
          </a:p>
        </p:txBody>
      </p:sp>
      <p:sp>
        <p:nvSpPr>
          <p:cNvPr id="3" name="Subtitle 2"/>
          <p:cNvSpPr>
            <a:spLocks noGrp="1"/>
          </p:cNvSpPr>
          <p:nvPr>
            <p:ph type="subTitle" idx="1"/>
          </p:nvPr>
        </p:nvSpPr>
        <p:spPr/>
        <p:txBody>
          <a:bodyPr/>
          <a:lstStyle/>
          <a:p>
            <a:r>
              <a:rPr lang="en-US" dirty="0"/>
              <a:t>Representing Multiple Data Items</a:t>
            </a:r>
          </a:p>
        </p:txBody>
      </p:sp>
    </p:spTree>
    <p:extLst>
      <p:ext uri="{BB962C8B-B14F-4D97-AF65-F5344CB8AC3E}">
        <p14:creationId xmlns:p14="http://schemas.microsoft.com/office/powerpoint/2010/main" val="257838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Unicode in C++</a:t>
            </a:r>
            <a:endParaRPr lang="bg-BG" dirty="0"/>
          </a:p>
        </p:txBody>
      </p:sp>
      <p:sp>
        <p:nvSpPr>
          <p:cNvPr id="3" name="Content Placeholder 2"/>
          <p:cNvSpPr>
            <a:spLocks noGrp="1"/>
          </p:cNvSpPr>
          <p:nvPr>
            <p:ph idx="1"/>
          </p:nvPr>
        </p:nvSpPr>
        <p:spPr/>
        <p:txBody>
          <a:bodyPr>
            <a:normAutofit lnSpcReduction="10000"/>
          </a:bodyPr>
          <a:lstStyle/>
          <a:p>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 supports ASCII,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a:t> is a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 array, so no Unicode there</a:t>
            </a:r>
          </a:p>
          <a:p>
            <a:r>
              <a:rPr lang="en-US" dirty="0" err="1">
                <a:solidFill>
                  <a:srgbClr val="8CF4F2"/>
                </a:solidFill>
                <a:effectLst>
                  <a:outerShdw blurRad="38100" dist="38100" dir="2700000" algn="tl">
                    <a:srgbClr val="000000">
                      <a:alpha val="43137"/>
                    </a:srgbClr>
                  </a:outerShdw>
                </a:effectLst>
                <a:latin typeface="Consolas" pitchFamily="49" charset="0"/>
              </a:rPr>
              <a:t>wchar_t</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wstring</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a:t>variants of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a:t> should support system’s max code point</a:t>
            </a:r>
          </a:p>
          <a:p>
            <a:pPr lvl="1"/>
            <a:r>
              <a:rPr lang="en-US" dirty="0"/>
              <a:t>E.g. </a:t>
            </a:r>
            <a:r>
              <a:rPr lang="en-US" dirty="0" err="1">
                <a:solidFill>
                  <a:srgbClr val="8CF4F2"/>
                </a:solidFill>
                <a:effectLst>
                  <a:outerShdw blurRad="38100" dist="38100" dir="2700000" algn="tl">
                    <a:srgbClr val="000000">
                      <a:alpha val="43137"/>
                    </a:srgbClr>
                  </a:outerShdw>
                </a:effectLst>
                <a:latin typeface="Consolas" pitchFamily="49" charset="0"/>
              </a:rPr>
              <a:t>wchar_t</a:t>
            </a:r>
            <a:r>
              <a:rPr lang="en-US" dirty="0"/>
              <a:t> on Unicode systems is 32-bit, but 16-bit on Windows (UTF-16)</a:t>
            </a:r>
          </a:p>
          <a:p>
            <a:r>
              <a:rPr lang="en-US" dirty="0"/>
              <a:t>C++11 adds </a:t>
            </a:r>
            <a:r>
              <a:rPr lang="en-US" dirty="0">
                <a:solidFill>
                  <a:srgbClr val="8CF4F2"/>
                </a:solidFill>
                <a:effectLst>
                  <a:outerShdw blurRad="38100" dist="38100" dir="2700000" algn="tl">
                    <a:srgbClr val="000000">
                      <a:alpha val="43137"/>
                    </a:srgbClr>
                  </a:outerShdw>
                </a:effectLst>
                <a:latin typeface="Consolas" pitchFamily="49" charset="0"/>
              </a:rPr>
              <a:t>char16_t</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char32_t</a:t>
            </a:r>
            <a:r>
              <a:rPr lang="en-US" dirty="0"/>
              <a:t>,</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u16string</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rPr>
              <a:t>u32string</a:t>
            </a:r>
          </a:p>
          <a:p>
            <a:r>
              <a:rPr lang="en-US" dirty="0"/>
              <a:t>All in all, built-in support is not very good – just storing is ok</a:t>
            </a:r>
          </a:p>
          <a:p>
            <a:pPr lvl="1"/>
            <a:r>
              <a:rPr lang="en-US" dirty="0"/>
              <a:t>Unicode-specific things like converting between upper and lowercase, determining size of a string, etc., are not supported properly by default</a:t>
            </a:r>
          </a:p>
          <a:p>
            <a:r>
              <a:rPr lang="en-US" dirty="0"/>
              <a:t>Best approach: use external libraries – QT, ICU, UTF8-CPP, etc.</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40</a:t>
            </a:fld>
            <a:endParaRPr lang="bg-BG"/>
          </a:p>
        </p:txBody>
      </p:sp>
    </p:spTree>
    <p:extLst>
      <p:ext uri="{BB962C8B-B14F-4D97-AF65-F5344CB8AC3E}">
        <p14:creationId xmlns:p14="http://schemas.microsoft.com/office/powerpoint/2010/main" val="386298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Streams, Handling User Input, File I/O</a:t>
            </a:r>
          </a:p>
        </p:txBody>
      </p:sp>
      <p:sp>
        <p:nvSpPr>
          <p:cNvPr id="3" name="Subtitle 2"/>
          <p:cNvSpPr>
            <a:spLocks noGrp="1"/>
          </p:cNvSpPr>
          <p:nvPr>
            <p:ph type="subTitle" idx="1"/>
          </p:nvPr>
        </p:nvSpPr>
        <p:spPr/>
        <p:txBody>
          <a:bodyPr/>
          <a:lstStyle/>
          <a:p>
            <a:r>
              <a:rPr lang="en-US" dirty="0"/>
              <a:t>Representing Text with Symbol Literals, char Arrays and the </a:t>
            </a:r>
            <a:r>
              <a:rPr lang="en-US" dirty="0" err="1"/>
              <a:t>std</a:t>
            </a:r>
            <a:r>
              <a:rPr lang="en-US" dirty="0"/>
              <a:t>::string</a:t>
            </a:r>
          </a:p>
        </p:txBody>
      </p:sp>
    </p:spTree>
    <p:extLst>
      <p:ext uri="{BB962C8B-B14F-4D97-AF65-F5344CB8AC3E}">
        <p14:creationId xmlns:p14="http://schemas.microsoft.com/office/powerpoint/2010/main" val="39409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Streams</a:t>
            </a:r>
            <a:endParaRPr lang="bg-BG" dirty="0"/>
          </a:p>
        </p:txBody>
      </p:sp>
      <p:sp>
        <p:nvSpPr>
          <p:cNvPr id="3" name="Content Placeholder 2"/>
          <p:cNvSpPr>
            <a:spLocks noGrp="1"/>
          </p:cNvSpPr>
          <p:nvPr>
            <p:ph idx="1"/>
          </p:nvPr>
        </p:nvSpPr>
        <p:spPr/>
        <p:txBody>
          <a:bodyPr/>
          <a:lstStyle/>
          <a:p>
            <a:r>
              <a:rPr lang="en-US" dirty="0"/>
              <a:t>We met streams in the last lecture, when we used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cout</a:t>
            </a:r>
            <a:endParaRPr lang="en-US" dirty="0">
              <a:solidFill>
                <a:srgbClr val="8CF4F2"/>
              </a:solidFill>
              <a:effectLst>
                <a:outerShdw blurRad="38100" dist="38100" dir="2700000" algn="tl">
                  <a:srgbClr val="000000">
                    <a:alpha val="43137"/>
                  </a:srgbClr>
                </a:outerShdw>
              </a:effectLst>
              <a:latin typeface="Consolas" pitchFamily="49" charset="0"/>
            </a:endParaRPr>
          </a:p>
          <a:p>
            <a:r>
              <a:rPr lang="en-US" dirty="0"/>
              <a:t>Offer an abstraction over data coming from or going to somewhere</a:t>
            </a:r>
          </a:p>
          <a:p>
            <a:pPr lvl="1"/>
            <a:r>
              <a:rPr lang="en-US" dirty="0"/>
              <a:t>i.e. let us ignore details of input and output, e.g. </a:t>
            </a:r>
            <a:r>
              <a:rPr lang="en-US" dirty="0"/>
              <a:t>like </a:t>
            </a:r>
            <a:r>
              <a:rPr lang="en-US" dirty="0"/>
              <a:t>reading N bytes</a:t>
            </a:r>
          </a:p>
          <a:p>
            <a:r>
              <a:rPr lang="en-US" dirty="0"/>
              <a:t>Practically speaking, streams are ways of reading/writing data</a:t>
            </a:r>
          </a:p>
          <a:p>
            <a:r>
              <a:rPr lang="en-US" dirty="0"/>
              <a:t>A stream could be constructed for any type of data container</a:t>
            </a:r>
          </a:p>
          <a:p>
            <a:pPr lvl="1"/>
            <a:r>
              <a:rPr lang="en-US" dirty="0"/>
              <a:t>Both for writing to and reading from that data container</a:t>
            </a:r>
          </a:p>
          <a:p>
            <a:pPr lvl="1"/>
            <a:r>
              <a:rPr lang="en-US" dirty="0"/>
              <a:t>Arrays, strings, memory</a:t>
            </a:r>
          </a:p>
          <a:p>
            <a:pPr lvl="1"/>
            <a:r>
              <a:rPr lang="en-US" dirty="0"/>
              <a:t>Files, network connections, the keyboard buffer, etc.</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42</a:t>
            </a:fld>
            <a:endParaRPr lang="bg-BG"/>
          </a:p>
        </p:txBody>
      </p:sp>
    </p:spTree>
    <p:extLst>
      <p:ext uri="{BB962C8B-B14F-4D97-AF65-F5344CB8AC3E}">
        <p14:creationId xmlns:p14="http://schemas.microsoft.com/office/powerpoint/2010/main" val="79643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solidFill>
                  <a:srgbClr val="8CF4F2"/>
                </a:solidFill>
                <a:effectLst>
                  <a:outerShdw blurRad="38100" dist="38100" dir="2700000" algn="tl">
                    <a:srgbClr val="000000">
                      <a:alpha val="43137"/>
                    </a:srgbClr>
                  </a:outerShdw>
                </a:effectLst>
                <a:latin typeface="Consolas" pitchFamily="49" charset="0"/>
                <a:ea typeface="+mn-ea"/>
                <a:cs typeface="+mn-cs"/>
              </a:rPr>
              <a:t>stringstream</a:t>
            </a:r>
            <a:r>
              <a:rPr lang="en-US" dirty="0"/>
              <a:t> </a:t>
            </a:r>
            <a:endParaRPr lang="bg-BG" dirty="0"/>
          </a:p>
        </p:txBody>
      </p:sp>
      <p:sp>
        <p:nvSpPr>
          <p:cNvPr id="3" name="Content Placeholder 2"/>
          <p:cNvSpPr>
            <a:spLocks noGrp="1"/>
          </p:cNvSpPr>
          <p:nvPr>
            <p:ph idx="1"/>
          </p:nvPr>
        </p:nvSpPr>
        <p:spPr/>
        <p:txBody>
          <a:bodyPr>
            <a:normAutofit lnSpcReduction="10000"/>
          </a:bodyPr>
          <a:lstStyle/>
          <a:p>
            <a:r>
              <a:rPr lang="en-US" dirty="0"/>
              <a:t>The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is a </a:t>
            </a:r>
            <a:r>
              <a:rPr lang="en-US" dirty="0"/>
              <a:t>standard </a:t>
            </a:r>
            <a:r>
              <a:rPr lang="en-US" dirty="0"/>
              <a:t>stream working over a </a:t>
            </a:r>
            <a:r>
              <a:rPr lang="en-US" dirty="0">
                <a:solidFill>
                  <a:srgbClr val="8CF4F2"/>
                </a:solidFill>
                <a:effectLst>
                  <a:outerShdw blurRad="38100" dist="38100" dir="2700000" algn="tl">
                    <a:srgbClr val="000000">
                      <a:alpha val="43137"/>
                    </a:srgbClr>
                  </a:outerShdw>
                </a:effectLst>
                <a:latin typeface="Consolas" pitchFamily="49" charset="0"/>
              </a:rPr>
              <a:t>string</a:t>
            </a:r>
          </a:p>
          <a:p>
            <a:pPr lvl="1"/>
            <a:r>
              <a:rPr lang="en-US" dirty="0">
                <a:solidFill>
                  <a:srgbClr val="8CF4F2"/>
                </a:solidFill>
                <a:effectLst>
                  <a:outerShdw blurRad="38100" dist="38100" dir="2700000" algn="tl">
                    <a:srgbClr val="000000">
                      <a:alpha val="43137"/>
                    </a:srgbClr>
                  </a:outerShdw>
                </a:effectLst>
                <a:latin typeface="Consolas" pitchFamily="49" charset="0"/>
              </a:rPr>
              <a:t>#include&lt;</a:t>
            </a:r>
            <a:r>
              <a:rPr lang="en-US" dirty="0" err="1">
                <a:solidFill>
                  <a:srgbClr val="8CF4F2"/>
                </a:solidFill>
                <a:effectLst>
                  <a:outerShdw blurRad="38100" dist="38100" dir="2700000" algn="tl">
                    <a:srgbClr val="000000">
                      <a:alpha val="43137"/>
                    </a:srgbClr>
                  </a:outerShdw>
                </a:effectLst>
                <a:latin typeface="Consolas" pitchFamily="49" charset="0"/>
              </a:rPr>
              <a:t>sstream</a:t>
            </a:r>
            <a:r>
              <a:rPr lang="en-US" dirty="0">
                <a:solidFill>
                  <a:srgbClr val="8CF4F2"/>
                </a:solidFill>
                <a:effectLst>
                  <a:outerShdw blurRad="38100" dist="38100" dir="2700000" algn="tl">
                    <a:srgbClr val="000000">
                      <a:alpha val="43137"/>
                    </a:srgbClr>
                  </a:outerShdw>
                </a:effectLst>
                <a:latin typeface="Consolas" pitchFamily="49" charset="0"/>
              </a:rPr>
              <a:t>&gt;</a:t>
            </a:r>
            <a:endParaRPr lang="en-US" dirty="0"/>
          </a:p>
          <a:p>
            <a:pPr lvl="1"/>
            <a:r>
              <a:rPr lang="en-US" dirty="0"/>
              <a:t>As opposed to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cout</a:t>
            </a:r>
            <a:r>
              <a:rPr lang="en-US" dirty="0"/>
              <a:t> which work over the console</a:t>
            </a:r>
          </a:p>
          <a:p>
            <a:r>
              <a:rPr lang="en-US" dirty="0"/>
              <a:t>Supports both reading and writing data to the string</a:t>
            </a:r>
          </a:p>
          <a:p>
            <a:pPr lvl="1"/>
            <a:r>
              <a:rPr lang="en-US" dirty="0"/>
              <a:t>There are also </a:t>
            </a:r>
            <a:r>
              <a:rPr lang="en-US" dirty="0" err="1">
                <a:solidFill>
                  <a:srgbClr val="8CF4F2"/>
                </a:solidFill>
                <a:effectLst>
                  <a:outerShdw blurRad="38100" dist="38100" dir="2700000" algn="tl">
                    <a:srgbClr val="000000">
                      <a:alpha val="43137"/>
                    </a:srgbClr>
                  </a:outerShdw>
                </a:effectLst>
                <a:latin typeface="Consolas" pitchFamily="49" charset="0"/>
              </a:rPr>
              <a:t>istringstream</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ostringstream</a:t>
            </a:r>
            <a:r>
              <a:rPr lang="en-US" dirty="0"/>
              <a:t> which only allow read or write respectively</a:t>
            </a:r>
          </a:p>
          <a:p>
            <a:r>
              <a:rPr lang="en-US" dirty="0"/>
              <a:t>Useful for working on a string “word-by-word”</a:t>
            </a:r>
          </a:p>
          <a:p>
            <a:pPr lvl="1"/>
            <a:r>
              <a:rPr lang="en-US" dirty="0"/>
              <a:t>E.g. splitting a large input into separate values</a:t>
            </a:r>
          </a:p>
          <a:p>
            <a:pPr lvl="1"/>
            <a:r>
              <a:rPr lang="en-US" dirty="0"/>
              <a:t>E.g. reading in numbers from a string</a:t>
            </a:r>
          </a:p>
          <a:p>
            <a:pPr lvl="1"/>
            <a:r>
              <a:rPr lang="en-US" dirty="0"/>
              <a:t>E.g. creating a string with text and numbers</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43</a:t>
            </a:fld>
            <a:endParaRPr lang="bg-BG"/>
          </a:p>
        </p:txBody>
      </p:sp>
    </p:spTree>
    <p:extLst>
      <p:ext uri="{BB962C8B-B14F-4D97-AF65-F5344CB8AC3E}">
        <p14:creationId xmlns:p14="http://schemas.microsoft.com/office/powerpoint/2010/main" val="110001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8CF4F2"/>
                </a:solidFill>
                <a:effectLst>
                  <a:outerShdw blurRad="38100" dist="38100" dir="2700000" algn="tl">
                    <a:srgbClr val="000000">
                      <a:alpha val="43137"/>
                    </a:srgbClr>
                  </a:outerShdw>
                </a:effectLst>
                <a:latin typeface="Consolas" pitchFamily="49" charset="0"/>
                <a:ea typeface="+mn-ea"/>
                <a:cs typeface="+mn-cs"/>
              </a:rPr>
              <a:t>stringstream</a:t>
            </a:r>
            <a:endParaRPr lang="en-US" dirty="0">
              <a:solidFill>
                <a:srgbClr val="8CF4F2"/>
              </a:solidFill>
              <a:effectLst>
                <a:outerShdw blurRad="38100" dist="38100" dir="2700000" algn="tl">
                  <a:srgbClr val="000000">
                    <a:alpha val="43137"/>
                  </a:srgbClr>
                </a:outerShdw>
              </a:effectLst>
              <a:latin typeface="Consolas" pitchFamily="49" charset="0"/>
              <a:ea typeface="+mn-ea"/>
              <a:cs typeface="+mn-cs"/>
            </a:endParaRP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20764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User Input with </a:t>
            </a:r>
            <a:br>
              <a:rPr lang="en-US" dirty="0"/>
            </a:br>
            <a:r>
              <a:rPr lang="en-US" dirty="0" err="1">
                <a:solidFill>
                  <a:srgbClr val="8CF4F2"/>
                </a:solidFill>
                <a:effectLst>
                  <a:outerShdw blurRad="38100" dist="38100" dir="2700000" algn="tl">
                    <a:srgbClr val="000000">
                      <a:alpha val="43137"/>
                    </a:srgbClr>
                  </a:outerShdw>
                </a:effectLst>
                <a:latin typeface="Consolas" pitchFamily="49" charset="0"/>
                <a:ea typeface="+mn-ea"/>
                <a:cs typeface="+mn-cs"/>
              </a:rPr>
              <a:t>getline</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ea typeface="+mn-ea"/>
                <a:cs typeface="+mn-cs"/>
              </a:rPr>
              <a:t>stringstream</a:t>
            </a:r>
            <a:endParaRPr lang="bg-BG" dirty="0">
              <a:solidFill>
                <a:srgbClr val="8CF4F2"/>
              </a:solidFill>
              <a:effectLst>
                <a:outerShdw blurRad="38100" dist="38100" dir="2700000" algn="tl">
                  <a:srgbClr val="000000">
                    <a:alpha val="43137"/>
                  </a:srgbClr>
                </a:outerShdw>
              </a:effectLst>
              <a:latin typeface="Consolas" pitchFamily="49" charset="0"/>
              <a:ea typeface="+mn-ea"/>
              <a:cs typeface="+mn-cs"/>
            </a:endParaRPr>
          </a:p>
        </p:txBody>
      </p:sp>
      <p:sp>
        <p:nvSpPr>
          <p:cNvPr id="3" name="Content Placeholder 2"/>
          <p:cNvSpPr>
            <a:spLocks noGrp="1"/>
          </p:cNvSpPr>
          <p:nvPr>
            <p:ph idx="1"/>
          </p:nvPr>
        </p:nvSpPr>
        <p:spPr/>
        <p:txBody>
          <a:bodyPr>
            <a:normAutofit/>
          </a:bodyPr>
          <a:lstStyle/>
          <a:p>
            <a:r>
              <a:rPr lang="en-US" dirty="0" err="1">
                <a:solidFill>
                  <a:srgbClr val="8CF4F2"/>
                </a:solidFill>
                <a:effectLst>
                  <a:outerShdw blurRad="38100" dist="38100" dir="2700000" algn="tl">
                    <a:srgbClr val="000000">
                      <a:alpha val="43137"/>
                    </a:srgbClr>
                  </a:outerShdw>
                </a:effectLst>
                <a:latin typeface="Consolas" pitchFamily="49" charset="0"/>
              </a:rPr>
              <a:t>getline</a:t>
            </a:r>
            <a:r>
              <a:rPr lang="en-US" dirty="0">
                <a:solidFill>
                  <a:srgbClr val="8CF4F2"/>
                </a:solidFill>
                <a:effectLst>
                  <a:outerShdw blurRad="38100" dist="38100" dir="2700000" algn="tl">
                    <a:srgbClr val="000000">
                      <a:alpha val="43137"/>
                    </a:srgbClr>
                  </a:outerShdw>
                </a:effectLst>
                <a:latin typeface="Consolas" pitchFamily="49" charset="0"/>
              </a:rPr>
              <a:t>(stream, </a:t>
            </a:r>
            <a:r>
              <a:rPr lang="en-US" dirty="0" err="1">
                <a:solidFill>
                  <a:srgbClr val="8CF4F2"/>
                </a:solidFill>
                <a:effectLst>
                  <a:outerShdw blurRad="38100" dist="38100" dir="2700000" algn="tl">
                    <a:srgbClr val="000000">
                      <a:alpha val="43137"/>
                    </a:srgbClr>
                  </a:outerShdw>
                </a:effectLst>
                <a:latin typeface="Consolas" pitchFamily="49" charset="0"/>
              </a:rPr>
              <a:t>targetStr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reads an entire line of text</a:t>
            </a:r>
          </a:p>
          <a:p>
            <a:pPr lvl="1"/>
            <a:r>
              <a:rPr lang="en-US" dirty="0"/>
              <a:t>Or until a delimiter </a:t>
            </a:r>
            <a:r>
              <a:rPr lang="en-US" dirty="0">
                <a:solidFill>
                  <a:srgbClr val="8CF4F2"/>
                </a:solidFill>
                <a:effectLst>
                  <a:outerShdw blurRad="38100" dist="38100" dir="2700000" algn="tl">
                    <a:srgbClr val="000000">
                      <a:alpha val="43137"/>
                    </a:srgbClr>
                  </a:outerShdw>
                </a:effectLst>
                <a:latin typeface="Consolas" pitchFamily="49" charset="0"/>
              </a:rPr>
              <a:t>char</a:t>
            </a:r>
            <a:r>
              <a:rPr lang="en-US" dirty="0"/>
              <a:t> (provided as an additional </a:t>
            </a:r>
            <a:r>
              <a:rPr lang="en-US" dirty="0"/>
              <a:t>parameter) is reached</a:t>
            </a:r>
          </a:p>
          <a:p>
            <a:pPr lvl="1"/>
            <a:r>
              <a:rPr lang="en-US" dirty="0"/>
              <a:t>From the provided </a:t>
            </a:r>
            <a:r>
              <a:rPr lang="en-US" dirty="0">
                <a:solidFill>
                  <a:srgbClr val="8CF4F2"/>
                </a:solidFill>
                <a:effectLst>
                  <a:outerShdw blurRad="38100" dist="38100" dir="2700000" algn="tl">
                    <a:srgbClr val="000000">
                      <a:alpha val="43137"/>
                    </a:srgbClr>
                  </a:outerShdw>
                </a:effectLst>
                <a:latin typeface="Consolas" pitchFamily="49" charset="0"/>
              </a:rPr>
              <a:t>stream</a:t>
            </a:r>
            <a:r>
              <a:rPr lang="en-US" dirty="0"/>
              <a:t> and puts it into </a:t>
            </a:r>
            <a:r>
              <a:rPr lang="en-US" dirty="0" err="1">
                <a:solidFill>
                  <a:srgbClr val="8CF4F2"/>
                </a:solidFill>
                <a:effectLst>
                  <a:outerShdw blurRad="38100" dist="38100" dir="2700000" algn="tl">
                    <a:srgbClr val="000000">
                      <a:alpha val="43137"/>
                    </a:srgbClr>
                  </a:outerShdw>
                </a:effectLst>
                <a:latin typeface="Consolas" pitchFamily="49" charset="0"/>
              </a:rPr>
              <a:t>targetStr</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a:t>Avoid mixing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solidFill>
                  <a:srgbClr val="8CF4F2"/>
                </a:solidFill>
                <a:effectLst>
                  <a:outerShdw blurRad="38100" dist="38100" dir="2700000" algn="tl">
                    <a:srgbClr val="000000">
                      <a:alpha val="43137"/>
                    </a:srgbClr>
                  </a:outerShdw>
                </a:effectLst>
                <a:latin typeface="Consolas" pitchFamily="49" charset="0"/>
              </a:rPr>
              <a:t>&gt;&gt;</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getline</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a:t>
            </a:r>
            <a:r>
              <a:rPr lang="en-US" dirty="0">
                <a:hlinkClick r:id="rId2"/>
              </a:rPr>
              <a:t>http://stackoverflow.com/a/18786719</a:t>
            </a:r>
            <a:r>
              <a:rPr lang="en-US" dirty="0"/>
              <a:t> </a:t>
            </a:r>
            <a:endParaRPr lang="en-US" dirty="0"/>
          </a:p>
          <a:p>
            <a:r>
              <a:rPr lang="en-US" dirty="0"/>
              <a:t>We can then parse-out the </a:t>
            </a:r>
            <a:r>
              <a:rPr lang="en-US" dirty="0" err="1">
                <a:solidFill>
                  <a:srgbClr val="8CF4F2"/>
                </a:solidFill>
                <a:effectLst>
                  <a:outerShdw blurRad="38100" dist="38100" dir="2700000" algn="tl">
                    <a:srgbClr val="000000">
                      <a:alpha val="43137"/>
                    </a:srgbClr>
                  </a:outerShdw>
                </a:effectLst>
                <a:latin typeface="Consolas" pitchFamily="49" charset="0"/>
              </a:rPr>
              <a:t>targetStr</a:t>
            </a:r>
            <a:r>
              <a:rPr lang="en-US" dirty="0"/>
              <a:t> with a </a:t>
            </a:r>
            <a:r>
              <a:rPr lang="en-US" dirty="0" err="1">
                <a:solidFill>
                  <a:srgbClr val="8CF4F2"/>
                </a:solidFill>
                <a:effectLst>
                  <a:outerShdw blurRad="38100" dist="38100" dir="2700000" algn="tl">
                    <a:srgbClr val="000000">
                      <a:alpha val="43137"/>
                    </a:srgbClr>
                  </a:outerShdw>
                </a:effectLst>
                <a:latin typeface="Consolas" pitchFamily="49" charset="0"/>
              </a:rPr>
              <a:t>stringstream</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has the same utilities as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(e.g. whitespace skipping)</a:t>
            </a:r>
          </a:p>
          <a:p>
            <a:pPr lvl="1"/>
            <a:r>
              <a:rPr lang="en-US" dirty="0"/>
              <a:t>Can setup the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without worrying about the console</a:t>
            </a:r>
          </a:p>
          <a:p>
            <a:pPr lvl="1"/>
            <a:r>
              <a:rPr lang="en-US" dirty="0"/>
              <a:t>If a parsing error happens (e.g. when reading an it), the error state will be on the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not on the entire standard input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a:t>
            </a:r>
          </a:p>
          <a:p>
            <a:pPr lvl="1"/>
            <a:endParaRPr lang="en-US" dirty="0"/>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45</a:t>
            </a:fld>
            <a:endParaRPr lang="bg-BG"/>
          </a:p>
        </p:txBody>
      </p:sp>
    </p:spTree>
    <p:extLst>
      <p:ext uri="{BB962C8B-B14F-4D97-AF65-F5344CB8AC3E}">
        <p14:creationId xmlns:p14="http://schemas.microsoft.com/office/powerpoint/2010/main" val="22565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dirty="0"/>
              <a:t>Read a line of space-separated numbers and notify the user about strings we couldn’t parse as numbers:</a:t>
            </a:r>
            <a:endParaRPr lang="bg-BG" dirty="0"/>
          </a:p>
        </p:txBody>
      </p:sp>
      <p:sp>
        <p:nvSpPr>
          <p:cNvPr id="3" name="Content Placeholder 2"/>
          <p:cNvSpPr>
            <a:spLocks noGrp="1"/>
          </p:cNvSpPr>
          <p:nvPr>
            <p:ph idx="1"/>
          </p:nvPr>
        </p:nvSpPr>
        <p:spPr/>
        <p:txBody>
          <a:bodyPr>
            <a:normAutofit/>
          </a:bodyPr>
          <a:lstStyle/>
          <a:p>
            <a:r>
              <a:rPr lang="en-US" dirty="0"/>
              <a:t>Do a </a:t>
            </a:r>
            <a:r>
              <a:rPr lang="en-US" dirty="0" err="1">
                <a:solidFill>
                  <a:srgbClr val="8CF4F2"/>
                </a:solidFill>
                <a:effectLst>
                  <a:outerShdw blurRad="38100" dist="38100" dir="2700000" algn="tl">
                    <a:srgbClr val="000000">
                      <a:alpha val="43137"/>
                    </a:srgbClr>
                  </a:outerShdw>
                </a:effectLst>
                <a:latin typeface="Consolas" pitchFamily="49" charset="0"/>
              </a:rPr>
              <a:t>getline</a:t>
            </a:r>
            <a:r>
              <a:rPr lang="en-US" dirty="0"/>
              <a:t>, make a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on the result</a:t>
            </a:r>
          </a:p>
          <a:p>
            <a:r>
              <a:rPr lang="en-US" dirty="0"/>
              <a:t>Do a loop while the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is valid</a:t>
            </a:r>
          </a:p>
          <a:p>
            <a:pPr lvl="1"/>
            <a:r>
              <a:rPr lang="en-US" dirty="0"/>
              <a:t>In the loop, try to read a number</a:t>
            </a:r>
          </a:p>
          <a:p>
            <a:pPr lvl="1"/>
            <a:r>
              <a:rPr lang="en-US" dirty="0"/>
              <a:t>If the read fails, clear the error state and read in a string instead</a:t>
            </a:r>
          </a:p>
          <a:p>
            <a:pPr lvl="1"/>
            <a:r>
              <a:rPr lang="en-US" dirty="0"/>
              <a:t>If the errored string is empty, we just reached the end of the line</a:t>
            </a:r>
          </a:p>
          <a:p>
            <a:pPr lvl="1"/>
            <a:r>
              <a:rPr lang="en-US" dirty="0"/>
              <a:t>If the errored string is not empty, then it must be a badly-written number – store it somewhere so we can later print it to notify the user</a:t>
            </a:r>
          </a:p>
          <a:p>
            <a:r>
              <a:rPr lang="en-US" dirty="0"/>
              <a:t>After the loop, if we have errored strings – print them, otherwise we’re done</a:t>
            </a:r>
          </a:p>
          <a:p>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46</a:t>
            </a:fld>
            <a:endParaRPr lang="bg-BG"/>
          </a:p>
        </p:txBody>
      </p:sp>
    </p:spTree>
    <p:extLst>
      <p:ext uri="{BB962C8B-B14F-4D97-AF65-F5344CB8AC3E}">
        <p14:creationId xmlns:p14="http://schemas.microsoft.com/office/powerpoint/2010/main" val="33828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Handling User Input</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1106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to and from Files</a:t>
            </a:r>
            <a:endParaRPr lang="bg-BG" dirty="0"/>
          </a:p>
        </p:txBody>
      </p:sp>
      <p:sp>
        <p:nvSpPr>
          <p:cNvPr id="3" name="Content Placeholder 2"/>
          <p:cNvSpPr>
            <a:spLocks noGrp="1"/>
          </p:cNvSpPr>
          <p:nvPr>
            <p:ph idx="1"/>
          </p:nvPr>
        </p:nvSpPr>
        <p:spPr/>
        <p:txBody>
          <a:bodyPr>
            <a:normAutofit/>
          </a:bodyPr>
          <a:lstStyle/>
          <a:p>
            <a:r>
              <a:rPr lang="en-US" dirty="0">
                <a:solidFill>
                  <a:srgbClr val="8CF4F2"/>
                </a:solidFill>
                <a:effectLst>
                  <a:outerShdw blurRad="38100" dist="38100" dir="2700000" algn="tl">
                    <a:srgbClr val="000000">
                      <a:alpha val="43137"/>
                    </a:srgbClr>
                  </a:outerShdw>
                </a:effectLst>
                <a:latin typeface="Consolas" pitchFamily="49" charset="0"/>
              </a:rPr>
              <a:t>#include&lt;</a:t>
            </a:r>
            <a:r>
              <a:rPr lang="en-US" dirty="0" err="1">
                <a:solidFill>
                  <a:srgbClr val="8CF4F2"/>
                </a:solidFill>
                <a:effectLst>
                  <a:outerShdw blurRad="38100" dist="38100" dir="2700000" algn="tl">
                    <a:srgbClr val="000000">
                      <a:alpha val="43137"/>
                    </a:srgbClr>
                  </a:outerShdw>
                </a:effectLst>
                <a:latin typeface="Consolas" pitchFamily="49" charset="0"/>
              </a:rPr>
              <a:t>fstream</a:t>
            </a:r>
            <a:r>
              <a:rPr lang="en-US" dirty="0">
                <a:solidFill>
                  <a:srgbClr val="8CF4F2"/>
                </a:solidFill>
                <a:effectLst>
                  <a:outerShdw blurRad="38100" dist="38100" dir="2700000" algn="tl">
                    <a:srgbClr val="000000">
                      <a:alpha val="43137"/>
                    </a:srgbClr>
                  </a:outerShdw>
                </a:effectLst>
                <a:latin typeface="Consolas" pitchFamily="49" charset="0"/>
              </a:rPr>
              <a:t>&gt;</a:t>
            </a:r>
            <a:r>
              <a:rPr lang="en-US" dirty="0"/>
              <a:t> provides streams for files</a:t>
            </a:r>
          </a:p>
          <a:p>
            <a:pPr lvl="1"/>
            <a:r>
              <a:rPr lang="en-US" dirty="0" err="1">
                <a:solidFill>
                  <a:srgbClr val="8CF4F2"/>
                </a:solidFill>
                <a:effectLst>
                  <a:outerShdw blurRad="38100" dist="38100" dir="2700000" algn="tl">
                    <a:srgbClr val="000000">
                      <a:alpha val="43137"/>
                    </a:srgbClr>
                  </a:outerShdw>
                </a:effectLst>
                <a:latin typeface="Consolas" pitchFamily="49" charset="0"/>
              </a:rPr>
              <a:t>ifstream</a:t>
            </a:r>
            <a:r>
              <a:rPr lang="en-US" dirty="0"/>
              <a:t> class for input, </a:t>
            </a:r>
            <a:r>
              <a:rPr lang="en-US" dirty="0" err="1">
                <a:solidFill>
                  <a:srgbClr val="8CF4F2"/>
                </a:solidFill>
                <a:effectLst>
                  <a:outerShdw blurRad="38100" dist="38100" dir="2700000" algn="tl">
                    <a:srgbClr val="000000">
                      <a:alpha val="43137"/>
                    </a:srgbClr>
                  </a:outerShdw>
                </a:effectLst>
                <a:latin typeface="Consolas" pitchFamily="49" charset="0"/>
              </a:rPr>
              <a:t>ofstream</a:t>
            </a:r>
            <a:r>
              <a:rPr lang="en-US" dirty="0"/>
              <a:t> for output, </a:t>
            </a:r>
            <a:r>
              <a:rPr lang="en-US" dirty="0" err="1">
                <a:solidFill>
                  <a:srgbClr val="8CF4F2"/>
                </a:solidFill>
                <a:effectLst>
                  <a:outerShdw blurRad="38100" dist="38100" dir="2700000" algn="tl">
                    <a:srgbClr val="000000">
                      <a:alpha val="43137"/>
                    </a:srgbClr>
                  </a:outerShdw>
                </a:effectLst>
                <a:latin typeface="Consolas" pitchFamily="49" charset="0"/>
              </a:rPr>
              <a:t>fstream</a:t>
            </a:r>
            <a:r>
              <a:rPr lang="en-US" dirty="0"/>
              <a:t> for both</a:t>
            </a:r>
          </a:p>
          <a:p>
            <a:r>
              <a:rPr lang="en-US" dirty="0"/>
              <a:t>Syntax for </a:t>
            </a:r>
            <a:r>
              <a:rPr lang="en-US" dirty="0">
                <a:solidFill>
                  <a:srgbClr val="8CF4F2"/>
                </a:solidFill>
                <a:effectLst>
                  <a:outerShdw blurRad="38100" dist="38100" dir="2700000" algn="tl">
                    <a:srgbClr val="000000">
                      <a:alpha val="43137"/>
                    </a:srgbClr>
                  </a:outerShdw>
                </a:effectLst>
                <a:latin typeface="Consolas" pitchFamily="49" charset="0"/>
              </a:rPr>
              <a:t>string</a:t>
            </a:r>
            <a:r>
              <a:rPr lang="en-US" dirty="0"/>
              <a:t> reading/writing:</a:t>
            </a:r>
          </a:p>
          <a:p>
            <a:pPr lvl="1"/>
            <a:r>
              <a:rPr lang="en-US" dirty="0"/>
              <a:t>Declare &amp; Initialize: </a:t>
            </a:r>
            <a:r>
              <a:rPr lang="en-US" dirty="0" err="1">
                <a:solidFill>
                  <a:srgbClr val="8CF4F2"/>
                </a:solidFill>
                <a:effectLst>
                  <a:outerShdw blurRad="38100" dist="38100" dir="2700000" algn="tl">
                    <a:srgbClr val="000000">
                      <a:alpha val="43137"/>
                    </a:srgbClr>
                  </a:outerShdw>
                </a:effectLst>
                <a:latin typeface="Consolas" pitchFamily="49" charset="0"/>
              </a:rPr>
              <a:t>fstream</a:t>
            </a:r>
            <a:r>
              <a:rPr lang="en-US" dirty="0">
                <a:solidFill>
                  <a:srgbClr val="8CF4F2"/>
                </a:solidFill>
                <a:effectLst>
                  <a:outerShdw blurRad="38100" dist="38100" dir="2700000" algn="tl">
                    <a:srgbClr val="000000">
                      <a:alpha val="43137"/>
                    </a:srgbClr>
                  </a:outerShdw>
                </a:effectLst>
                <a:latin typeface="Consolas" pitchFamily="49" charset="0"/>
              </a:rPr>
              <a:t> stream(</a:t>
            </a:r>
            <a:r>
              <a:rPr lang="en-US" dirty="0" err="1">
                <a:solidFill>
                  <a:srgbClr val="8CF4F2"/>
                </a:solidFill>
                <a:effectLst>
                  <a:outerShdw blurRad="38100" dist="38100" dir="2700000" algn="tl">
                    <a:srgbClr val="000000">
                      <a:alpha val="43137"/>
                    </a:srgbClr>
                  </a:outerShdw>
                </a:effectLst>
                <a:latin typeface="Consolas" pitchFamily="49" charset="0"/>
              </a:rPr>
              <a:t>filepathStr</a:t>
            </a:r>
            <a:r>
              <a:rPr lang="en-US" dirty="0">
                <a:solidFill>
                  <a:srgbClr val="8CF4F2"/>
                </a:solidFill>
                <a:effectLst>
                  <a:outerShdw blurRad="38100" dist="38100" dir="2700000" algn="tl">
                    <a:srgbClr val="000000">
                      <a:alpha val="43137"/>
                    </a:srgbClr>
                  </a:outerShdw>
                </a:effectLst>
                <a:latin typeface="Consolas" pitchFamily="49" charset="0"/>
              </a:rPr>
              <a:t>);</a:t>
            </a:r>
          </a:p>
          <a:p>
            <a:pPr lvl="1"/>
            <a:r>
              <a:rPr lang="en-US" dirty="0"/>
              <a:t>Or declare and open (this and the above do mostly the same thing): </a:t>
            </a:r>
            <a:br>
              <a:rPr lang="en-US" dirty="0"/>
            </a:br>
            <a:r>
              <a:rPr lang="en-US" dirty="0" err="1">
                <a:solidFill>
                  <a:srgbClr val="8CF4F2"/>
                </a:solidFill>
                <a:effectLst>
                  <a:outerShdw blurRad="38100" dist="38100" dir="2700000" algn="tl">
                    <a:srgbClr val="000000">
                      <a:alpha val="43137"/>
                    </a:srgbClr>
                  </a:outerShdw>
                </a:effectLst>
                <a:latin typeface="Consolas" pitchFamily="49" charset="0"/>
              </a:rPr>
              <a:t>fstream</a:t>
            </a:r>
            <a:r>
              <a:rPr lang="en-US" dirty="0">
                <a:solidFill>
                  <a:srgbClr val="8CF4F2"/>
                </a:solidFill>
                <a:effectLst>
                  <a:outerShdw blurRad="38100" dist="38100" dir="2700000" algn="tl">
                    <a:srgbClr val="000000">
                      <a:alpha val="43137"/>
                    </a:srgbClr>
                  </a:outerShdw>
                </a:effectLst>
                <a:latin typeface="Consolas" pitchFamily="49" charset="0"/>
              </a:rPr>
              <a:t> stream; </a:t>
            </a:r>
            <a:r>
              <a:rPr lang="en-US" dirty="0" err="1">
                <a:solidFill>
                  <a:srgbClr val="8CF4F2"/>
                </a:solidFill>
                <a:effectLst>
                  <a:outerShdw blurRad="38100" dist="38100" dir="2700000" algn="tl">
                    <a:srgbClr val="000000">
                      <a:alpha val="43137"/>
                    </a:srgbClr>
                  </a:outerShdw>
                </a:effectLst>
                <a:latin typeface="Consolas" pitchFamily="49" charset="0"/>
              </a:rPr>
              <a:t>stream.open</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filepathStr</a:t>
            </a:r>
            <a:r>
              <a:rPr lang="en-US" dirty="0">
                <a:solidFill>
                  <a:srgbClr val="8CF4F2"/>
                </a:solidFill>
                <a:effectLst>
                  <a:outerShdw blurRad="38100" dist="38100" dir="2700000" algn="tl">
                    <a:srgbClr val="000000">
                      <a:alpha val="43137"/>
                    </a:srgbClr>
                  </a:outerShdw>
                </a:effectLst>
                <a:latin typeface="Consolas" pitchFamily="49" charset="0"/>
              </a:rPr>
              <a:t>);</a:t>
            </a:r>
          </a:p>
          <a:p>
            <a:pPr lvl="1"/>
            <a:r>
              <a:rPr lang="en-US" dirty="0"/>
              <a:t>Use </a:t>
            </a:r>
            <a:r>
              <a:rPr lang="en-US" dirty="0">
                <a:solidFill>
                  <a:srgbClr val="8CF4F2"/>
                </a:solidFill>
                <a:effectLst>
                  <a:outerShdw blurRad="38100" dist="38100" dir="2700000" algn="tl">
                    <a:srgbClr val="000000">
                      <a:alpha val="43137"/>
                    </a:srgbClr>
                  </a:outerShdw>
                </a:effectLst>
                <a:latin typeface="Consolas" pitchFamily="49" charset="0"/>
              </a:rPr>
              <a:t>&lt;&lt;</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&gt;&gt;</a:t>
            </a:r>
            <a:r>
              <a:rPr lang="en-US" dirty="0"/>
              <a:t> and</a:t>
            </a:r>
            <a:r>
              <a:rPr lang="en-US" dirty="0"/>
              <a:t> </a:t>
            </a:r>
            <a:r>
              <a:rPr lang="en-US" dirty="0" err="1">
                <a:solidFill>
                  <a:srgbClr val="8CF4F2"/>
                </a:solidFill>
                <a:effectLst>
                  <a:outerShdw blurRad="38100" dist="38100" dir="2700000" algn="tl">
                    <a:srgbClr val="000000">
                      <a:alpha val="43137"/>
                    </a:srgbClr>
                  </a:outerShdw>
                </a:effectLst>
                <a:latin typeface="Consolas" pitchFamily="49" charset="0"/>
              </a:rPr>
              <a:t>getline</a:t>
            </a:r>
            <a:r>
              <a:rPr lang="en-US" dirty="0"/>
              <a:t>  just like with </a:t>
            </a:r>
            <a:r>
              <a:rPr lang="en-US" dirty="0" err="1">
                <a:solidFill>
                  <a:srgbClr val="8CF4F2"/>
                </a:solidFill>
                <a:effectLst>
                  <a:outerShdw blurRad="38100" dist="38100" dir="2700000" algn="tl">
                    <a:srgbClr val="000000">
                      <a:alpha val="43137"/>
                    </a:srgbClr>
                  </a:outerShdw>
                </a:effectLst>
                <a:latin typeface="Consolas" pitchFamily="49" charset="0"/>
              </a:rPr>
              <a:t>stringstream</a:t>
            </a:r>
            <a:r>
              <a:rPr lang="en-US" dirty="0"/>
              <a:t>, </a:t>
            </a:r>
            <a:r>
              <a:rPr lang="en-US" dirty="0" err="1">
                <a:solidFill>
                  <a:srgbClr val="8CF4F2"/>
                </a:solidFill>
                <a:effectLst>
                  <a:outerShdw blurRad="38100" dist="38100" dir="2700000" algn="tl">
                    <a:srgbClr val="000000">
                      <a:alpha val="43137"/>
                    </a:srgbClr>
                  </a:outerShdw>
                </a:effectLst>
                <a:latin typeface="Consolas" pitchFamily="49" charset="0"/>
              </a:rPr>
              <a:t>cin</a:t>
            </a:r>
            <a:r>
              <a:rPr lang="en-US" dirty="0"/>
              <a:t> and </a:t>
            </a:r>
            <a:r>
              <a:rPr lang="en-US" dirty="0" err="1">
                <a:solidFill>
                  <a:srgbClr val="8CF4F2"/>
                </a:solidFill>
                <a:effectLst>
                  <a:outerShdw blurRad="38100" dist="38100" dir="2700000" algn="tl">
                    <a:srgbClr val="000000">
                      <a:alpha val="43137"/>
                    </a:srgbClr>
                  </a:outerShdw>
                </a:effectLst>
                <a:latin typeface="Consolas" pitchFamily="49" charset="0"/>
              </a:rPr>
              <a:t>cout</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a:t>Stream goes out of scope – file is closed. Alternatively: </a:t>
            </a:r>
            <a:r>
              <a:rPr lang="en-US" dirty="0" err="1">
                <a:solidFill>
                  <a:srgbClr val="8CF4F2"/>
                </a:solidFill>
                <a:effectLst>
                  <a:outerShdw blurRad="38100" dist="38100" dir="2700000" algn="tl">
                    <a:srgbClr val="000000">
                      <a:alpha val="43137"/>
                    </a:srgbClr>
                  </a:outerShdw>
                </a:effectLst>
                <a:latin typeface="Consolas" pitchFamily="49" charset="0"/>
              </a:rPr>
              <a:t>stream.close</a:t>
            </a:r>
            <a:r>
              <a:rPr lang="en-US" dirty="0">
                <a:solidFill>
                  <a:srgbClr val="8CF4F2"/>
                </a:solidFill>
                <a:effectLst>
                  <a:outerShdw blurRad="38100" dist="38100" dir="2700000" algn="tl">
                    <a:srgbClr val="000000">
                      <a:alpha val="43137"/>
                    </a:srgbClr>
                  </a:outerShdw>
                </a:effectLst>
                <a:latin typeface="Consolas" pitchFamily="49" charset="0"/>
              </a:rPr>
              <a:t>()</a:t>
            </a:r>
          </a:p>
          <a:p>
            <a:r>
              <a:rPr lang="en-US" dirty="0"/>
              <a:t>Binary I/O is possible with </a:t>
            </a:r>
            <a:r>
              <a:rPr lang="en-US" dirty="0">
                <a:solidFill>
                  <a:srgbClr val="8CF4F2"/>
                </a:solidFill>
                <a:effectLst>
                  <a:outerShdw blurRad="38100" dist="38100" dir="2700000" algn="tl">
                    <a:srgbClr val="000000">
                      <a:alpha val="43137"/>
                    </a:srgbClr>
                  </a:outerShdw>
                </a:effectLst>
                <a:latin typeface="Consolas" pitchFamily="49" charset="0"/>
              </a:rPr>
              <a:t>read()</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write()</a:t>
            </a:r>
            <a:r>
              <a:rPr lang="en-US" dirty="0"/>
              <a:t> + some </a:t>
            </a:r>
            <a:r>
              <a:rPr lang="en-US" dirty="0" err="1"/>
              <a:t>init</a:t>
            </a:r>
            <a:r>
              <a:rPr lang="en-US" dirty="0"/>
              <a:t> flags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48</a:t>
            </a:fld>
            <a:endParaRPr lang="bg-BG"/>
          </a:p>
        </p:txBody>
      </p:sp>
    </p:spTree>
    <p:extLst>
      <p:ext uri="{BB962C8B-B14F-4D97-AF65-F5344CB8AC3E}">
        <p14:creationId xmlns:p14="http://schemas.microsoft.com/office/powerpoint/2010/main" val="233343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Streams to and from Files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75362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bg-BG" dirty="0"/>
          </a:p>
        </p:txBody>
      </p:sp>
      <p:sp>
        <p:nvSpPr>
          <p:cNvPr id="3" name="Content Placeholder 2"/>
          <p:cNvSpPr>
            <a:spLocks noGrp="1"/>
          </p:cNvSpPr>
          <p:nvPr>
            <p:ph idx="1"/>
          </p:nvPr>
        </p:nvSpPr>
        <p:spPr/>
        <p:txBody>
          <a:bodyPr/>
          <a:lstStyle/>
          <a:p>
            <a:r>
              <a:rPr lang="en-US" dirty="0"/>
              <a:t>Multiple values (“elements”) under the same name &amp; type</a:t>
            </a:r>
          </a:p>
          <a:p>
            <a:r>
              <a:rPr lang="en-US" dirty="0"/>
              <a:t>Stored in sequential addresses in memory</a:t>
            </a:r>
          </a:p>
          <a:p>
            <a:r>
              <a:rPr lang="en-US" dirty="0"/>
              <a:t>Each element in an array has an index, starting from </a:t>
            </a:r>
            <a:r>
              <a:rPr lang="en-US" b="1" dirty="0">
                <a:solidFill>
                  <a:srgbClr val="8CF4F2"/>
                </a:solidFill>
                <a:effectLst>
                  <a:outerShdw blurRad="38100" dist="38100" dir="2700000" algn="tl">
                    <a:srgbClr val="000000">
                      <a:alpha val="43137"/>
                    </a:srgbClr>
                  </a:outerShdw>
                </a:effectLst>
                <a:latin typeface="Consolas" pitchFamily="49" charset="0"/>
              </a:rPr>
              <a:t>0</a:t>
            </a:r>
          </a:p>
          <a:p>
            <a:r>
              <a:rPr lang="en-US" dirty="0"/>
              <a:t>Each element can be accessed individually through index</a:t>
            </a:r>
          </a:p>
          <a:p>
            <a:r>
              <a:rPr lang="en-US" dirty="0"/>
              <a:t>The array can be passed around as a single object/variable</a:t>
            </a:r>
          </a:p>
          <a:p>
            <a:r>
              <a:rPr lang="en-US" dirty="0"/>
              <a:t>C++ arrays are a built-in, performance-optimized language feature</a:t>
            </a:r>
          </a:p>
          <a:p>
            <a:pPr lvl="1"/>
            <a:r>
              <a:rPr lang="en-US" dirty="0"/>
              <a:t>Note: this section will discuss so-called “static” arrays</a:t>
            </a:r>
          </a:p>
          <a:p>
            <a:pPr lvl="1"/>
            <a:r>
              <a:rPr lang="en-US" dirty="0"/>
              <a:t>We will discuss “dynamic” arrays in the Pointers section</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5</a:t>
            </a:fld>
            <a:endParaRPr lang="bg-BG"/>
          </a:p>
        </p:txBody>
      </p:sp>
    </p:spTree>
    <p:extLst>
      <p:ext uri="{BB962C8B-B14F-4D97-AF65-F5344CB8AC3E}">
        <p14:creationId xmlns:p14="http://schemas.microsoft.com/office/powerpoint/2010/main" val="330992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&amp; Streams – Things to Keep in Mind</a:t>
            </a:r>
            <a:endParaRPr lang="bg-BG" dirty="0"/>
          </a:p>
        </p:txBody>
      </p:sp>
      <p:sp>
        <p:nvSpPr>
          <p:cNvPr id="3" name="Content Placeholder 2"/>
          <p:cNvSpPr>
            <a:spLocks noGrp="1"/>
          </p:cNvSpPr>
          <p:nvPr>
            <p:ph idx="1"/>
          </p:nvPr>
        </p:nvSpPr>
        <p:spPr/>
        <p:txBody>
          <a:bodyPr>
            <a:normAutofit lnSpcReduction="10000"/>
          </a:bodyPr>
          <a:lstStyle/>
          <a:p>
            <a:r>
              <a:rPr lang="en-US" dirty="0"/>
              <a:t>There are a lot of C-string methods for writing/reading strings</a:t>
            </a:r>
          </a:p>
          <a:p>
            <a:pPr lvl="1"/>
            <a:r>
              <a:rPr lang="en-US" dirty="0" err="1">
                <a:solidFill>
                  <a:srgbClr val="8CF4F2"/>
                </a:solidFill>
                <a:effectLst>
                  <a:outerShdw blurRad="38100" dist="38100" dir="2700000" algn="tl">
                    <a:srgbClr val="000000">
                      <a:alpha val="43137"/>
                    </a:srgbClr>
                  </a:outerShdw>
                </a:effectLst>
                <a:latin typeface="Consolas" pitchFamily="49" charset="0"/>
              </a:rPr>
              <a:t>sprintf</a:t>
            </a:r>
            <a:r>
              <a:rPr lang="en-US" dirty="0"/>
              <a:t> – writes formatted text to a C-string</a:t>
            </a:r>
          </a:p>
          <a:p>
            <a:pPr lvl="1"/>
            <a:r>
              <a:rPr lang="en-US" dirty="0" err="1">
                <a:solidFill>
                  <a:srgbClr val="8CF4F2"/>
                </a:solidFill>
                <a:effectLst>
                  <a:outerShdw blurRad="38100" dist="38100" dir="2700000" algn="tl">
                    <a:srgbClr val="000000">
                      <a:alpha val="43137"/>
                    </a:srgbClr>
                  </a:outerShdw>
                </a:effectLst>
                <a:latin typeface="Consolas" pitchFamily="49" charset="0"/>
              </a:rPr>
              <a:t>printf</a:t>
            </a:r>
            <a:r>
              <a:rPr lang="en-US" dirty="0"/>
              <a:t> – same as </a:t>
            </a:r>
            <a:r>
              <a:rPr lang="en-US" dirty="0" err="1">
                <a:solidFill>
                  <a:srgbClr val="8CF4F2"/>
                </a:solidFill>
                <a:effectLst>
                  <a:outerShdw blurRad="38100" dist="38100" dir="2700000" algn="tl">
                    <a:srgbClr val="000000">
                      <a:alpha val="43137"/>
                    </a:srgbClr>
                  </a:outerShdw>
                </a:effectLst>
                <a:latin typeface="Consolas" pitchFamily="49" charset="0"/>
              </a:rPr>
              <a:t>sprintf</a:t>
            </a:r>
            <a:r>
              <a:rPr lang="en-US" dirty="0"/>
              <a:t> but writes to console</a:t>
            </a:r>
          </a:p>
          <a:p>
            <a:pPr lvl="1"/>
            <a:r>
              <a:rPr lang="en-US" dirty="0" err="1">
                <a:solidFill>
                  <a:srgbClr val="8CF4F2"/>
                </a:solidFill>
                <a:effectLst>
                  <a:outerShdw blurRad="38100" dist="38100" dir="2700000" algn="tl">
                    <a:srgbClr val="000000">
                      <a:alpha val="43137"/>
                    </a:srgbClr>
                  </a:outerShdw>
                </a:effectLst>
                <a:latin typeface="Consolas" pitchFamily="49" charset="0"/>
              </a:rPr>
              <a:t>sscanf</a:t>
            </a:r>
            <a:r>
              <a:rPr lang="en-US" dirty="0"/>
              <a:t> – reads formatted values from a C-string</a:t>
            </a:r>
          </a:p>
          <a:p>
            <a:pPr lvl="1"/>
            <a:r>
              <a:rPr lang="en-US" dirty="0" err="1">
                <a:solidFill>
                  <a:srgbClr val="8CF4F2"/>
                </a:solidFill>
                <a:effectLst>
                  <a:outerShdw blurRad="38100" dist="38100" dir="2700000" algn="tl">
                    <a:srgbClr val="000000">
                      <a:alpha val="43137"/>
                    </a:srgbClr>
                  </a:outerShdw>
                </a:effectLst>
                <a:latin typeface="Consolas" pitchFamily="49" charset="0"/>
              </a:rPr>
              <a:t>scanf</a:t>
            </a:r>
            <a:r>
              <a:rPr lang="en-US" dirty="0"/>
              <a:t> – same as </a:t>
            </a:r>
            <a:r>
              <a:rPr lang="en-US" dirty="0" err="1">
                <a:solidFill>
                  <a:srgbClr val="8CF4F2"/>
                </a:solidFill>
                <a:effectLst>
                  <a:outerShdw blurRad="38100" dist="38100" dir="2700000" algn="tl">
                    <a:srgbClr val="000000">
                      <a:alpha val="43137"/>
                    </a:srgbClr>
                  </a:outerShdw>
                </a:effectLst>
                <a:latin typeface="Consolas" pitchFamily="49" charset="0"/>
              </a:rPr>
              <a:t>scanf</a:t>
            </a:r>
            <a:r>
              <a:rPr lang="en-US" dirty="0"/>
              <a:t> but reads from console</a:t>
            </a:r>
          </a:p>
          <a:p>
            <a:r>
              <a:rPr lang="en-US" dirty="0"/>
              <a:t>Streams have many more settings and functions – look them up</a:t>
            </a:r>
          </a:p>
          <a:p>
            <a:pPr lvl="1"/>
            <a:r>
              <a:rPr lang="en-US" dirty="0"/>
              <a:t>Writing and reading to binary files (instead of text files)</a:t>
            </a:r>
          </a:p>
          <a:p>
            <a:pPr lvl="1"/>
            <a:r>
              <a:rPr lang="en-US" dirty="0"/>
              <a:t>“Seeking” – changing the position to read/write in the stream</a:t>
            </a:r>
          </a:p>
          <a:p>
            <a:r>
              <a:rPr lang="en-US" dirty="0"/>
              <a:t>When streaming to files, be careful with open/closed files, stream write settings (append, overwrite), other processes using the files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50</a:t>
            </a:fld>
            <a:endParaRPr lang="bg-BG"/>
          </a:p>
        </p:txBody>
      </p:sp>
    </p:spTree>
    <p:extLst>
      <p:ext uri="{BB962C8B-B14F-4D97-AF65-F5344CB8AC3E}">
        <p14:creationId xmlns:p14="http://schemas.microsoft.com/office/powerpoint/2010/main" val="190006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Subtitle 2"/>
          <p:cNvSpPr>
            <a:spLocks noGrp="1"/>
          </p:cNvSpPr>
          <p:nvPr>
            <p:ph type="subTitle" idx="1"/>
          </p:nvPr>
        </p:nvSpPr>
        <p:spPr/>
        <p:txBody>
          <a:bodyPr/>
          <a:lstStyle/>
          <a:p>
            <a:pPr>
              <a:tabLst>
                <a:tab pos="1619250" algn="l"/>
              </a:tabLst>
            </a:pPr>
            <a:r>
              <a:rPr lang="en-US" dirty="0"/>
              <a:t>Accessing Variables… </a:t>
            </a:r>
            <a:br>
              <a:rPr lang="en-US" dirty="0"/>
            </a:br>
            <a:r>
              <a:rPr lang="en-US" dirty="0"/>
              <a:t>Through Other Variables</a:t>
            </a:r>
          </a:p>
        </p:txBody>
      </p:sp>
    </p:spTree>
    <p:extLst>
      <p:ext uri="{BB962C8B-B14F-4D97-AF65-F5344CB8AC3E}">
        <p14:creationId xmlns:p14="http://schemas.microsoft.com/office/powerpoint/2010/main" val="222725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bg-BG" dirty="0"/>
          </a:p>
        </p:txBody>
      </p:sp>
      <p:sp>
        <p:nvSpPr>
          <p:cNvPr id="3" name="Content Placeholder 2"/>
          <p:cNvSpPr>
            <a:spLocks noGrp="1"/>
          </p:cNvSpPr>
          <p:nvPr>
            <p:ph idx="1"/>
          </p:nvPr>
        </p:nvSpPr>
        <p:spPr/>
        <p:txBody>
          <a:bodyPr/>
          <a:lstStyle/>
          <a:p>
            <a:r>
              <a:rPr lang="en-US" dirty="0"/>
              <a:t>A variable just indicates a piece of memory</a:t>
            </a:r>
          </a:p>
          <a:p>
            <a:pPr lvl="1"/>
            <a:r>
              <a:rPr lang="en-US" dirty="0"/>
              <a:t>The actual value is in that memory</a:t>
            </a:r>
          </a:p>
          <a:p>
            <a:pPr lvl="1"/>
            <a:r>
              <a:rPr lang="en-US" dirty="0"/>
              <a:t>When you use it, the computer uses that memory</a:t>
            </a:r>
          </a:p>
          <a:p>
            <a:r>
              <a:rPr lang="en-US" dirty="0"/>
              <a:t>So, can different variables indicate the same memory?</a:t>
            </a:r>
          </a:p>
          <a:p>
            <a:pPr lvl="1"/>
            <a:r>
              <a:rPr lang="en-US" dirty="0"/>
              <a:t>Yep. That’s what references do</a:t>
            </a:r>
          </a:p>
          <a:p>
            <a:r>
              <a:rPr lang="en-US" dirty="0"/>
              <a:t>A reference is a variable, which represents another variable</a:t>
            </a:r>
          </a:p>
          <a:p>
            <a:pPr lvl="1"/>
            <a:r>
              <a:rPr lang="en-US" dirty="0"/>
              <a:t>If you do something with the reference, you actually do it with the variable</a:t>
            </a:r>
          </a:p>
          <a:p>
            <a:pPr lvl="1"/>
            <a:r>
              <a:rPr lang="en-US" dirty="0"/>
              <a:t>Once initialized with a variable, it never changes what it points to</a:t>
            </a:r>
            <a:endParaRPr lang="bg-BG" dirty="0"/>
          </a:p>
          <a:p>
            <a:pPr lvl="1"/>
            <a:r>
              <a:rPr lang="en-US" dirty="0"/>
              <a:t>You could say references are different names of the same variable</a:t>
            </a:r>
          </a:p>
        </p:txBody>
      </p:sp>
      <p:sp>
        <p:nvSpPr>
          <p:cNvPr id="4" name="Slide Number Placeholder 3"/>
          <p:cNvSpPr>
            <a:spLocks noGrp="1"/>
          </p:cNvSpPr>
          <p:nvPr>
            <p:ph type="sldNum" sz="quarter" idx="12"/>
          </p:nvPr>
        </p:nvSpPr>
        <p:spPr/>
        <p:txBody>
          <a:bodyPr/>
          <a:lstStyle/>
          <a:p>
            <a:fld id="{C014DD1E-5D91-48A3-AD6D-45FBA980D106}" type="slidenum">
              <a:rPr lang="bg-BG" smtClean="0"/>
              <a:t>52</a:t>
            </a:fld>
            <a:endParaRPr lang="bg-BG"/>
          </a:p>
        </p:txBody>
      </p:sp>
    </p:spTree>
    <p:extLst>
      <p:ext uri="{BB962C8B-B14F-4D97-AF65-F5344CB8AC3E}">
        <p14:creationId xmlns:p14="http://schemas.microsoft.com/office/powerpoint/2010/main" val="58983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References</a:t>
            </a:r>
            <a:endParaRPr lang="bg-BG" dirty="0"/>
          </a:p>
        </p:txBody>
      </p:sp>
      <p:sp>
        <p:nvSpPr>
          <p:cNvPr id="3" name="Content Placeholder 2"/>
          <p:cNvSpPr>
            <a:spLocks noGrp="1"/>
          </p:cNvSpPr>
          <p:nvPr>
            <p:ph idx="1"/>
          </p:nvPr>
        </p:nvSpPr>
        <p:spPr/>
        <p:txBody>
          <a:bodyPr/>
          <a:lstStyle/>
          <a:p>
            <a:r>
              <a:rPr lang="en-US" dirty="0"/>
              <a:t>Declaration: </a:t>
            </a:r>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 &amp; </a:t>
            </a:r>
            <a:r>
              <a:rPr lang="en-US" dirty="0" err="1">
                <a:solidFill>
                  <a:srgbClr val="8CF4F2"/>
                </a:solidFill>
                <a:effectLst>
                  <a:outerShdw blurRad="38100" dist="38100" dir="2700000" algn="tl">
                    <a:srgbClr val="000000">
                      <a:alpha val="43137"/>
                    </a:srgbClr>
                  </a:outerShdw>
                </a:effectLst>
                <a:latin typeface="Consolas" pitchFamily="49" charset="0"/>
              </a:rPr>
              <a:t>referenceName</a:t>
            </a:r>
            <a:endParaRPr lang="en-US" dirty="0">
              <a:solidFill>
                <a:srgbClr val="8CF4F2"/>
              </a:solidFill>
              <a:effectLst>
                <a:outerShdw blurRad="38100" dist="38100" dir="2700000" algn="tl">
                  <a:srgbClr val="000000">
                    <a:alpha val="43137"/>
                  </a:srgbClr>
                </a:outerShdw>
              </a:effectLst>
              <a:latin typeface="Consolas" pitchFamily="49" charset="0"/>
            </a:endParaRPr>
          </a:p>
          <a:p>
            <a:pPr lvl="1"/>
            <a:r>
              <a:rPr lang="en-US" dirty="0"/>
              <a:t>Almost the same way as normal variables, Just add &amp; after the data type</a:t>
            </a:r>
          </a:p>
          <a:p>
            <a:pPr lvl="1"/>
            <a:r>
              <a:rPr lang="en-US" dirty="0"/>
              <a:t>e.g.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&amp; reference;</a:t>
            </a:r>
          </a:p>
          <a:p>
            <a:pPr lvl="1"/>
            <a:r>
              <a:rPr lang="en-US" dirty="0"/>
              <a:t>can be </a:t>
            </a:r>
            <a:r>
              <a:rPr lang="en-US" dirty="0" err="1">
                <a:solidFill>
                  <a:srgbClr val="8CF4F2"/>
                </a:solidFill>
                <a:effectLst>
                  <a:outerShdw blurRad="38100" dist="38100" dir="2700000" algn="tl">
                    <a:srgbClr val="000000">
                      <a:alpha val="43137"/>
                    </a:srgbClr>
                  </a:outerShdw>
                </a:effectLst>
                <a:latin typeface="Consolas" pitchFamily="49" charset="0"/>
              </a:rPr>
              <a:t>const</a:t>
            </a:r>
            <a:r>
              <a:rPr lang="en-US" dirty="0"/>
              <a:t> – allow only reading the value </a:t>
            </a:r>
          </a:p>
          <a:p>
            <a:r>
              <a:rPr lang="en-US" dirty="0"/>
              <a:t>Initialization</a:t>
            </a:r>
          </a:p>
          <a:p>
            <a:pPr lvl="1"/>
            <a:r>
              <a:rPr lang="en-US" dirty="0"/>
              <a:t>If a function parameter – no </a:t>
            </a:r>
            <a:br>
              <a:rPr lang="en-US" dirty="0"/>
            </a:br>
            <a:r>
              <a:rPr lang="en-US" dirty="0"/>
              <a:t>initialization, just like normal </a:t>
            </a:r>
            <a:br>
              <a:rPr lang="en-US" dirty="0"/>
            </a:br>
            <a:r>
              <a:rPr lang="en-US" dirty="0"/>
              <a:t>parameters</a:t>
            </a:r>
          </a:p>
          <a:p>
            <a:pPr lvl="1"/>
            <a:r>
              <a:rPr lang="en-US" dirty="0"/>
              <a:t>Otherwise – need to be initialized </a:t>
            </a:r>
            <a:br>
              <a:rPr lang="en-US" dirty="0"/>
            </a:br>
            <a:r>
              <a:rPr lang="en-US" dirty="0"/>
              <a:t>along with declaration</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53</a:t>
            </a:fld>
            <a:endParaRPr lang="bg-BG"/>
          </a:p>
        </p:txBody>
      </p:sp>
      <p:sp>
        <p:nvSpPr>
          <p:cNvPr id="5" name="Rectangle 3"/>
          <p:cNvSpPr>
            <a:spLocks noChangeArrowheads="1"/>
          </p:cNvSpPr>
          <p:nvPr/>
        </p:nvSpPr>
        <p:spPr bwMode="auto">
          <a:xfrm>
            <a:off x="6399133" y="4189274"/>
            <a:ext cx="4648200"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numberReference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numberReference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numberReference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783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19760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References</a:t>
            </a:r>
            <a:endParaRPr lang="bg-BG" dirty="0"/>
          </a:p>
        </p:txBody>
      </p:sp>
      <p:sp>
        <p:nvSpPr>
          <p:cNvPr id="3" name="Content Placeholder 2"/>
          <p:cNvSpPr>
            <a:spLocks noGrp="1"/>
          </p:cNvSpPr>
          <p:nvPr>
            <p:ph idx="1"/>
          </p:nvPr>
        </p:nvSpPr>
        <p:spPr/>
        <p:txBody>
          <a:bodyPr>
            <a:normAutofit/>
          </a:bodyPr>
          <a:lstStyle/>
          <a:p>
            <a:r>
              <a:rPr lang="en-US" dirty="0"/>
              <a:t>Pass local variables to a function, allowing it to change them</a:t>
            </a:r>
          </a:p>
          <a:p>
            <a:endParaRPr lang="en-US" dirty="0"/>
          </a:p>
          <a:p>
            <a:endParaRPr lang="en-US" dirty="0"/>
          </a:p>
          <a:p>
            <a:endParaRPr lang="en-US" dirty="0"/>
          </a:p>
          <a:p>
            <a:r>
              <a:rPr lang="en-US" dirty="0"/>
              <a:t>Passing values which take up more memory</a:t>
            </a:r>
          </a:p>
          <a:p>
            <a:pPr lvl="1"/>
            <a:r>
              <a:rPr lang="en-US" dirty="0"/>
              <a:t>Parameter values are copied, which can be slow for large data</a:t>
            </a:r>
          </a:p>
          <a:p>
            <a:pPr lvl="1"/>
            <a:r>
              <a:rPr lang="en-US" dirty="0"/>
              <a:t>If the parameter is a reference, no copying will happen, speeding things up</a:t>
            </a:r>
          </a:p>
          <a:p>
            <a:pPr lvl="1"/>
            <a:r>
              <a:rPr lang="en-US" dirty="0"/>
              <a:t>If the function won’t change a reference, it should declare it as </a:t>
            </a:r>
            <a:r>
              <a:rPr lang="en-US" dirty="0" err="1">
                <a:solidFill>
                  <a:srgbClr val="8CF4F2"/>
                </a:solidFill>
                <a:effectLst>
                  <a:outerShdw blurRad="38100" dist="38100" dir="2700000" algn="tl">
                    <a:srgbClr val="000000">
                      <a:alpha val="43137"/>
                    </a:srgbClr>
                  </a:outerShdw>
                </a:effectLst>
                <a:latin typeface="Consolas" pitchFamily="49" charset="0"/>
              </a:rPr>
              <a:t>const</a:t>
            </a:r>
            <a:endParaRPr lang="bg-BG" dirty="0">
              <a:solidFill>
                <a:srgbClr val="8CF4F2"/>
              </a:solidFill>
              <a:effectLst>
                <a:outerShdw blurRad="38100" dist="38100" dir="2700000" algn="tl">
                  <a:srgbClr val="000000">
                    <a:alpha val="43137"/>
                  </a:srgbClr>
                </a:outerShdw>
              </a:effectLst>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55</a:t>
            </a:fld>
            <a:endParaRPr lang="bg-BG"/>
          </a:p>
        </p:txBody>
      </p:sp>
      <p:sp>
        <p:nvSpPr>
          <p:cNvPr id="5" name="Rectangle 3"/>
          <p:cNvSpPr>
            <a:spLocks noChangeArrowheads="1"/>
          </p:cNvSpPr>
          <p:nvPr/>
        </p:nvSpPr>
        <p:spPr bwMode="auto">
          <a:xfrm>
            <a:off x="1598454" y="2286000"/>
            <a:ext cx="4800679" cy="147732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swapValues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swapB</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uffer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swapB</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uffer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6399134" y="2286000"/>
            <a:ext cx="4164516" cy="147732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num1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num2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swapValues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6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References – Pointing to Functions</a:t>
            </a:r>
            <a:endParaRPr lang="bg-BG" dirty="0"/>
          </a:p>
        </p:txBody>
      </p:sp>
      <p:sp>
        <p:nvSpPr>
          <p:cNvPr id="3" name="Content Placeholder 2"/>
          <p:cNvSpPr>
            <a:spLocks noGrp="1"/>
          </p:cNvSpPr>
          <p:nvPr>
            <p:ph idx="1"/>
          </p:nvPr>
        </p:nvSpPr>
        <p:spPr/>
        <p:txBody>
          <a:bodyPr>
            <a:normAutofit lnSpcReduction="10000"/>
          </a:bodyPr>
          <a:lstStyle/>
          <a:p>
            <a:r>
              <a:rPr lang="en-US" dirty="0"/>
              <a:t>Function code is also stored in memory, so it can be pointed to</a:t>
            </a:r>
          </a:p>
          <a:p>
            <a:r>
              <a:rPr lang="en-US" dirty="0"/>
              <a:t>Declaring – like a function, but with </a:t>
            </a:r>
            <a:r>
              <a:rPr lang="en-US" dirty="0">
                <a:solidFill>
                  <a:srgbClr val="8CF4F2"/>
                </a:solidFill>
                <a:effectLst>
                  <a:outerShdw blurRad="38100" dist="38100" dir="2700000" algn="tl">
                    <a:srgbClr val="000000">
                      <a:alpha val="43137"/>
                    </a:srgbClr>
                  </a:outerShdw>
                </a:effectLst>
                <a:latin typeface="Consolas" pitchFamily="49" charset="0"/>
              </a:rPr>
              <a:t>&amp;</a:t>
            </a:r>
            <a:r>
              <a:rPr lang="en-US" dirty="0"/>
              <a:t> before reference name</a:t>
            </a:r>
          </a:p>
          <a:p>
            <a:pPr lvl="1"/>
            <a:r>
              <a:rPr lang="en-US" dirty="0"/>
              <a:t>Place </a:t>
            </a:r>
            <a:r>
              <a:rPr lang="en-US" sz="2800" dirty="0">
                <a:solidFill>
                  <a:srgbClr val="8CF4F2"/>
                </a:solidFill>
                <a:effectLst>
                  <a:outerShdw blurRad="38100" dist="38100" dir="2700000" algn="tl">
                    <a:srgbClr val="000000">
                      <a:alpha val="43137"/>
                    </a:srgbClr>
                  </a:outerShdw>
                </a:effectLst>
                <a:latin typeface="Consolas" pitchFamily="49" charset="0"/>
              </a:rPr>
              <a:t>&amp;</a:t>
            </a:r>
            <a:r>
              <a:rPr lang="en-US" dirty="0"/>
              <a:t> and name in brackets - otherwise the </a:t>
            </a:r>
            <a:r>
              <a:rPr lang="en-US" sz="2800" dirty="0">
                <a:solidFill>
                  <a:srgbClr val="8CF4F2"/>
                </a:solidFill>
                <a:effectLst>
                  <a:outerShdw blurRad="38100" dist="38100" dir="2700000" algn="tl">
                    <a:srgbClr val="000000">
                      <a:alpha val="43137"/>
                    </a:srgbClr>
                  </a:outerShdw>
                </a:effectLst>
                <a:latin typeface="Consolas" pitchFamily="49" charset="0"/>
              </a:rPr>
              <a:t>&amp;</a:t>
            </a:r>
            <a:r>
              <a:rPr lang="en-US" dirty="0"/>
              <a:t> would attach to return type</a:t>
            </a:r>
          </a:p>
          <a:p>
            <a:pPr lvl="1"/>
            <a:r>
              <a:rPr lang="en-US" dirty="0" err="1">
                <a:solidFill>
                  <a:srgbClr val="8CF4F2"/>
                </a:solidFill>
                <a:effectLst>
                  <a:outerShdw blurRad="38100" dist="38100" dir="2700000" algn="tl">
                    <a:srgbClr val="000000">
                      <a:alpha val="43137"/>
                    </a:srgbClr>
                  </a:outerShdw>
                </a:effectLst>
                <a:latin typeface="Consolas" pitchFamily="49" charset="0"/>
              </a:rPr>
              <a:t>returnType</a:t>
            </a:r>
            <a:r>
              <a:rPr lang="en-US" dirty="0">
                <a:solidFill>
                  <a:srgbClr val="8CF4F2"/>
                </a:solidFill>
                <a:effectLst>
                  <a:outerShdw blurRad="38100" dist="38100" dir="2700000" algn="tl">
                    <a:srgbClr val="000000">
                      <a:alpha val="43137"/>
                    </a:srgbClr>
                  </a:outerShdw>
                </a:effectLst>
                <a:latin typeface="Consolas" pitchFamily="49" charset="0"/>
              </a:rPr>
              <a:t> (&amp;</a:t>
            </a:r>
            <a:r>
              <a:rPr lang="en-US" dirty="0" err="1">
                <a:solidFill>
                  <a:srgbClr val="8CF4F2"/>
                </a:solidFill>
                <a:effectLst>
                  <a:outerShdw blurRad="38100" dist="38100" dir="2700000" algn="tl">
                    <a:srgbClr val="000000">
                      <a:alpha val="43137"/>
                    </a:srgbClr>
                  </a:outerShdw>
                </a:effectLst>
                <a:latin typeface="Consolas" pitchFamily="49" charset="0"/>
              </a:rPr>
              <a:t>referenceName</a:t>
            </a:r>
            <a:r>
              <a:rPr lang="en-US" dirty="0">
                <a:solidFill>
                  <a:srgbClr val="8CF4F2"/>
                </a:solidFill>
                <a:effectLst>
                  <a:outerShdw blurRad="38100" dist="38100" dir="2700000" algn="tl">
                    <a:srgbClr val="000000">
                      <a:alpha val="43137"/>
                    </a:srgbClr>
                  </a:outerShdw>
                </a:effectLst>
                <a:latin typeface="Consolas" pitchFamily="49" charset="0"/>
              </a:rPr>
              <a:t>) (parameters)</a:t>
            </a:r>
          </a:p>
          <a:p>
            <a:pPr lvl="1"/>
            <a:r>
              <a:rPr lang="en-US" dirty="0"/>
              <a:t>E.g. </a:t>
            </a:r>
            <a:r>
              <a:rPr lang="en-US" dirty="0">
                <a:solidFill>
                  <a:srgbClr val="8CF4F2"/>
                </a:solidFill>
                <a:effectLst>
                  <a:outerShdw blurRad="38100" dist="38100" dir="2700000" algn="tl">
                    <a:srgbClr val="000000">
                      <a:alpha val="43137"/>
                    </a:srgbClr>
                  </a:outerShdw>
                </a:effectLst>
                <a:latin typeface="Consolas" pitchFamily="49" charset="0"/>
              </a:rPr>
              <a:t>void (&amp;</a:t>
            </a:r>
            <a:r>
              <a:rPr lang="en-US" dirty="0" err="1">
                <a:solidFill>
                  <a:srgbClr val="8CF4F2"/>
                </a:solidFill>
                <a:effectLst>
                  <a:outerShdw blurRad="38100" dist="38100" dir="2700000" algn="tl">
                    <a:srgbClr val="000000">
                      <a:alpha val="43137"/>
                    </a:srgbClr>
                  </a:outerShdw>
                </a:effectLst>
                <a:latin typeface="Consolas" pitchFamily="49" charset="0"/>
              </a:rPr>
              <a:t>swapRef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a:t>
            </a:r>
          </a:p>
          <a:p>
            <a:r>
              <a:rPr lang="en-US" dirty="0"/>
              <a:t>Initializing – like normal references – give it the function name</a:t>
            </a:r>
          </a:p>
          <a:p>
            <a:pPr lvl="1"/>
            <a:r>
              <a:rPr lang="en-US" dirty="0"/>
              <a:t>E.g. </a:t>
            </a:r>
            <a:r>
              <a:rPr lang="en-US" dirty="0">
                <a:solidFill>
                  <a:srgbClr val="8CF4F2"/>
                </a:solidFill>
                <a:effectLst>
                  <a:outerShdw blurRad="38100" dist="38100" dir="2700000" algn="tl">
                    <a:srgbClr val="000000">
                      <a:alpha val="43137"/>
                    </a:srgbClr>
                  </a:outerShdw>
                </a:effectLst>
                <a:latin typeface="Consolas" pitchFamily="49" charset="0"/>
              </a:rPr>
              <a:t>void (&amp;</a:t>
            </a:r>
            <a:r>
              <a:rPr lang="en-US" dirty="0" err="1">
                <a:solidFill>
                  <a:srgbClr val="8CF4F2"/>
                </a:solidFill>
                <a:effectLst>
                  <a:outerShdw blurRad="38100" dist="38100" dir="2700000" algn="tl">
                    <a:srgbClr val="000000">
                      <a:alpha val="43137"/>
                    </a:srgbClr>
                  </a:outerShdw>
                </a:effectLst>
                <a:latin typeface="Consolas" pitchFamily="49" charset="0"/>
              </a:rPr>
              <a:t>swapRef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a:t>
            </a:r>
            <a:r>
              <a:rPr lang="en-US" dirty="0" err="1">
                <a:solidFill>
                  <a:srgbClr val="8CF4F2"/>
                </a:solidFill>
                <a:effectLst>
                  <a:outerShdw blurRad="38100" dist="38100" dir="2700000" algn="tl">
                    <a:srgbClr val="000000">
                      <a:alpha val="43137"/>
                    </a:srgbClr>
                  </a:outerShdw>
                </a:effectLst>
                <a:latin typeface="Consolas" pitchFamily="49" charset="0"/>
              </a:rPr>
              <a:t>swapValues</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a:t>
            </a:r>
          </a:p>
          <a:p>
            <a:pPr lvl="1"/>
            <a:r>
              <a:rPr lang="en-US" dirty="0"/>
              <a:t>Be careful: name only, don’t call the function by adding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after the name</a:t>
            </a:r>
          </a:p>
          <a:p>
            <a:r>
              <a:rPr lang="en-US" dirty="0"/>
              <a:t>Used as function parameters, to specify function behavior</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56</a:t>
            </a:fld>
            <a:endParaRPr lang="bg-BG"/>
          </a:p>
        </p:txBody>
      </p:sp>
    </p:spTree>
    <p:extLst>
      <p:ext uri="{BB962C8B-B14F-4D97-AF65-F5344CB8AC3E}">
        <p14:creationId xmlns:p14="http://schemas.microsoft.com/office/powerpoint/2010/main" val="217246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References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9429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Pointers &amp; Memory Allocation</a:t>
            </a:r>
          </a:p>
        </p:txBody>
      </p:sp>
      <p:sp>
        <p:nvSpPr>
          <p:cNvPr id="3" name="Subtitle 2"/>
          <p:cNvSpPr>
            <a:spLocks noGrp="1"/>
          </p:cNvSpPr>
          <p:nvPr>
            <p:ph type="subTitle" idx="1"/>
          </p:nvPr>
        </p:nvSpPr>
        <p:spPr/>
        <p:txBody>
          <a:bodyPr/>
          <a:lstStyle/>
          <a:p>
            <a:pPr>
              <a:tabLst>
                <a:tab pos="1619250" algn="l"/>
              </a:tabLst>
            </a:pPr>
            <a:r>
              <a:rPr lang="en-US" dirty="0"/>
              <a:t>Accessing Memory Directly</a:t>
            </a:r>
          </a:p>
        </p:txBody>
      </p:sp>
    </p:spTree>
    <p:extLst>
      <p:ext uri="{BB962C8B-B14F-4D97-AF65-F5344CB8AC3E}">
        <p14:creationId xmlns:p14="http://schemas.microsoft.com/office/powerpoint/2010/main" val="255358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endParaRPr lang="bg-BG" dirty="0"/>
          </a:p>
        </p:txBody>
      </p:sp>
      <p:sp>
        <p:nvSpPr>
          <p:cNvPr id="3" name="Content Placeholder 2"/>
          <p:cNvSpPr>
            <a:spLocks noGrp="1"/>
          </p:cNvSpPr>
          <p:nvPr>
            <p:ph idx="1"/>
          </p:nvPr>
        </p:nvSpPr>
        <p:spPr/>
        <p:txBody>
          <a:bodyPr/>
          <a:lstStyle/>
          <a:p>
            <a:r>
              <a:rPr lang="en-US" dirty="0"/>
              <a:t>Indicate (“point to”) a specific address in memory</a:t>
            </a:r>
          </a:p>
          <a:p>
            <a:pPr lvl="1"/>
            <a:r>
              <a:rPr lang="en-US" dirty="0"/>
              <a:t>As opposed to references, which always indicate a variable</a:t>
            </a:r>
          </a:p>
          <a:p>
            <a:pPr lvl="1"/>
            <a:r>
              <a:rPr lang="en-US" dirty="0"/>
              <a:t>Basically just a number, interpreted as that position in memory</a:t>
            </a:r>
          </a:p>
          <a:p>
            <a:pPr lvl="1"/>
            <a:r>
              <a:rPr lang="en-US" dirty="0"/>
              <a:t>Often written as hexadecimals to clarify they are addresses, not values</a:t>
            </a:r>
          </a:p>
          <a:p>
            <a:pPr lvl="1"/>
            <a:r>
              <a:rPr lang="en-US" dirty="0"/>
              <a:t>E.g. </a:t>
            </a:r>
            <a:r>
              <a:rPr lang="en-US" dirty="0">
                <a:solidFill>
                  <a:srgbClr val="8CF4F2"/>
                </a:solidFill>
                <a:effectLst>
                  <a:outerShdw blurRad="38100" dist="38100" dir="2700000" algn="tl">
                    <a:srgbClr val="000000">
                      <a:alpha val="43137"/>
                    </a:srgbClr>
                  </a:outerShdw>
                </a:effectLst>
                <a:latin typeface="Consolas" pitchFamily="49" charset="0"/>
              </a:rPr>
              <a:t>0x69fee8</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0x000001</a:t>
            </a:r>
            <a:r>
              <a:rPr lang="en-US" dirty="0"/>
              <a:t>, etc.</a:t>
            </a:r>
          </a:p>
          <a:p>
            <a:r>
              <a:rPr lang="en-US" dirty="0"/>
              <a:t>Can be re-assigned to point to other memory addresses</a:t>
            </a:r>
          </a:p>
          <a:p>
            <a:pPr lvl="1"/>
            <a:r>
              <a:rPr lang="en-US" dirty="0"/>
              <a:t>They are just numbers, so if you change the number, you change the address</a:t>
            </a:r>
          </a:p>
          <a:p>
            <a:r>
              <a:rPr lang="en-US" dirty="0"/>
              <a:t>Have types and can operate on variables just like references</a:t>
            </a:r>
          </a:p>
          <a:p>
            <a:r>
              <a:rPr lang="en-US" dirty="0"/>
              <a:t>Can point to functions, just like references (replace </a:t>
            </a:r>
            <a:r>
              <a:rPr lang="en-US" dirty="0">
                <a:solidFill>
                  <a:srgbClr val="8CF4F2"/>
                </a:solidFill>
                <a:effectLst>
                  <a:outerShdw blurRad="38100" dist="38100" dir="2700000" algn="tl">
                    <a:srgbClr val="000000">
                      <a:alpha val="43137"/>
                    </a:srgbClr>
                  </a:outerShdw>
                </a:effectLst>
                <a:latin typeface="Consolas" pitchFamily="49" charset="0"/>
              </a:rPr>
              <a:t>&amp;</a:t>
            </a:r>
            <a:r>
              <a:rPr lang="en-US" dirty="0"/>
              <a:t> with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59</a:t>
            </a:fld>
            <a:endParaRPr lang="bg-BG"/>
          </a:p>
        </p:txBody>
      </p:sp>
    </p:spTree>
    <p:extLst>
      <p:ext uri="{BB962C8B-B14F-4D97-AF65-F5344CB8AC3E}">
        <p14:creationId xmlns:p14="http://schemas.microsoft.com/office/powerpoint/2010/main" val="26925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 Arrays</a:t>
            </a:r>
            <a:endParaRPr lang="bg-BG" dirty="0"/>
          </a:p>
        </p:txBody>
      </p:sp>
      <p:sp>
        <p:nvSpPr>
          <p:cNvPr id="3" name="Content Placeholder 2"/>
          <p:cNvSpPr>
            <a:spLocks noGrp="1"/>
          </p:cNvSpPr>
          <p:nvPr>
            <p:ph idx="1"/>
          </p:nvPr>
        </p:nvSpPr>
        <p:spPr/>
        <p:txBody>
          <a:bodyPr/>
          <a:lstStyle/>
          <a:p>
            <a:r>
              <a:rPr lang="en-US" noProof="1"/>
              <a:t>Declaring:</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dataType</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noProof="1">
                <a:solidFill>
                  <a:srgbClr val="8CF4F2"/>
                </a:solidFill>
                <a:effectLst>
                  <a:outerShdw blurRad="38100" dist="38100" dir="2700000" algn="tl">
                    <a:srgbClr val="000000">
                      <a:alpha val="43137"/>
                    </a:srgbClr>
                  </a:outerShdw>
                </a:effectLst>
                <a:latin typeface="Consolas" pitchFamily="49" charset="0"/>
              </a:rPr>
              <a:t>identifier</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noProof="1">
                <a:solidFill>
                  <a:srgbClr val="8CF4F2"/>
                </a:solidFill>
                <a:effectLst>
                  <a:outerShdw blurRad="38100" dist="38100" dir="2700000" algn="tl">
                    <a:srgbClr val="000000">
                      <a:alpha val="43137"/>
                    </a:srgbClr>
                  </a:outerShdw>
                </a:effectLst>
                <a:latin typeface="Consolas" pitchFamily="49" charset="0"/>
              </a:rPr>
              <a:t>[arraySize]</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r>
              <a:rPr lang="en-US" noProof="1"/>
              <a:t>C++ arrays have some special initialization syntax</a:t>
            </a:r>
          </a:p>
          <a:p>
            <a:pPr lvl="1"/>
            <a:r>
              <a:rPr lang="en-US" noProof="1">
                <a:solidFill>
                  <a:srgbClr val="8CF4F2"/>
                </a:solidFill>
                <a:effectLst>
                  <a:outerShdw blurRad="38100" dist="38100" dir="2700000" algn="tl">
                    <a:srgbClr val="000000">
                      <a:alpha val="43137"/>
                    </a:srgbClr>
                  </a:outerShdw>
                </a:effectLst>
                <a:latin typeface="Consolas" pitchFamily="49" charset="0"/>
              </a:rPr>
              <a:t>dataType identifier[N] = {elem</a:t>
            </a:r>
            <a:r>
              <a:rPr lang="en-US" baseline="-25000" noProof="1">
                <a:solidFill>
                  <a:srgbClr val="8CF4F2"/>
                </a:solidFill>
                <a:effectLst>
                  <a:outerShdw blurRad="38100" dist="38100" dir="2700000" algn="tl">
                    <a:srgbClr val="000000">
                      <a:alpha val="43137"/>
                    </a:srgbClr>
                  </a:outerShdw>
                </a:effectLst>
                <a:latin typeface="Consolas" pitchFamily="49" charset="0"/>
              </a:rPr>
              <a:t>0</a:t>
            </a:r>
            <a:r>
              <a:rPr lang="en-US" noProof="1">
                <a:solidFill>
                  <a:srgbClr val="8CF4F2"/>
                </a:solidFill>
                <a:effectLst>
                  <a:outerShdw blurRad="38100" dist="38100" dir="2700000" algn="tl">
                    <a:srgbClr val="000000">
                      <a:alpha val="43137"/>
                    </a:srgbClr>
                  </a:outerShdw>
                </a:effectLst>
                <a:latin typeface="Consolas" pitchFamily="49" charset="0"/>
              </a:rPr>
              <a:t>, elem</a:t>
            </a:r>
            <a:r>
              <a:rPr lang="en-US" baseline="-25000" noProof="1">
                <a:solidFill>
                  <a:srgbClr val="8CF4F2"/>
                </a:solidFill>
                <a:effectLst>
                  <a:outerShdw blurRad="38100" dist="38100" dir="2700000" algn="tl">
                    <a:srgbClr val="000000">
                      <a:alpha val="43137"/>
                    </a:srgbClr>
                  </a:outerShdw>
                </a:effectLst>
                <a:latin typeface="Consolas" pitchFamily="49" charset="0"/>
              </a:rPr>
              <a:t>1</a:t>
            </a:r>
            <a:r>
              <a:rPr lang="en-US" noProof="1">
                <a:solidFill>
                  <a:srgbClr val="8CF4F2"/>
                </a:solidFill>
                <a:effectLst>
                  <a:outerShdw blurRad="38100" dist="38100" dir="2700000" algn="tl">
                    <a:srgbClr val="000000">
                      <a:alpha val="43137"/>
                    </a:srgbClr>
                  </a:outerShdw>
                </a:effectLst>
                <a:latin typeface="Consolas" pitchFamily="49" charset="0"/>
              </a:rPr>
              <a:t>, ..., elem</a:t>
            </a:r>
            <a:r>
              <a:rPr lang="en-US" baseline="-25000" noProof="1">
                <a:solidFill>
                  <a:srgbClr val="8CF4F2"/>
                </a:solidFill>
                <a:effectLst>
                  <a:outerShdw blurRad="38100" dist="38100" dir="2700000" algn="tl">
                    <a:srgbClr val="000000">
                      <a:alpha val="43137"/>
                    </a:srgbClr>
                  </a:outerShdw>
                </a:effectLst>
                <a:latin typeface="Consolas" pitchFamily="49" charset="0"/>
              </a:rPr>
              <a:t>N-1</a:t>
            </a:r>
            <a:r>
              <a:rPr lang="en-US" noProof="1">
                <a:solidFill>
                  <a:srgbClr val="8CF4F2"/>
                </a:solidFill>
                <a:effectLst>
                  <a:outerShdw blurRad="38100" dist="38100" dir="2700000" algn="tl">
                    <a:srgbClr val="000000">
                      <a:alpha val="43137"/>
                    </a:srgbClr>
                  </a:outerShdw>
                </a:effectLst>
                <a:latin typeface="Consolas" pitchFamily="49" charset="0"/>
              </a:rPr>
              <a:t>}</a:t>
            </a:r>
            <a:endParaRPr lang="en-US" sz="2800" noProof="1">
              <a:solidFill>
                <a:srgbClr val="8CF4F2"/>
              </a:solidFill>
              <a:effectLst>
                <a:outerShdw blurRad="38100" dist="38100" dir="2700000" algn="tl">
                  <a:srgbClr val="000000">
                    <a:alpha val="43137"/>
                  </a:srgbClr>
                </a:outerShdw>
              </a:effectLst>
              <a:latin typeface="Consolas" pitchFamily="49" charset="0"/>
            </a:endParaRPr>
          </a:p>
          <a:p>
            <a:pPr lvl="1"/>
            <a:r>
              <a:rPr lang="en-US" noProof="1">
                <a:solidFill>
                  <a:srgbClr val="8CF4F2"/>
                </a:solidFill>
                <a:effectLst>
                  <a:outerShdw blurRad="38100" dist="38100" dir="2700000" algn="tl">
                    <a:srgbClr val="000000">
                      <a:alpha val="43137"/>
                    </a:srgbClr>
                  </a:outerShdw>
                </a:effectLst>
                <a:latin typeface="Consolas" pitchFamily="49" charset="0"/>
              </a:rPr>
              <a:t>elem</a:t>
            </a:r>
            <a:r>
              <a:rPr lang="en-US" baseline="-25000" noProof="1">
                <a:solidFill>
                  <a:srgbClr val="8CF4F2"/>
                </a:solidFill>
                <a:effectLst>
                  <a:outerShdw blurRad="38100" dist="38100" dir="2700000" algn="tl">
                    <a:srgbClr val="000000">
                      <a:alpha val="43137"/>
                    </a:srgbClr>
                  </a:outerShdw>
                </a:effectLst>
                <a:latin typeface="Consolas" pitchFamily="49" charset="0"/>
              </a:rPr>
              <a:t>0</a:t>
            </a:r>
            <a:r>
              <a:rPr lang="en-US" noProof="1">
                <a:solidFill>
                  <a:srgbClr val="8CF4F2"/>
                </a:solidFill>
                <a:effectLst>
                  <a:outerShdw blurRad="38100" dist="38100" dir="2700000" algn="tl">
                    <a:srgbClr val="000000">
                      <a:alpha val="43137"/>
                    </a:srgbClr>
                  </a:outerShdw>
                </a:effectLst>
                <a:latin typeface="Consolas" pitchFamily="49" charset="0"/>
              </a:rPr>
              <a:t> ... elem</a:t>
            </a:r>
            <a:r>
              <a:rPr lang="en-US" baseline="-25000" noProof="1">
                <a:solidFill>
                  <a:srgbClr val="8CF4F2"/>
                </a:solidFill>
                <a:effectLst>
                  <a:outerShdw blurRad="38100" dist="38100" dir="2700000" algn="tl">
                    <a:srgbClr val="000000">
                      <a:alpha val="43137"/>
                    </a:srgbClr>
                  </a:outerShdw>
                </a:effectLst>
                <a:latin typeface="Consolas" pitchFamily="49" charset="0"/>
              </a:rPr>
              <a:t>N-1</a:t>
            </a:r>
            <a:r>
              <a:rPr lang="en-US" noProof="1"/>
              <a:t> are expressions of the array’s </a:t>
            </a:r>
            <a:r>
              <a:rPr lang="en-US" b="1" noProof="1">
                <a:solidFill>
                  <a:srgbClr val="8CF4F2"/>
                </a:solidFill>
                <a:effectLst>
                  <a:outerShdw blurRad="38100" dist="38100" dir="2700000" algn="tl">
                    <a:srgbClr val="000000">
                      <a:alpha val="43137"/>
                    </a:srgbClr>
                  </a:outerShdw>
                </a:effectLst>
                <a:latin typeface="Consolas" pitchFamily="49" charset="0"/>
              </a:rPr>
              <a:t>dataType</a:t>
            </a:r>
          </a:p>
          <a:p>
            <a:pPr lvl="1"/>
            <a:r>
              <a:rPr lang="en-US" noProof="1"/>
              <a:t>There can be less than </a:t>
            </a:r>
            <a:r>
              <a:rPr lang="en-US" noProof="1">
                <a:solidFill>
                  <a:srgbClr val="8CF4F2"/>
                </a:solidFill>
                <a:effectLst>
                  <a:outerShdw blurRad="38100" dist="38100" dir="2700000" algn="tl">
                    <a:srgbClr val="000000">
                      <a:alpha val="43137"/>
                    </a:srgbClr>
                  </a:outerShdw>
                </a:effectLst>
                <a:latin typeface="Consolas" pitchFamily="49" charset="0"/>
              </a:rPr>
              <a:t>N</a:t>
            </a:r>
            <a:r>
              <a:rPr lang="en-US" noProof="1"/>
              <a:t> elements, but not more</a:t>
            </a:r>
          </a:p>
          <a:p>
            <a:pPr lvl="1"/>
            <a:r>
              <a:rPr lang="en-US" b="1" noProof="1">
                <a:solidFill>
                  <a:srgbClr val="8CF4F2"/>
                </a:solidFill>
                <a:effectLst>
                  <a:outerShdw blurRad="38100" dist="38100" dir="2700000" algn="tl">
                    <a:srgbClr val="000000">
                      <a:alpha val="43137"/>
                    </a:srgbClr>
                  </a:outerShdw>
                </a:effectLst>
                <a:latin typeface="Consolas" pitchFamily="49" charset="0"/>
              </a:rPr>
              <a:t>N</a:t>
            </a:r>
            <a:r>
              <a:rPr lang="en-US" noProof="1"/>
              <a:t> can be omitted – number of elements assumed as size</a:t>
            </a:r>
          </a:p>
          <a:p>
            <a:r>
              <a:rPr lang="en-US" noProof="1"/>
              <a:t>Example: </a:t>
            </a:r>
            <a:r>
              <a:rPr lang="en-US" noProof="1">
                <a:solidFill>
                  <a:srgbClr val="8CF4F2"/>
                </a:solidFill>
                <a:effectLst>
                  <a:outerShdw blurRad="38100" dist="38100" dir="2700000" algn="tl">
                    <a:srgbClr val="000000">
                      <a:alpha val="43137"/>
                    </a:srgbClr>
                  </a:outerShdw>
                </a:effectLst>
                <a:latin typeface="Consolas" pitchFamily="49" charset="0"/>
              </a:rPr>
              <a:t>int fibonacci[5] = {1, 1, 2, 3, 5};</a:t>
            </a:r>
            <a:endParaRPr lang="en-US" sz="2400" noProof="1">
              <a:solidFill>
                <a:srgbClr val="8CF4F2"/>
              </a:solidFill>
              <a:effectLst>
                <a:outerShdw blurRad="38100" dist="38100" dir="2700000" algn="tl">
                  <a:srgbClr val="000000">
                    <a:alpha val="43137"/>
                  </a:srgbClr>
                </a:outerShdw>
              </a:effectLst>
              <a:latin typeface="Consolas" pitchFamily="49" charset="0"/>
            </a:endParaRP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a:t>
            </a:fld>
            <a:endParaRPr lang="bg-BG"/>
          </a:p>
        </p:txBody>
      </p:sp>
      <p:graphicFrame>
        <p:nvGraphicFramePr>
          <p:cNvPr id="5" name="Table 4"/>
          <p:cNvGraphicFramePr>
            <a:graphicFrameLocks noGrp="1"/>
          </p:cNvGraphicFramePr>
          <p:nvPr>
            <p:extLst>
              <p:ext uri="{D42A27DB-BD31-4B8C-83A1-F6EECF244321}">
                <p14:modId xmlns:p14="http://schemas.microsoft.com/office/powerpoint/2010/main" val="2032909384"/>
              </p:ext>
            </p:extLst>
          </p:nvPr>
        </p:nvGraphicFramePr>
        <p:xfrm>
          <a:off x="1674812" y="5246125"/>
          <a:ext cx="8125884" cy="914400"/>
        </p:xfrm>
        <a:graphic>
          <a:graphicData uri="http://schemas.openxmlformats.org/drawingml/2006/table">
            <a:tbl>
              <a:tblPr firstRow="1" firstCol="1" bandRow="1">
                <a:tableStyleId>{5C22544A-7EE6-4342-B048-85BDC9FD1C3A}</a:tableStyleId>
              </a:tblPr>
              <a:tblGrid>
                <a:gridCol w="1354314">
                  <a:extLst>
                    <a:ext uri="{9D8B030D-6E8A-4147-A177-3AD203B41FA5}">
                      <a16:colId xmlns:a16="http://schemas.microsoft.com/office/drawing/2014/main" val="436430339"/>
                    </a:ext>
                  </a:extLst>
                </a:gridCol>
                <a:gridCol w="1354314">
                  <a:extLst>
                    <a:ext uri="{9D8B030D-6E8A-4147-A177-3AD203B41FA5}">
                      <a16:colId xmlns:a16="http://schemas.microsoft.com/office/drawing/2014/main" val="2032826480"/>
                    </a:ext>
                  </a:extLst>
                </a:gridCol>
                <a:gridCol w="1354314">
                  <a:extLst>
                    <a:ext uri="{9D8B030D-6E8A-4147-A177-3AD203B41FA5}">
                      <a16:colId xmlns:a16="http://schemas.microsoft.com/office/drawing/2014/main" val="948481775"/>
                    </a:ext>
                  </a:extLst>
                </a:gridCol>
                <a:gridCol w="1354314">
                  <a:extLst>
                    <a:ext uri="{9D8B030D-6E8A-4147-A177-3AD203B41FA5}">
                      <a16:colId xmlns:a16="http://schemas.microsoft.com/office/drawing/2014/main" val="253539082"/>
                    </a:ext>
                  </a:extLst>
                </a:gridCol>
                <a:gridCol w="1354314">
                  <a:extLst>
                    <a:ext uri="{9D8B030D-6E8A-4147-A177-3AD203B41FA5}">
                      <a16:colId xmlns:a16="http://schemas.microsoft.com/office/drawing/2014/main" val="1028449858"/>
                    </a:ext>
                  </a:extLst>
                </a:gridCol>
                <a:gridCol w="1354314">
                  <a:extLst>
                    <a:ext uri="{9D8B030D-6E8A-4147-A177-3AD203B41FA5}">
                      <a16:colId xmlns:a16="http://schemas.microsoft.com/office/drawing/2014/main" val="2848004021"/>
                    </a:ext>
                  </a:extLst>
                </a:gridCol>
              </a:tblGrid>
              <a:tr h="370840">
                <a:tc>
                  <a:txBody>
                    <a:bodyPr/>
                    <a:lstStyle/>
                    <a:p>
                      <a:pPr algn="ctr"/>
                      <a:r>
                        <a:rPr lang="en-US" dirty="0"/>
                        <a:t>Index</a:t>
                      </a:r>
                      <a:endParaRPr lang="bg-BG" dirty="0"/>
                    </a:p>
                  </a:txBody>
                  <a:tcPr/>
                </a:tc>
                <a:tc>
                  <a:txBody>
                    <a:bodyPr/>
                    <a:lstStyle/>
                    <a:p>
                      <a:pPr algn="ctr"/>
                      <a:r>
                        <a:rPr lang="en-US" dirty="0"/>
                        <a:t>0</a:t>
                      </a:r>
                      <a:endParaRPr lang="bg-BG" dirty="0"/>
                    </a:p>
                  </a:txBody>
                  <a:tcPr/>
                </a:tc>
                <a:tc>
                  <a:txBody>
                    <a:bodyPr/>
                    <a:lstStyle/>
                    <a:p>
                      <a:pPr algn="ctr"/>
                      <a:r>
                        <a:rPr lang="en-US" dirty="0"/>
                        <a:t>1</a:t>
                      </a:r>
                      <a:endParaRPr lang="bg-BG" dirty="0"/>
                    </a:p>
                  </a:txBody>
                  <a:tcPr/>
                </a:tc>
                <a:tc>
                  <a:txBody>
                    <a:bodyPr/>
                    <a:lstStyle/>
                    <a:p>
                      <a:pPr algn="ctr"/>
                      <a:r>
                        <a:rPr lang="en-US" dirty="0"/>
                        <a:t>2</a:t>
                      </a:r>
                      <a:endParaRPr lang="bg-BG" dirty="0"/>
                    </a:p>
                  </a:txBody>
                  <a:tcPr/>
                </a:tc>
                <a:tc>
                  <a:txBody>
                    <a:bodyPr/>
                    <a:lstStyle/>
                    <a:p>
                      <a:pPr algn="ctr"/>
                      <a:r>
                        <a:rPr lang="en-US" dirty="0"/>
                        <a:t>3</a:t>
                      </a:r>
                      <a:endParaRPr lang="bg-BG" dirty="0"/>
                    </a:p>
                  </a:txBody>
                  <a:tcPr/>
                </a:tc>
                <a:tc>
                  <a:txBody>
                    <a:bodyPr/>
                    <a:lstStyle/>
                    <a:p>
                      <a:pPr algn="ctr"/>
                      <a:r>
                        <a:rPr lang="en-US" dirty="0"/>
                        <a:t>4</a:t>
                      </a:r>
                      <a:endParaRPr lang="bg-BG" dirty="0"/>
                    </a:p>
                  </a:txBody>
                  <a:tcPr/>
                </a:tc>
                <a:extLst>
                  <a:ext uri="{0D108BD9-81ED-4DB2-BD59-A6C34878D82A}">
                    <a16:rowId xmlns:a16="http://schemas.microsoft.com/office/drawing/2014/main" val="3421520421"/>
                  </a:ext>
                </a:extLst>
              </a:tr>
              <a:tr h="370840">
                <a:tc>
                  <a:txBody>
                    <a:bodyPr/>
                    <a:lstStyle/>
                    <a:p>
                      <a:pPr algn="ctr"/>
                      <a:r>
                        <a:rPr lang="en-US" dirty="0"/>
                        <a:t>Value</a:t>
                      </a:r>
                      <a:endParaRPr lang="bg-BG" dirty="0"/>
                    </a:p>
                  </a:txBody>
                  <a:tcPr/>
                </a:tc>
                <a:tc>
                  <a:txBody>
                    <a:bodyPr/>
                    <a:lstStyle/>
                    <a:p>
                      <a:pPr algn="ctr"/>
                      <a:r>
                        <a:rPr lang="en-US" dirty="0"/>
                        <a:t>1</a:t>
                      </a:r>
                      <a:endParaRPr lang="bg-BG" dirty="0"/>
                    </a:p>
                  </a:txBody>
                  <a:tcPr/>
                </a:tc>
                <a:tc>
                  <a:txBody>
                    <a:bodyPr/>
                    <a:lstStyle/>
                    <a:p>
                      <a:pPr algn="ctr"/>
                      <a:r>
                        <a:rPr lang="en-US" dirty="0"/>
                        <a:t>1</a:t>
                      </a:r>
                      <a:endParaRPr lang="bg-BG" dirty="0"/>
                    </a:p>
                  </a:txBody>
                  <a:tcPr/>
                </a:tc>
                <a:tc>
                  <a:txBody>
                    <a:bodyPr/>
                    <a:lstStyle/>
                    <a:p>
                      <a:pPr algn="ctr"/>
                      <a:r>
                        <a:rPr lang="en-US" dirty="0"/>
                        <a:t>2</a:t>
                      </a:r>
                      <a:endParaRPr lang="bg-BG" dirty="0"/>
                    </a:p>
                  </a:txBody>
                  <a:tcPr/>
                </a:tc>
                <a:tc>
                  <a:txBody>
                    <a:bodyPr/>
                    <a:lstStyle/>
                    <a:p>
                      <a:pPr algn="ctr"/>
                      <a:r>
                        <a:rPr lang="en-US" dirty="0"/>
                        <a:t>3</a:t>
                      </a:r>
                      <a:endParaRPr lang="bg-BG" dirty="0"/>
                    </a:p>
                  </a:txBody>
                  <a:tcPr/>
                </a:tc>
                <a:tc>
                  <a:txBody>
                    <a:bodyPr/>
                    <a:lstStyle/>
                    <a:p>
                      <a:pPr algn="ctr"/>
                      <a:r>
                        <a:rPr lang="en-US" dirty="0"/>
                        <a:t>5</a:t>
                      </a:r>
                      <a:endParaRPr lang="bg-BG" dirty="0"/>
                    </a:p>
                  </a:txBody>
                  <a:tcPr/>
                </a:tc>
                <a:extLst>
                  <a:ext uri="{0D108BD9-81ED-4DB2-BD59-A6C34878D82A}">
                    <a16:rowId xmlns:a16="http://schemas.microsoft.com/office/drawing/2014/main" val="4280721275"/>
                  </a:ext>
                </a:extLst>
              </a:tr>
            </a:tbl>
          </a:graphicData>
        </a:graphic>
      </p:graphicFrame>
    </p:spTree>
    <p:extLst>
      <p:ext uri="{BB962C8B-B14F-4D97-AF65-F5344CB8AC3E}">
        <p14:creationId xmlns:p14="http://schemas.microsoft.com/office/powerpoint/2010/main" val="356599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Initializing Pointers</a:t>
            </a:r>
            <a:endParaRPr lang="bg-BG" dirty="0"/>
          </a:p>
        </p:txBody>
      </p:sp>
      <p:sp>
        <p:nvSpPr>
          <p:cNvPr id="3" name="Content Placeholder 2"/>
          <p:cNvSpPr>
            <a:spLocks noGrp="1"/>
          </p:cNvSpPr>
          <p:nvPr>
            <p:ph idx="1"/>
          </p:nvPr>
        </p:nvSpPr>
        <p:spPr/>
        <p:txBody>
          <a:bodyPr>
            <a:normAutofit lnSpcReduction="10000"/>
          </a:bodyPr>
          <a:lstStyle/>
          <a:p>
            <a:r>
              <a:rPr lang="en-US" dirty="0"/>
              <a:t>Declaring – same as references, but have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instead of </a:t>
            </a:r>
            <a:r>
              <a:rPr lang="en-US" dirty="0">
                <a:solidFill>
                  <a:srgbClr val="8CF4F2"/>
                </a:solidFill>
                <a:effectLst>
                  <a:outerShdw blurRad="38100" dist="38100" dir="2700000" algn="tl">
                    <a:srgbClr val="000000">
                      <a:alpha val="43137"/>
                    </a:srgbClr>
                  </a:outerShdw>
                </a:effectLst>
                <a:latin typeface="Consolas" pitchFamily="49" charset="0"/>
              </a:rPr>
              <a:t>&amp;</a:t>
            </a:r>
          </a:p>
          <a:p>
            <a:pPr lvl="1"/>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 * </a:t>
            </a:r>
            <a:r>
              <a:rPr lang="en-US" dirty="0" err="1">
                <a:solidFill>
                  <a:srgbClr val="8CF4F2"/>
                </a:solidFill>
                <a:effectLst>
                  <a:outerShdw blurRad="38100" dist="38100" dir="2700000" algn="tl">
                    <a:srgbClr val="000000">
                      <a:alpha val="43137"/>
                    </a:srgbClr>
                  </a:outerShdw>
                </a:effectLst>
                <a:latin typeface="Consolas" pitchFamily="49" charset="0"/>
              </a:rPr>
              <a:t>pointerName</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e.g.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pointer;</a:t>
            </a:r>
          </a:p>
          <a:p>
            <a:r>
              <a:rPr lang="en-US" dirty="0"/>
              <a:t>Initializing – rules are same as any (integer) variable</a:t>
            </a:r>
          </a:p>
          <a:p>
            <a:pPr lvl="1"/>
            <a:r>
              <a:rPr lang="en-US" dirty="0"/>
              <a:t>A number is valid: </a:t>
            </a:r>
            <a:r>
              <a:rPr lang="en-US" dirty="0">
                <a:solidFill>
                  <a:srgbClr val="8CF4F2"/>
                </a:solidFill>
                <a:effectLst>
                  <a:outerShdw blurRad="38100" dist="38100" dir="2700000" algn="tl">
                    <a:srgbClr val="000000">
                      <a:alpha val="43137"/>
                    </a:srgbClr>
                  </a:outerShdw>
                </a:effectLst>
                <a:latin typeface="Consolas" pitchFamily="49" charset="0"/>
              </a:rPr>
              <a:t>char </a:t>
            </a:r>
            <a:r>
              <a:rPr lang="en-US" dirty="0">
                <a:solidFill>
                  <a:srgbClr val="8CF4F2"/>
                </a:solidFill>
                <a:effectLst>
                  <a:outerShdw blurRad="38100" dist="38100" dir="2700000" algn="tl">
                    <a:srgbClr val="000000">
                      <a:alpha val="43137"/>
                    </a:srgbClr>
                  </a:outerShdw>
                </a:effectLst>
                <a:latin typeface="Consolas" pitchFamily="49" charset="0"/>
              </a:rPr>
              <a:t>* pointer = 0x69fee8;</a:t>
            </a:r>
            <a:r>
              <a:rPr lang="en-US" dirty="0"/>
              <a:t> but not common</a:t>
            </a:r>
          </a:p>
          <a:p>
            <a:pPr lvl="1"/>
            <a:r>
              <a:rPr lang="en-US" dirty="0"/>
              <a:t>Using the address of a variable (</a:t>
            </a:r>
            <a:r>
              <a:rPr lang="en-US" dirty="0">
                <a:solidFill>
                  <a:srgbClr val="8CF4F2"/>
                </a:solidFill>
                <a:effectLst>
                  <a:outerShdw blurRad="38100" dist="38100" dir="2700000" algn="tl">
                    <a:srgbClr val="000000">
                      <a:alpha val="43137"/>
                    </a:srgbClr>
                  </a:outerShdw>
                </a:effectLst>
                <a:latin typeface="Consolas" pitchFamily="49" charset="0"/>
              </a:rPr>
              <a:t>&amp;</a:t>
            </a:r>
            <a:r>
              <a:rPr lang="en-US" dirty="0"/>
              <a:t> in front of variable gets the address):</a:t>
            </a:r>
            <a:br>
              <a:rPr lang="en-US" dirty="0"/>
            </a:b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number = 42;</a:t>
            </a:r>
            <a:br>
              <a:rPr lang="en-US" dirty="0">
                <a:solidFill>
                  <a:srgbClr val="8CF4F2"/>
                </a:solidFill>
                <a:effectLst>
                  <a:outerShdw blurRad="38100" dist="38100" dir="2700000" algn="tl">
                    <a:srgbClr val="000000">
                      <a:alpha val="43137"/>
                    </a:srgbClr>
                  </a:outerShdw>
                </a:effectLst>
                <a:latin typeface="Consolas" pitchFamily="49" charset="0"/>
              </a:rPr>
            </a:b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pointer = &amp;number;</a:t>
            </a:r>
            <a:r>
              <a:rPr lang="en-US" dirty="0"/>
              <a:t> </a:t>
            </a:r>
          </a:p>
          <a:p>
            <a:pPr lvl="1"/>
            <a:r>
              <a:rPr lang="en-US" dirty="0"/>
              <a:t>Using the new operator to allocate memory (more on this later):</a:t>
            </a:r>
            <a:br>
              <a:rPr lang="en-US" dirty="0"/>
            </a:b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pointer = new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(42);</a:t>
            </a:r>
          </a:p>
          <a:p>
            <a:r>
              <a:rPr lang="en-US" dirty="0">
                <a:solidFill>
                  <a:srgbClr val="8CF4F2"/>
                </a:solidFill>
                <a:effectLst>
                  <a:outerShdw blurRad="38100" dist="38100" dir="2700000" algn="tl">
                    <a:srgbClr val="000000">
                      <a:alpha val="43137"/>
                    </a:srgbClr>
                  </a:outerShdw>
                </a:effectLst>
                <a:latin typeface="Consolas" pitchFamily="49" charset="0"/>
              </a:rPr>
              <a:t>0</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NULL</a:t>
            </a:r>
            <a:r>
              <a:rPr lang="en-US" dirty="0"/>
              <a:t> or </a:t>
            </a:r>
            <a:r>
              <a:rPr lang="en-US" dirty="0" err="1">
                <a:solidFill>
                  <a:srgbClr val="8CF4F2"/>
                </a:solidFill>
                <a:effectLst>
                  <a:outerShdw blurRad="38100" dist="38100" dir="2700000" algn="tl">
                    <a:srgbClr val="000000">
                      <a:alpha val="43137"/>
                    </a:srgbClr>
                  </a:outerShdw>
                </a:effectLst>
                <a:latin typeface="Consolas" pitchFamily="49" charset="0"/>
              </a:rPr>
              <a:t>nullptr</a:t>
            </a:r>
            <a:r>
              <a:rPr lang="en-US" dirty="0"/>
              <a:t>(C++11) is used when you want to mark a pointer as pointing to nowhere, i.e. “cleared” or “reset”</a:t>
            </a:r>
          </a:p>
        </p:txBody>
      </p:sp>
      <p:sp>
        <p:nvSpPr>
          <p:cNvPr id="4" name="Slide Number Placeholder 3"/>
          <p:cNvSpPr>
            <a:spLocks noGrp="1"/>
          </p:cNvSpPr>
          <p:nvPr>
            <p:ph type="sldNum" sz="quarter" idx="12"/>
          </p:nvPr>
        </p:nvSpPr>
        <p:spPr/>
        <p:txBody>
          <a:bodyPr/>
          <a:lstStyle/>
          <a:p>
            <a:fld id="{C014DD1E-5D91-48A3-AD6D-45FBA980D106}" type="slidenum">
              <a:rPr lang="bg-BG" smtClean="0"/>
              <a:t>60</a:t>
            </a:fld>
            <a:endParaRPr lang="bg-BG"/>
          </a:p>
        </p:txBody>
      </p:sp>
    </p:spTree>
    <p:extLst>
      <p:ext uri="{BB962C8B-B14F-4D97-AF65-F5344CB8AC3E}">
        <p14:creationId xmlns:p14="http://schemas.microsoft.com/office/powerpoint/2010/main" val="66125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 and Pointer Reassignment</a:t>
            </a:r>
            <a:endParaRPr lang="bg-BG" dirty="0"/>
          </a:p>
        </p:txBody>
      </p:sp>
      <p:sp>
        <p:nvSpPr>
          <p:cNvPr id="3" name="Content Placeholder 2"/>
          <p:cNvSpPr>
            <a:spLocks noGrp="1"/>
          </p:cNvSpPr>
          <p:nvPr>
            <p:ph idx="1"/>
          </p:nvPr>
        </p:nvSpPr>
        <p:spPr/>
        <p:txBody>
          <a:bodyPr/>
          <a:lstStyle/>
          <a:p>
            <a:r>
              <a:rPr lang="en-US" dirty="0"/>
              <a:t>Accessing pointed memory is called “dereferencing” a pointer</a:t>
            </a:r>
          </a:p>
          <a:p>
            <a:pPr lvl="1"/>
            <a:r>
              <a:rPr lang="en-US" dirty="0"/>
              <a:t>Operator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before pointer name – </a:t>
            </a:r>
            <a:br>
              <a:rPr lang="en-US" dirty="0"/>
            </a:br>
            <a:r>
              <a:rPr lang="en-US" dirty="0"/>
              <a:t>grants access to the pointed memory</a:t>
            </a:r>
          </a:p>
          <a:p>
            <a:pPr lvl="1"/>
            <a:r>
              <a:rPr lang="en-US" dirty="0"/>
              <a:t>Without using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operations are done </a:t>
            </a:r>
            <a:br>
              <a:rPr lang="en-US" dirty="0"/>
            </a:br>
            <a:r>
              <a:rPr lang="en-US" dirty="0"/>
              <a:t>on the pointer itself (that’s how it can </a:t>
            </a:r>
            <a:br>
              <a:rPr lang="en-US" dirty="0"/>
            </a:br>
            <a:r>
              <a:rPr lang="en-US" dirty="0"/>
              <a:t>be made to point elsewhere)</a:t>
            </a:r>
          </a:p>
          <a:p>
            <a:pPr lvl="1"/>
            <a:r>
              <a:rPr lang="en-US" dirty="0"/>
              <a:t>The </a:t>
            </a:r>
            <a:r>
              <a:rPr lang="en-US" dirty="0">
                <a:solidFill>
                  <a:srgbClr val="8CF4F2"/>
                </a:solidFill>
                <a:effectLst>
                  <a:outerShdw blurRad="38100" dist="38100" dir="2700000" algn="tl">
                    <a:srgbClr val="000000">
                      <a:alpha val="43137"/>
                    </a:srgbClr>
                  </a:outerShdw>
                </a:effectLst>
                <a:latin typeface="Consolas" pitchFamily="49" charset="0"/>
              </a:rPr>
              <a:t>-&gt;</a:t>
            </a:r>
            <a:r>
              <a:rPr lang="en-US" dirty="0"/>
              <a:t> operator replaces the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operator when using a pointer instead of a normal variable:</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61</a:t>
            </a:fld>
            <a:endParaRPr lang="bg-BG"/>
          </a:p>
        </p:txBody>
      </p:sp>
      <p:sp>
        <p:nvSpPr>
          <p:cNvPr id="5" name="Rectangle 3"/>
          <p:cNvSpPr>
            <a:spLocks noChangeArrowheads="1"/>
          </p:cNvSpPr>
          <p:nvPr/>
        </p:nvSpPr>
        <p:spPr bwMode="auto">
          <a:xfrm>
            <a:off x="6906049" y="2209800"/>
            <a:ext cx="3657600"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number1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number2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271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&amp;</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271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&amp;</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1979612" y="4875216"/>
            <a:ext cx="8077200"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quick</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brown</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fox</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jumps</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over</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lazy</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dog</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string</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objPointer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&amp;</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find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quick</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objPointer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find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quick</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52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Arithmetic</a:t>
            </a:r>
            <a:endParaRPr lang="bg-BG" dirty="0"/>
          </a:p>
        </p:txBody>
      </p:sp>
      <p:sp>
        <p:nvSpPr>
          <p:cNvPr id="3" name="Content Placeholder 2"/>
          <p:cNvSpPr>
            <a:spLocks noGrp="1"/>
          </p:cNvSpPr>
          <p:nvPr>
            <p:ph idx="1"/>
          </p:nvPr>
        </p:nvSpPr>
        <p:spPr/>
        <p:txBody>
          <a:bodyPr/>
          <a:lstStyle/>
          <a:p>
            <a:r>
              <a:rPr lang="en-US" dirty="0"/>
              <a:t>Pointers have a type, and a value to indicate memory position</a:t>
            </a:r>
          </a:p>
          <a:p>
            <a:r>
              <a:rPr lang="en-US" dirty="0"/>
              <a:t>Arithmetic operators take advantage of type knowledge on pointers</a:t>
            </a:r>
          </a:p>
          <a:p>
            <a:pPr lvl="1"/>
            <a:r>
              <a:rPr lang="en-US" dirty="0"/>
              <a:t>The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operator increases the value with </a:t>
            </a:r>
            <a:r>
              <a:rPr lang="en-US" dirty="0">
                <a:solidFill>
                  <a:srgbClr val="8CF4F2"/>
                </a:solidFill>
                <a:effectLst>
                  <a:outerShdw blurRad="38100" dist="38100" dir="2700000" algn="tl">
                    <a:srgbClr val="000000">
                      <a:alpha val="43137"/>
                    </a:srgbClr>
                  </a:outerShdw>
                </a:effectLst>
                <a:latin typeface="Consolas" pitchFamily="49" charset="0"/>
              </a:rPr>
              <a:t>1 * </a:t>
            </a:r>
            <a:r>
              <a:rPr lang="en-US" dirty="0" err="1">
                <a:solidFill>
                  <a:srgbClr val="8CF4F2"/>
                </a:solidFill>
                <a:effectLst>
                  <a:outerShdw blurRad="38100" dist="38100" dir="2700000" algn="tl">
                    <a:srgbClr val="000000">
                      <a:alpha val="43137"/>
                    </a:srgbClr>
                  </a:outerShdw>
                </a:effectLst>
                <a:latin typeface="Consolas" pitchFamily="49" charset="0"/>
              </a:rPr>
              <a:t>sizeof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a:t>
            </a:r>
          </a:p>
          <a:p>
            <a:pPr lvl="1"/>
            <a:r>
              <a:rPr lang="en-US" sz="2800" dirty="0">
                <a:solidFill>
                  <a:srgbClr val="8CF4F2"/>
                </a:solidFill>
                <a:effectLst>
                  <a:outerShdw blurRad="38100" dist="38100" dir="2700000" algn="tl">
                    <a:srgbClr val="000000">
                      <a:alpha val="43137"/>
                    </a:srgbClr>
                  </a:outerShdw>
                </a:effectLst>
                <a:latin typeface="Consolas" pitchFamily="49" charset="0"/>
              </a:rPr>
              <a:t>--</a:t>
            </a:r>
            <a:r>
              <a:rPr lang="en-US" dirty="0"/>
              <a:t> is analogously decreases the value with </a:t>
            </a:r>
            <a:r>
              <a:rPr lang="en-US" dirty="0">
                <a:solidFill>
                  <a:srgbClr val="8CF4F2"/>
                </a:solidFill>
                <a:effectLst>
                  <a:outerShdw blurRad="38100" dist="38100" dir="2700000" algn="tl">
                    <a:srgbClr val="000000">
                      <a:alpha val="43137"/>
                    </a:srgbClr>
                  </a:outerShdw>
                </a:effectLst>
                <a:latin typeface="Consolas" pitchFamily="49" charset="0"/>
              </a:rPr>
              <a:t>1 * </a:t>
            </a:r>
            <a:r>
              <a:rPr lang="en-US" dirty="0" err="1">
                <a:solidFill>
                  <a:srgbClr val="8CF4F2"/>
                </a:solidFill>
                <a:effectLst>
                  <a:outerShdw blurRad="38100" dist="38100" dir="2700000" algn="tl">
                    <a:srgbClr val="000000">
                      <a:alpha val="43137"/>
                    </a:srgbClr>
                  </a:outerShdw>
                </a:effectLst>
                <a:latin typeface="Consolas" pitchFamily="49" charset="0"/>
              </a:rPr>
              <a:t>sizeof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a:t>
            </a:r>
            <a:endParaRPr lang="en-US" dirty="0"/>
          </a:p>
          <a:p>
            <a:pPr lvl="1"/>
            <a:r>
              <a:rPr lang="en-US" dirty="0"/>
              <a:t>Add/subtract a </a:t>
            </a:r>
            <a:r>
              <a:rPr lang="en-US" dirty="0">
                <a:solidFill>
                  <a:srgbClr val="8CF4F2"/>
                </a:solidFill>
                <a:effectLst>
                  <a:outerShdw blurRad="38100" dist="38100" dir="2700000" algn="tl">
                    <a:srgbClr val="000000">
                      <a:alpha val="43137"/>
                    </a:srgbClr>
                  </a:outerShdw>
                </a:effectLst>
                <a:latin typeface="Consolas" pitchFamily="49" charset="0"/>
              </a:rPr>
              <a:t>number</a:t>
            </a:r>
            <a:r>
              <a:rPr lang="en-US" dirty="0"/>
              <a:t>: calculates with </a:t>
            </a:r>
            <a:r>
              <a:rPr lang="en-US" dirty="0">
                <a:solidFill>
                  <a:srgbClr val="8CF4F2"/>
                </a:solidFill>
                <a:effectLst>
                  <a:outerShdw blurRad="38100" dist="38100" dir="2700000" algn="tl">
                    <a:srgbClr val="000000">
                      <a:alpha val="43137"/>
                    </a:srgbClr>
                  </a:outerShdw>
                </a:effectLst>
                <a:latin typeface="Consolas" pitchFamily="49" charset="0"/>
              </a:rPr>
              <a:t>number</a:t>
            </a:r>
            <a:r>
              <a:rPr lang="en-US" dirty="0"/>
              <a:t> </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sizeof</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dataType</a:t>
            </a:r>
            <a:r>
              <a:rPr lang="en-US" dirty="0">
                <a:solidFill>
                  <a:srgbClr val="8CF4F2"/>
                </a:solidFill>
                <a:effectLst>
                  <a:outerShdw blurRad="38100" dist="38100" dir="2700000" algn="tl">
                    <a:srgbClr val="000000">
                      <a:alpha val="43137"/>
                    </a:srgbClr>
                  </a:outerShdw>
                </a:effectLst>
                <a:latin typeface="Consolas" pitchFamily="49" charset="0"/>
              </a:rPr>
              <a:t>)</a:t>
            </a:r>
            <a:endParaRPr lang="en-US" dirty="0"/>
          </a:p>
          <a:p>
            <a:pPr lvl="1"/>
            <a:r>
              <a:rPr lang="en-US" dirty="0"/>
              <a:t>So,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p = 0x69fee0; p += 2;</a:t>
            </a:r>
            <a:r>
              <a:rPr lang="en-US" dirty="0"/>
              <a:t> will make </a:t>
            </a:r>
            <a:r>
              <a:rPr lang="en-US" dirty="0">
                <a:solidFill>
                  <a:srgbClr val="8CF4F2"/>
                </a:solidFill>
                <a:effectLst>
                  <a:outerShdw blurRad="38100" dist="38100" dir="2700000" algn="tl">
                    <a:srgbClr val="000000">
                      <a:alpha val="43137"/>
                    </a:srgbClr>
                  </a:outerShdw>
                </a:effectLst>
                <a:latin typeface="Consolas" pitchFamily="49" charset="0"/>
              </a:rPr>
              <a:t>p</a:t>
            </a:r>
            <a:r>
              <a:rPr lang="en-US" dirty="0"/>
              <a:t> equal to </a:t>
            </a:r>
            <a:r>
              <a:rPr lang="en-US" dirty="0">
                <a:solidFill>
                  <a:srgbClr val="8CF4F2"/>
                </a:solidFill>
                <a:effectLst>
                  <a:outerShdw blurRad="38100" dist="38100" dir="2700000" algn="tl">
                    <a:srgbClr val="000000">
                      <a:alpha val="43137"/>
                    </a:srgbClr>
                  </a:outerShdw>
                </a:effectLst>
                <a:latin typeface="Consolas" pitchFamily="49" charset="0"/>
              </a:rPr>
              <a:t>0x69fee8</a:t>
            </a:r>
          </a:p>
          <a:p>
            <a:pPr lvl="1"/>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62</a:t>
            </a:fld>
            <a:endParaRPr lang="bg-BG"/>
          </a:p>
        </p:txBody>
      </p:sp>
      <p:sp>
        <p:nvSpPr>
          <p:cNvPr id="5" name="Rectangle 3"/>
          <p:cNvSpPr>
            <a:spLocks noChangeArrowheads="1"/>
          </p:cNvSpPr>
          <p:nvPr/>
        </p:nvSpPr>
        <p:spPr bwMode="auto">
          <a:xfrm>
            <a:off x="1674812" y="4648200"/>
            <a:ext cx="9220200"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&amp;</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pointerIndex1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pointerIndex2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arrPointer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2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as Arrays</a:t>
            </a:r>
            <a:endParaRPr lang="bg-BG" dirty="0"/>
          </a:p>
        </p:txBody>
      </p:sp>
      <p:sp>
        <p:nvSpPr>
          <p:cNvPr id="3" name="Content Placeholder 2"/>
          <p:cNvSpPr>
            <a:spLocks noGrp="1"/>
          </p:cNvSpPr>
          <p:nvPr>
            <p:ph idx="1"/>
          </p:nvPr>
        </p:nvSpPr>
        <p:spPr/>
        <p:txBody>
          <a:bodyPr>
            <a:normAutofit/>
          </a:bodyPr>
          <a:lstStyle/>
          <a:p>
            <a:r>
              <a:rPr lang="en-US" dirty="0"/>
              <a:t>Pointers can mostly cover array functionality</a:t>
            </a:r>
          </a:p>
          <a:p>
            <a:pPr lvl="1"/>
            <a:r>
              <a:rPr lang="en-US" dirty="0"/>
              <a:t>Point to start of data, like arrays</a:t>
            </a:r>
          </a:p>
          <a:p>
            <a:pPr lvl="1"/>
            <a:r>
              <a:rPr lang="en-US" dirty="0"/>
              <a:t>Know how to find the </a:t>
            </a:r>
            <a:r>
              <a:rPr lang="en-US" dirty="0" err="1">
                <a:solidFill>
                  <a:srgbClr val="8CF4F2"/>
                </a:solidFill>
                <a:effectLst>
                  <a:outerShdw blurRad="38100" dist="38100" dir="2700000" algn="tl">
                    <a:srgbClr val="000000">
                      <a:alpha val="43137"/>
                    </a:srgbClr>
                  </a:outerShdw>
                </a:effectLst>
                <a:latin typeface="Consolas" pitchFamily="49" charset="0"/>
              </a:rPr>
              <a:t>i</a:t>
            </a:r>
            <a:r>
              <a:rPr lang="en-US" baseline="30000" dirty="0" err="1"/>
              <a:t>th</a:t>
            </a:r>
            <a:r>
              <a:rPr lang="en-US" dirty="0"/>
              <a:t> value from the start, like arrays</a:t>
            </a:r>
          </a:p>
          <a:p>
            <a:r>
              <a:rPr lang="en-US" dirty="0"/>
              <a:t>The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operator is actually defined with pointer arithmetic</a:t>
            </a:r>
          </a:p>
          <a:p>
            <a:pPr lvl="1"/>
            <a:r>
              <a:rPr lang="en-US" dirty="0">
                <a:solidFill>
                  <a:srgbClr val="8CF4F2"/>
                </a:solidFill>
                <a:effectLst>
                  <a:outerShdw blurRad="38100" dist="38100" dir="2700000" algn="tl">
                    <a:srgbClr val="000000">
                      <a:alpha val="43137"/>
                    </a:srgbClr>
                  </a:outerShdw>
                </a:effectLst>
                <a:latin typeface="Consolas" pitchFamily="49" charset="0"/>
              </a:rPr>
              <a:t>a[</a:t>
            </a:r>
            <a:r>
              <a:rPr lang="en-US" dirty="0" err="1">
                <a:solidFill>
                  <a:srgbClr val="8CF4F2"/>
                </a:solidFill>
                <a:effectLst>
                  <a:outerShdw blurRad="38100" dist="38100" dir="2700000" algn="tl">
                    <a:srgbClr val="000000">
                      <a:alpha val="43137"/>
                    </a:srgbClr>
                  </a:outerShdw>
                </a:effectLst>
                <a:latin typeface="Consolas" pitchFamily="49" charset="0"/>
              </a:rPr>
              <a:t>i</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is defined as </a:t>
            </a:r>
            <a:r>
              <a:rPr lang="en-US" dirty="0">
                <a:solidFill>
                  <a:srgbClr val="8CF4F2"/>
                </a:solidFill>
                <a:effectLst>
                  <a:outerShdw blurRad="38100" dist="38100" dir="2700000" algn="tl">
                    <a:srgbClr val="000000">
                      <a:alpha val="43137"/>
                    </a:srgbClr>
                  </a:outerShdw>
                </a:effectLst>
                <a:latin typeface="Consolas" pitchFamily="49" charset="0"/>
              </a:rPr>
              <a:t>*(a + </a:t>
            </a:r>
            <a:r>
              <a:rPr lang="en-US" dirty="0" err="1">
                <a:solidFill>
                  <a:srgbClr val="8CF4F2"/>
                </a:solidFill>
                <a:effectLst>
                  <a:outerShdw blurRad="38100" dist="38100" dir="2700000" algn="tl">
                    <a:srgbClr val="000000">
                      <a:alpha val="43137"/>
                    </a:srgbClr>
                  </a:outerShdw>
                </a:effectLst>
                <a:latin typeface="Consolas" pitchFamily="49" charset="0"/>
              </a:rPr>
              <a:t>i</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notice dereference gives access to memory</a:t>
            </a:r>
          </a:p>
          <a:p>
            <a:r>
              <a:rPr lang="en-US" dirty="0"/>
              <a:t>Pointers are more powerful (and more dangerous):</a:t>
            </a:r>
          </a:p>
          <a:p>
            <a:pPr lvl="1"/>
            <a:r>
              <a:rPr lang="en-US" dirty="0"/>
              <a:t>Can be re-assigned to point elsewhere</a:t>
            </a:r>
          </a:p>
          <a:p>
            <a:pPr lvl="1"/>
            <a:r>
              <a:rPr lang="en-US" dirty="0"/>
              <a:t>Can be used to point to heap-allocated memory (operator </a:t>
            </a:r>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a:t>
            </a:r>
          </a:p>
          <a:p>
            <a:pPr lvl="1"/>
            <a:r>
              <a:rPr lang="en-US" dirty="0"/>
              <a:t>Can be returned from functions, can be directly assigned to point to array</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63</a:t>
            </a:fld>
            <a:endParaRPr lang="bg-BG"/>
          </a:p>
        </p:txBody>
      </p:sp>
    </p:spTree>
    <p:extLst>
      <p:ext uri="{BB962C8B-B14F-4D97-AF65-F5344CB8AC3E}">
        <p14:creationId xmlns:p14="http://schemas.microsoft.com/office/powerpoint/2010/main" val="2721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Pointers</a:t>
            </a:r>
            <a:endParaRPr lang="bg-BG" dirty="0"/>
          </a:p>
        </p:txBody>
      </p:sp>
      <p:sp>
        <p:nvSpPr>
          <p:cNvPr id="3" name="Content Placeholder 2"/>
          <p:cNvSpPr>
            <a:spLocks noGrp="1"/>
          </p:cNvSpPr>
          <p:nvPr>
            <p:ph idx="1"/>
          </p:nvPr>
        </p:nvSpPr>
        <p:spPr/>
        <p:txBody>
          <a:bodyPr/>
          <a:lstStyle/>
          <a:p>
            <a:r>
              <a:rPr lang="en-US" dirty="0"/>
              <a:t>Pointers can point to other pointers</a:t>
            </a:r>
          </a:p>
          <a:p>
            <a:pPr lvl="1"/>
            <a:r>
              <a:rPr lang="en-US" dirty="0"/>
              <a:t>Remember that </a:t>
            </a:r>
            <a:r>
              <a:rPr lang="en-US" dirty="0">
                <a:solidFill>
                  <a:srgbClr val="8CF4F2"/>
                </a:solidFill>
                <a:effectLst>
                  <a:outerShdw blurRad="38100" dist="38100" dir="2700000" algn="tl">
                    <a:srgbClr val="000000">
                      <a:alpha val="43137"/>
                    </a:srgbClr>
                  </a:outerShdw>
                </a:effectLst>
                <a:latin typeface="Consolas" pitchFamily="49" charset="0"/>
              </a:rPr>
              <a:t>X * </a:t>
            </a:r>
            <a:r>
              <a:rPr lang="en-US" dirty="0" err="1">
                <a:solidFill>
                  <a:srgbClr val="8CF4F2"/>
                </a:solidFill>
                <a:effectLst>
                  <a:outerShdw blurRad="38100" dist="38100" dir="2700000" algn="tl">
                    <a:srgbClr val="000000">
                      <a:alpha val="43137"/>
                    </a:srgbClr>
                  </a:outerShdw>
                </a:effectLst>
                <a:latin typeface="Consolas" pitchFamily="49" charset="0"/>
              </a:rPr>
              <a:t>ptr</a:t>
            </a:r>
            <a:r>
              <a:rPr lang="en-US" dirty="0"/>
              <a:t> is a pointer to the </a:t>
            </a:r>
            <a:r>
              <a:rPr lang="en-US" dirty="0">
                <a:solidFill>
                  <a:srgbClr val="8CF4F2"/>
                </a:solidFill>
                <a:effectLst>
                  <a:outerShdw blurRad="38100" dist="38100" dir="2700000" algn="tl">
                    <a:srgbClr val="000000">
                      <a:alpha val="43137"/>
                    </a:srgbClr>
                  </a:outerShdw>
                </a:effectLst>
                <a:latin typeface="Consolas" pitchFamily="49" charset="0"/>
              </a:rPr>
              <a:t>X</a:t>
            </a:r>
            <a:r>
              <a:rPr lang="en-US" dirty="0"/>
              <a:t> data type. </a:t>
            </a:r>
          </a:p>
          <a:p>
            <a:pPr lvl="1"/>
            <a:r>
              <a:rPr lang="en-US" dirty="0"/>
              <a:t>If </a:t>
            </a:r>
            <a:r>
              <a:rPr lang="en-US" dirty="0">
                <a:solidFill>
                  <a:srgbClr val="8CF4F2"/>
                </a:solidFill>
                <a:effectLst>
                  <a:outerShdw blurRad="38100" dist="38100" dir="2700000" algn="tl">
                    <a:srgbClr val="000000">
                      <a:alpha val="43137"/>
                    </a:srgbClr>
                  </a:outerShdw>
                </a:effectLst>
                <a:latin typeface="Consolas" pitchFamily="49" charset="0"/>
              </a:rPr>
              <a:t>X</a:t>
            </a:r>
            <a:r>
              <a:rPr lang="en-US" dirty="0"/>
              <a:t> itself is a pointer, this makes </a:t>
            </a:r>
            <a:r>
              <a:rPr lang="en-US" dirty="0" err="1">
                <a:solidFill>
                  <a:srgbClr val="8CF4F2"/>
                </a:solidFill>
                <a:effectLst>
                  <a:outerShdw blurRad="38100" dist="38100" dir="2700000" algn="tl">
                    <a:srgbClr val="000000">
                      <a:alpha val="43137"/>
                    </a:srgbClr>
                  </a:outerShdw>
                </a:effectLst>
                <a:latin typeface="Consolas" pitchFamily="49" charset="0"/>
              </a:rPr>
              <a:t>ptr</a:t>
            </a:r>
            <a:r>
              <a:rPr lang="en-US" dirty="0"/>
              <a:t> a double pointer. E.g.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ptr</a:t>
            </a:r>
            <a:r>
              <a:rPr lang="en-US" dirty="0">
                <a:solidFill>
                  <a:srgbClr val="8CF4F2"/>
                </a:solidFill>
                <a:effectLst>
                  <a:outerShdw blurRad="38100" dist="38100" dir="2700000" algn="tl">
                    <a:srgbClr val="000000">
                      <a:alpha val="43137"/>
                    </a:srgbClr>
                  </a:outerShdw>
                </a:effectLst>
                <a:latin typeface="Consolas" pitchFamily="49" charset="0"/>
              </a:rPr>
              <a:t>;</a:t>
            </a:r>
          </a:p>
          <a:p>
            <a:r>
              <a:rPr lang="en-US" dirty="0"/>
              <a:t>Multidimensional arrays can be handled with pointers:</a:t>
            </a:r>
          </a:p>
          <a:p>
            <a:pPr lvl="1"/>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 </a:t>
            </a:r>
            <a:r>
              <a:rPr lang="en-US" dirty="0" err="1">
                <a:solidFill>
                  <a:srgbClr val="8CF4F2"/>
                </a:solidFill>
                <a:effectLst>
                  <a:outerShdw blurRad="38100" dist="38100" dir="2700000" algn="tl">
                    <a:srgbClr val="000000">
                      <a:alpha val="43137"/>
                    </a:srgbClr>
                  </a:outerShdw>
                </a:effectLst>
                <a:latin typeface="Consolas" pitchFamily="49" charset="0"/>
              </a:rPr>
              <a:t>ptr</a:t>
            </a:r>
            <a:r>
              <a:rPr lang="en-US" dirty="0"/>
              <a:t>, </a:t>
            </a:r>
          </a:p>
          <a:p>
            <a:pPr lvl="1"/>
            <a:r>
              <a:rPr lang="en-US" dirty="0"/>
              <a:t>Each element </a:t>
            </a:r>
            <a:r>
              <a:rPr lang="en-US" dirty="0" err="1">
                <a:solidFill>
                  <a:srgbClr val="8CF4F2"/>
                </a:solidFill>
                <a:effectLst>
                  <a:outerShdw blurRad="38100" dist="38100" dir="2700000" algn="tl">
                    <a:srgbClr val="000000">
                      <a:alpha val="43137"/>
                    </a:srgbClr>
                  </a:outerShdw>
                </a:effectLst>
                <a:latin typeface="Consolas" pitchFamily="49" charset="0"/>
              </a:rPr>
              <a:t>ptr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err="1">
                <a:solidFill>
                  <a:srgbClr val="8CF4F2"/>
                </a:solidFill>
                <a:effectLst>
                  <a:outerShdw blurRad="38100" dist="38100" dir="2700000" algn="tl">
                    <a:srgbClr val="000000">
                      <a:alpha val="43137"/>
                    </a:srgbClr>
                  </a:outerShdw>
                </a:effectLst>
                <a:latin typeface="Consolas" pitchFamily="49" charset="0"/>
              </a:rPr>
              <a:t>i</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is an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to a 1D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t> array</a:t>
            </a:r>
          </a:p>
          <a:p>
            <a:r>
              <a:rPr lang="en-US" dirty="0"/>
              <a:t>Note: references can’t point to other references</a:t>
            </a:r>
          </a:p>
          <a:p>
            <a:pPr lvl="1"/>
            <a:r>
              <a:rPr lang="en-US" dirty="0"/>
              <a:t>Don’t get confused by C++11 </a:t>
            </a:r>
            <a:r>
              <a:rPr lang="en-US" dirty="0">
                <a:solidFill>
                  <a:srgbClr val="8CF4F2"/>
                </a:solidFill>
                <a:effectLst>
                  <a:outerShdw blurRad="38100" dist="38100" dir="2700000" algn="tl">
                    <a:srgbClr val="000000">
                      <a:alpha val="43137"/>
                    </a:srgbClr>
                  </a:outerShdw>
                </a:effectLst>
                <a:latin typeface="Consolas" pitchFamily="49" charset="0"/>
              </a:rPr>
              <a:t>T&amp;&amp;</a:t>
            </a:r>
            <a:r>
              <a:rPr lang="en-US" dirty="0"/>
              <a:t> </a:t>
            </a:r>
            <a:r>
              <a:rPr lang="en-US" dirty="0" err="1"/>
              <a:t>rvalue</a:t>
            </a:r>
            <a:r>
              <a:rPr lang="en-US" dirty="0"/>
              <a:t> references, that’s different</a:t>
            </a:r>
          </a:p>
        </p:txBody>
      </p:sp>
      <p:sp>
        <p:nvSpPr>
          <p:cNvPr id="4" name="Slide Number Placeholder 3"/>
          <p:cNvSpPr>
            <a:spLocks noGrp="1"/>
          </p:cNvSpPr>
          <p:nvPr>
            <p:ph type="sldNum" sz="quarter" idx="12"/>
          </p:nvPr>
        </p:nvSpPr>
        <p:spPr/>
        <p:txBody>
          <a:bodyPr/>
          <a:lstStyle/>
          <a:p>
            <a:fld id="{C014DD1E-5D91-48A3-AD6D-45FBA980D106}" type="slidenum">
              <a:rPr lang="bg-BG" smtClean="0"/>
              <a:t>64</a:t>
            </a:fld>
            <a:endParaRPr lang="bg-BG"/>
          </a:p>
        </p:txBody>
      </p:sp>
    </p:spTree>
    <p:extLst>
      <p:ext uri="{BB962C8B-B14F-4D97-AF65-F5344CB8AC3E}">
        <p14:creationId xmlns:p14="http://schemas.microsoft.com/office/powerpoint/2010/main" val="8131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and </a:t>
            </a:r>
            <a:r>
              <a:rPr lang="en-US" dirty="0" err="1">
                <a:solidFill>
                  <a:srgbClr val="8CF4F2"/>
                </a:solidFill>
                <a:effectLst>
                  <a:outerShdw blurRad="38100" dist="38100" dir="2700000" algn="tl">
                    <a:srgbClr val="000000">
                      <a:alpha val="43137"/>
                    </a:srgbClr>
                  </a:outerShdw>
                </a:effectLst>
                <a:latin typeface="Consolas" pitchFamily="49" charset="0"/>
                <a:ea typeface="+mn-ea"/>
                <a:cs typeface="+mn-cs"/>
              </a:rPr>
              <a:t>const</a:t>
            </a:r>
            <a:endParaRPr lang="bg-BG" sz="2400" dirty="0">
              <a:solidFill>
                <a:srgbClr val="8CF4F2"/>
              </a:solidFill>
              <a:effectLst>
                <a:outerShdw blurRad="38100" dist="38100" dir="2700000" algn="tl">
                  <a:srgbClr val="000000">
                    <a:alpha val="43137"/>
                  </a:srgbClr>
                </a:outerShdw>
              </a:effectLst>
              <a:latin typeface="Consolas" pitchFamily="49" charset="0"/>
              <a:ea typeface="+mn-ea"/>
              <a:cs typeface="+mn-cs"/>
            </a:endParaRPr>
          </a:p>
        </p:txBody>
      </p:sp>
      <p:sp>
        <p:nvSpPr>
          <p:cNvPr id="3" name="Content Placeholder 2"/>
          <p:cNvSpPr>
            <a:spLocks noGrp="1"/>
          </p:cNvSpPr>
          <p:nvPr>
            <p:ph idx="1"/>
          </p:nvPr>
        </p:nvSpPr>
        <p:spPr/>
        <p:txBody>
          <a:bodyPr/>
          <a:lstStyle/>
          <a:p>
            <a:r>
              <a:rPr lang="en-US" dirty="0"/>
              <a:t>Both the pointer and its memory can be </a:t>
            </a:r>
            <a:r>
              <a:rPr lang="en-US" dirty="0" err="1">
                <a:solidFill>
                  <a:srgbClr val="8CF4F2"/>
                </a:solidFill>
                <a:effectLst>
                  <a:outerShdw blurRad="38100" dist="38100" dir="2700000" algn="tl">
                    <a:srgbClr val="000000">
                      <a:alpha val="43137"/>
                    </a:srgbClr>
                  </a:outerShdw>
                </a:effectLst>
                <a:latin typeface="Consolas" pitchFamily="49" charset="0"/>
              </a:rPr>
              <a:t>const</a:t>
            </a:r>
            <a:r>
              <a:rPr lang="en-US" dirty="0"/>
              <a:t>:</a:t>
            </a:r>
          </a:p>
          <a:p>
            <a:endParaRPr lang="en-US" dirty="0"/>
          </a:p>
          <a:p>
            <a:endParaRPr lang="en-US" dirty="0"/>
          </a:p>
          <a:p>
            <a:endParaRPr lang="en-US" dirty="0"/>
          </a:p>
          <a:p>
            <a:endParaRPr lang="en-US" dirty="0"/>
          </a:p>
          <a:p>
            <a:r>
              <a:rPr lang="en-US" dirty="0"/>
              <a:t>Note: last two are equivalent to reference and </a:t>
            </a:r>
            <a:r>
              <a:rPr lang="en-US" dirty="0" err="1">
                <a:solidFill>
                  <a:srgbClr val="8CF4F2"/>
                </a:solidFill>
                <a:effectLst>
                  <a:outerShdw blurRad="38100" dist="38100" dir="2700000" algn="tl">
                    <a:srgbClr val="000000">
                      <a:alpha val="43137"/>
                    </a:srgbClr>
                  </a:outerShdw>
                </a:effectLst>
                <a:latin typeface="Consolas" pitchFamily="49" charset="0"/>
              </a:rPr>
              <a:t>const</a:t>
            </a:r>
            <a:r>
              <a:rPr lang="en-US" dirty="0"/>
              <a:t> reference</a:t>
            </a:r>
          </a:p>
          <a:p>
            <a:pPr lvl="1"/>
            <a:r>
              <a:rPr lang="en-US" dirty="0"/>
              <a:t>That’s how they are most commonly implemented in compilers</a:t>
            </a:r>
            <a:endParaRPr lang="bg-BG" dirty="0"/>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65</a:t>
            </a:fld>
            <a:endParaRPr lang="bg-BG"/>
          </a:p>
        </p:txBody>
      </p:sp>
      <p:graphicFrame>
        <p:nvGraphicFramePr>
          <p:cNvPr id="5" name="Table 4"/>
          <p:cNvGraphicFramePr>
            <a:graphicFrameLocks noGrp="1"/>
          </p:cNvGraphicFramePr>
          <p:nvPr>
            <p:extLst>
              <p:ext uri="{D42A27DB-BD31-4B8C-83A1-F6EECF244321}">
                <p14:modId xmlns:p14="http://schemas.microsoft.com/office/powerpoint/2010/main" val="922340792"/>
              </p:ext>
            </p:extLst>
          </p:nvPr>
        </p:nvGraphicFramePr>
        <p:xfrm>
          <a:off x="1598612" y="2286000"/>
          <a:ext cx="9258384" cy="2286000"/>
        </p:xfrm>
        <a:graphic>
          <a:graphicData uri="http://schemas.openxmlformats.org/drawingml/2006/table">
            <a:tbl>
              <a:tblPr firstRow="1" firstCol="1" bandRow="1">
                <a:tableStyleId>{073A0DAA-6AF3-43AB-8588-CEC1D06C72B9}</a:tableStyleId>
              </a:tblPr>
              <a:tblGrid>
                <a:gridCol w="3058770">
                  <a:extLst>
                    <a:ext uri="{9D8B030D-6E8A-4147-A177-3AD203B41FA5}">
                      <a16:colId xmlns:a16="http://schemas.microsoft.com/office/drawing/2014/main" val="650893593"/>
                    </a:ext>
                  </a:extLst>
                </a:gridCol>
                <a:gridCol w="2584704">
                  <a:extLst>
                    <a:ext uri="{9D8B030D-6E8A-4147-A177-3AD203B41FA5}">
                      <a16:colId xmlns:a16="http://schemas.microsoft.com/office/drawing/2014/main" val="1088587276"/>
                    </a:ext>
                  </a:extLst>
                </a:gridCol>
                <a:gridCol w="3614910">
                  <a:extLst>
                    <a:ext uri="{9D8B030D-6E8A-4147-A177-3AD203B41FA5}">
                      <a16:colId xmlns:a16="http://schemas.microsoft.com/office/drawing/2014/main" val="2488881994"/>
                    </a:ext>
                  </a:extLst>
                </a:gridCol>
              </a:tblGrid>
              <a:tr h="370840">
                <a:tc>
                  <a:txBody>
                    <a:bodyPr/>
                    <a:lstStyle/>
                    <a:p>
                      <a:r>
                        <a:rPr lang="en-US" dirty="0"/>
                        <a:t>Pointer Type T</a:t>
                      </a:r>
                      <a:endParaRPr lang="bg-BG" dirty="0"/>
                    </a:p>
                  </a:txBody>
                  <a:tcPr/>
                </a:tc>
                <a:tc>
                  <a:txBody>
                    <a:bodyPr/>
                    <a:lstStyle/>
                    <a:p>
                      <a:r>
                        <a:rPr lang="en-US" dirty="0"/>
                        <a:t>Memory editable?</a:t>
                      </a:r>
                      <a:endParaRPr lang="bg-BG" dirty="0"/>
                    </a:p>
                  </a:txBody>
                  <a:tcPr/>
                </a:tc>
                <a:tc>
                  <a:txBody>
                    <a:bodyPr/>
                    <a:lstStyle/>
                    <a:p>
                      <a:r>
                        <a:rPr lang="en-US" dirty="0"/>
                        <a:t>Pointer address editable?</a:t>
                      </a:r>
                      <a:endParaRPr lang="bg-BG" dirty="0"/>
                    </a:p>
                  </a:txBody>
                  <a:tcPr/>
                </a:tc>
                <a:extLst>
                  <a:ext uri="{0D108BD9-81ED-4DB2-BD59-A6C34878D82A}">
                    <a16:rowId xmlns:a16="http://schemas.microsoft.com/office/drawing/2014/main" val="2156356358"/>
                  </a:ext>
                </a:extLst>
              </a:tr>
              <a:tr h="370840">
                <a:tc>
                  <a:txBody>
                    <a:bodyPr/>
                    <a:lstStyle/>
                    <a:p>
                      <a:r>
                        <a:rPr lang="en-US" dirty="0"/>
                        <a:t>T * </a:t>
                      </a:r>
                      <a:r>
                        <a:rPr lang="en-US" dirty="0" err="1"/>
                        <a:t>ptr</a:t>
                      </a:r>
                      <a:endParaRPr lang="bg-BG" dirty="0"/>
                    </a:p>
                  </a:txBody>
                  <a:tcPr/>
                </a:tc>
                <a:tc>
                  <a:txBody>
                    <a:bodyPr/>
                    <a:lstStyle/>
                    <a:p>
                      <a:pPr algn="ctr"/>
                      <a:r>
                        <a:rPr lang="en-US" dirty="0"/>
                        <a:t>YES</a:t>
                      </a:r>
                      <a:endParaRPr lang="bg-BG" dirty="0"/>
                    </a:p>
                  </a:txBody>
                  <a:tcPr/>
                </a:tc>
                <a:tc>
                  <a:txBody>
                    <a:bodyPr/>
                    <a:lstStyle/>
                    <a:p>
                      <a:pPr algn="ctr"/>
                      <a:r>
                        <a:rPr lang="en-US" dirty="0"/>
                        <a:t>YES</a:t>
                      </a:r>
                      <a:endParaRPr lang="bg-BG" dirty="0"/>
                    </a:p>
                  </a:txBody>
                  <a:tcPr/>
                </a:tc>
                <a:extLst>
                  <a:ext uri="{0D108BD9-81ED-4DB2-BD59-A6C34878D82A}">
                    <a16:rowId xmlns:a16="http://schemas.microsoft.com/office/drawing/2014/main" val="3799447915"/>
                  </a:ext>
                </a:extLst>
              </a:tr>
              <a:tr h="370840">
                <a:tc>
                  <a:txBody>
                    <a:bodyPr/>
                    <a:lstStyle/>
                    <a:p>
                      <a:r>
                        <a:rPr lang="en-US" sz="2400" kern="1200" dirty="0" err="1">
                          <a:solidFill>
                            <a:srgbClr val="8CF4F2"/>
                          </a:solidFill>
                          <a:effectLst>
                            <a:outerShdw blurRad="38100" dist="38100" dir="2700000" algn="tl">
                              <a:srgbClr val="000000">
                                <a:alpha val="43137"/>
                              </a:srgbClr>
                            </a:outerShdw>
                          </a:effectLst>
                          <a:latin typeface="Consolas" pitchFamily="49" charset="0"/>
                          <a:ea typeface="+mn-ea"/>
                          <a:cs typeface="+mn-cs"/>
                        </a:rPr>
                        <a:t>const</a:t>
                      </a:r>
                      <a:r>
                        <a:rPr lang="en-US" dirty="0"/>
                        <a:t> T * </a:t>
                      </a:r>
                      <a:r>
                        <a:rPr lang="en-US" dirty="0" err="1"/>
                        <a:t>ptr</a:t>
                      </a:r>
                      <a:endParaRPr lang="bg-BG" dirty="0"/>
                    </a:p>
                  </a:txBody>
                  <a:tcPr/>
                </a:tc>
                <a:tc>
                  <a:txBody>
                    <a:bodyPr/>
                    <a:lstStyle/>
                    <a:p>
                      <a:pPr algn="ctr"/>
                      <a:r>
                        <a:rPr lang="en-US" dirty="0"/>
                        <a:t>NO</a:t>
                      </a:r>
                      <a:endParaRPr lang="bg-BG" dirty="0"/>
                    </a:p>
                  </a:txBody>
                  <a:tcPr/>
                </a:tc>
                <a:tc>
                  <a:txBody>
                    <a:bodyPr/>
                    <a:lstStyle/>
                    <a:p>
                      <a:pPr algn="ctr"/>
                      <a:r>
                        <a:rPr lang="en-US" dirty="0"/>
                        <a:t>YES</a:t>
                      </a:r>
                    </a:p>
                  </a:txBody>
                  <a:tcPr/>
                </a:tc>
                <a:extLst>
                  <a:ext uri="{0D108BD9-81ED-4DB2-BD59-A6C34878D82A}">
                    <a16:rowId xmlns:a16="http://schemas.microsoft.com/office/drawing/2014/main" val="172385522"/>
                  </a:ext>
                </a:extLst>
              </a:tr>
              <a:tr h="370840">
                <a:tc>
                  <a:txBody>
                    <a:bodyPr/>
                    <a:lstStyle/>
                    <a:p>
                      <a:r>
                        <a:rPr lang="en-US" dirty="0"/>
                        <a:t>T * </a:t>
                      </a:r>
                      <a:r>
                        <a:rPr lang="en-US" sz="2400" kern="1200" dirty="0" err="1">
                          <a:solidFill>
                            <a:srgbClr val="8CF4F2"/>
                          </a:solidFill>
                          <a:effectLst>
                            <a:outerShdw blurRad="38100" dist="38100" dir="2700000" algn="tl">
                              <a:srgbClr val="000000">
                                <a:alpha val="43137"/>
                              </a:srgbClr>
                            </a:outerShdw>
                          </a:effectLst>
                          <a:latin typeface="Consolas" pitchFamily="49" charset="0"/>
                          <a:ea typeface="+mn-ea"/>
                          <a:cs typeface="+mn-cs"/>
                        </a:rPr>
                        <a:t>const</a:t>
                      </a:r>
                      <a:r>
                        <a:rPr lang="en-US" dirty="0"/>
                        <a:t> </a:t>
                      </a:r>
                      <a:r>
                        <a:rPr lang="en-US" dirty="0" err="1"/>
                        <a:t>ptr</a:t>
                      </a:r>
                      <a:endParaRPr lang="bg-BG" dirty="0"/>
                    </a:p>
                  </a:txBody>
                  <a:tcPr/>
                </a:tc>
                <a:tc>
                  <a:txBody>
                    <a:bodyPr/>
                    <a:lstStyle/>
                    <a:p>
                      <a:pPr algn="ctr"/>
                      <a:r>
                        <a:rPr lang="en-US" dirty="0"/>
                        <a:t>YES</a:t>
                      </a:r>
                      <a:endParaRPr lang="bg-BG" dirty="0"/>
                    </a:p>
                  </a:txBody>
                  <a:tcPr/>
                </a:tc>
                <a:tc>
                  <a:txBody>
                    <a:bodyPr/>
                    <a:lstStyle/>
                    <a:p>
                      <a:pPr algn="ctr"/>
                      <a:r>
                        <a:rPr lang="en-US" dirty="0"/>
                        <a:t>NO</a:t>
                      </a:r>
                    </a:p>
                  </a:txBody>
                  <a:tcPr/>
                </a:tc>
                <a:extLst>
                  <a:ext uri="{0D108BD9-81ED-4DB2-BD59-A6C34878D82A}">
                    <a16:rowId xmlns:a16="http://schemas.microsoft.com/office/drawing/2014/main" val="3743172286"/>
                  </a:ext>
                </a:extLst>
              </a:tr>
              <a:tr h="370840">
                <a:tc>
                  <a:txBody>
                    <a:bodyPr/>
                    <a:lstStyle/>
                    <a:p>
                      <a:r>
                        <a:rPr lang="en-US" sz="2400" kern="1200" dirty="0" err="1">
                          <a:solidFill>
                            <a:srgbClr val="8CF4F2"/>
                          </a:solidFill>
                          <a:effectLst>
                            <a:outerShdw blurRad="38100" dist="38100" dir="2700000" algn="tl">
                              <a:srgbClr val="000000">
                                <a:alpha val="43137"/>
                              </a:srgbClr>
                            </a:outerShdw>
                          </a:effectLst>
                          <a:latin typeface="Consolas" pitchFamily="49" charset="0"/>
                          <a:ea typeface="+mn-ea"/>
                          <a:cs typeface="+mn-cs"/>
                        </a:rPr>
                        <a:t>const</a:t>
                      </a:r>
                      <a:r>
                        <a:rPr lang="en-US" dirty="0"/>
                        <a:t> T * </a:t>
                      </a:r>
                      <a:r>
                        <a:rPr lang="en-US" sz="2400" kern="1200" dirty="0" err="1">
                          <a:solidFill>
                            <a:srgbClr val="8CF4F2"/>
                          </a:solidFill>
                          <a:effectLst>
                            <a:outerShdw blurRad="38100" dist="38100" dir="2700000" algn="tl">
                              <a:srgbClr val="000000">
                                <a:alpha val="43137"/>
                              </a:srgbClr>
                            </a:outerShdw>
                          </a:effectLst>
                          <a:latin typeface="Consolas" pitchFamily="49" charset="0"/>
                          <a:ea typeface="+mn-ea"/>
                          <a:cs typeface="+mn-cs"/>
                        </a:rPr>
                        <a:t>const</a:t>
                      </a:r>
                      <a:r>
                        <a:rPr lang="en-US" dirty="0"/>
                        <a:t> </a:t>
                      </a:r>
                      <a:r>
                        <a:rPr lang="en-US" dirty="0" err="1"/>
                        <a:t>ptr</a:t>
                      </a:r>
                      <a:endParaRPr lang="bg-BG" dirty="0"/>
                    </a:p>
                  </a:txBody>
                  <a:tcPr/>
                </a:tc>
                <a:tc>
                  <a:txBody>
                    <a:bodyPr/>
                    <a:lstStyle/>
                    <a:p>
                      <a:pPr algn="ctr"/>
                      <a:r>
                        <a:rPr lang="en-US" dirty="0"/>
                        <a:t>NO</a:t>
                      </a:r>
                      <a:endParaRPr lang="bg-BG" dirty="0"/>
                    </a:p>
                  </a:txBody>
                  <a:tcPr/>
                </a:tc>
                <a:tc>
                  <a:txBody>
                    <a:bodyPr/>
                    <a:lstStyle/>
                    <a:p>
                      <a:pPr algn="ctr"/>
                      <a:r>
                        <a:rPr lang="en-US" dirty="0"/>
                        <a:t>NO</a:t>
                      </a:r>
                    </a:p>
                  </a:txBody>
                  <a:tcPr/>
                </a:tc>
                <a:extLst>
                  <a:ext uri="{0D108BD9-81ED-4DB2-BD59-A6C34878D82A}">
                    <a16:rowId xmlns:a16="http://schemas.microsoft.com/office/drawing/2014/main" val="3851006049"/>
                  </a:ext>
                </a:extLst>
              </a:tr>
            </a:tbl>
          </a:graphicData>
        </a:graphic>
      </p:graphicFrame>
    </p:spTree>
    <p:extLst>
      <p:ext uri="{BB962C8B-B14F-4D97-AF65-F5344CB8AC3E}">
        <p14:creationId xmlns:p14="http://schemas.microsoft.com/office/powerpoint/2010/main" val="233130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Basics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3324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&amp; Heap Memory</a:t>
            </a:r>
            <a:endParaRPr lang="bg-BG" dirty="0"/>
          </a:p>
        </p:txBody>
      </p:sp>
      <p:sp>
        <p:nvSpPr>
          <p:cNvPr id="3" name="Content Placeholder 2"/>
          <p:cNvSpPr>
            <a:spLocks noGrp="1"/>
          </p:cNvSpPr>
          <p:nvPr>
            <p:ph idx="1"/>
          </p:nvPr>
        </p:nvSpPr>
        <p:spPr/>
        <p:txBody>
          <a:bodyPr/>
          <a:lstStyle/>
          <a:p>
            <a:r>
              <a:rPr lang="en-US" dirty="0"/>
              <a:t>Stack memory</a:t>
            </a:r>
          </a:p>
          <a:p>
            <a:pPr lvl="1"/>
            <a:r>
              <a:rPr lang="en-US" dirty="0"/>
              <a:t>The stack is where variables and functions are stored automatically</a:t>
            </a:r>
          </a:p>
          <a:p>
            <a:pPr lvl="1"/>
            <a:r>
              <a:rPr lang="en-US" dirty="0"/>
              <a:t>Usually small relative to system memory </a:t>
            </a:r>
            <a:r>
              <a:rPr lang="en-US" dirty="0"/>
              <a:t>(RAM) </a:t>
            </a:r>
          </a:p>
          <a:p>
            <a:pPr lvl="1"/>
            <a:r>
              <a:rPr lang="en-US" dirty="0"/>
              <a:t>Process-specific, has strict structure depending on system</a:t>
            </a:r>
          </a:p>
          <a:p>
            <a:r>
              <a:rPr lang="en-US" dirty="0"/>
              <a:t>Heap memory</a:t>
            </a:r>
          </a:p>
          <a:p>
            <a:pPr lvl="1"/>
            <a:r>
              <a:rPr lang="en-US" dirty="0"/>
              <a:t>Shared system memory (RAM)</a:t>
            </a:r>
          </a:p>
          <a:p>
            <a:pPr lvl="1"/>
            <a:r>
              <a:rPr lang="en-US" dirty="0"/>
              <a:t>Allocation and deallocation is done “manually” by code</a:t>
            </a:r>
          </a:p>
          <a:p>
            <a:pPr lvl="1"/>
            <a:r>
              <a:rPr lang="en-US" dirty="0"/>
              <a:t>Usually much larger than the stack</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67</a:t>
            </a:fld>
            <a:endParaRPr lang="bg-BG"/>
          </a:p>
        </p:txBody>
      </p:sp>
    </p:spTree>
    <p:extLst>
      <p:ext uri="{BB962C8B-B14F-4D97-AF65-F5344CB8AC3E}">
        <p14:creationId xmlns:p14="http://schemas.microsoft.com/office/powerpoint/2010/main" val="99950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new</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ea typeface="+mn-ea"/>
                <a:cs typeface="+mn-cs"/>
              </a:rPr>
              <a:t>delete</a:t>
            </a:r>
            <a:r>
              <a:rPr lang="en-US" dirty="0"/>
              <a:t> operators</a:t>
            </a:r>
            <a:endParaRPr lang="bg-BG" dirty="0"/>
          </a:p>
        </p:txBody>
      </p:sp>
      <p:sp>
        <p:nvSpPr>
          <p:cNvPr id="3" name="Content Placeholder 2"/>
          <p:cNvSpPr>
            <a:spLocks noGrp="1"/>
          </p:cNvSpPr>
          <p:nvPr>
            <p:ph idx="1"/>
          </p:nvPr>
        </p:nvSpPr>
        <p:spPr/>
        <p:txBody>
          <a:bodyPr/>
          <a:lstStyle/>
          <a:p>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 allocates memory on the heap for object passed in</a:t>
            </a:r>
          </a:p>
          <a:p>
            <a:pPr lvl="1"/>
            <a:r>
              <a:rPr lang="en-US" dirty="0"/>
              <a:t>Returns a pointer to that memory (the start of that memory)</a:t>
            </a:r>
          </a:p>
          <a:p>
            <a:pPr lvl="1"/>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num</a:t>
            </a:r>
            <a:r>
              <a:rPr lang="en-US" dirty="0">
                <a:solidFill>
                  <a:srgbClr val="8CF4F2"/>
                </a:solidFill>
                <a:effectLst>
                  <a:outerShdw blurRad="38100" dist="38100" dir="2700000" algn="tl">
                    <a:srgbClr val="000000">
                      <a:alpha val="43137"/>
                    </a:srgbClr>
                  </a:outerShdw>
                </a:effectLst>
                <a:latin typeface="Consolas" pitchFamily="49" charset="0"/>
              </a:rPr>
              <a:t> = new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(42);</a:t>
            </a:r>
            <a:r>
              <a:rPr lang="en-US" dirty="0"/>
              <a:t> creates a single integer</a:t>
            </a:r>
          </a:p>
          <a:p>
            <a:pPr lvl="1"/>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 = new </a:t>
            </a:r>
            <a:r>
              <a:rPr lang="en-US" dirty="0" err="1">
                <a:solidFill>
                  <a:srgbClr val="8CF4F2"/>
                </a:solidFill>
                <a:effectLst>
                  <a:outerShdw blurRad="38100" dist="38100" dir="2700000" algn="tl">
                    <a:srgbClr val="000000">
                      <a:alpha val="43137"/>
                    </a:srgbClr>
                  </a:outerShdw>
                </a:effectLst>
                <a:latin typeface="Consolas" pitchFamily="49" charset="0"/>
              </a:rPr>
              <a:t>int</a:t>
            </a:r>
            <a:r>
              <a:rPr lang="en-US" dirty="0">
                <a:solidFill>
                  <a:srgbClr val="8CF4F2"/>
                </a:solidFill>
                <a:effectLst>
                  <a:outerShdw blurRad="38100" dist="38100" dir="2700000" algn="tl">
                    <a:srgbClr val="000000">
                      <a:alpha val="43137"/>
                    </a:srgbClr>
                  </a:outerShdw>
                </a:effectLst>
                <a:latin typeface="Consolas" pitchFamily="49" charset="0"/>
              </a:rPr>
              <a:t>[] {13, 42, 69};</a:t>
            </a:r>
            <a:r>
              <a:rPr lang="en-US" dirty="0"/>
              <a:t> creates an array of integers</a:t>
            </a:r>
          </a:p>
          <a:p>
            <a:pPr lvl="1"/>
            <a:r>
              <a:rPr lang="en-US" dirty="0"/>
              <a:t>Initialization rules are the same as automatically allocated variables</a:t>
            </a:r>
          </a:p>
          <a:p>
            <a:r>
              <a:rPr lang="en-US" dirty="0">
                <a:solidFill>
                  <a:srgbClr val="8CF4F2"/>
                </a:solidFill>
                <a:effectLst>
                  <a:outerShdw blurRad="38100" dist="38100" dir="2700000" algn="tl">
                    <a:srgbClr val="000000">
                      <a:alpha val="43137"/>
                    </a:srgbClr>
                  </a:outerShdw>
                </a:effectLst>
                <a:latin typeface="Consolas" pitchFamily="49" charset="0"/>
              </a:rPr>
              <a:t>delete</a:t>
            </a:r>
            <a:r>
              <a:rPr lang="en-US" dirty="0"/>
              <a:t> deallocates memory from the heap – very important</a:t>
            </a:r>
          </a:p>
          <a:p>
            <a:pPr lvl="1"/>
            <a:r>
              <a:rPr lang="en-US" dirty="0"/>
              <a:t>Any memory allocated with new must be freed with delete</a:t>
            </a:r>
          </a:p>
          <a:p>
            <a:pPr lvl="1"/>
            <a:r>
              <a:rPr lang="en-US" dirty="0">
                <a:solidFill>
                  <a:srgbClr val="8CF4F2"/>
                </a:solidFill>
                <a:effectLst>
                  <a:outerShdw blurRad="38100" dist="38100" dir="2700000" algn="tl">
                    <a:srgbClr val="000000">
                      <a:alpha val="43137"/>
                    </a:srgbClr>
                  </a:outerShdw>
                </a:effectLst>
                <a:latin typeface="Consolas" pitchFamily="49" charset="0"/>
              </a:rPr>
              <a:t>delete </a:t>
            </a:r>
            <a:r>
              <a:rPr lang="en-US" dirty="0" err="1">
                <a:solidFill>
                  <a:srgbClr val="8CF4F2"/>
                </a:solidFill>
                <a:effectLst>
                  <a:outerShdw blurRad="38100" dist="38100" dir="2700000" algn="tl">
                    <a:srgbClr val="000000">
                      <a:alpha val="43137"/>
                    </a:srgbClr>
                  </a:outerShdw>
                </a:effectLst>
                <a:latin typeface="Consolas" pitchFamily="49" charset="0"/>
              </a:rPr>
              <a:t>num</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frees a single item of </a:t>
            </a:r>
            <a:r>
              <a:rPr lang="en-US" dirty="0" err="1">
                <a:solidFill>
                  <a:srgbClr val="8CF4F2"/>
                </a:solidFill>
                <a:effectLst>
                  <a:outerShdw blurRad="38100" dist="38100" dir="2700000" algn="tl">
                    <a:srgbClr val="000000">
                      <a:alpha val="43137"/>
                    </a:srgbClr>
                  </a:outerShdw>
                </a:effectLst>
                <a:latin typeface="Consolas" pitchFamily="49" charset="0"/>
              </a:rPr>
              <a:t>num</a:t>
            </a:r>
            <a:r>
              <a:rPr lang="en-US" dirty="0" err="1"/>
              <a:t>’s</a:t>
            </a:r>
            <a:r>
              <a:rPr lang="en-US" dirty="0"/>
              <a:t> data type (e.g. single integer)</a:t>
            </a:r>
          </a:p>
          <a:p>
            <a:pPr lvl="1"/>
            <a:r>
              <a:rPr lang="en-US" dirty="0">
                <a:solidFill>
                  <a:srgbClr val="8CF4F2"/>
                </a:solidFill>
                <a:effectLst>
                  <a:outerShdw blurRad="38100" dist="38100" dir="2700000" algn="tl">
                    <a:srgbClr val="000000">
                      <a:alpha val="43137"/>
                    </a:srgbClr>
                  </a:outerShdw>
                </a:effectLst>
                <a:latin typeface="Consolas" pitchFamily="49" charset="0"/>
              </a:rPr>
              <a:t>delete[]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frees an allocated array of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err="1"/>
              <a:t>’s</a:t>
            </a:r>
            <a:r>
              <a:rPr lang="en-US" dirty="0"/>
              <a:t> data type</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68</a:t>
            </a:fld>
            <a:endParaRPr lang="bg-BG"/>
          </a:p>
        </p:txBody>
      </p:sp>
    </p:spTree>
    <p:extLst>
      <p:ext uri="{BB962C8B-B14F-4D97-AF65-F5344CB8AC3E}">
        <p14:creationId xmlns:p14="http://schemas.microsoft.com/office/powerpoint/2010/main" val="261887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with </a:t>
            </a:r>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 and </a:t>
            </a:r>
            <a:r>
              <a:rPr lang="en-US" dirty="0">
                <a:solidFill>
                  <a:srgbClr val="8CF4F2"/>
                </a:solidFill>
                <a:effectLst>
                  <a:outerShdw blurRad="38100" dist="38100" dir="2700000" algn="tl">
                    <a:srgbClr val="000000">
                      <a:alpha val="43137"/>
                    </a:srgbClr>
                  </a:outerShdw>
                </a:effectLst>
                <a:latin typeface="Consolas" pitchFamily="49" charset="0"/>
              </a:rPr>
              <a:t>delete</a:t>
            </a:r>
            <a:r>
              <a:rPr lang="en-US" dirty="0"/>
              <a:t> </a:t>
            </a:r>
            <a:endParaRPr lang="bg-BG" dirty="0"/>
          </a:p>
        </p:txBody>
      </p:sp>
      <p:sp>
        <p:nvSpPr>
          <p:cNvPr id="3" name="Content Placeholder 2"/>
          <p:cNvSpPr>
            <a:spLocks noGrp="1"/>
          </p:cNvSpPr>
          <p:nvPr>
            <p:ph idx="1"/>
          </p:nvPr>
        </p:nvSpPr>
        <p:spPr/>
        <p:txBody>
          <a:bodyPr/>
          <a:lstStyle/>
          <a:p>
            <a:r>
              <a:rPr lang="en-US" dirty="0"/>
              <a:t>Make sure you </a:t>
            </a:r>
            <a:r>
              <a:rPr lang="en-US" dirty="0">
                <a:solidFill>
                  <a:srgbClr val="8CF4F2"/>
                </a:solidFill>
                <a:effectLst>
                  <a:outerShdw blurRad="38100" dist="38100" dir="2700000" algn="tl">
                    <a:srgbClr val="000000">
                      <a:alpha val="43137"/>
                    </a:srgbClr>
                  </a:outerShdw>
                </a:effectLst>
                <a:latin typeface="Consolas" pitchFamily="49" charset="0"/>
              </a:rPr>
              <a:t>delete</a:t>
            </a:r>
            <a:r>
              <a:rPr lang="en-US" dirty="0"/>
              <a:t> a pointer’s memory before re-assigning it</a:t>
            </a:r>
          </a:p>
          <a:p>
            <a:pPr lvl="1"/>
            <a:r>
              <a:rPr lang="en-US" dirty="0"/>
              <a:t>If you allocated memory with </a:t>
            </a:r>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 and stored it in a pointer</a:t>
            </a:r>
          </a:p>
          <a:p>
            <a:pPr lvl="1"/>
            <a:r>
              <a:rPr lang="en-US" dirty="0"/>
              <a:t>Especially when assigning again with </a:t>
            </a:r>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 (e.g. in a loop)</a:t>
            </a:r>
          </a:p>
          <a:p>
            <a:r>
              <a:rPr lang="en-US" dirty="0"/>
              <a:t>Watch out when deleting pointers</a:t>
            </a:r>
          </a:p>
          <a:p>
            <a:pPr lvl="1"/>
            <a:r>
              <a:rPr lang="en-US" dirty="0"/>
              <a:t>Are they pointing to the correct memory?</a:t>
            </a:r>
          </a:p>
          <a:p>
            <a:pPr lvl="1"/>
            <a:r>
              <a:rPr lang="en-US" dirty="0"/>
              <a:t>Take care if you tend to null the pointers after stopping to use them</a:t>
            </a:r>
          </a:p>
          <a:p>
            <a:r>
              <a:rPr lang="en-US" dirty="0">
                <a:solidFill>
                  <a:srgbClr val="8CF4F2"/>
                </a:solidFill>
                <a:effectLst>
                  <a:outerShdw blurRad="38100" dist="38100" dir="2700000" algn="tl">
                    <a:srgbClr val="000000">
                      <a:alpha val="43137"/>
                    </a:srgbClr>
                  </a:outerShdw>
                </a:effectLst>
                <a:latin typeface="Consolas" pitchFamily="49" charset="0"/>
              </a:rPr>
              <a:t>new</a:t>
            </a:r>
            <a:r>
              <a:rPr lang="en-US" dirty="0"/>
              <a:t> could fail if not enough free memory</a:t>
            </a:r>
          </a:p>
          <a:p>
            <a:pPr lvl="1"/>
            <a:r>
              <a:rPr lang="en-US" dirty="0"/>
              <a:t>Throws an exception by default</a:t>
            </a:r>
          </a:p>
          <a:p>
            <a:pPr lvl="1"/>
            <a:r>
              <a:rPr lang="en-US" dirty="0"/>
              <a:t>If </a:t>
            </a:r>
            <a:r>
              <a:rPr lang="en-US" dirty="0" err="1">
                <a:solidFill>
                  <a:srgbClr val="8CF4F2"/>
                </a:solidFill>
                <a:effectLst>
                  <a:outerShdw blurRad="38100" dist="38100" dir="2700000" algn="tl">
                    <a:srgbClr val="000000">
                      <a:alpha val="43137"/>
                    </a:srgbClr>
                  </a:outerShdw>
                </a:effectLst>
                <a:latin typeface="Consolas" pitchFamily="49" charset="0"/>
              </a:rPr>
              <a:t>nothrow</a:t>
            </a:r>
            <a:r>
              <a:rPr lang="en-US" dirty="0"/>
              <a:t> is passed as a second parameter, no exception – just returns null</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69</a:t>
            </a:fld>
            <a:endParaRPr lang="bg-BG"/>
          </a:p>
        </p:txBody>
      </p:sp>
    </p:spTree>
    <p:extLst>
      <p:ext uri="{BB962C8B-B14F-4D97-AF65-F5344CB8AC3E}">
        <p14:creationId xmlns:p14="http://schemas.microsoft.com/office/powerpoint/2010/main" val="21212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 Arrays - Examples</a:t>
            </a:r>
            <a:endParaRPr lang="bg-BG" dirty="0"/>
          </a:p>
        </p:txBody>
      </p:sp>
      <p:sp>
        <p:nvSpPr>
          <p:cNvPr id="3" name="Content Placeholder 2"/>
          <p:cNvSpPr>
            <a:spLocks noGrp="1"/>
          </p:cNvSpPr>
          <p:nvPr>
            <p:ph idx="1"/>
          </p:nvPr>
        </p:nvSpPr>
        <p:spPr/>
        <p:txBody>
          <a:bodyPr/>
          <a:lstStyle/>
          <a:p>
            <a:r>
              <a:rPr lang="en-US" dirty="0"/>
              <a:t>Some valid examples of C++ array initializations</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7</a:t>
            </a:fld>
            <a:endParaRPr lang="bg-BG"/>
          </a:p>
        </p:txBody>
      </p:sp>
      <p:sp>
        <p:nvSpPr>
          <p:cNvPr id="5" name="Rectangle 3"/>
          <p:cNvSpPr>
            <a:spLocks noChangeArrowheads="1"/>
          </p:cNvSpPr>
          <p:nvPr/>
        </p:nvSpPr>
        <p:spPr bwMode="auto">
          <a:xfrm>
            <a:off x="1674812" y="2362200"/>
            <a:ext cx="6781800" cy="403187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defaultIninitialized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static</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defaultInitializedLocal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uninitialized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abc</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99</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xyz</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xyz</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float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emptyArray</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arrayWithDefaults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3.14</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initList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0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Allocation &amp; Deallocation</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0572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bg-BG" dirty="0"/>
          </a:p>
        </p:txBody>
      </p:sp>
      <p:sp>
        <p:nvSpPr>
          <p:cNvPr id="3" name="Content Placeholder 2"/>
          <p:cNvSpPr>
            <a:spLocks noGrp="1"/>
          </p:cNvSpPr>
          <p:nvPr>
            <p:ph idx="1"/>
          </p:nvPr>
        </p:nvSpPr>
        <p:spPr/>
        <p:txBody>
          <a:bodyPr/>
          <a:lstStyle/>
          <a:p>
            <a:r>
              <a:rPr lang="en-US" dirty="0"/>
              <a:t>What we talked about</a:t>
            </a:r>
          </a:p>
          <a:p>
            <a:pPr lvl="1"/>
            <a:r>
              <a:rPr lang="en-US" dirty="0"/>
              <a:t>C++ Arrays &amp; Multidimensional Arrays</a:t>
            </a:r>
          </a:p>
          <a:p>
            <a:pPr lvl="1"/>
            <a:r>
              <a:rPr lang="en-US" dirty="0"/>
              <a:t>C-Strings and the C++ string class</a:t>
            </a:r>
          </a:p>
          <a:p>
            <a:pPr lvl="1"/>
            <a:r>
              <a:rPr lang="en-US" dirty="0"/>
              <a:t>Streams, Input &amp; Output Handling + Basic File I/O</a:t>
            </a:r>
          </a:p>
          <a:p>
            <a:pPr lvl="1"/>
            <a:r>
              <a:rPr lang="en-US" dirty="0"/>
              <a:t>Pointers &amp; References</a:t>
            </a:r>
          </a:p>
          <a:p>
            <a:r>
              <a:rPr lang="en-US" dirty="0"/>
              <a:t>Next time</a:t>
            </a:r>
          </a:p>
          <a:p>
            <a:pPr lvl="1"/>
            <a:r>
              <a:rPr lang="en-US" dirty="0"/>
              <a:t>Exercises – solving tasks requiring loops, arrays, pointers</a:t>
            </a:r>
            <a:r>
              <a:rPr lang="en-US"/>
              <a:t>, streams, etc.</a:t>
            </a:r>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71</a:t>
            </a:fld>
            <a:endParaRPr lang="bg-BG"/>
          </a:p>
        </p:txBody>
      </p:sp>
    </p:spTree>
    <p:extLst>
      <p:ext uri="{BB962C8B-B14F-4D97-AF65-F5344CB8AC3E}">
        <p14:creationId xmlns:p14="http://schemas.microsoft.com/office/powerpoint/2010/main" val="425392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pPr algn="ctr"/>
            <a:r>
              <a:rPr lang="en-US" dirty="0"/>
              <a:t>Questions?</a:t>
            </a:r>
          </a:p>
        </p:txBody>
      </p:sp>
      <p:sp>
        <p:nvSpPr>
          <p:cNvPr id="3" name="Контейнер за съдържание 2"/>
          <p:cNvSpPr>
            <a:spLocks noGrp="1"/>
          </p:cNvSpPr>
          <p:nvPr>
            <p:ph idx="1"/>
          </p:nvPr>
        </p:nvSpPr>
        <p:spPr/>
        <p:txBody>
          <a:bodyPr/>
          <a:lstStyle/>
          <a:p>
            <a:endParaRPr lang="en-US"/>
          </a:p>
        </p:txBody>
      </p:sp>
      <p:sp>
        <p:nvSpPr>
          <p:cNvPr id="4" name="Контейнер за номер на слайда 3"/>
          <p:cNvSpPr>
            <a:spLocks noGrp="1"/>
          </p:cNvSpPr>
          <p:nvPr>
            <p:ph type="sldNum" sz="quarter" idx="12"/>
          </p:nvPr>
        </p:nvSpPr>
        <p:spPr/>
        <p:txBody>
          <a:bodyPr/>
          <a:lstStyle/>
          <a:p>
            <a:fld id="{C014DD1E-5D91-48A3-AD6D-45FBA980D106}" type="slidenum">
              <a:rPr lang="en-US" smtClean="0"/>
              <a:t>72</a:t>
            </a:fld>
            <a:endParaRPr lang="en-US"/>
          </a:p>
        </p:txBody>
      </p:sp>
    </p:spTree>
    <p:extLst>
      <p:ext uri="{BB962C8B-B14F-4D97-AF65-F5344CB8AC3E}">
        <p14:creationId xmlns:p14="http://schemas.microsoft.com/office/powerpoint/2010/main" val="16575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C++ Arrays</a:t>
            </a:r>
          </a:p>
        </p:txBody>
      </p:sp>
      <p:sp>
        <p:nvSpPr>
          <p:cNvPr id="3" name="Subtitle 2"/>
          <p:cNvSpPr>
            <a:spLocks noGrp="1"/>
          </p:cNvSpPr>
          <p:nvPr>
            <p:ph type="subTitle" idx="1"/>
          </p:nvPr>
        </p:nvSpPr>
        <p:spPr/>
        <p:txBody>
          <a:bodyPr/>
          <a:lstStyle/>
          <a:p>
            <a:r>
              <a:rPr lang="en-US" dirty="0"/>
              <a:t>Live Demo</a:t>
            </a:r>
          </a:p>
        </p:txBody>
      </p:sp>
    </p:spTree>
    <p:extLst>
      <p:ext uri="{BB962C8B-B14F-4D97-AF65-F5344CB8AC3E}">
        <p14:creationId xmlns:p14="http://schemas.microsoft.com/office/powerpoint/2010/main" val="297206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Array Elements</a:t>
            </a:r>
            <a:endParaRPr lang="bg-BG" dirty="0"/>
          </a:p>
        </p:txBody>
      </p:sp>
      <p:sp>
        <p:nvSpPr>
          <p:cNvPr id="3" name="Content Placeholder 2"/>
          <p:cNvSpPr>
            <a:spLocks noGrp="1"/>
          </p:cNvSpPr>
          <p:nvPr>
            <p:ph idx="1"/>
          </p:nvPr>
        </p:nvSpPr>
        <p:spPr/>
        <p:txBody>
          <a:bodyPr/>
          <a:lstStyle/>
          <a:p>
            <a:r>
              <a:rPr lang="en-US" dirty="0"/>
              <a:t>The indexing operator </a:t>
            </a:r>
            <a:r>
              <a:rPr lang="en-US" dirty="0">
                <a:solidFill>
                  <a:srgbClr val="8CF4F2"/>
                </a:solidFill>
                <a:effectLst>
                  <a:outerShdw blurRad="38100" dist="38100" dir="2700000" algn="tl">
                    <a:srgbClr val="000000">
                      <a:alpha val="43137"/>
                    </a:srgbClr>
                  </a:outerShdw>
                </a:effectLst>
                <a:latin typeface="Consolas" pitchFamily="49" charset="0"/>
              </a:rPr>
              <a:t>[]</a:t>
            </a:r>
            <a:r>
              <a:rPr lang="en-US" dirty="0"/>
              <a:t> gives access to any array element</a:t>
            </a:r>
          </a:p>
          <a:p>
            <a:pPr lvl="1"/>
            <a:r>
              <a:rPr lang="en-US" dirty="0"/>
              <a:t>Array name comes before the operator</a:t>
            </a:r>
          </a:p>
          <a:p>
            <a:pPr lvl="1"/>
            <a:r>
              <a:rPr lang="en-US" dirty="0"/>
              <a:t>Element’s index comes in the operator (between the brackets)</a:t>
            </a:r>
          </a:p>
          <a:p>
            <a:pPr lvl="1"/>
            <a:r>
              <a:rPr lang="en-US" dirty="0"/>
              <a:t>E.g. to access the first element of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t>, do </a:t>
            </a:r>
            <a:r>
              <a:rPr lang="en-US" dirty="0" err="1">
                <a:solidFill>
                  <a:srgbClr val="8CF4F2"/>
                </a:solidFill>
                <a:effectLst>
                  <a:outerShdw blurRad="38100" dist="38100" dir="2700000" algn="tl">
                    <a:srgbClr val="000000">
                      <a:alpha val="43137"/>
                    </a:srgbClr>
                  </a:outerShdw>
                </a:effectLst>
                <a:latin typeface="Consolas" pitchFamily="49" charset="0"/>
              </a:rPr>
              <a:t>arr</a:t>
            </a:r>
            <a:r>
              <a:rPr lang="en-US" dirty="0">
                <a:solidFill>
                  <a:srgbClr val="8CF4F2"/>
                </a:solidFill>
                <a:effectLst>
                  <a:outerShdw blurRad="38100" dist="38100" dir="2700000" algn="tl">
                    <a:srgbClr val="000000">
                      <a:alpha val="43137"/>
                    </a:srgbClr>
                  </a:outerShdw>
                </a:effectLst>
                <a:latin typeface="Consolas" pitchFamily="49" charset="0"/>
              </a:rPr>
              <a:t>[0]</a:t>
            </a:r>
          </a:p>
          <a:p>
            <a:r>
              <a:rPr lang="en-US" dirty="0"/>
              <a:t>Once you access the element, treat it as a normal variable</a:t>
            </a:r>
          </a:p>
        </p:txBody>
      </p:sp>
      <p:sp>
        <p:nvSpPr>
          <p:cNvPr id="4" name="Slide Number Placeholder 3"/>
          <p:cNvSpPr>
            <a:spLocks noGrp="1"/>
          </p:cNvSpPr>
          <p:nvPr>
            <p:ph type="sldNum" sz="quarter" idx="12"/>
          </p:nvPr>
        </p:nvSpPr>
        <p:spPr/>
        <p:txBody>
          <a:bodyPr/>
          <a:lstStyle/>
          <a:p>
            <a:fld id="{C014DD1E-5D91-48A3-AD6D-45FBA980D106}" type="slidenum">
              <a:rPr lang="bg-BG" smtClean="0"/>
              <a:t>9</a:t>
            </a:fld>
            <a:endParaRPr lang="bg-BG"/>
          </a:p>
        </p:txBody>
      </p:sp>
      <p:sp>
        <p:nvSpPr>
          <p:cNvPr id="5" name="Rectangle 3"/>
          <p:cNvSpPr>
            <a:spLocks noChangeArrowheads="1"/>
          </p:cNvSpPr>
          <p:nvPr/>
        </p:nvSpPr>
        <p:spPr bwMode="auto">
          <a:xfrm>
            <a:off x="1637268" y="4191000"/>
            <a:ext cx="9523729"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&gt;&gt;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length</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length</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length</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vector2d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37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4683</Words>
  <Application>Microsoft Office PowerPoint</Application>
  <PresentationFormat>Custom</PresentationFormat>
  <Paragraphs>649</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Consolas</vt:lpstr>
      <vt:lpstr>Courier New</vt:lpstr>
      <vt:lpstr>Times New Roman</vt:lpstr>
      <vt:lpstr>TS102787990</vt:lpstr>
      <vt:lpstr>Working with Memory in C++</vt:lpstr>
      <vt:lpstr>Table of Contents</vt:lpstr>
      <vt:lpstr>Table of Contents (2)</vt:lpstr>
      <vt:lpstr>C++ Arrays</vt:lpstr>
      <vt:lpstr>Arrays</vt:lpstr>
      <vt:lpstr>Creating C++ Arrays</vt:lpstr>
      <vt:lpstr>Creating C++ Arrays - Examples</vt:lpstr>
      <vt:lpstr>Creating C++ Arrays</vt:lpstr>
      <vt:lpstr>Accessing Array Elements</vt:lpstr>
      <vt:lpstr>Quick Quiz:</vt:lpstr>
      <vt:lpstr>C++ Pitfall: Array Size Unknown, OUT-of-Bounds Access</vt:lpstr>
      <vt:lpstr>Accessing Array Elements</vt:lpstr>
      <vt:lpstr>Reading-in an Array</vt:lpstr>
      <vt:lpstr>Reading-in Arrays</vt:lpstr>
      <vt:lpstr>Writing-out an Array</vt:lpstr>
      <vt:lpstr>Writing-out Arrays</vt:lpstr>
      <vt:lpstr>Multidimensional Arrays</vt:lpstr>
      <vt:lpstr>Using Multidimensional Arrays</vt:lpstr>
      <vt:lpstr>Multidimensional Arrays</vt:lpstr>
      <vt:lpstr>Quick Quiz:</vt:lpstr>
      <vt:lpstr>C++ Pitfall: “Out of Bounds Inside” Multidimensional Arrays</vt:lpstr>
      <vt:lpstr>Row-Major Order in Multidimensional Arrays</vt:lpstr>
      <vt:lpstr>Using C++ Arrays with Functions</vt:lpstr>
      <vt:lpstr>Using Arrays with Functions</vt:lpstr>
      <vt:lpstr>C++11 Range-Based for Loop</vt:lpstr>
      <vt:lpstr>C++11 &lt;array&gt; Header</vt:lpstr>
      <vt:lpstr>C++11 Range-Based for Loop and array Class</vt:lpstr>
      <vt:lpstr>C++ Arrays – Things to Keep in Mind</vt:lpstr>
      <vt:lpstr>C++ Strings</vt:lpstr>
      <vt:lpstr>Representing Text in Computers</vt:lpstr>
      <vt:lpstr>char Arrays, aka C-Strings</vt:lpstr>
      <vt:lpstr>Text as char Arrays  (C-Strings)</vt:lpstr>
      <vt:lpstr>Quick Quiz:</vt:lpstr>
      <vt:lpstr>C++ Pitfall: NON-Terminated C-Strings</vt:lpstr>
      <vt:lpstr>Some C-String Built-in Functions</vt:lpstr>
      <vt:lpstr>C-String Built-in Functions</vt:lpstr>
      <vt:lpstr>The C++ string Class</vt:lpstr>
      <vt:lpstr>string Usage Examples</vt:lpstr>
      <vt:lpstr>C++ Strings</vt:lpstr>
      <vt:lpstr>Supporting Unicode in C++</vt:lpstr>
      <vt:lpstr>Streams, Handling User Input, File I/O</vt:lpstr>
      <vt:lpstr>C++ Streams</vt:lpstr>
      <vt:lpstr>The stringstream </vt:lpstr>
      <vt:lpstr>stringstream</vt:lpstr>
      <vt:lpstr>Handling User Input with  getline() and stringstream</vt:lpstr>
      <vt:lpstr>Example: Read a line of space-separated numbers and notify the user about strings we couldn’t parse as numbers:</vt:lpstr>
      <vt:lpstr>Handling User Input</vt:lpstr>
      <vt:lpstr>Streams to and from Files</vt:lpstr>
      <vt:lpstr>Streams to and from Files</vt:lpstr>
      <vt:lpstr>Strings &amp; Streams – Things to Keep in Mind</vt:lpstr>
      <vt:lpstr>References</vt:lpstr>
      <vt:lpstr>References</vt:lpstr>
      <vt:lpstr>Using References</vt:lpstr>
      <vt:lpstr>References</vt:lpstr>
      <vt:lpstr>Applications of References</vt:lpstr>
      <vt:lpstr>Applications of References – Pointing to Functions</vt:lpstr>
      <vt:lpstr>Applications of References</vt:lpstr>
      <vt:lpstr>Pointers &amp; Memory Allocation</vt:lpstr>
      <vt:lpstr>Pointers</vt:lpstr>
      <vt:lpstr>Declaring and Initializing Pointers</vt:lpstr>
      <vt:lpstr>Memory Access and Pointer Reassignment</vt:lpstr>
      <vt:lpstr>Pointer Arithmetic</vt:lpstr>
      <vt:lpstr>Pointers as Arrays</vt:lpstr>
      <vt:lpstr>Pointers to Pointers</vt:lpstr>
      <vt:lpstr>Pointers and const</vt:lpstr>
      <vt:lpstr>Pointer Basics</vt:lpstr>
      <vt:lpstr>Stack &amp; Heap Memory</vt:lpstr>
      <vt:lpstr>C++ new and delete operators</vt:lpstr>
      <vt:lpstr>Pitfalls with new and delete </vt:lpstr>
      <vt:lpstr>Memory Allocation &amp; Deallocation</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2014-04-29T08:23:38Z</dcterms:created>
  <dcterms:modified xsi:type="dcterms:W3CDTF">2017-03-06T03:23:55Z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