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56"/>
  </p:notesMasterIdLst>
  <p:handoutMasterIdLst>
    <p:handoutMasterId r:id="rId57"/>
  </p:handoutMasterIdLst>
  <p:sldIdLst>
    <p:sldId id="312" r:id="rId3"/>
    <p:sldId id="396" r:id="rId4"/>
    <p:sldId id="360" r:id="rId5"/>
    <p:sldId id="466" r:id="rId6"/>
    <p:sldId id="468" r:id="rId7"/>
    <p:sldId id="467" r:id="rId8"/>
    <p:sldId id="469" r:id="rId9"/>
    <p:sldId id="470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80" r:id="rId18"/>
    <p:sldId id="481" r:id="rId19"/>
    <p:sldId id="482" r:id="rId20"/>
    <p:sldId id="483" r:id="rId21"/>
    <p:sldId id="479" r:id="rId22"/>
    <p:sldId id="484" r:id="rId23"/>
    <p:sldId id="485" r:id="rId24"/>
    <p:sldId id="486" r:id="rId25"/>
    <p:sldId id="487" r:id="rId26"/>
    <p:sldId id="504" r:id="rId27"/>
    <p:sldId id="488" r:id="rId28"/>
    <p:sldId id="490" r:id="rId29"/>
    <p:sldId id="491" r:id="rId30"/>
    <p:sldId id="489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505" r:id="rId44"/>
    <p:sldId id="506" r:id="rId45"/>
    <p:sldId id="507" r:id="rId46"/>
    <p:sldId id="508" r:id="rId47"/>
    <p:sldId id="510" r:id="rId48"/>
    <p:sldId id="511" r:id="rId49"/>
    <p:sldId id="512" r:id="rId50"/>
    <p:sldId id="509" r:id="rId51"/>
    <p:sldId id="513" r:id="rId52"/>
    <p:sldId id="514" r:id="rId53"/>
    <p:sldId id="515" r:id="rId54"/>
    <p:sldId id="298" r:id="rId5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31" autoAdjust="0"/>
    <p:restoredTop sz="94660"/>
  </p:normalViewPr>
  <p:slideViewPr>
    <p:cSldViewPr>
      <p:cViewPr varScale="1">
        <p:scale>
          <a:sx n="51" d="100"/>
          <a:sy n="51" d="100"/>
        </p:scale>
        <p:origin x="90" y="139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3/20/2017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3/20/2017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 за редакция стил подзагл. обр.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E624-E48B-4577-A6F4-31E70C663259}" type="datetime1">
              <a:rPr lang="en-US" smtClean="0"/>
              <a:t>3/20/2017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278F-2F0F-4AAA-93D8-D44064BD0F8C}" type="datetime1">
              <a:rPr lang="en-US" smtClean="0"/>
              <a:t>3/20/2017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FD71-AD9D-4396-AD31-DBB269498E50}" type="datetime1">
              <a:rPr lang="en-US" smtClean="0"/>
              <a:t>3/20/2017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388D-4F77-45EF-AF12-5E2F0BEF1824}" type="datetime1">
              <a:rPr lang="en-US" smtClean="0"/>
              <a:t>3/20/2017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69BE-F8D0-4920-AC87-F803E439A405}" type="datetime1">
              <a:rPr lang="en-US" smtClean="0"/>
              <a:t>3/20/2017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AB54-3C13-49E0-A772-4D7039CFFEAA}" type="datetime1">
              <a:rPr lang="en-US" smtClean="0"/>
              <a:t>3/20/2017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D729-0C1E-4055-9AFA-E659A6DDCB6D}" type="datetime1">
              <a:rPr lang="en-US" smtClean="0"/>
              <a:t>3/20/2017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754C-5C6C-46DF-9904-A3D7BE5F301F}" type="datetime1">
              <a:rPr lang="en-US" smtClean="0"/>
              <a:t>3/20/2017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B267-2144-43FF-8F9C-5A71B52924E4}" type="datetime1">
              <a:rPr lang="en-US" smtClean="0"/>
              <a:t>3/20/2017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0051-DF9C-49D2-AD36-6B9BDE1DE3ED}" type="datetime1">
              <a:rPr lang="en-US" smtClean="0"/>
              <a:t>3/20/2017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0C0-4BA8-4AA8-B79B-964C8F235FAB}" type="datetime1">
              <a:rPr lang="en-US" smtClean="0"/>
              <a:t>3/20/2017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13BF-D25D-4A04-A755-9F4B82F5573B}" type="datetime1">
              <a:rPr lang="en-US" smtClean="0"/>
              <a:t>3/20/2017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 Basics with C++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Representing Real-World Data, Classes and Objects, Declaring, Initializing and Using Classes, Basic C++ Classes Specifics</a:t>
            </a:r>
          </a:p>
        </p:txBody>
      </p:sp>
    </p:spTree>
    <p:extLst>
      <p:ext uri="{BB962C8B-B14F-4D97-AF65-F5344CB8AC3E}">
        <p14:creationId xmlns:p14="http://schemas.microsoft.com/office/powerpoint/2010/main" val="293659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the Real World in Code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our data types were essentially “just numbers”</a:t>
            </a:r>
          </a:p>
          <a:p>
            <a:pPr lvl="1"/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</a:t>
            </a:r>
            <a:r>
              <a:rPr lang="en-US" dirty="0"/>
              <a:t> are obviously numbers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char</a:t>
            </a:r>
            <a:r>
              <a:rPr lang="en-US" dirty="0"/>
              <a:t> is also a number, although treated like a symbol</a:t>
            </a:r>
          </a:p>
          <a:p>
            <a:pPr lvl="1"/>
            <a:r>
              <a:rPr lang="en-US" dirty="0"/>
              <a:t>arrays of the above types are still just numerical data</a:t>
            </a:r>
          </a:p>
          <a:p>
            <a:r>
              <a:rPr lang="en-US" dirty="0"/>
              <a:t>The physical world CAN be represented entirely by numbers</a:t>
            </a:r>
          </a:p>
          <a:p>
            <a:pPr lvl="1"/>
            <a:r>
              <a:rPr lang="en-US" dirty="0"/>
              <a:t>Computers work with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r>
              <a:rPr lang="en-US" dirty="0"/>
              <a:t>s and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r>
              <a:rPr lang="en-US" dirty="0"/>
              <a:t>s anyway</a:t>
            </a:r>
          </a:p>
          <a:p>
            <a:r>
              <a:rPr lang="en-US" dirty="0"/>
              <a:t>What matters is not the data itself, but how you interpret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569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Programming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 far, we’ve been (mostly) doing Procedural Programming</a:t>
            </a:r>
          </a:p>
          <a:p>
            <a:r>
              <a:rPr lang="en-US" dirty="0"/>
              <a:t>We only have primitive data types to represent data</a:t>
            </a:r>
          </a:p>
          <a:p>
            <a:pPr lvl="1"/>
            <a:r>
              <a:rPr lang="en-US" dirty="0"/>
              <a:t>To represent a complex entity like a person, we make multiple variables:</a:t>
            </a:r>
            <a:br>
              <a:rPr lang="en-US" dirty="0"/>
            </a:b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age; char* name; double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heightMeters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lvl="1"/>
            <a:r>
              <a:rPr lang="en-US" dirty="0"/>
              <a:t>How do we represent multiple people? One solution is parallel arrays:</a:t>
            </a:r>
            <a:br>
              <a:rPr lang="en-US" dirty="0"/>
            </a:br>
            <a:r>
              <a:rPr lang="en-US" sz="20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ages[</a:t>
            </a:r>
            <a:r>
              <a:rPr lang="en-US" sz="20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numPeople</a:t>
            </a:r>
            <a: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]; char* [</a:t>
            </a:r>
            <a:r>
              <a:rPr lang="en-US" sz="20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numPeople</a:t>
            </a:r>
            <a: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]; double heights[</a:t>
            </a:r>
            <a:r>
              <a:rPr lang="en-US" sz="20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numPeople</a:t>
            </a:r>
            <a: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];</a:t>
            </a:r>
            <a:endParaRPr lang="en-US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r>
              <a:rPr lang="en-US" dirty="0"/>
              <a:t>Actions on that data are done through functions</a:t>
            </a:r>
          </a:p>
          <a:p>
            <a:pPr lvl="1"/>
            <a:r>
              <a:rPr lang="en-US" dirty="0"/>
              <a:t>E.g. to create a person, we could have something like this:</a:t>
            </a:r>
            <a:br>
              <a:rPr lang="en-US" dirty="0"/>
            </a:br>
            <a: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void </a:t>
            </a:r>
            <a:r>
              <a:rPr lang="en-US" sz="20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writePerson</a:t>
            </a:r>
            <a: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0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ind</a:t>
            </a:r>
            <a: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char* name, </a:t>
            </a:r>
            <a:r>
              <a:rPr lang="en-US" sz="20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age, double height) {</a:t>
            </a:r>
            <a:b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names[</a:t>
            </a:r>
            <a:r>
              <a:rPr lang="en-US" sz="20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ind</a:t>
            </a:r>
            <a: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] = name; ages[</a:t>
            </a:r>
            <a:r>
              <a:rPr lang="en-US" sz="20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ind</a:t>
            </a:r>
            <a: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] = age; heights[</a:t>
            </a:r>
            <a:r>
              <a:rPr lang="en-US" sz="20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ind</a:t>
            </a:r>
            <a: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] = height;</a:t>
            </a:r>
            <a:b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br>
              <a:rPr lang="en-US" dirty="0"/>
            </a:br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909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Programming – Issues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Procedural code quickly becomes hard to read</a:t>
            </a:r>
          </a:p>
          <a:p>
            <a:pPr lvl="1"/>
            <a:r>
              <a:rPr lang="en-US" dirty="0"/>
              <a:t>You need to keep track of all variables representing an entity</a:t>
            </a:r>
          </a:p>
          <a:p>
            <a:r>
              <a:rPr lang="en-US" dirty="0"/>
              <a:t>Functions need to accept a lot of parameters</a:t>
            </a:r>
          </a:p>
          <a:p>
            <a:r>
              <a:rPr lang="en-US" dirty="0"/>
              <a:t>Hard to extend – multiple edits for each added entity data field</a:t>
            </a:r>
          </a:p>
          <a:p>
            <a:pPr lvl="1"/>
            <a:r>
              <a:rPr lang="en-US" dirty="0"/>
              <a:t>E.g. if we want to add a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weightKgs</a:t>
            </a:r>
            <a:r>
              <a:rPr lang="en-US" dirty="0"/>
              <a:t> to our person, we need to add an array and a parameter to the write function – and any other place we initialize</a:t>
            </a:r>
          </a:p>
          <a:p>
            <a:r>
              <a:rPr lang="en-US" dirty="0"/>
              <a:t>Hard to read – intention gets lost between implementation details</a:t>
            </a:r>
          </a:p>
          <a:p>
            <a:r>
              <a:rPr lang="en-US" dirty="0"/>
              <a:t>Compiler doesn’t know which data is together and which isn’t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4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OOP Concept and C++ OOP</a:t>
            </a:r>
          </a:p>
        </p:txBody>
      </p:sp>
    </p:spTree>
    <p:extLst>
      <p:ext uri="{BB962C8B-B14F-4D97-AF65-F5344CB8AC3E}">
        <p14:creationId xmlns:p14="http://schemas.microsoft.com/office/powerpoint/2010/main" val="235128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Introduces ways to group data into user-defined data types</a:t>
            </a:r>
          </a:p>
          <a:p>
            <a:pPr lvl="1"/>
            <a:r>
              <a:rPr lang="en-US" dirty="0"/>
              <a:t>E.g. a Person type, a Car type, a </a:t>
            </a:r>
            <a:r>
              <a:rPr lang="en-US" dirty="0" err="1"/>
              <a:t>LinkedList</a:t>
            </a:r>
            <a:r>
              <a:rPr lang="en-US" dirty="0"/>
              <a:t> type, etc.</a:t>
            </a:r>
          </a:p>
          <a:p>
            <a:pPr lvl="1"/>
            <a:r>
              <a:rPr lang="en-US" dirty="0"/>
              <a:t>Variables defined in a user-defined type are called “fields”</a:t>
            </a:r>
          </a:p>
          <a:p>
            <a:r>
              <a:rPr lang="en-US" dirty="0"/>
              <a:t>A user-defined type is called a “class”</a:t>
            </a:r>
          </a:p>
          <a:p>
            <a:r>
              <a:rPr lang="en-US" dirty="0"/>
              <a:t>A variables of the user-defined type is called an “object”</a:t>
            </a:r>
          </a:p>
          <a:p>
            <a:r>
              <a:rPr lang="en-US" dirty="0"/>
              <a:t>The class can own functions, which are part of its definition</a:t>
            </a:r>
          </a:p>
          <a:p>
            <a:pPr lvl="1"/>
            <a:r>
              <a:rPr lang="en-US" dirty="0"/>
              <a:t>Such a function we call a “method”</a:t>
            </a:r>
          </a:p>
          <a:p>
            <a:pPr lvl="1"/>
            <a:r>
              <a:rPr lang="en-US" dirty="0"/>
              <a:t>Enable actions directly on the objects and compiler enforces that</a:t>
            </a:r>
          </a:p>
          <a:p>
            <a:r>
              <a:rPr lang="en-US" dirty="0"/>
              <a:t>The class can have its own memory allocation and deallocation logic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4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 in 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  <a:p>
            <a:pPr lvl="1"/>
            <a:r>
              <a:rPr lang="en-US" dirty="0"/>
              <a:t>Defined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</a:t>
            </a:r>
            <a:r>
              <a:rPr lang="en-US" dirty="0"/>
              <a:t> keyword, followed by a name</a:t>
            </a:r>
          </a:p>
          <a:p>
            <a:pPr lvl="1"/>
            <a:r>
              <a:rPr lang="en-US" dirty="0"/>
              <a:t>Class definition is placed in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{}</a:t>
            </a:r>
            <a:r>
              <a:rPr lang="en-US" dirty="0"/>
              <a:t> brackets</a:t>
            </a:r>
          </a:p>
          <a:p>
            <a:pPr lvl="1"/>
            <a:r>
              <a:rPr lang="en-US" dirty="0"/>
              <a:t>Definition contains the class “members” –</a:t>
            </a:r>
            <a:br>
              <a:rPr lang="en-US" dirty="0"/>
            </a:br>
            <a:r>
              <a:rPr lang="en-US" dirty="0"/>
              <a:t>fields, methods, constructors, destructors</a:t>
            </a:r>
          </a:p>
          <a:p>
            <a:pPr lvl="1"/>
            <a:r>
              <a:rPr lang="en-US" dirty="0"/>
              <a:t>Note: streams (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istream</a:t>
            </a:r>
            <a:r>
              <a:rPr lang="en-US" dirty="0"/>
              <a:t>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stringstream</a:t>
            </a:r>
            <a:r>
              <a:rPr lang="en-US" dirty="0"/>
              <a:t>) and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</a:t>
            </a:r>
            <a:r>
              <a:rPr lang="en-US" dirty="0"/>
              <a:t> are C++ classes</a:t>
            </a:r>
          </a:p>
          <a:p>
            <a:r>
              <a:rPr lang="en-US" dirty="0"/>
              <a:t>Objects – variables of a data type which was defined with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</a:t>
            </a:r>
            <a:endParaRPr lang="en-US" dirty="0"/>
          </a:p>
          <a:p>
            <a:pPr lvl="1"/>
            <a:r>
              <a:rPr lang="en-US" dirty="0"/>
              <a:t>Can be made into arrays. Can be passed into functions (same as primitives)</a:t>
            </a:r>
          </a:p>
          <a:p>
            <a:pPr lvl="1"/>
            <a:r>
              <a:rPr lang="en-US" dirty="0"/>
              <a:t>Note: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</a:t>
            </a:r>
            <a:r>
              <a:rPr lang="en-US" dirty="0"/>
              <a:t> and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cin</a:t>
            </a:r>
            <a:r>
              <a:rPr lang="en-US" dirty="0"/>
              <a:t> are objects, any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</a:t>
            </a:r>
            <a:r>
              <a:rPr lang="en-US" dirty="0"/>
              <a:t> variable you make is an object</a:t>
            </a:r>
          </a:p>
          <a:p>
            <a:pPr lvl="1"/>
            <a:r>
              <a:rPr lang="en-US" dirty="0"/>
              <a:t>Accessing members of an object is done through the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</a:t>
            </a:r>
            <a:r>
              <a:rPr lang="en-US" dirty="0"/>
              <a:t> (dot)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15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859" y="914400"/>
            <a:ext cx="38195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2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C++ Classes and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Defining Classes, Class Members, Initializing Class Objects, Allocation Types, Deallocation and Passing to Functions</a:t>
            </a:r>
          </a:p>
        </p:txBody>
      </p:sp>
    </p:spTree>
    <p:extLst>
      <p:ext uri="{BB962C8B-B14F-4D97-AF65-F5344CB8AC3E}">
        <p14:creationId xmlns:p14="http://schemas.microsoft.com/office/powerpoint/2010/main" val="12908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C++ Classes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</a:t>
            </a:r>
            <a:r>
              <a:rPr lang="en-US" dirty="0"/>
              <a:t> keyword followed by name you want and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{}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ClassName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 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access_modifier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members… 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access_modifier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…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};</a:t>
            </a:r>
            <a:endParaRPr lang="en-US" dirty="0"/>
          </a:p>
          <a:p>
            <a:pPr lvl="1"/>
            <a:r>
              <a:rPr lang="en-US" dirty="0"/>
              <a:t>Members inside the brackets are C++ variables and/or function declarations</a:t>
            </a:r>
          </a:p>
          <a:p>
            <a:pPr lvl="1"/>
            <a:r>
              <a:rPr lang="en-US" dirty="0"/>
              <a:t>Access modifiers determine what code has access to the members </a:t>
            </a:r>
            <a:br>
              <a:rPr lang="en-US" dirty="0"/>
            </a:br>
            <a:r>
              <a:rPr lang="en-US" dirty="0"/>
              <a:t>– we’ll discuss them later in this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17</a:t>
            </a:fld>
            <a:endParaRPr lang="bg-BG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561012" y="3124200"/>
            <a:ext cx="3733800" cy="1134062"/>
          </a:xfrm>
          <a:prstGeom prst="wedgeRoundRectCallout">
            <a:avLst>
              <a:gd name="adj1" fmla="val -141016"/>
              <a:gd name="adj2" fmla="val 459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Don’t forget the </a:t>
            </a:r>
            <a:r>
              <a:rPr lang="en-US" sz="28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r>
              <a:rPr lang="en-US" sz="2800" dirty="0"/>
              <a:t> after the class definition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93565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C++ Classes – Example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define a Person class </a:t>
            </a:r>
          </a:p>
          <a:p>
            <a:pPr lvl="1"/>
            <a:r>
              <a:rPr lang="en-US" dirty="0"/>
              <a:t>With an age, a name and a height</a:t>
            </a:r>
          </a:p>
          <a:p>
            <a:pPr lvl="1"/>
            <a:r>
              <a:rPr lang="en-US" dirty="0"/>
              <a:t>For now, ignore access modifiers </a:t>
            </a:r>
            <a:br>
              <a:rPr lang="en-US" dirty="0"/>
            </a:br>
            <a:r>
              <a:rPr lang="en-US" dirty="0"/>
              <a:t>– just place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public:</a:t>
            </a:r>
            <a:r>
              <a:rPr lang="en-US" dirty="0"/>
              <a:t> at the beginning</a:t>
            </a:r>
          </a:p>
          <a:p>
            <a:r>
              <a:rPr lang="en-US" dirty="0"/>
              <a:t>Notice we can use data types which are </a:t>
            </a:r>
            <a:br>
              <a:rPr lang="en-US" dirty="0"/>
            </a:br>
            <a:r>
              <a:rPr lang="en-US" dirty="0"/>
              <a:t>themselves classes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name</a:t>
            </a:r>
            <a:r>
              <a:rPr lang="en-US" dirty="0"/>
              <a:t> here is a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</a:t>
            </a:r>
            <a:r>
              <a:rPr lang="en-US" dirty="0"/>
              <a:t>, which is also a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</a:t>
            </a:r>
          </a:p>
          <a:p>
            <a:r>
              <a:rPr lang="en-US" dirty="0"/>
              <a:t>We can also define a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</a:t>
            </a:r>
            <a:r>
              <a:rPr lang="en-US" dirty="0"/>
              <a:t> inside another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</a:t>
            </a:r>
          </a:p>
          <a:p>
            <a:pPr lvl="1"/>
            <a:r>
              <a:rPr lang="en-US" dirty="0"/>
              <a:t>Good to do when the inner class is semantically a part of the owning class</a:t>
            </a:r>
          </a:p>
          <a:p>
            <a:pPr lvl="1"/>
            <a:r>
              <a:rPr lang="en-US" dirty="0"/>
              <a:t>Here, we could have a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Body</a:t>
            </a:r>
            <a:r>
              <a:rPr lang="en-US" dirty="0"/>
              <a:t> in </a:t>
            </a:r>
            <a:r>
              <a:rPr lang="en-US" sz="26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</a:t>
            </a:r>
            <a:r>
              <a:rPr lang="en-US" dirty="0"/>
              <a:t> and move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heightMeters</a:t>
            </a:r>
            <a:r>
              <a:rPr lang="en-US" dirty="0"/>
              <a:t> there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18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847012" y="1701797"/>
            <a:ext cx="3733721" cy="280076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bg-BG" sz="16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600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1600" b="1" kern="150" dirty="0">
              <a:solidFill>
                <a:srgbClr val="0000A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heightMeters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82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Defining C++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87703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Types – typedefs, </a:t>
            </a:r>
            <a:r>
              <a:rPr lang="en-US" dirty="0" err="1"/>
              <a:t>enums</a:t>
            </a:r>
            <a:r>
              <a:rPr lang="en-US" dirty="0"/>
              <a:t>, unions</a:t>
            </a:r>
          </a:p>
          <a:p>
            <a:r>
              <a:rPr lang="en-US" dirty="0"/>
              <a:t>Ways of Representing the Real World</a:t>
            </a:r>
          </a:p>
          <a:p>
            <a:r>
              <a:rPr lang="en-US" dirty="0"/>
              <a:t>Classes and Objects</a:t>
            </a:r>
          </a:p>
          <a:p>
            <a:r>
              <a:rPr lang="en-US" dirty="0"/>
              <a:t>Using C++ Classes and Objects</a:t>
            </a:r>
          </a:p>
          <a:p>
            <a:pPr lvl="1"/>
            <a:r>
              <a:rPr lang="en-US" dirty="0"/>
              <a:t>Defining Classes, Initializing Objects, Methods, Constructors, Allocation</a:t>
            </a:r>
          </a:p>
          <a:p>
            <a:pPr lvl="1"/>
            <a:r>
              <a:rPr lang="en-US" dirty="0"/>
              <a:t>Access Modifiers, Destructors</a:t>
            </a:r>
          </a:p>
          <a:p>
            <a:r>
              <a:rPr lang="en-US" dirty="0"/>
              <a:t>OOP Specifics in C++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929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C++ Objects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get C++ objects by creating a variable of a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</a:t>
            </a:r>
            <a:r>
              <a:rPr lang="en-US" dirty="0"/>
              <a:t> data type</a:t>
            </a:r>
          </a:p>
          <a:p>
            <a:r>
              <a:rPr lang="en-US" dirty="0"/>
              <a:t>Objects follow the same rules as normal variables</a:t>
            </a:r>
          </a:p>
          <a:p>
            <a:pPr lvl="1"/>
            <a:r>
              <a:rPr lang="en-US" dirty="0"/>
              <a:t>Passing them to functions creates a copy of them</a:t>
            </a:r>
          </a:p>
          <a:p>
            <a:pPr lvl="1"/>
            <a:r>
              <a:rPr lang="en-US" dirty="0"/>
              <a:t>Can be passed to functions by reference – the same way as normal variables</a:t>
            </a:r>
          </a:p>
          <a:p>
            <a:pPr lvl="1"/>
            <a:r>
              <a:rPr lang="en-US" dirty="0"/>
              <a:t>Can be made into arrays, can be allocated with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</a:t>
            </a:r>
            <a:endParaRPr lang="en-US" dirty="0"/>
          </a:p>
          <a:p>
            <a:r>
              <a:rPr lang="en-US" dirty="0"/>
              <a:t>Accessing members is done through the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</a:t>
            </a:r>
            <a:r>
              <a:rPr lang="en-US" dirty="0"/>
              <a:t> (dot) operator</a:t>
            </a:r>
          </a:p>
          <a:p>
            <a:pPr lvl="1"/>
            <a:r>
              <a:rPr lang="en-US" dirty="0"/>
              <a:t>If accessing through a pointer, the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</a:t>
            </a:r>
            <a:r>
              <a:rPr lang="en-US" dirty="0"/>
              <a:t> (dot) operator is replaced by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-&gt;</a:t>
            </a:r>
          </a:p>
          <a:p>
            <a:r>
              <a:rPr lang="en-US" dirty="0"/>
              <a:t>Terminology reminder: variables inside classes are called fields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419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C++ Objects – Example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a Person object and assign their fields some values</a:t>
            </a:r>
          </a:p>
          <a:p>
            <a:pPr lvl="1"/>
            <a:r>
              <a:rPr lang="en-US" dirty="0"/>
              <a:t>NOTE: using what we know so far, i.e. no constructors yet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21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4812" y="2753261"/>
            <a:ext cx="4191000" cy="329320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heightMeters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weightKgs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4412" y="2753262"/>
            <a:ext cx="4610417" cy="329320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heightMeters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weightKgs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newPerson</a:t>
            </a: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 hangingPunct="0">
              <a:spcAft>
                <a:spcPts val="0"/>
              </a:spcAft>
            </a:pPr>
            <a:r>
              <a:rPr lang="bg-BG" sz="1600" kern="15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Ipsum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r>
              <a:rPr lang="bg-BG" sz="1600" kern="15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r>
              <a:rPr lang="bg-BG" sz="1600" kern="15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heightMeters</a:t>
            </a: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0.4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r>
              <a:rPr lang="bg-BG" sz="1600" kern="15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weightKgs</a:t>
            </a: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4.5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delete</a:t>
            </a: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0249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C++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4091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&amp; “Default” Initializers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>
            <a:normAutofit/>
          </a:bodyPr>
          <a:lstStyle/>
          <a:p>
            <a:r>
              <a:rPr lang="en-US" dirty="0"/>
              <a:t>A bit annoying to initialize each field, isn’t it? It’s also bad code:</a:t>
            </a:r>
          </a:p>
          <a:p>
            <a:pPr lvl="1"/>
            <a:r>
              <a:rPr lang="en-US" dirty="0"/>
              <a:t>Adding a field to the class means finding all initializations and fixing them</a:t>
            </a:r>
          </a:p>
          <a:p>
            <a:pPr lvl="1"/>
            <a:r>
              <a:rPr lang="en-US" dirty="0"/>
              <a:t>Some cases won’t compile – e.g. if there is a reference field</a:t>
            </a:r>
            <a:endParaRPr lang="bg-BG" dirty="0"/>
          </a:p>
          <a:p>
            <a:r>
              <a:rPr lang="en-US" dirty="0"/>
              <a:t>Constructors are the correct way to initialize objects</a:t>
            </a:r>
          </a:p>
          <a:p>
            <a:pPr lvl="1"/>
            <a:r>
              <a:rPr lang="en-US" dirty="0"/>
              <a:t>Special method executed when memory is allocated for the object</a:t>
            </a:r>
          </a:p>
          <a:p>
            <a:pPr lvl="1"/>
            <a:r>
              <a:rPr lang="en-US" dirty="0"/>
              <a:t>Allows the class to specify how the fields are initialized</a:t>
            </a:r>
          </a:p>
          <a:p>
            <a:r>
              <a:rPr lang="en-US" dirty="0"/>
              <a:t>There are also “default” initializers:</a:t>
            </a:r>
          </a:p>
          <a:p>
            <a:pPr lvl="1"/>
            <a:r>
              <a:rPr lang="en-US" dirty="0"/>
              <a:t>Set values to the fields where you declare them (like initializing a variable)</a:t>
            </a:r>
          </a:p>
          <a:p>
            <a:pPr lvl="1"/>
            <a:r>
              <a:rPr lang="en-US" dirty="0"/>
              <a:t>Executed BEFORE the constructor – i.e. constructor overwrites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633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Simple Constructors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Defined the same way as a function, but:</a:t>
            </a:r>
          </a:p>
          <a:p>
            <a:pPr lvl="1"/>
            <a:r>
              <a:rPr lang="en-US" dirty="0"/>
              <a:t>No return type &amp; must have the same name as the class</a:t>
            </a:r>
          </a:p>
          <a:p>
            <a:r>
              <a:rPr lang="en-US" dirty="0"/>
              <a:t>Syntax: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ClassName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i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parameters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 </a:t>
            </a:r>
            <a:r>
              <a:rPr lang="en-US" i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body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</a:p>
          <a:p>
            <a:pPr lvl="1"/>
            <a:r>
              <a:rPr lang="en-US" dirty="0"/>
              <a:t>Can have multiple constructors, each with different parameters</a:t>
            </a:r>
          </a:p>
          <a:p>
            <a:pPr lvl="1"/>
            <a:r>
              <a:rPr lang="en-US" dirty="0"/>
              <a:t>Parameters can have default values</a:t>
            </a:r>
          </a:p>
          <a:p>
            <a:r>
              <a:rPr lang="en-US" dirty="0"/>
              <a:t>Default constructor – a constructor without parameters</a:t>
            </a:r>
          </a:p>
          <a:p>
            <a:pPr lvl="1"/>
            <a:r>
              <a:rPr lang="en-US" dirty="0"/>
              <a:t>Auto-generated ONLY IF no other constructor is defined (does nothing)</a:t>
            </a:r>
          </a:p>
          <a:p>
            <a:pPr lvl="1"/>
            <a:r>
              <a:rPr lang="en-US" dirty="0"/>
              <a:t>Called when no other initialization is provided</a:t>
            </a:r>
          </a:p>
          <a:p>
            <a:pPr lvl="1"/>
            <a:r>
              <a:rPr lang="en-US" dirty="0"/>
              <a:t>Mandatory for default-initialized variables (e.g. an array of variables)</a:t>
            </a:r>
          </a:p>
          <a:p>
            <a:pPr lvl="1"/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540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Constructors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Default constructor – called automatically on declaration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 p; string s;</a:t>
            </a:r>
            <a:r>
              <a:rPr lang="en-US" dirty="0"/>
              <a:t> default constructor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pArr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[3];</a:t>
            </a:r>
            <a:r>
              <a:rPr lang="en-US" dirty="0"/>
              <a:t> default </a:t>
            </a:r>
            <a:r>
              <a:rPr lang="en-US" dirty="0" err="1"/>
              <a:t>ctor</a:t>
            </a:r>
            <a:r>
              <a:rPr lang="en-US" dirty="0"/>
              <a:t> on each element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 * p = new Person();</a:t>
            </a:r>
            <a:r>
              <a:rPr lang="en-US" dirty="0"/>
              <a:t> default </a:t>
            </a:r>
            <a:r>
              <a:rPr lang="en-US" dirty="0" err="1"/>
              <a:t>ctor</a:t>
            </a:r>
            <a:endParaRPr lang="en-US" dirty="0"/>
          </a:p>
          <a:p>
            <a:pPr lvl="1"/>
            <a:r>
              <a:rPr lang="en-US" dirty="0"/>
              <a:t>Example: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 * p = new Person[3];</a:t>
            </a:r>
            <a:r>
              <a:rPr lang="en-US" dirty="0"/>
              <a:t> default </a:t>
            </a:r>
            <a:r>
              <a:rPr lang="en-US" dirty="0" err="1"/>
              <a:t>ctor</a:t>
            </a:r>
            <a:r>
              <a:rPr lang="en-US" dirty="0"/>
              <a:t> on each element</a:t>
            </a:r>
            <a:endParaRPr lang="bg-BG" dirty="0"/>
          </a:p>
          <a:p>
            <a:pPr lvl="1"/>
            <a:r>
              <a:rPr lang="en-US" dirty="0"/>
              <a:t>Incorrect: </a:t>
            </a:r>
            <a:r>
              <a:rPr lang="en-US" strike="sngStrike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 p();</a:t>
            </a:r>
            <a:r>
              <a:rPr lang="en-US" dirty="0"/>
              <a:t> is a function declaration, NOT a default </a:t>
            </a:r>
            <a:r>
              <a:rPr lang="en-US" dirty="0" err="1"/>
              <a:t>ctor</a:t>
            </a:r>
            <a:r>
              <a:rPr lang="en-US" dirty="0"/>
              <a:t> call </a:t>
            </a:r>
          </a:p>
          <a:p>
            <a:r>
              <a:rPr lang="en-US" dirty="0"/>
              <a:t>Constructor with parameters: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ClassName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obj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i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parameters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  <a:endParaRPr lang="en-US" sz="24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1"/>
            <a:r>
              <a:rPr lang="en-US" dirty="0"/>
              <a:t>Example: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 p(“name”, 42, 1.82);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 p = Person(“name”, 42, 1.82);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 * p = new Person(“name”, 42, 1.82);</a:t>
            </a:r>
            <a:endParaRPr lang="bg-BG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896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Simple Constructors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407567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values will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</a:t>
            </a:r>
            <a:r>
              <a:rPr lang="en-US" dirty="0"/>
              <a:t> have </a:t>
            </a:r>
            <a:br>
              <a:rPr lang="en-US" dirty="0"/>
            </a:br>
            <a:r>
              <a:rPr lang="en-US" dirty="0"/>
              <a:t>for its fields?</a:t>
            </a:r>
          </a:p>
          <a:p>
            <a:pPr marL="835086" lvl="1" indent="-457200">
              <a:buFont typeface="+mj-lt"/>
              <a:buAutoNum type="alphaLcParenR"/>
            </a:pP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name</a:t>
            </a:r>
            <a:r>
              <a:rPr lang="en-US" dirty="0"/>
              <a:t> empty,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age==0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height==0</a:t>
            </a:r>
          </a:p>
          <a:p>
            <a:pPr marL="835086" lvl="1" indent="-457200">
              <a:buFont typeface="+mj-lt"/>
              <a:buAutoNum type="alphaLcParenR"/>
            </a:pP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name==“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Ary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O’usure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”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age==42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height==1.3 </a:t>
            </a:r>
          </a:p>
          <a:p>
            <a:pPr marL="835086" lvl="1" indent="-457200">
              <a:buFont typeface="+mj-lt"/>
              <a:buAutoNum type="alphaLcParenR"/>
            </a:pP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name</a:t>
            </a:r>
            <a:r>
              <a:rPr lang="en-US" dirty="0"/>
              <a:t> empty,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age==42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height==1.3</a:t>
            </a:r>
          </a:p>
          <a:p>
            <a:pPr marL="835086" lvl="1" indent="-457200">
              <a:buFont typeface="+mj-lt"/>
              <a:buAutoNum type="alphaLcParenR"/>
            </a:pP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name==“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Ary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O’usure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”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age==0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height==0</a:t>
            </a:r>
          </a:p>
          <a:p>
            <a:pPr marL="835086" lvl="1" indent="-457200">
              <a:buFont typeface="+mj-lt"/>
              <a:buAutoNum type="alphaLcParenR"/>
            </a:pPr>
            <a:r>
              <a:rPr lang="en-US" dirty="0"/>
              <a:t>There will be a compilation error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27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37412" y="1676400"/>
            <a:ext cx="4343399" cy="40318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hangingPunct="0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 p</a:t>
            </a:r>
            <a:r>
              <a:rPr lang="bg-BG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bg-BG" sz="1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O'usure</a:t>
            </a:r>
            <a:r>
              <a:rPr lang="bg-BG" sz="1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bg-BG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bg-BG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3812" y="494269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</a:rPr>
              <a:t>TIME’S UP!</a:t>
            </a:r>
            <a:endParaRPr lang="bg-BG" sz="1800" dirty="0">
              <a:solidFill>
                <a:schemeClr val="accent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084823" y="-1571810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TextBox 7"/>
          <p:cNvSpPr txBox="1"/>
          <p:nvPr/>
        </p:nvSpPr>
        <p:spPr>
          <a:xfrm>
            <a:off x="1293812" y="49426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84417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2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  <p:bldP spid="8" grpId="0"/>
      <p:bldP spid="8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Pitfall: Hiding Fields with Parameters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parameter names match the field names here.</a:t>
            </a:r>
          </a:p>
          <a:p>
            <a:r>
              <a:rPr lang="en-US" dirty="0"/>
              <a:t>When there is such a conflict, the “more-local” variable hides the “less-local” variable.</a:t>
            </a:r>
          </a:p>
          <a:p>
            <a:r>
              <a:rPr lang="en-US" dirty="0"/>
              <a:t>So, the constructor in this case will assign the parameters with their own values and not see the fields at all.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28</a:t>
            </a:fld>
            <a:endParaRPr lang="bg-BG"/>
          </a:p>
        </p:txBody>
      </p:sp>
      <p:pic>
        <p:nvPicPr>
          <p:cNvPr id="1034" name="Picture 10" descr="Bad Luck Bria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5" b="415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43607" y="762000"/>
            <a:ext cx="52621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NAMES CONSTRUCTOR PARAMETERS 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SAME AS FIELDS FOR CLARITY</a:t>
            </a:r>
            <a:endParaRPr lang="bg-BG" sz="2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55002" y="4989493"/>
            <a:ext cx="53543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ENDS UP HIDING AND NOT ASSIGNING 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FIELDS BY FORGETTING TO USE THIS-&gt;</a:t>
            </a:r>
            <a:endParaRPr lang="bg-BG" sz="2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3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this</a:t>
            </a:r>
            <a:r>
              <a:rPr lang="en-US" dirty="0"/>
              <a:t> Pointer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gives us the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</a:t>
            </a:r>
            <a:r>
              <a:rPr lang="en-US" dirty="0"/>
              <a:t> pointer to explicitly access class members</a:t>
            </a:r>
          </a:p>
          <a:p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</a:t>
            </a:r>
            <a:r>
              <a:rPr lang="en-US" dirty="0"/>
              <a:t> points to whatever the current object is</a:t>
            </a:r>
          </a:p>
          <a:p>
            <a:pPr lvl="1"/>
            <a:r>
              <a:rPr lang="en-US" dirty="0"/>
              <a:t>At the point when a method/constructor is called</a:t>
            </a:r>
          </a:p>
          <a:p>
            <a:pPr lvl="1"/>
            <a:r>
              <a:rPr lang="en-US" dirty="0"/>
              <a:t>i.e. it gives you the context in which you are working</a:t>
            </a:r>
          </a:p>
          <a:p>
            <a:r>
              <a:rPr lang="en-US" dirty="0"/>
              <a:t>Very useful in any method where parameters match the fields</a:t>
            </a:r>
          </a:p>
          <a:p>
            <a:pPr lvl="1"/>
            <a:r>
              <a:rPr lang="en-US" dirty="0"/>
              <a:t>There is a common convention to always use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</a:t>
            </a:r>
            <a:r>
              <a:rPr lang="en-US" dirty="0"/>
              <a:t>, even if not needed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29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51011" y="4802530"/>
            <a:ext cx="8812637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67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Special Types in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Typedefs,</a:t>
            </a:r>
            <a:r>
              <a:rPr lang="bg-BG" dirty="0"/>
              <a:t> </a:t>
            </a:r>
            <a:r>
              <a:rPr lang="en-US" dirty="0" err="1"/>
              <a:t>Enums</a:t>
            </a:r>
            <a:r>
              <a:rPr lang="en-US" dirty="0"/>
              <a:t>, Unions</a:t>
            </a:r>
          </a:p>
        </p:txBody>
      </p:sp>
    </p:spTree>
    <p:extLst>
      <p:ext uri="{BB962C8B-B14F-4D97-AF65-F5344CB8AC3E}">
        <p14:creationId xmlns:p14="http://schemas.microsoft.com/office/powerpoint/2010/main" val="257838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Pitfall: Hiding Fields  </a:t>
            </a:r>
            <a:br>
              <a:rPr lang="en-US" dirty="0"/>
            </a:br>
            <a:r>
              <a:rPr lang="en-US" dirty="0"/>
              <a:t>Solution: Using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this-&gt;</a:t>
            </a:r>
            <a:endParaRPr lang="en-US" sz="28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58043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Constructor Initializer List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 body is ALWAYS executed AFTER member initialization</a:t>
            </a:r>
          </a:p>
          <a:p>
            <a:pPr lvl="1"/>
            <a:r>
              <a:rPr lang="en-US" dirty="0"/>
              <a:t>What if members can’t default-construct (have no default constructor)?</a:t>
            </a:r>
          </a:p>
          <a:p>
            <a:r>
              <a:rPr lang="en-US" dirty="0"/>
              <a:t>Use initializer list – executes before body:</a:t>
            </a:r>
            <a:br>
              <a:rPr lang="en-US" dirty="0"/>
            </a:b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ClassName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(parameters) : 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member1(member1Params), …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memberN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memberNParams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lvl="1"/>
            <a:r>
              <a:rPr lang="en-US" dirty="0"/>
              <a:t>If a member is omitted, it is default-constructed (if possible)</a:t>
            </a:r>
          </a:p>
          <a:p>
            <a:pPr lvl="1"/>
            <a:r>
              <a:rPr lang="en-US" dirty="0"/>
              <a:t>This syntax is also immune to the member-hiding problem </a:t>
            </a:r>
            <a:br>
              <a:rPr lang="en-US" dirty="0"/>
            </a:br>
            <a:r>
              <a:rPr lang="en-US" dirty="0"/>
              <a:t>– the compiler knows which is a member and which – a parameter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434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Constructor Initializer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14964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are just functions declared inside the class</a:t>
            </a:r>
          </a:p>
          <a:p>
            <a:r>
              <a:rPr lang="en-US" dirty="0"/>
              <a:t>Compiler knows which methods belong to which class</a:t>
            </a:r>
          </a:p>
          <a:p>
            <a:r>
              <a:rPr lang="en-US" dirty="0"/>
              <a:t>Methods can access class fields and other members directly</a:t>
            </a:r>
          </a:p>
          <a:p>
            <a:pPr lvl="1"/>
            <a:r>
              <a:rPr lang="en-US" dirty="0"/>
              <a:t>Can read and write fields, call other methods, etc.</a:t>
            </a:r>
          </a:p>
          <a:p>
            <a:pPr lvl="1"/>
            <a:r>
              <a:rPr lang="en-US" dirty="0"/>
              <a:t>Can use this-&gt; to explicitly refer to members</a:t>
            </a:r>
          </a:p>
          <a:p>
            <a:r>
              <a:rPr lang="en-US" dirty="0"/>
              <a:t>Syntax is the same as for a normal function</a:t>
            </a:r>
          </a:p>
          <a:p>
            <a:r>
              <a:rPr lang="en-US" dirty="0"/>
              <a:t>Called by using the member-access operator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</a:t>
            </a:r>
            <a:r>
              <a:rPr lang="en-US" dirty="0"/>
              <a:t> (dot) on an object</a:t>
            </a:r>
          </a:p>
          <a:p>
            <a:pPr lvl="1"/>
            <a:r>
              <a:rPr lang="en-US" dirty="0"/>
              <a:t>Or the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-&gt;</a:t>
            </a:r>
            <a:r>
              <a:rPr lang="en-US" dirty="0"/>
              <a:t> operator on a pointer to an object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149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Example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size()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find()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replace()</a:t>
            </a:r>
            <a:r>
              <a:rPr lang="en-US" dirty="0"/>
              <a:t>, etc. are all methods of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</a:t>
            </a:r>
          </a:p>
          <a:p>
            <a:r>
              <a:rPr lang="en-US" dirty="0"/>
              <a:t>In most cases, a function which works on an object of a class should be a member of that class</a:t>
            </a:r>
          </a:p>
          <a:p>
            <a:r>
              <a:rPr lang="en-US" dirty="0"/>
              <a:t>Let’s make the functions we used on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</a:t>
            </a:r>
            <a:r>
              <a:rPr lang="en-US" dirty="0"/>
              <a:t> into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</a:t>
            </a:r>
            <a:r>
              <a:rPr lang="en-US" dirty="0"/>
              <a:t> methods: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34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98235" y="4203918"/>
            <a:ext cx="4267201" cy="18158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makePersonOlder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01312" y="4209990"/>
            <a:ext cx="5940900" cy="18158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printPersonInfo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kern="15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endParaRPr lang="en-US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heightMeters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kern="15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weightKgs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07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62895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Code Quality Issues of the Last Example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methods in the previous example weren’t very good:</a:t>
            </a:r>
          </a:p>
          <a:p>
            <a:r>
              <a:rPr lang="en-US" dirty="0"/>
              <a:t>Should a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</a:t>
            </a:r>
            <a:r>
              <a:rPr lang="en-US" dirty="0"/>
              <a:t> know about and access the console? </a:t>
            </a:r>
          </a:p>
          <a:p>
            <a:pPr lvl="1"/>
            <a:r>
              <a:rPr lang="en-US" dirty="0"/>
              <a:t>This is low cohesion – the class knows more than its name suggests</a:t>
            </a:r>
          </a:p>
          <a:p>
            <a:r>
              <a:rPr lang="en-US" dirty="0"/>
              <a:t>Should a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</a:t>
            </a:r>
            <a:r>
              <a:rPr lang="en-US" dirty="0"/>
              <a:t> directly access a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Body</a:t>
            </a:r>
            <a:r>
              <a:rPr lang="en-US" dirty="0"/>
              <a:t>? </a:t>
            </a:r>
          </a:p>
          <a:p>
            <a:pPr lvl="1"/>
            <a:r>
              <a:rPr lang="en-US" i="1" dirty="0"/>
              <a:t>No, that’s not what I meant!... But.. if you’re interested…</a:t>
            </a:r>
          </a:p>
          <a:p>
            <a:pPr lvl="1"/>
            <a:r>
              <a:rPr lang="en-US" dirty="0"/>
              <a:t>Bad encapsulation &amp; high coupling – the class has access to implementation details of another class</a:t>
            </a:r>
          </a:p>
          <a:p>
            <a:r>
              <a:rPr lang="en-US" dirty="0"/>
              <a:t>Do we need “Person” in method names on a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</a:t>
            </a:r>
            <a:r>
              <a:rPr lang="en-US" dirty="0"/>
              <a:t> class?</a:t>
            </a:r>
          </a:p>
          <a:p>
            <a:pPr lvl="1"/>
            <a:r>
              <a:rPr lang="en-US" dirty="0"/>
              <a:t>They all work on the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</a:t>
            </a:r>
            <a:r>
              <a:rPr lang="en-US" dirty="0"/>
              <a:t> class, we don’t need to write it everywhere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960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Refactoring for better Quality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somewhat better (note: it’s not perfect yet)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37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55790" y="2362200"/>
            <a:ext cx="4876800" cy="35394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makeOlder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...</a:t>
            </a:r>
            <a:endParaRPr lang="bg-BG" sz="1600" kern="15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getInfo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ostringstream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getInfo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132590" y="2362200"/>
            <a:ext cx="5446794" cy="35394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...</a:t>
            </a:r>
            <a:endParaRPr lang="bg-BG" sz="1600" kern="15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getInfo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ostringstream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59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Refactoring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0235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SmartArray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now know (almost) enough to write a class start to finish</a:t>
            </a:r>
          </a:p>
          <a:p>
            <a:r>
              <a:rPr lang="en-US" dirty="0"/>
              <a:t>Let’s write a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SmartArray</a:t>
            </a:r>
            <a:r>
              <a:rPr lang="en-US" dirty="0"/>
              <a:t> class, which:</a:t>
            </a:r>
          </a:p>
          <a:p>
            <a:pPr lvl="1"/>
            <a:r>
              <a:rPr lang="en-US" dirty="0"/>
              <a:t>Allocates memory dynamically (with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Knows it’s size</a:t>
            </a:r>
          </a:p>
          <a:p>
            <a:pPr lvl="1"/>
            <a:r>
              <a:rPr lang="en-US" dirty="0"/>
              <a:t>Has methods to increase or decrease size</a:t>
            </a:r>
            <a:endParaRPr lang="bg-BG" dirty="0"/>
          </a:p>
          <a:p>
            <a:pPr lvl="1"/>
            <a:r>
              <a:rPr lang="en-US" dirty="0"/>
              <a:t>Has methods to write and read array elements</a:t>
            </a:r>
          </a:p>
          <a:p>
            <a:r>
              <a:rPr lang="en-US" dirty="0"/>
              <a:t>Make it work for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/>
              <a:t> for now. We can worry about making it work for different types later on.</a:t>
            </a:r>
          </a:p>
          <a:p>
            <a:r>
              <a:rPr lang="en-US" dirty="0"/>
              <a:t>Don’t worry about full support for returning and passing to functions for now. We’ll do that later on.</a:t>
            </a:r>
          </a:p>
          <a:p>
            <a:pPr lvl="1"/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860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typedef</a:t>
            </a:r>
            <a:endParaRPr lang="bg-BG" sz="24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typedef</a:t>
            </a:r>
            <a:r>
              <a:rPr lang="en-US" dirty="0"/>
              <a:t> allows you to create an alias of an existing type</a:t>
            </a:r>
            <a:endParaRPr lang="bg-BG" dirty="0"/>
          </a:p>
          <a:p>
            <a:r>
              <a:rPr lang="en-US" dirty="0"/>
              <a:t>Syntax</a:t>
            </a:r>
            <a:r>
              <a:rPr lang="bg-BG" dirty="0"/>
              <a:t>:</a:t>
            </a:r>
            <a:r>
              <a:rPr lang="en-US" dirty="0"/>
              <a:t> like declaring a variable of a type, but:</a:t>
            </a:r>
          </a:p>
          <a:p>
            <a:pPr lvl="1"/>
            <a:r>
              <a:rPr lang="en-US" dirty="0"/>
              <a:t>Put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typedef</a:t>
            </a:r>
            <a:r>
              <a:rPr lang="en-US" dirty="0"/>
              <a:t> somewhere in the type specifier sequence</a:t>
            </a:r>
          </a:p>
          <a:p>
            <a:pPr lvl="1"/>
            <a:r>
              <a:rPr lang="en-US" dirty="0"/>
              <a:t>What would have been a variable name becomes the type name</a:t>
            </a:r>
          </a:p>
          <a:p>
            <a:pPr lvl="1"/>
            <a:r>
              <a:rPr lang="en-US" dirty="0"/>
              <a:t>E.g.: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typedef unsigned long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long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ull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r>
              <a:rPr lang="en-US" dirty="0"/>
              <a:t> here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ull</a:t>
            </a:r>
            <a:r>
              <a:rPr lang="en-US" dirty="0"/>
              <a:t> is the alias</a:t>
            </a:r>
          </a:p>
          <a:p>
            <a:pPr lvl="1"/>
            <a:r>
              <a:rPr lang="en-US" dirty="0"/>
              <a:t>E.g.: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unsigned long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long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typedef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ull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r>
              <a:rPr lang="en-US" dirty="0"/>
              <a:t> is equivalent to the above</a:t>
            </a:r>
          </a:p>
          <a:p>
            <a:pPr lvl="1"/>
            <a:r>
              <a:rPr lang="en-US" dirty="0"/>
              <a:t>E.g.: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typedef string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TenStrings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[10];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TenStrings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–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</a:t>
            </a:r>
            <a:r>
              <a:rPr lang="en-US" dirty="0"/>
              <a:t> is now a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</a:t>
            </a:r>
            <a:r>
              <a:rPr lang="en-US" dirty="0"/>
              <a:t> array with 10 elements</a:t>
            </a:r>
          </a:p>
          <a:p>
            <a:r>
              <a:rPr lang="en-US" dirty="0"/>
              <a:t>Very useful to shorten long or hard to read type expressions</a:t>
            </a:r>
          </a:p>
          <a:p>
            <a:pPr lvl="1"/>
            <a:r>
              <a:rPr lang="en-US" dirty="0"/>
              <a:t>Avoid overusing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typedef</a:t>
            </a:r>
            <a:r>
              <a:rPr lang="en-US" dirty="0"/>
              <a:t>s, they can actually make code harder to read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969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SmartArray</a:t>
            </a:r>
            <a:r>
              <a:rPr lang="en-US" dirty="0"/>
              <a:t> Class</a:t>
            </a:r>
            <a:r>
              <a:rPr lang="bg-BG" dirty="0"/>
              <a:t> </a:t>
            </a:r>
            <a:br>
              <a:rPr lang="en-US" dirty="0"/>
            </a:br>
            <a:r>
              <a:rPr lang="bg-BG" dirty="0"/>
              <a:t>– </a:t>
            </a:r>
            <a:r>
              <a:rPr lang="en-US" dirty="0"/>
              <a:t>Main Functionality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60115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code below, say we want to call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changeSize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</a:p>
          <a:p>
            <a:pPr lvl="1"/>
            <a:r>
              <a:rPr lang="en-US" dirty="0"/>
              <a:t>What would happen if external code previously modified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currentSize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would happen if external code previously modified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data</a:t>
            </a:r>
            <a:r>
              <a:rPr lang="en-US" dirty="0"/>
              <a:t>?</a:t>
            </a:r>
          </a:p>
          <a:p>
            <a:pPr lvl="1"/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41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92302" y="3182047"/>
            <a:ext cx="3238817" cy="30469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SmartArray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currentSize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SmartArray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: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1600" b="1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currentSize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32547" y="3182047"/>
            <a:ext cx="7048265" cy="30469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SmartArray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hangingPunct="0"/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changeSize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newSize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solidFill>
                <a:prstClr val="black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hangingPunct="0"/>
            <a:r>
              <a:rPr lang="en-US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oldData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solidFill>
                <a:prstClr val="black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hangingPunct="0"/>
            <a:r>
              <a:rPr lang="en-US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newSize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]();</a:t>
            </a:r>
            <a:endParaRPr lang="bg-BG" sz="1600" kern="150" dirty="0">
              <a:solidFill>
                <a:prstClr val="black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hangingPunct="0"/>
            <a:r>
              <a:rPr lang="bg-BG" sz="1600" kern="150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newSize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currentSize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bg-BG" sz="1600" kern="150" dirty="0">
              <a:solidFill>
                <a:prstClr val="black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hangingPunct="0"/>
            <a:r>
              <a:rPr lang="bg-BG" sz="1600" kern="150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kern="150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oldData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bg-BG" sz="1600" kern="150" dirty="0">
              <a:solidFill>
                <a:prstClr val="black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hangingPunct="0"/>
            <a:r>
              <a:rPr lang="bg-BG" sz="1600" kern="150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solidFill>
                <a:prstClr val="black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hangingPunct="0"/>
            <a:r>
              <a:rPr lang="bg-BG" sz="1600" kern="150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currentSize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newSize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solidFill>
                <a:prstClr val="black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hangingPunct="0"/>
            <a:r>
              <a:rPr lang="bg-BG" sz="1600" kern="150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oldData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solidFill>
                <a:prstClr val="black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hangingPunct="0"/>
            <a:r>
              <a:rPr lang="bg-BG" sz="1600" kern="150" dirty="0">
                <a:solidFill>
                  <a:prstClr val="black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Encapsulation – Access Modifiers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compiler which members can be accessed from what code: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</a:t>
            </a:r>
            <a:r>
              <a:rPr lang="en-US" dirty="0"/>
              <a:t> – can be accessed both by code “outside” &amp; “inside” the class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</a:t>
            </a:r>
            <a:r>
              <a:rPr lang="en-US" dirty="0"/>
              <a:t> – can be accessed ONLY by code “inside” the class</a:t>
            </a:r>
          </a:p>
          <a:p>
            <a:pPr lvl="1"/>
            <a:r>
              <a:rPr lang="en-US" dirty="0"/>
              <a:t>There is also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protected</a:t>
            </a:r>
            <a:r>
              <a:rPr lang="en-US" dirty="0"/>
              <a:t>, as well as the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friend</a:t>
            </a:r>
            <a:r>
              <a:rPr lang="en-US" dirty="0"/>
              <a:t> modifier – we’ll see them in another lecture</a:t>
            </a:r>
          </a:p>
          <a:p>
            <a:r>
              <a:rPr lang="en-US" dirty="0"/>
              <a:t>Syntax: write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accessModifier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</a:t>
            </a:r>
            <a:r>
              <a:rPr lang="en-US" dirty="0"/>
              <a:t> inside the class definition</a:t>
            </a:r>
          </a:p>
          <a:p>
            <a:pPr lvl="1"/>
            <a:r>
              <a:rPr lang="en-US" dirty="0"/>
              <a:t>Members following it will have that access, until another modifier is reached</a:t>
            </a:r>
          </a:p>
          <a:p>
            <a:pPr lvl="1"/>
            <a:r>
              <a:rPr lang="en-US" dirty="0"/>
              <a:t>Can have as many access modifiers as you need in a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42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891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Encapsulation to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SmartArray</a:t>
            </a:r>
            <a:endParaRPr lang="en-US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39784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– Good Habits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class data and operations should usually be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</a:t>
            </a:r>
            <a:endParaRPr lang="en-US" sz="24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1"/>
            <a:r>
              <a:rPr lang="en-US" dirty="0"/>
              <a:t>That way the class knows nothing is going to mess with its internal data</a:t>
            </a:r>
          </a:p>
          <a:p>
            <a:pPr lvl="1"/>
            <a:r>
              <a:rPr lang="en-US" dirty="0"/>
              <a:t>The class can do operations on the data expecting it to be in a specific state</a:t>
            </a:r>
          </a:p>
          <a:p>
            <a:pPr lvl="1"/>
            <a:r>
              <a:rPr lang="en-US" dirty="0"/>
              <a:t>Rule of thumb: start with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</a:t>
            </a:r>
            <a:r>
              <a:rPr lang="en-US" dirty="0"/>
              <a:t> then change to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</a:t>
            </a:r>
            <a:r>
              <a:rPr lang="en-US" dirty="0"/>
              <a:t> only if necessary</a:t>
            </a:r>
          </a:p>
          <a:p>
            <a:r>
              <a:rPr lang="en-US" dirty="0"/>
              <a:t>Only members necessary for external usage should be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</a:t>
            </a:r>
          </a:p>
          <a:p>
            <a:r>
              <a:rPr lang="en-US" dirty="0"/>
              <a:t>Getter method – returns value of a private field</a:t>
            </a:r>
          </a:p>
          <a:p>
            <a:r>
              <a:rPr lang="en-US" dirty="0"/>
              <a:t>Setter method – writes value to a private field </a:t>
            </a:r>
          </a:p>
          <a:p>
            <a:pPr lvl="1"/>
            <a:r>
              <a:rPr lang="en-US" dirty="0"/>
              <a:t>Also checks validity of input data</a:t>
            </a:r>
          </a:p>
          <a:p>
            <a:pPr lvl="1"/>
            <a:r>
              <a:rPr lang="en-US" dirty="0"/>
              <a:t>Also keeps internal object state correct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44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142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– Example on the Person class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age and weight be private and editable (validate data)</a:t>
            </a:r>
          </a:p>
          <a:p>
            <a:r>
              <a:rPr lang="en-US" dirty="0"/>
              <a:t>Make name be read-only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45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91846" y="2870860"/>
            <a:ext cx="3559566" cy="329320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kern="150" dirty="0">
                <a:solidFill>
                  <a:srgbClr val="F00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150" dirty="0">
                <a:solidFill>
                  <a:srgbClr val="F00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037012" y="2870860"/>
            <a:ext cx="6329578" cy="329320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makeHeavier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kgs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kgs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kgs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increaseWeight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kgs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47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  <a:endParaRPr lang="en-US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43301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const</a:t>
            </a:r>
            <a:r>
              <a:rPr lang="en-US" dirty="0"/>
              <a:t> Methods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</a:t>
            </a:r>
            <a:r>
              <a:rPr lang="en-US" dirty="0"/>
              <a:t> parameters mean the parameter won’t be changed</a:t>
            </a:r>
          </a:p>
          <a:p>
            <a:pPr lvl="1"/>
            <a:r>
              <a:rPr lang="en-US" dirty="0"/>
              <a:t>Ever wonder how the compiler knows that calling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str.size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  <a:r>
              <a:rPr lang="en-US" dirty="0"/>
              <a:t> on a </a:t>
            </a:r>
            <a:br>
              <a:rPr lang="en-US" dirty="0"/>
            </a:b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string&amp;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</a:t>
            </a:r>
            <a:r>
              <a:rPr lang="en-US" dirty="0"/>
              <a:t> won’t change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</a:t>
            </a:r>
            <a:r>
              <a:rPr lang="en-US" dirty="0"/>
              <a:t>?</a:t>
            </a:r>
          </a:p>
          <a:p>
            <a:pPr lvl="1"/>
            <a:r>
              <a:rPr lang="en-US" i="1" dirty="0"/>
              <a:t>Of course not, you only think about yourself!</a:t>
            </a:r>
            <a:endParaRPr lang="en-US" dirty="0"/>
          </a:p>
          <a:p>
            <a:r>
              <a:rPr lang="en-US" dirty="0"/>
              <a:t>Non-mutating method – a method which doesn’t change the object</a:t>
            </a:r>
          </a:p>
          <a:p>
            <a:r>
              <a:rPr lang="en-US" dirty="0"/>
              <a:t>C++ allows specifying whether a method is non-mutating</a:t>
            </a:r>
          </a:p>
          <a:p>
            <a:pPr lvl="1"/>
            <a:r>
              <a:rPr lang="en-US" dirty="0"/>
              <a:t>Syntax: place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</a:t>
            </a:r>
            <a:r>
              <a:rPr lang="en-US" dirty="0"/>
              <a:t> AFTER the method parameter brackets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getName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 return this-&gt;name; }</a:t>
            </a:r>
          </a:p>
          <a:p>
            <a:r>
              <a:rPr lang="en-US" dirty="0"/>
              <a:t>Good habit – use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</a:t>
            </a:r>
            <a:r>
              <a:rPr lang="en-US" dirty="0"/>
              <a:t> on EVERY non-mutating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47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594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const</a:t>
            </a:r>
            <a:r>
              <a:rPr lang="en-US" dirty="0">
                <a:latin typeface="+mn-lt"/>
                <a:ea typeface="+mn-ea"/>
                <a:cs typeface="+mn-cs"/>
              </a:rPr>
              <a:t> Methods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29557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SmartArray</a:t>
            </a:r>
            <a:r>
              <a:rPr lang="en-US" dirty="0"/>
              <a:t> class – Solving Memory Issues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happens with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 data</a:t>
            </a:r>
            <a:r>
              <a:rPr lang="en-US" dirty="0"/>
              <a:t> after the object goes out of scope?</a:t>
            </a:r>
          </a:p>
          <a:p>
            <a:pPr lvl="1"/>
            <a:r>
              <a:rPr lang="en-US" dirty="0"/>
              <a:t>We need to delete it, but how do we know when it goes out of scope?</a:t>
            </a:r>
          </a:p>
          <a:p>
            <a:pPr lvl="1"/>
            <a:r>
              <a:rPr lang="en-US" dirty="0"/>
              <a:t>We need the destructor method – invoked when object goes out of scope</a:t>
            </a:r>
          </a:p>
          <a:p>
            <a:r>
              <a:rPr lang="en-US" dirty="0"/>
              <a:t>OK, so we add a destructor which frees the memory</a:t>
            </a:r>
          </a:p>
          <a:p>
            <a:r>
              <a:rPr lang="en-US" dirty="0"/>
              <a:t>What happens when we return a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SmartArray</a:t>
            </a:r>
            <a:r>
              <a:rPr lang="en-US" dirty="0"/>
              <a:t> from a function?</a:t>
            </a:r>
          </a:p>
          <a:p>
            <a:r>
              <a:rPr lang="en-US" dirty="0"/>
              <a:t>What happens if we have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SmartArray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a, b; ... a = b;</a:t>
            </a:r>
            <a:r>
              <a:rPr lang="en-US" dirty="0"/>
              <a:t>?</a:t>
            </a:r>
          </a:p>
          <a:p>
            <a:r>
              <a:rPr lang="en-US" dirty="0"/>
              <a:t>Code which handles the above correctly follows the “Rule of Three”</a:t>
            </a:r>
          </a:p>
          <a:p>
            <a:pPr lvl="1"/>
            <a:r>
              <a:rPr lang="en-US" dirty="0"/>
              <a:t>We’ll cover the theory in detail later, but let’s try to do it in practice now!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49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09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typedef</a:t>
            </a:r>
            <a:endParaRPr lang="en-US" sz="36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5775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422236" cy="200025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  <a:ea typeface="+mn-ea"/>
                <a:cs typeface="+mn-cs"/>
              </a:rPr>
              <a:t>Implementing the 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Rule of Three on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SmartArray</a:t>
            </a:r>
            <a:endParaRPr lang="en-US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48302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OOP Specifics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</a:t>
            </a:r>
            <a:r>
              <a:rPr lang="en-US" dirty="0"/>
              <a:t>es start with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private:</a:t>
            </a:r>
            <a:r>
              <a:rPr lang="en-US" dirty="0"/>
              <a:t> access, even if you don’t write it</a:t>
            </a:r>
          </a:p>
          <a:p>
            <a:r>
              <a:rPr lang="en-US" dirty="0"/>
              <a:t>There’s another keyword for making classes –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struct</a:t>
            </a:r>
          </a:p>
          <a:p>
            <a:pPr lvl="1"/>
            <a:r>
              <a:rPr lang="en-US" dirty="0"/>
              <a:t>Absolutely the same as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</a:t>
            </a:r>
            <a:r>
              <a:rPr lang="en-US" dirty="0"/>
              <a:t>, but starts with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public:</a:t>
            </a:r>
            <a:r>
              <a:rPr lang="en-US" dirty="0"/>
              <a:t> access by default</a:t>
            </a:r>
          </a:p>
          <a:p>
            <a:pPr lvl="1"/>
            <a:r>
              <a:rPr lang="en-US" dirty="0"/>
              <a:t>The general agreement is to use struct when the class has no methods</a:t>
            </a:r>
          </a:p>
          <a:p>
            <a:r>
              <a:rPr lang="en-US" dirty="0"/>
              <a:t>Accessing classes inside classes is done through the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E.g. if our Body class was public and had a public constructor, we could do:</a:t>
            </a:r>
            <a:br>
              <a:rPr lang="en-US" dirty="0"/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Person::Body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body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Person::Body(1.82, 69);</a:t>
            </a:r>
            <a:r>
              <a:rPr lang="en-US" dirty="0"/>
              <a:t> from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main()</a:t>
            </a:r>
          </a:p>
          <a:p>
            <a:pPr lvl="1"/>
            <a:r>
              <a:rPr lang="en-US" dirty="0"/>
              <a:t>The same operator is used for static members – discussed in next lecture</a:t>
            </a:r>
          </a:p>
          <a:p>
            <a:r>
              <a:rPr lang="en-US" dirty="0"/>
              <a:t>Class members can be declared inside &amp; defined somewhere 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51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49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saw special C++ types and typedefs</a:t>
            </a:r>
          </a:p>
          <a:p>
            <a:r>
              <a:rPr lang="en-US" dirty="0"/>
              <a:t>We talked about what OOP is and why it is important</a:t>
            </a:r>
          </a:p>
          <a:p>
            <a:pPr lvl="1"/>
            <a:r>
              <a:rPr lang="en-US" dirty="0"/>
              <a:t>We learned how to define classes and create objects</a:t>
            </a:r>
          </a:p>
          <a:p>
            <a:pPr lvl="1"/>
            <a:r>
              <a:rPr lang="en-US" dirty="0"/>
              <a:t>We added constructors and methods to our classes</a:t>
            </a:r>
          </a:p>
          <a:p>
            <a:pPr lvl="1"/>
            <a:r>
              <a:rPr lang="en-US" dirty="0"/>
              <a:t>We practiced the quality-code concepts encapsulation and cohesion</a:t>
            </a:r>
          </a:p>
          <a:p>
            <a:pPr lvl="1"/>
            <a:r>
              <a:rPr lang="en-US" dirty="0"/>
              <a:t>We wrote our own data structure –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SmartArray</a:t>
            </a:r>
            <a:endParaRPr lang="en-US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1"/>
            <a:r>
              <a:rPr lang="en-US" dirty="0"/>
              <a:t>We briefly clashed with destructors and the Rule of Three</a:t>
            </a:r>
          </a:p>
          <a:p>
            <a:r>
              <a:rPr lang="en-US" dirty="0"/>
              <a:t>Next time: Code Organization</a:t>
            </a:r>
          </a:p>
          <a:p>
            <a:pPr lvl="1"/>
            <a:r>
              <a:rPr lang="en-US" dirty="0"/>
              <a:t>Namespaces, preprocessors, exceptions, multiple files, more IDEs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52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380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3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Enumerations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Enumerations contain a fixed list of special constant values </a:t>
            </a:r>
          </a:p>
          <a:p>
            <a:pPr lvl="1"/>
            <a:r>
              <a:rPr lang="en-US" dirty="0"/>
              <a:t>Have some semantic meaning in the real world</a:t>
            </a:r>
          </a:p>
          <a:p>
            <a:pPr lvl="1"/>
            <a:r>
              <a:rPr lang="en-US" dirty="0"/>
              <a:t>E.g. colors, currencies, date formats, account permission levels, etc.</a:t>
            </a:r>
          </a:p>
          <a:p>
            <a:pPr lvl="1"/>
            <a:r>
              <a:rPr lang="en-US" dirty="0"/>
              <a:t>C++ has two ways to make enumerations –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enum</a:t>
            </a:r>
            <a:r>
              <a:rPr lang="en-US" dirty="0"/>
              <a:t> and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enum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class</a:t>
            </a:r>
          </a:p>
          <a:p>
            <a:r>
              <a:rPr lang="en-US" dirty="0"/>
              <a:t>Simple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enum</a:t>
            </a:r>
            <a:r>
              <a:rPr lang="en-US" dirty="0"/>
              <a:t> just defines a list of constant integer numbers</a:t>
            </a:r>
          </a:p>
          <a:p>
            <a:pPr lvl="1"/>
            <a:r>
              <a:rPr lang="en-US" dirty="0"/>
              <a:t>If we have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enum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color {red, blue, pink};</a:t>
            </a:r>
            <a:r>
              <a:rPr lang="en-US" dirty="0"/>
              <a:t> then</a:t>
            </a:r>
            <a:br>
              <a:rPr lang="en-US" dirty="0"/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color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eyeColor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blue;</a:t>
            </a:r>
            <a:r>
              <a:rPr lang="en-US" dirty="0"/>
              <a:t> and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color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eyeColor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1;</a:t>
            </a:r>
            <a:r>
              <a:rPr lang="en-US" dirty="0"/>
              <a:t> are equivalent</a:t>
            </a:r>
          </a:p>
          <a:p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enum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class</a:t>
            </a:r>
            <a:r>
              <a:rPr lang="en-US" dirty="0"/>
              <a:t> in C++11 defines a new data type</a:t>
            </a:r>
          </a:p>
          <a:p>
            <a:pPr lvl="1"/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enum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class Color {red, blue, pink}; 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Color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eyeColor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Color::blue;</a:t>
            </a:r>
          </a:p>
          <a:p>
            <a:pPr lvl="1"/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065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Enumerations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97128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Unions in C++ </a:t>
            </a:r>
            <a:r>
              <a:rPr lang="en-US" sz="2800" i="1" dirty="0"/>
              <a:t>(don’t use without a good reason)</a:t>
            </a:r>
            <a:endParaRPr lang="bg-BG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variables use the same shared data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union Mix { char c;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num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float f; };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Mix mix;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mix.c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‘a’; 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mix.num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42; </a:t>
            </a:r>
            <a:r>
              <a:rPr lang="en-US" i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//overwrites </a:t>
            </a:r>
            <a:r>
              <a:rPr lang="en-US" i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mix.c</a:t>
            </a:r>
            <a:r>
              <a:rPr lang="en-US" i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(with 0 in this case)</a:t>
            </a:r>
          </a:p>
          <a:p>
            <a:r>
              <a:rPr lang="en-US" dirty="0"/>
              <a:t>How it works:</a:t>
            </a:r>
          </a:p>
          <a:p>
            <a:pPr lvl="1"/>
            <a:r>
              <a:rPr lang="en-US" dirty="0"/>
              <a:t>Memory initialize for the largest variable type</a:t>
            </a:r>
          </a:p>
          <a:p>
            <a:pPr lvl="1"/>
            <a:r>
              <a:rPr lang="en-US" dirty="0"/>
              <a:t>Each variable effectively points to the start of that memory</a:t>
            </a:r>
          </a:p>
          <a:p>
            <a:r>
              <a:rPr lang="en-US" dirty="0"/>
              <a:t>One application is operating on separate bytes of a number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union Integer {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number; char bytes[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sizeof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)]; };</a:t>
            </a:r>
            <a:endParaRPr lang="bg-BG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8</a:t>
            </a:fld>
            <a:endParaRPr lang="bg-BG"/>
          </a:p>
        </p:txBody>
      </p:sp>
      <p:pic>
        <p:nvPicPr>
          <p:cNvPr id="1028" name="Picture 4" descr="Резултат с изображение за uss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564" y="1066800"/>
            <a:ext cx="2680669" cy="170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1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Representing the Real World in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Issues with Using Just Primitive Types</a:t>
            </a:r>
          </a:p>
        </p:txBody>
      </p:sp>
    </p:spTree>
    <p:extLst>
      <p:ext uri="{BB962C8B-B14F-4D97-AF65-F5344CB8AC3E}">
        <p14:creationId xmlns:p14="http://schemas.microsoft.com/office/powerpoint/2010/main" val="232195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787990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2850</Words>
  <Application>Microsoft Office PowerPoint</Application>
  <PresentationFormat>Custom</PresentationFormat>
  <Paragraphs>478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Consolas</vt:lpstr>
      <vt:lpstr>Courier New</vt:lpstr>
      <vt:lpstr>Impact</vt:lpstr>
      <vt:lpstr>Times New Roman</vt:lpstr>
      <vt:lpstr>TS102787990</vt:lpstr>
      <vt:lpstr>OOP Basics with C++</vt:lpstr>
      <vt:lpstr>Table of Contents</vt:lpstr>
      <vt:lpstr>Special Types in C++</vt:lpstr>
      <vt:lpstr>Using typedef</vt:lpstr>
      <vt:lpstr>typedef</vt:lpstr>
      <vt:lpstr>C++ Enumerations</vt:lpstr>
      <vt:lpstr>C++ Enumerations</vt:lpstr>
      <vt:lpstr>Unions in C++ (don’t use without a good reason)</vt:lpstr>
      <vt:lpstr>Representing the Real World in Code</vt:lpstr>
      <vt:lpstr>Representing the Real World in Code</vt:lpstr>
      <vt:lpstr>Procedural Programming</vt:lpstr>
      <vt:lpstr>Procedural Programming – Issues</vt:lpstr>
      <vt:lpstr>Object-Oriented Programming</vt:lpstr>
      <vt:lpstr>Object-Oriented Programming</vt:lpstr>
      <vt:lpstr>Classes and Objects in C++</vt:lpstr>
      <vt:lpstr>Using C++ Classes and Objects</vt:lpstr>
      <vt:lpstr>Defining C++ Classes</vt:lpstr>
      <vt:lpstr>Defining C++ Classes – Example</vt:lpstr>
      <vt:lpstr>Defining C++ Classes</vt:lpstr>
      <vt:lpstr>Using C++ Objects</vt:lpstr>
      <vt:lpstr>Using C++ Objects – Example</vt:lpstr>
      <vt:lpstr>Using C++ Objects</vt:lpstr>
      <vt:lpstr>Constructors &amp; “Default” Initializers</vt:lpstr>
      <vt:lpstr>C++ Simple Constructors</vt:lpstr>
      <vt:lpstr>Calling Constructors</vt:lpstr>
      <vt:lpstr>C++ Simple Constructors</vt:lpstr>
      <vt:lpstr>Quick Quiz</vt:lpstr>
      <vt:lpstr>Pitfall: Hiding Fields with Parameters</vt:lpstr>
      <vt:lpstr>The this Pointer</vt:lpstr>
      <vt:lpstr>Pitfall: Hiding Fields   Solution: Using this-&gt;</vt:lpstr>
      <vt:lpstr>C++ Constructor Initializer List</vt:lpstr>
      <vt:lpstr>C++ Constructor Initializer List</vt:lpstr>
      <vt:lpstr>Methods</vt:lpstr>
      <vt:lpstr>Methods – Example</vt:lpstr>
      <vt:lpstr>C++ Methods</vt:lpstr>
      <vt:lpstr>Methods – Code Quality Issues of the Last Example</vt:lpstr>
      <vt:lpstr>Methods – Refactoring for better Quality</vt:lpstr>
      <vt:lpstr>C++ Refactoring Methods</vt:lpstr>
      <vt:lpstr>Writing a SmartArray class</vt:lpstr>
      <vt:lpstr>SmartArray Class  – Main Functionality</vt:lpstr>
      <vt:lpstr>Encapsulation</vt:lpstr>
      <vt:lpstr>C++ Encapsulation – Access Modifiers</vt:lpstr>
      <vt:lpstr>Adding Encapsulation to SmartArray</vt:lpstr>
      <vt:lpstr>Encapsulation – Good Habits</vt:lpstr>
      <vt:lpstr>Encapsulation – Example on the Person class</vt:lpstr>
      <vt:lpstr>Getters and Setters</vt:lpstr>
      <vt:lpstr>const Methods</vt:lpstr>
      <vt:lpstr>const Methods</vt:lpstr>
      <vt:lpstr>The SmartArray class – Solving Memory Issues</vt:lpstr>
      <vt:lpstr>Implementing the  Rule of Three on SmartArray</vt:lpstr>
      <vt:lpstr>C++ OOP Specifics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2014-04-29T08:23:38Z</dcterms:created>
  <dcterms:modified xsi:type="dcterms:W3CDTF">2017-03-20T01:08:32Z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