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54"/>
  </p:notesMasterIdLst>
  <p:handoutMasterIdLst>
    <p:handoutMasterId r:id="rId55"/>
  </p:handoutMasterIdLst>
  <p:sldIdLst>
    <p:sldId id="312" r:id="rId3"/>
    <p:sldId id="396" r:id="rId4"/>
    <p:sldId id="360" r:id="rId5"/>
    <p:sldId id="466" r:id="rId6"/>
    <p:sldId id="516" r:id="rId7"/>
    <p:sldId id="518" r:id="rId8"/>
    <p:sldId id="517" r:id="rId9"/>
    <p:sldId id="519" r:id="rId10"/>
    <p:sldId id="565" r:id="rId11"/>
    <p:sldId id="522" r:id="rId12"/>
    <p:sldId id="520" r:id="rId13"/>
    <p:sldId id="523" r:id="rId14"/>
    <p:sldId id="524" r:id="rId15"/>
    <p:sldId id="525" r:id="rId16"/>
    <p:sldId id="527" r:id="rId17"/>
    <p:sldId id="526" r:id="rId18"/>
    <p:sldId id="528" r:id="rId19"/>
    <p:sldId id="554" r:id="rId20"/>
    <p:sldId id="530" r:id="rId21"/>
    <p:sldId id="556" r:id="rId22"/>
    <p:sldId id="532" r:id="rId23"/>
    <p:sldId id="533" r:id="rId24"/>
    <p:sldId id="529" r:id="rId25"/>
    <p:sldId id="531" r:id="rId26"/>
    <p:sldId id="535" r:id="rId27"/>
    <p:sldId id="537" r:id="rId28"/>
    <p:sldId id="534" r:id="rId29"/>
    <p:sldId id="538" r:id="rId30"/>
    <p:sldId id="540" r:id="rId31"/>
    <p:sldId id="536" r:id="rId32"/>
    <p:sldId id="542" r:id="rId33"/>
    <p:sldId id="543" r:id="rId34"/>
    <p:sldId id="539" r:id="rId35"/>
    <p:sldId id="541" r:id="rId36"/>
    <p:sldId id="557" r:id="rId37"/>
    <p:sldId id="544" r:id="rId38"/>
    <p:sldId id="545" r:id="rId39"/>
    <p:sldId id="547" r:id="rId40"/>
    <p:sldId id="550" r:id="rId41"/>
    <p:sldId id="551" r:id="rId42"/>
    <p:sldId id="552" r:id="rId43"/>
    <p:sldId id="558" r:id="rId44"/>
    <p:sldId id="553" r:id="rId45"/>
    <p:sldId id="555" r:id="rId46"/>
    <p:sldId id="559" r:id="rId47"/>
    <p:sldId id="560" r:id="rId48"/>
    <p:sldId id="561" r:id="rId49"/>
    <p:sldId id="562" r:id="rId50"/>
    <p:sldId id="563" r:id="rId51"/>
    <p:sldId id="564" r:id="rId52"/>
    <p:sldId id="298" r:id="rId5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28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105" autoAdjust="0"/>
    <p:restoredTop sz="96362" autoAdjust="0"/>
  </p:normalViewPr>
  <p:slideViewPr>
    <p:cSldViewPr>
      <p:cViewPr varScale="1">
        <p:scale>
          <a:sx n="51" d="100"/>
          <a:sy n="51" d="100"/>
        </p:scale>
        <p:origin x="90" y="139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398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4/3/2017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4/3/2017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Щракнете за редакция стил подзагл. обр.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E624-E48B-4577-A6F4-31E70C663259}" type="datetime1">
              <a:rPr lang="en-US" smtClean="0"/>
              <a:t>4/3/2017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278F-2F0F-4AAA-93D8-D44064BD0F8C}" type="datetime1">
              <a:rPr lang="en-US" smtClean="0"/>
              <a:t>4/3/2017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FD71-AD9D-4396-AD31-DBB269498E50}" type="datetime1">
              <a:rPr lang="en-US" smtClean="0"/>
              <a:t>4/3/2017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388D-4F77-45EF-AF12-5E2F0BEF1824}" type="datetime1">
              <a:rPr lang="en-US" smtClean="0"/>
              <a:t>4/3/2017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F69BE-F8D0-4920-AC87-F803E439A405}" type="datetime1">
              <a:rPr lang="en-US" smtClean="0"/>
              <a:t>4/3/2017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AB54-3C13-49E0-A772-4D7039CFFEAA}" type="datetime1">
              <a:rPr lang="en-US" smtClean="0"/>
              <a:t>4/3/2017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D729-0C1E-4055-9AFA-E659A6DDCB6D}" type="datetime1">
              <a:rPr lang="en-US" smtClean="0"/>
              <a:t>4/3/2017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2754C-5C6C-46DF-9904-A3D7BE5F301F}" type="datetime1">
              <a:rPr lang="en-US" smtClean="0"/>
              <a:t>4/3/2017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B267-2144-43FF-8F9C-5A71B52924E4}" type="datetime1">
              <a:rPr lang="en-US" smtClean="0"/>
              <a:t>4/3/2017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0051-DF9C-49D2-AD36-6B9BDE1DE3ED}" type="datetime1">
              <a:rPr lang="en-US" smtClean="0"/>
              <a:t>4/3/2017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40C0-4BA8-4AA8-B79B-964C8F235FAB}" type="datetime1">
              <a:rPr lang="en-US" smtClean="0"/>
              <a:t>4/3/2017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D13BF-D25D-4A04-A755-9F4B82F5573B}" type="datetime1">
              <a:rPr lang="en-US" smtClean="0"/>
              <a:t>4/3/2017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language/operator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language/operators#Canonical_implementation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Full C++ OOP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Member Types, Operators, Rule of Three, Inheritance, Polymorphism, Abstraction </a:t>
            </a:r>
          </a:p>
        </p:txBody>
      </p:sp>
    </p:spTree>
    <p:extLst>
      <p:ext uri="{BB962C8B-B14F-4D97-AF65-F5344CB8AC3E}">
        <p14:creationId xmlns:p14="http://schemas.microsoft.com/office/powerpoint/2010/main" val="293659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Operator Overloading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82340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 Simple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Fraction</a:t>
            </a:r>
            <a:r>
              <a:rPr lang="en-US" dirty="0"/>
              <a:t> Class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class to represent fractions, e.g.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3/4</a:t>
            </a:r>
            <a:r>
              <a:rPr lang="en-US" dirty="0"/>
              <a:t>,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1/3</a:t>
            </a:r>
            <a:r>
              <a:rPr lang="en-US" dirty="0"/>
              <a:t>,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271/117</a:t>
            </a:r>
            <a:r>
              <a:rPr lang="en-US" dirty="0"/>
              <a:t>, etc.</a:t>
            </a:r>
          </a:p>
          <a:p>
            <a:r>
              <a:rPr lang="en-US" dirty="0"/>
              <a:t>Objects of the class should:</a:t>
            </a:r>
          </a:p>
          <a:p>
            <a:pPr lvl="1"/>
            <a:r>
              <a:rPr lang="en-US" dirty="0"/>
              <a:t>support addition</a:t>
            </a:r>
          </a:p>
          <a:p>
            <a:pPr lvl="1"/>
            <a:r>
              <a:rPr lang="en-US" dirty="0"/>
              <a:t>support incrementation by 1 (be careful with the math)</a:t>
            </a:r>
          </a:p>
          <a:p>
            <a:pPr lvl="1"/>
            <a:r>
              <a:rPr lang="en-US" dirty="0"/>
              <a:t>be able to be directly printed to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cout</a:t>
            </a:r>
            <a:endParaRPr lang="en-US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+mj-ea"/>
              <a:cs typeface="+mj-cs"/>
            </a:endParaRPr>
          </a:p>
          <a:p>
            <a:pPr lvl="1"/>
            <a:r>
              <a:rPr lang="en-US" dirty="0"/>
              <a:t>be able to be read directly from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cin</a:t>
            </a:r>
            <a:endParaRPr lang="en-US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+mj-ea"/>
              <a:cs typeface="+mj-cs"/>
            </a:endParaRPr>
          </a:p>
          <a:p>
            <a:r>
              <a:rPr lang="en-US" dirty="0"/>
              <a:t>For now, don't bother with reducing equivalent fractions</a:t>
            </a:r>
          </a:p>
          <a:p>
            <a:pPr lvl="1"/>
            <a:r>
              <a:rPr lang="en-US" dirty="0"/>
              <a:t>E.g. no need to make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2/4</a:t>
            </a:r>
            <a:r>
              <a:rPr lang="en-US" dirty="0"/>
              <a:t> into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1/2</a:t>
            </a:r>
            <a:r>
              <a:rPr lang="en-US" dirty="0"/>
              <a:t>,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9/3</a:t>
            </a:r>
            <a:r>
              <a:rPr lang="en-US" dirty="0"/>
              <a:t> into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3</a:t>
            </a:r>
            <a:r>
              <a:rPr lang="en-US" dirty="0"/>
              <a:t> or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4/6</a:t>
            </a:r>
            <a:r>
              <a:rPr lang="en-US" dirty="0"/>
              <a:t> into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2/3</a:t>
            </a:r>
            <a:endParaRPr lang="bg-BG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11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0310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a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+mn-cs"/>
              </a:rPr>
              <a:t>Fraction</a:t>
            </a:r>
            <a:r>
              <a:rPr lang="en-US" dirty="0"/>
              <a:t> Class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39641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Rule of Three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Copy-Construction, Copy-Assignment, </a:t>
            </a:r>
            <a:br>
              <a:rPr lang="en-US" dirty="0"/>
            </a:br>
            <a:r>
              <a:rPr lang="en-US" dirty="0"/>
              <a:t>Destruction</a:t>
            </a:r>
          </a:p>
        </p:txBody>
      </p:sp>
      <p:pic>
        <p:nvPicPr>
          <p:cNvPr id="2052" name="Picture 4" descr="Image result for the three stoo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012" y="3193501"/>
            <a:ext cx="3962400" cy="285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27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Class Members in C++ </a:t>
            </a:r>
            <a:r>
              <a:rPr lang="en-US" sz="2400" dirty="0"/>
              <a:t>(NOTE: C++11 adds 2 more)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Default constructor – initializes object in default state</a:t>
            </a:r>
          </a:p>
          <a:p>
            <a:pPr lvl="1"/>
            <a:r>
              <a:rPr lang="en-US" dirty="0"/>
              <a:t>Auto-called when creating an object without calling a specific constructor</a:t>
            </a:r>
          </a:p>
          <a:p>
            <a:r>
              <a:rPr lang="en-US" dirty="0"/>
              <a:t>Destructor – frees allocated resources (e.g. memory with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new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Auto-called when an object goes out of scope</a:t>
            </a:r>
          </a:p>
          <a:p>
            <a:r>
              <a:rPr lang="en-US" dirty="0"/>
              <a:t>Copy constructor – initializes with object of same class</a:t>
            </a:r>
          </a:p>
          <a:p>
            <a:pPr lvl="1"/>
            <a:r>
              <a:rPr lang="en-US" dirty="0"/>
              <a:t>Auto-called when passing or returning an object to/from a function</a:t>
            </a:r>
          </a:p>
          <a:p>
            <a:r>
              <a:rPr lang="en-US" dirty="0"/>
              <a:t>Copy-assignment operator – overwrites with object of same class</a:t>
            </a:r>
          </a:p>
          <a:p>
            <a:pPr lvl="1"/>
            <a:r>
              <a:rPr lang="en-US" dirty="0"/>
              <a:t>Called when doing assignment (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operator=</a:t>
            </a:r>
            <a:r>
              <a:rPr lang="en-US" dirty="0"/>
              <a:t>)</a:t>
            </a:r>
          </a:p>
          <a:p>
            <a:r>
              <a:rPr lang="en-US" dirty="0"/>
              <a:t>Default for each of these is to call the equivalent for each member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14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0502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Default and User-Defined Special Class Members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15936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Rule of Three (aka The Big Three)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a class defines ONE of these three, it should define ALL three:</a:t>
            </a:r>
          </a:p>
          <a:p>
            <a:pPr lvl="1"/>
            <a:r>
              <a:rPr lang="en-US" dirty="0"/>
              <a:t>Destructor (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~C() {}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Copy-constructor (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C(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const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 C&amp; other) {}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Copy-assignment operator (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C&amp; operator=(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const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 C&amp; other){}</a:t>
            </a:r>
            <a:r>
              <a:rPr lang="en-US" dirty="0"/>
              <a:t>)</a:t>
            </a:r>
          </a:p>
          <a:p>
            <a:r>
              <a:rPr lang="en-US" dirty="0"/>
              <a:t>Counter-rule – Rule of Zero: DON'T define ANY of the Three, if:</a:t>
            </a:r>
          </a:p>
          <a:p>
            <a:pPr lvl="1"/>
            <a:r>
              <a:rPr lang="en-US" dirty="0"/>
              <a:t>All class member types follow Rule of Three and/or the Rule of Zero</a:t>
            </a:r>
          </a:p>
          <a:p>
            <a:pPr lvl="1"/>
            <a:r>
              <a:rPr lang="en-US" dirty="0"/>
              <a:t>That usually means: "if the job of the class isn't storage management"</a:t>
            </a:r>
          </a:p>
          <a:p>
            <a:pPr lvl="1"/>
            <a:r>
              <a:rPr lang="en-US" dirty="0"/>
              <a:t>E.g. it uses only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std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::vector</a:t>
            </a:r>
            <a:r>
              <a:rPr lang="en-US" dirty="0"/>
              <a:t>, or uses a class that only uses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std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::vector</a:t>
            </a:r>
          </a:p>
          <a:p>
            <a:r>
              <a:rPr lang="en-US" dirty="0"/>
              <a:t>C++11 extends this to the Rule of Five, due to move semantics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16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83909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2" y="584200"/>
            <a:ext cx="8735325" cy="2000251"/>
          </a:xfrm>
        </p:spPr>
        <p:txBody>
          <a:bodyPr>
            <a:normAutofit/>
          </a:bodyPr>
          <a:lstStyle/>
          <a:p>
            <a:r>
              <a:rPr lang="en-US" dirty="0"/>
              <a:t>The Big Three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2616200"/>
            <a:ext cx="8735325" cy="1752600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1026" name="Picture 2" descr="Image result for the big th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3352800"/>
            <a:ext cx="2646838" cy="214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the big thre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02" r="47827" b="41025"/>
          <a:stretch/>
        </p:blipFill>
        <p:spPr bwMode="auto">
          <a:xfrm>
            <a:off x="3903662" y="3352800"/>
            <a:ext cx="2646837" cy="214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the big thre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9" t="14330" r="68018" b="55477"/>
          <a:stretch/>
        </p:blipFill>
        <p:spPr bwMode="auto">
          <a:xfrm>
            <a:off x="6665911" y="3352800"/>
            <a:ext cx="2646837" cy="214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646862" y="3352800"/>
            <a:ext cx="2671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FOLLOW IT, COMRADE</a:t>
            </a:r>
            <a:endParaRPr lang="bg-BG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16763" y="4840069"/>
            <a:ext cx="2145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OR YOU MIGHT GET</a:t>
            </a:r>
            <a:br>
              <a:rPr lang="en-US" sz="18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</a:br>
            <a:r>
              <a:rPr lang="en-US" sz="18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… MEMORY PROBLEMS</a:t>
            </a:r>
            <a:endParaRPr lang="bg-BG" sz="1800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01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2" y="584200"/>
            <a:ext cx="8735325" cy="2000251"/>
          </a:xfrm>
        </p:spPr>
        <p:txBody>
          <a:bodyPr>
            <a:normAutofit/>
          </a:bodyPr>
          <a:lstStyle/>
          <a:p>
            <a:r>
              <a:rPr lang="en-US" dirty="0"/>
              <a:t>The Rule of Zero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687" y="1983498"/>
            <a:ext cx="8735325" cy="1752600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2050" name="Picture 2" descr="Йосиф Сталин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522" y="2605799"/>
            <a:ext cx="4341859" cy="269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Йосиф Сталин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004" y="2605799"/>
            <a:ext cx="4341858" cy="269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255712" y="2625400"/>
            <a:ext cx="4397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ЕСТЬ ДЕСТРУКТОР, КОНСТРУКТОР</a:t>
            </a:r>
          </a:p>
          <a:p>
            <a:pPr algn="ctr"/>
            <a:r>
              <a:rPr lang="ru-RU" sz="20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КОПИРОВАНИЯ, ОПЕРАТОР КОПИРОВАНИЯ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09364" y="4648200"/>
            <a:ext cx="3328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— есть проблема</a:t>
            </a:r>
            <a:endParaRPr lang="bg-BG" sz="3200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37212" y="2626398"/>
            <a:ext cx="45272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НЕТ ДЕСТРУКТОРА, КОНСТРУКТОРА</a:t>
            </a:r>
          </a:p>
          <a:p>
            <a:pPr algn="ctr"/>
            <a:r>
              <a:rPr lang="ru-RU" sz="20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КОПИРОВАНИЯ, ОПЕРАТОРА КОПИРОВАНИЯ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97465" y="4648200"/>
            <a:ext cx="32447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— нет проблемы</a:t>
            </a:r>
            <a:endParaRPr lang="bg-BG" sz="3200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8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Inheritance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Extending and Reusing Functionality</a:t>
            </a:r>
          </a:p>
        </p:txBody>
      </p:sp>
    </p:spTree>
    <p:extLst>
      <p:ext uri="{BB962C8B-B14F-4D97-AF65-F5344CB8AC3E}">
        <p14:creationId xmlns:p14="http://schemas.microsoft.com/office/powerpoint/2010/main" val="376384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Members of a Class using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</a:t>
            </a:r>
            <a:r>
              <a:rPr lang="en-US" dirty="0"/>
              <a:t> and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const</a:t>
            </a:r>
            <a:endParaRPr lang="en-US" dirty="0"/>
          </a:p>
          <a:p>
            <a:r>
              <a:rPr lang="en-US" dirty="0"/>
              <a:t>Operator Overloading</a:t>
            </a:r>
          </a:p>
          <a:p>
            <a:r>
              <a:rPr lang="en-US" dirty="0"/>
              <a:t>The Rule of Three</a:t>
            </a:r>
          </a:p>
          <a:p>
            <a:r>
              <a:rPr lang="en-US" dirty="0"/>
              <a:t>Inheritance</a:t>
            </a:r>
          </a:p>
          <a:p>
            <a:r>
              <a:rPr lang="en-US" dirty="0"/>
              <a:t>Polymorphism</a:t>
            </a:r>
          </a:p>
          <a:p>
            <a:r>
              <a:rPr lang="en-US" dirty="0"/>
              <a:t>Abstract Classes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8929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Reusing Common Code in Similar Classes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have operations we want to reuse, we make functions</a:t>
            </a:r>
          </a:p>
          <a:p>
            <a:r>
              <a:rPr lang="en-US" i="1" dirty="0"/>
              <a:t>But what if we have several classes with the same members?</a:t>
            </a:r>
          </a:p>
          <a:p>
            <a:pPr lvl="1"/>
            <a:r>
              <a:rPr lang="en-US" i="1" dirty="0"/>
              <a:t>The classes could have identical fields, methods, operators, etc.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20</a:t>
            </a:fld>
            <a:endParaRPr lang="bg-BG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370012" y="3277612"/>
            <a:ext cx="4855492" cy="30469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Sheep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hangingPunct="0">
              <a:spcAft>
                <a:spcPts val="0"/>
              </a:spcAft>
            </a:pP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eatsPlants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eatsAnimals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endParaRPr lang="bg-BG" sz="16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5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isBlack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hangingPunct="0">
              <a:spcAft>
                <a:spcPts val="0"/>
              </a:spcAft>
            </a:pP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Sheep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isBlack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eatsAnimals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eatsPlants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isBlack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isBlack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302295" y="3277611"/>
            <a:ext cx="4855491" cy="30469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Spider</a:t>
            </a:r>
            <a:r>
              <a:rPr lang="en-US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eatsPlants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eatsAnimals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b="1" kern="150" dirty="0">
              <a:solidFill>
                <a:srgbClr val="0000A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hangingPunct="0">
              <a:spcAft>
                <a:spcPts val="0"/>
              </a:spcAft>
            </a:pP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numLegs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hangingPunct="0">
              <a:spcAft>
                <a:spcPts val="0"/>
              </a:spcAft>
            </a:pP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Spider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numLegs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eatsAnimals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eatsPlants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numLegs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numLegs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bg-BG" sz="1600" kern="15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16391" y="3543300"/>
            <a:ext cx="4298298" cy="533400"/>
          </a:xfrm>
          <a:prstGeom prst="rect">
            <a:avLst/>
          </a:prstGeom>
          <a:solidFill>
            <a:srgbClr val="009999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" name="Rectangle 8"/>
          <p:cNvSpPr/>
          <p:nvPr/>
        </p:nvSpPr>
        <p:spPr>
          <a:xfrm>
            <a:off x="6542791" y="3543300"/>
            <a:ext cx="4298298" cy="533400"/>
          </a:xfrm>
          <a:prstGeom prst="rect">
            <a:avLst/>
          </a:prstGeom>
          <a:solidFill>
            <a:srgbClr val="009999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22720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in C++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class can inherit another class in C++</a:t>
            </a:r>
          </a:p>
          <a:p>
            <a:pPr lvl="1"/>
            <a:r>
              <a:rPr lang="en-US" dirty="0"/>
              <a:t>Inherited: parent/ancestor/base, inheriting: child/descendant/derived</a:t>
            </a:r>
          </a:p>
          <a:p>
            <a:r>
              <a:rPr lang="en-US" dirty="0"/>
              <a:t>The inheriting class receives the members of the inherited class</a:t>
            </a:r>
          </a:p>
          <a:p>
            <a:r>
              <a:rPr lang="en-US" dirty="0"/>
              <a:t>Child classes can add new members or change existing ones</a:t>
            </a:r>
          </a:p>
          <a:p>
            <a:r>
              <a:rPr lang="en-US" dirty="0"/>
              <a:t>A class can inherit and/or be inherited by any number of classes</a:t>
            </a:r>
          </a:p>
          <a:p>
            <a:r>
              <a:rPr lang="en-US" dirty="0"/>
              <a:t>Can always cast from child to parent (aka upcasting)</a:t>
            </a:r>
          </a:p>
          <a:p>
            <a:pPr lvl="1"/>
            <a:r>
              <a:rPr lang="en-US" dirty="0"/>
              <a:t>Can/Should almost never cast parent to child</a:t>
            </a:r>
          </a:p>
          <a:p>
            <a:r>
              <a:rPr lang="en-US" dirty="0"/>
              <a:t>Inheritance should represent "is-a", NOT "has-a" relationships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21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9298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in C++ – Syntax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752600"/>
            <a:ext cx="10360501" cy="4462272"/>
          </a:xfrm>
        </p:spPr>
        <p:txBody>
          <a:bodyPr/>
          <a:lstStyle/>
          <a:p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Child 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: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i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accessModifier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Parent { ... }</a:t>
            </a:r>
          </a:p>
          <a:p>
            <a:pPr lvl="1">
              <a:lnSpc>
                <a:spcPct val="80000"/>
              </a:lnSpc>
            </a:pPr>
            <a:r>
              <a:rPr lang="en-US" i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accessModifier</a:t>
            </a:r>
            <a:r>
              <a:rPr lang="en-US" dirty="0"/>
              <a:t> is either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</a:t>
            </a:r>
            <a:r>
              <a:rPr lang="en-US" dirty="0"/>
              <a:t>,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protected</a:t>
            </a:r>
            <a:r>
              <a:rPr lang="en-US" dirty="0"/>
              <a:t> or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private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– sets "maximum" access permissions of inherited members 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22</a:t>
            </a:fld>
            <a:endParaRPr lang="bg-BG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93812" y="2895600"/>
            <a:ext cx="9787774" cy="10772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Organism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en-US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eatsPlants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eatsAnimals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bg-BG" sz="1600" kern="15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93812" y="4097949"/>
            <a:ext cx="4855492" cy="230832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Sheep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Organism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isBlack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Sheep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isBlack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eatsAnimals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eatsPlants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isBlack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isBlack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226095" y="4097948"/>
            <a:ext cx="4855491" cy="230832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Spider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Organism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numLegs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Spider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numLegs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eatsAnimals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eatsPlants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numLegs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numLegs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bg-BG" sz="1600" kern="15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30691" y="3151799"/>
            <a:ext cx="5565043" cy="533400"/>
          </a:xfrm>
          <a:prstGeom prst="rect">
            <a:avLst/>
          </a:prstGeom>
          <a:solidFill>
            <a:srgbClr val="009999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" name="Rectangle 8"/>
          <p:cNvSpPr/>
          <p:nvPr/>
        </p:nvSpPr>
        <p:spPr>
          <a:xfrm>
            <a:off x="3008312" y="4132627"/>
            <a:ext cx="1981200" cy="273718"/>
          </a:xfrm>
          <a:prstGeom prst="rect">
            <a:avLst/>
          </a:prstGeom>
          <a:solidFill>
            <a:srgbClr val="009999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0" name="Rectangle 9"/>
          <p:cNvSpPr/>
          <p:nvPr/>
        </p:nvSpPr>
        <p:spPr>
          <a:xfrm>
            <a:off x="8053624" y="4134913"/>
            <a:ext cx="1981200" cy="273718"/>
          </a:xfrm>
          <a:prstGeom prst="rect">
            <a:avLst/>
          </a:prstGeom>
          <a:solidFill>
            <a:srgbClr val="009999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Rectangle 10"/>
          <p:cNvSpPr/>
          <p:nvPr/>
        </p:nvSpPr>
        <p:spPr>
          <a:xfrm>
            <a:off x="1812515" y="5115250"/>
            <a:ext cx="3296268" cy="752149"/>
          </a:xfrm>
          <a:prstGeom prst="rect">
            <a:avLst/>
          </a:prstGeom>
          <a:solidFill>
            <a:srgbClr val="009999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2" name="Rectangle 11"/>
          <p:cNvSpPr/>
          <p:nvPr/>
        </p:nvSpPr>
        <p:spPr>
          <a:xfrm>
            <a:off x="6736968" y="5111113"/>
            <a:ext cx="3296268" cy="752149"/>
          </a:xfrm>
          <a:prstGeom prst="rect">
            <a:avLst/>
          </a:prstGeom>
          <a:solidFill>
            <a:srgbClr val="009999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60098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Fraction</a:t>
            </a:r>
            <a:r>
              <a:rPr lang="en-US" dirty="0"/>
              <a:t> into a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LowestTermsFraction</a:t>
            </a:r>
            <a:endParaRPr lang="bg-BG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say we want to represent some fractions in lowest terms</a:t>
            </a:r>
          </a:p>
          <a:p>
            <a:pPr lvl="1"/>
            <a:r>
              <a:rPr lang="en-US" dirty="0"/>
              <a:t>E.g. represent both 4/6 and 12/18 as 2/3</a:t>
            </a:r>
          </a:p>
          <a:p>
            <a:r>
              <a:rPr lang="en-US" dirty="0"/>
              <a:t>But we also want to keep the logic in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Fraction</a:t>
            </a:r>
            <a:r>
              <a:rPr lang="en-US" dirty="0"/>
              <a:t> unchanged</a:t>
            </a:r>
          </a:p>
          <a:p>
            <a:r>
              <a:rPr lang="en-US" dirty="0"/>
              <a:t>We can do that by making a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LowestTermsFraction</a:t>
            </a:r>
            <a:r>
              <a:rPr lang="en-US" dirty="0"/>
              <a:t>, which:</a:t>
            </a:r>
          </a:p>
          <a:p>
            <a:pPr lvl="1"/>
            <a:r>
              <a:rPr lang="en-US" dirty="0"/>
              <a:t>Inherits the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Fraction</a:t>
            </a:r>
            <a:r>
              <a:rPr lang="en-US" dirty="0"/>
              <a:t> class to reuse nominator, denominator and printing</a:t>
            </a:r>
          </a:p>
          <a:p>
            <a:pPr lvl="1"/>
            <a:r>
              <a:rPr lang="en-US" dirty="0"/>
              <a:t>Defines its own equality, addition and subtraction operators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23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210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+mn-cs"/>
              </a:rPr>
              <a:t>LowestTermsFraction</a:t>
            </a:r>
            <a:endParaRPr lang="en-US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77348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in C++ – Inherited Members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Inheritance-specific access modifier –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protected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protected</a:t>
            </a:r>
            <a:r>
              <a:rPr lang="en-US" dirty="0"/>
              <a:t> members can be accessed by the class or its descendants</a:t>
            </a:r>
          </a:p>
          <a:p>
            <a:pPr lvl="1"/>
            <a:r>
              <a:rPr lang="en-US" dirty="0"/>
              <a:t>i.e. same as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private</a:t>
            </a:r>
            <a:r>
              <a:rPr lang="en-US" dirty="0"/>
              <a:t>, except that inheriting classes also have access</a:t>
            </a:r>
          </a:p>
          <a:p>
            <a:pPr lvl="1"/>
            <a:r>
              <a:rPr lang="en-US" dirty="0"/>
              <a:t>E.g.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Parent</a:t>
            </a:r>
            <a:r>
              <a:rPr lang="en-US" dirty="0"/>
              <a:t> has a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protected</a:t>
            </a:r>
            <a:r>
              <a:rPr lang="en-US" dirty="0"/>
              <a:t> field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</a:t>
            </a:r>
            <a:r>
              <a:rPr lang="en-US" dirty="0"/>
              <a:t>,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Child</a:t>
            </a:r>
            <a:r>
              <a:rPr lang="en-US" dirty="0"/>
              <a:t> can access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</a:t>
            </a:r>
            <a:r>
              <a:rPr lang="en-US" dirty="0"/>
              <a:t> (if </a:t>
            </a:r>
            <a:r>
              <a:rPr lang="en-US" sz="18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Child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: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Parent</a:t>
            </a:r>
            <a:r>
              <a:rPr lang="en-US" dirty="0"/>
              <a:t>)</a:t>
            </a:r>
            <a:endParaRPr lang="en-US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r>
              <a:rPr lang="en-US" dirty="0"/>
              <a:t>Descendant sees members marked as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protected</a:t>
            </a:r>
            <a:r>
              <a:rPr lang="en-US" dirty="0"/>
              <a:t> or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</a:t>
            </a:r>
          </a:p>
          <a:p>
            <a:r>
              <a:rPr lang="en-US" dirty="0"/>
              <a:t>Some special members are not inherited (directly):</a:t>
            </a:r>
          </a:p>
          <a:p>
            <a:pPr lvl="1"/>
            <a:r>
              <a:rPr lang="en-US" dirty="0"/>
              <a:t>Can't construct/destruct with ancestor's constructor/destructor</a:t>
            </a:r>
          </a:p>
          <a:p>
            <a:pPr lvl="1"/>
            <a:r>
              <a:rPr lang="en-US" dirty="0"/>
              <a:t>Can't reuse ancestor's assignment operators</a:t>
            </a:r>
          </a:p>
          <a:p>
            <a:pPr lvl="1"/>
            <a:r>
              <a:rPr lang="en-US" dirty="0"/>
              <a:t>The above ARE called by default by any of their variants for the descendant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25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3079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Inherited Members Visibility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using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</a:t>
            </a:r>
            <a:r>
              <a:rPr lang="en-US" dirty="0"/>
              <a:t> inheritance, i.e.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 C : public P {…}</a:t>
            </a:r>
          </a:p>
          <a:p>
            <a:pPr lvl="1"/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</a:t>
            </a:r>
            <a:r>
              <a:rPr lang="en-US" dirty="0"/>
              <a:t> can see any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protected</a:t>
            </a:r>
            <a:r>
              <a:rPr lang="en-US" dirty="0"/>
              <a:t> or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</a:t>
            </a:r>
            <a:r>
              <a:rPr lang="en-US" dirty="0"/>
              <a:t> member of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</a:t>
            </a:r>
            <a:r>
              <a:rPr lang="en-US" dirty="0"/>
              <a:t> (same for children of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obj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  <a:r>
              <a:rPr lang="en-US" dirty="0"/>
              <a:t> outside code can see public members of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</a:t>
            </a:r>
            <a:r>
              <a:rPr lang="en-US" dirty="0"/>
              <a:t> AND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</a:t>
            </a:r>
            <a:r>
              <a:rPr lang="en-US" dirty="0"/>
              <a:t> through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obj</a:t>
            </a:r>
            <a:endParaRPr lang="en-US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r>
              <a:rPr lang="en-US" dirty="0"/>
              <a:t>When using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protected</a:t>
            </a:r>
            <a:r>
              <a:rPr lang="en-US" dirty="0"/>
              <a:t> or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private</a:t>
            </a:r>
            <a:r>
              <a:rPr lang="en-US" dirty="0"/>
              <a:t> inheritance:</a:t>
            </a:r>
          </a:p>
          <a:p>
            <a:pPr lvl="1"/>
            <a:r>
              <a:rPr lang="en-US" dirty="0"/>
              <a:t>Nothing changes for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</a:t>
            </a:r>
            <a:r>
              <a:rPr lang="en-US" dirty="0"/>
              <a:t> – it can see any protected or public member of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</a:t>
            </a:r>
          </a:p>
          <a:p>
            <a:pPr lvl="1"/>
            <a:r>
              <a:rPr lang="en-US" dirty="0"/>
              <a:t>Outside code can only see public members of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</a:t>
            </a:r>
            <a:r>
              <a:rPr lang="en-US" dirty="0"/>
              <a:t>, but no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</a:t>
            </a:r>
            <a:r>
              <a:rPr lang="en-US" dirty="0"/>
              <a:t> members</a:t>
            </a:r>
          </a:p>
          <a:p>
            <a:pPr lvl="1"/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protected</a:t>
            </a:r>
            <a:r>
              <a:rPr lang="en-US" dirty="0"/>
              <a:t> – descendants of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</a:t>
            </a:r>
            <a:r>
              <a:rPr lang="en-US" dirty="0"/>
              <a:t> see what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</a:t>
            </a:r>
            <a:r>
              <a:rPr lang="en-US" dirty="0"/>
              <a:t> sees from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</a:t>
            </a:r>
            <a:r>
              <a:rPr lang="en-US" dirty="0"/>
              <a:t> (and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</a:t>
            </a:r>
            <a:r>
              <a:rPr lang="en-US" dirty="0"/>
              <a:t> non-privates)</a:t>
            </a:r>
          </a:p>
          <a:p>
            <a:pPr lvl="1"/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private</a:t>
            </a:r>
            <a:r>
              <a:rPr lang="en-US" dirty="0"/>
              <a:t> – descendants of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</a:t>
            </a:r>
            <a:r>
              <a:rPr lang="en-US" dirty="0"/>
              <a:t> CAN'T see anything in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</a:t>
            </a:r>
            <a:r>
              <a:rPr lang="en-US" dirty="0"/>
              <a:t> (only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</a:t>
            </a:r>
            <a:r>
              <a:rPr lang="en-US" dirty="0"/>
              <a:t> non-privates)</a:t>
            </a:r>
          </a:p>
          <a:p>
            <a:r>
              <a:rPr lang="en-US" dirty="0"/>
              <a:t>Prefer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</a:t>
            </a:r>
            <a:r>
              <a:rPr lang="en-US" dirty="0"/>
              <a:t> inheritance, use composition to achieve the others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26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0692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and Inheritance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A child's constructor can call a constructor of a parent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Parent constructor is executed BEFORE the child's constructor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If child doesn't explicitly call parent </a:t>
            </a:r>
            <a:r>
              <a:rPr lang="en-US" dirty="0" err="1"/>
              <a:t>ctor</a:t>
            </a:r>
            <a:r>
              <a:rPr lang="en-US" dirty="0"/>
              <a:t>, the default parent </a:t>
            </a:r>
            <a:r>
              <a:rPr lang="en-US" dirty="0" err="1"/>
              <a:t>ctor</a:t>
            </a:r>
            <a:r>
              <a:rPr lang="en-US" dirty="0"/>
              <a:t> is called</a:t>
            </a:r>
          </a:p>
          <a:p>
            <a:pPr>
              <a:lnSpc>
                <a:spcPct val="80000"/>
              </a:lnSpc>
            </a:pPr>
            <a:r>
              <a:rPr lang="en-US" dirty="0"/>
              <a:t>Calling parent </a:t>
            </a:r>
            <a:r>
              <a:rPr lang="en-US" dirty="0" err="1"/>
              <a:t>ctor</a:t>
            </a:r>
            <a:r>
              <a:rPr lang="en-US" dirty="0"/>
              <a:t>: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Child(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params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: Parent(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params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{ }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i.e. part of the initializer list, but instead of a member you write the parent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pPr lvl="1">
              <a:lnSpc>
                <a:spcPct val="80000"/>
              </a:lnSpc>
            </a:pPr>
            <a:endParaRPr lang="en-US" dirty="0"/>
          </a:p>
          <a:p>
            <a:pPr lvl="1">
              <a:lnSpc>
                <a:spcPct val="80000"/>
              </a:lnSpc>
            </a:pPr>
            <a:endParaRPr lang="en-US" dirty="0"/>
          </a:p>
          <a:p>
            <a:pPr lvl="1">
              <a:lnSpc>
                <a:spcPct val="80000"/>
              </a:lnSpc>
            </a:pPr>
            <a:endParaRPr lang="en-US" dirty="0"/>
          </a:p>
          <a:p>
            <a:pPr lvl="1">
              <a:lnSpc>
                <a:spcPct val="8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27</a:t>
            </a:fld>
            <a:endParaRPr lang="bg-BG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2412" y="3886201"/>
            <a:ext cx="4965362" cy="255454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Organism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eatsPlants</a:t>
            </a: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eatsAnimals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Organism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16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1600" b="1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eatsPlants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eatsAnimals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eatsPlants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eatsPlants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eatsAnimals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eatsAnimals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{}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bg-BG" sz="1600" kern="15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451592" y="3886200"/>
            <a:ext cx="4714699" cy="255454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Spider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Organism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numLegs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Spider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numLegs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Organism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numLegs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numLegs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sz="16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endParaRPr lang="en-US" sz="16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65698" y="4890295"/>
            <a:ext cx="3720132" cy="263624"/>
          </a:xfrm>
          <a:prstGeom prst="rect">
            <a:avLst/>
          </a:prstGeom>
          <a:solidFill>
            <a:srgbClr val="009999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40988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Inheritance – Constructors and Member Visibility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97682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in Memory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462272"/>
          </a:xfrm>
        </p:spPr>
        <p:txBody>
          <a:bodyPr/>
          <a:lstStyle/>
          <a:p>
            <a:r>
              <a:rPr lang="en-US" dirty="0"/>
              <a:t>Size of an object in memory = sum of sizes of its members (approx.)</a:t>
            </a:r>
          </a:p>
          <a:p>
            <a:pPr lvl="1"/>
            <a:r>
              <a:rPr lang="en-US" dirty="0"/>
              <a:t>Members are added one after another in memory (sometimes with padding)</a:t>
            </a:r>
          </a:p>
          <a:p>
            <a:r>
              <a:rPr lang="en-US" dirty="0"/>
              <a:t>Primitive fields are just bytes representing the value</a:t>
            </a:r>
          </a:p>
          <a:p>
            <a:r>
              <a:rPr lang="en-US" dirty="0"/>
              <a:t>Normal methods are linked compile-time to their implementation</a:t>
            </a:r>
          </a:p>
          <a:p>
            <a:pPr lvl="1"/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virtual</a:t>
            </a:r>
            <a:r>
              <a:rPr lang="en-US" dirty="0"/>
              <a:t> methods are usually pointers to functions (more on that later)</a:t>
            </a:r>
          </a:p>
          <a:p>
            <a:r>
              <a:rPr lang="en-US" dirty="0"/>
              <a:t>Object fields do the above for each of their members</a:t>
            </a:r>
          </a:p>
          <a:p>
            <a:r>
              <a:rPr lang="en-US" dirty="0"/>
              <a:t>Inherited members are copied into the child by the rules above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29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826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Members of a Class using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+mn-cs"/>
              </a:rPr>
              <a:t>const</a:t>
            </a:r>
            <a:r>
              <a:rPr lang="en-US" dirty="0"/>
              <a:t> and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+mn-cs"/>
              </a:rPr>
              <a:t>static</a:t>
            </a: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Static and </a:t>
            </a:r>
            <a:r>
              <a:rPr lang="en-US" dirty="0" err="1"/>
              <a:t>const</a:t>
            </a:r>
            <a:r>
              <a:rPr lang="en-US" dirty="0"/>
              <a:t> Members</a:t>
            </a:r>
          </a:p>
        </p:txBody>
      </p:sp>
    </p:spTree>
    <p:extLst>
      <p:ext uri="{BB962C8B-B14F-4D97-AF65-F5344CB8AC3E}">
        <p14:creationId xmlns:p14="http://schemas.microsoft.com/office/powerpoint/2010/main" val="257838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in Memory &amp; Hiding Members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Hiding is when a descendant's member matches an ancestor's</a:t>
            </a:r>
          </a:p>
          <a:p>
            <a:pPr lvl="1"/>
            <a:r>
              <a:rPr lang="en-US" dirty="0"/>
              <a:t>Just like how a method's parameters can hide fields of the class</a:t>
            </a:r>
          </a:p>
          <a:p>
            <a:r>
              <a:rPr lang="en-US" dirty="0"/>
              <a:t>Example: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 C : public P</a:t>
            </a:r>
            <a:r>
              <a:rPr lang="en-US" dirty="0"/>
              <a:t> and both declare a member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</a:t>
            </a:r>
          </a:p>
          <a:p>
            <a:pPr lvl="1"/>
            <a:r>
              <a:rPr lang="en-US" dirty="0"/>
              <a:t>Code inside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</a:t>
            </a:r>
            <a:r>
              <a:rPr lang="en-US" dirty="0"/>
              <a:t> accessing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</a:t>
            </a:r>
            <a:r>
              <a:rPr lang="en-US" dirty="0"/>
              <a:t> will implicitly access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C::m</a:t>
            </a:r>
          </a:p>
          <a:p>
            <a:pPr lvl="1"/>
            <a:r>
              <a:rPr lang="en-US" dirty="0"/>
              <a:t>To access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</a:t>
            </a:r>
            <a:r>
              <a:rPr lang="en-US" dirty="0"/>
              <a:t>'s variant of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</a:t>
            </a:r>
            <a:r>
              <a:rPr lang="en-US" dirty="0"/>
              <a:t> from inside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</a:t>
            </a:r>
            <a:r>
              <a:rPr lang="en-US" dirty="0"/>
              <a:t>, we do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P::m</a:t>
            </a:r>
          </a:p>
          <a:p>
            <a:pPr lvl="1"/>
            <a:r>
              <a:rPr lang="en-US" dirty="0"/>
              <a:t>Outside code, which creates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obj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  <a:r>
              <a:rPr lang="en-US" dirty="0"/>
              <a:t> and does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obj.m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  <a:r>
              <a:rPr lang="en-US" dirty="0"/>
              <a:t> will access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C::m</a:t>
            </a:r>
          </a:p>
          <a:p>
            <a:pPr lvl="1"/>
            <a:r>
              <a:rPr lang="en-US" dirty="0"/>
              <a:t>One (not very good) way to access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</a:t>
            </a:r>
            <a:r>
              <a:rPr lang="en-US" dirty="0"/>
              <a:t>'s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</a:t>
            </a:r>
            <a:r>
              <a:rPr lang="en-US" dirty="0"/>
              <a:t> through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obj</a:t>
            </a:r>
            <a:r>
              <a:rPr lang="en-US" dirty="0"/>
              <a:t> – cast it to a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</a:t>
            </a:r>
            <a:r>
              <a:rPr lang="en-US" dirty="0"/>
              <a:t> object:</a:t>
            </a:r>
            <a:br>
              <a:rPr lang="en-US" dirty="0"/>
            </a:b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obj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 P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asParent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= C;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asParent.m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  <a:r>
              <a:rPr lang="en-US" dirty="0"/>
              <a:t> – gives us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P::m</a:t>
            </a:r>
            <a:r>
              <a:rPr lang="en-US" dirty="0"/>
              <a:t> of the object</a:t>
            </a:r>
          </a:p>
          <a:p>
            <a:r>
              <a:rPr lang="en-US" dirty="0"/>
              <a:t>Avoid hiding members (for methods – use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virtual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30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1413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in Memory &amp; Hiding – Example</a:t>
            </a:r>
            <a:endParaRPr lang="bg-BG" dirty="0"/>
          </a:p>
        </p:txBody>
      </p:sp>
      <p:sp>
        <p:nvSpPr>
          <p:cNvPr id="5" name="Flowchart: Card 4"/>
          <p:cNvSpPr/>
          <p:nvPr/>
        </p:nvSpPr>
        <p:spPr>
          <a:xfrm>
            <a:off x="914537" y="4266752"/>
            <a:ext cx="5105399" cy="2038408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dirty="0"/>
          </a:p>
        </p:txBody>
      </p:sp>
      <p:sp>
        <p:nvSpPr>
          <p:cNvPr id="6" name="Flowchart: Process 5"/>
          <p:cNvSpPr/>
          <p:nvPr/>
        </p:nvSpPr>
        <p:spPr>
          <a:xfrm>
            <a:off x="1054242" y="4842616"/>
            <a:ext cx="4825990" cy="940880"/>
          </a:xfrm>
          <a:prstGeom prst="flowChartProcess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float weight</a:t>
            </a:r>
            <a:endParaRPr lang="bg-B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1064952" y="5841555"/>
            <a:ext cx="2362200" cy="385845"/>
          </a:xfrm>
          <a:prstGeom prst="flowChart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bool </a:t>
            </a:r>
            <a:r>
              <a:rPr lang="en-US" sz="20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eatsPlants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3518032" y="5841555"/>
            <a:ext cx="2362200" cy="385845"/>
          </a:xfrm>
          <a:prstGeom prst="flowChart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bool eatsAnimals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46650" y="4266752"/>
            <a:ext cx="1941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Organism o</a:t>
            </a:r>
          </a:p>
        </p:txBody>
      </p:sp>
      <p:sp>
        <p:nvSpPr>
          <p:cNvPr id="15" name="Flowchart: Card 14"/>
          <p:cNvSpPr/>
          <p:nvPr/>
        </p:nvSpPr>
        <p:spPr>
          <a:xfrm>
            <a:off x="6075475" y="1524000"/>
            <a:ext cx="5429137" cy="4775204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918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918 h 10000"/>
              <a:gd name="connsiteX0" fmla="*/ 0 w 10000"/>
              <a:gd name="connsiteY0" fmla="*/ 1073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1073 h 10000"/>
              <a:gd name="connsiteX0" fmla="*/ 0 w 10035"/>
              <a:gd name="connsiteY0" fmla="*/ 1073 h 10000"/>
              <a:gd name="connsiteX1" fmla="*/ 2035 w 10035"/>
              <a:gd name="connsiteY1" fmla="*/ 0 h 10000"/>
              <a:gd name="connsiteX2" fmla="*/ 10035 w 10035"/>
              <a:gd name="connsiteY2" fmla="*/ 0 h 10000"/>
              <a:gd name="connsiteX3" fmla="*/ 10035 w 10035"/>
              <a:gd name="connsiteY3" fmla="*/ 10000 h 10000"/>
              <a:gd name="connsiteX4" fmla="*/ 35 w 10035"/>
              <a:gd name="connsiteY4" fmla="*/ 10000 h 10000"/>
              <a:gd name="connsiteX5" fmla="*/ 0 w 10035"/>
              <a:gd name="connsiteY5" fmla="*/ 1073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35" h="10000">
                <a:moveTo>
                  <a:pt x="0" y="1073"/>
                </a:moveTo>
                <a:lnTo>
                  <a:pt x="2035" y="0"/>
                </a:lnTo>
                <a:lnTo>
                  <a:pt x="10035" y="0"/>
                </a:lnTo>
                <a:lnTo>
                  <a:pt x="10035" y="10000"/>
                </a:lnTo>
                <a:lnTo>
                  <a:pt x="35" y="10000"/>
                </a:lnTo>
                <a:cubicBezTo>
                  <a:pt x="23" y="7024"/>
                  <a:pt x="12" y="4049"/>
                  <a:pt x="0" y="1073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bg-BG" sz="2800" dirty="0"/>
          </a:p>
        </p:txBody>
      </p:sp>
      <p:sp>
        <p:nvSpPr>
          <p:cNvPr id="16" name="Flowchart: Process 15"/>
          <p:cNvSpPr/>
          <p:nvPr/>
        </p:nvSpPr>
        <p:spPr>
          <a:xfrm>
            <a:off x="6349279" y="5254104"/>
            <a:ext cx="4825990" cy="946429"/>
          </a:xfrm>
          <a:prstGeom prst="flowChartProcess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float weight</a:t>
            </a:r>
            <a:endParaRPr lang="bg-B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21774" y="1580958"/>
            <a:ext cx="1683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Spider s</a:t>
            </a:r>
          </a:p>
        </p:txBody>
      </p:sp>
      <p:sp>
        <p:nvSpPr>
          <p:cNvPr id="23" name="Flowchart: Process 22"/>
          <p:cNvSpPr/>
          <p:nvPr/>
        </p:nvSpPr>
        <p:spPr>
          <a:xfrm>
            <a:off x="6350867" y="4235002"/>
            <a:ext cx="4825990" cy="951951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 numLegs</a:t>
            </a:r>
          </a:p>
        </p:txBody>
      </p:sp>
      <p:sp>
        <p:nvSpPr>
          <p:cNvPr id="24" name="Flowchart: Card 23"/>
          <p:cNvSpPr/>
          <p:nvPr/>
        </p:nvSpPr>
        <p:spPr>
          <a:xfrm>
            <a:off x="6211163" y="2129443"/>
            <a:ext cx="5105399" cy="2038408"/>
          </a:xfrm>
          <a:prstGeom prst="flowChartPunchedCard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bg-BG" sz="2800" dirty="0"/>
          </a:p>
        </p:txBody>
      </p:sp>
      <p:sp>
        <p:nvSpPr>
          <p:cNvPr id="25" name="Flowchart: Process 24"/>
          <p:cNvSpPr/>
          <p:nvPr/>
        </p:nvSpPr>
        <p:spPr>
          <a:xfrm>
            <a:off x="6350868" y="2705307"/>
            <a:ext cx="4825990" cy="940880"/>
          </a:xfrm>
          <a:prstGeom prst="flowChartProcess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float weight</a:t>
            </a:r>
            <a:endParaRPr lang="bg-BG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6361578" y="3704246"/>
            <a:ext cx="2362200" cy="385845"/>
          </a:xfrm>
          <a:prstGeom prst="flowChart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bool eatsPlants</a:t>
            </a:r>
            <a:endParaRPr lang="bg-BG" sz="200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27" name="Flowchart: Process 26"/>
          <p:cNvSpPr/>
          <p:nvPr/>
        </p:nvSpPr>
        <p:spPr>
          <a:xfrm>
            <a:off x="8814658" y="3704246"/>
            <a:ext cx="2362200" cy="385845"/>
          </a:xfrm>
          <a:prstGeom prst="flowChart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i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bool eatsAnimals</a:t>
            </a:r>
            <a:endParaRPr lang="bg-BG" sz="180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58412" y="2129443"/>
            <a:ext cx="288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Organism members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53410" y="1447800"/>
            <a:ext cx="54506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 Organism {</a:t>
            </a:r>
          </a:p>
          <a:p>
            <a:r>
              <a:rPr lang="en-US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float weight;</a:t>
            </a:r>
          </a:p>
          <a:p>
            <a:r>
              <a:rPr lang="en-US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bool eatsPlants;</a:t>
            </a:r>
          </a:p>
          <a:p>
            <a:r>
              <a:rPr lang="en-US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bool eatsAnimals;</a:t>
            </a:r>
          </a:p>
          <a:p>
            <a:r>
              <a:rPr lang="en-US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};</a:t>
            </a:r>
          </a:p>
          <a:p>
            <a:r>
              <a:rPr lang="en-US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 Spider : Organism {</a:t>
            </a:r>
          </a:p>
          <a:p>
            <a:r>
              <a:rPr lang="en-US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int numLegs; float weight; </a:t>
            </a:r>
          </a:p>
          <a:p>
            <a:r>
              <a:rPr lang="en-US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7147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 a Descendant into an Ancestor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Slicing – assign descendant </a:t>
            </a:r>
            <a:br>
              <a:rPr lang="en-US" dirty="0"/>
            </a:br>
            <a:r>
              <a:rPr lang="en-US" dirty="0"/>
              <a:t>to variable of ancestor</a:t>
            </a:r>
          </a:p>
          <a:p>
            <a:pPr lvl="1"/>
            <a:r>
              <a:rPr lang="en-US" dirty="0"/>
              <a:t>Ancestor could be smaller, so </a:t>
            </a:r>
            <a:br>
              <a:rPr lang="en-US" dirty="0"/>
            </a:br>
            <a:r>
              <a:rPr lang="en-US" dirty="0"/>
              <a:t>assignment loses members to fit</a:t>
            </a:r>
          </a:p>
          <a:p>
            <a:pPr lvl="1"/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Spider s; Organism o; </a:t>
            </a:r>
            <a:b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</a:b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 = s;</a:t>
            </a:r>
          </a:p>
          <a:p>
            <a:pPr lvl="1"/>
            <a:r>
              <a:rPr lang="en-US" dirty="0"/>
              <a:t>That's why we can't do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 = o;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– 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</a:t>
            </a:r>
            <a:r>
              <a:rPr lang="en-US" dirty="0"/>
              <a:t> doesn't have the additional </a:t>
            </a:r>
            <a:br>
              <a:rPr lang="en-US" dirty="0"/>
            </a:br>
            <a:r>
              <a:rPr lang="en-US" dirty="0"/>
              <a:t>members that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</a:t>
            </a:r>
            <a:r>
              <a:rPr lang="en-US" dirty="0"/>
              <a:t> has</a:t>
            </a:r>
          </a:p>
          <a:p>
            <a:r>
              <a:rPr lang="en-US" dirty="0"/>
              <a:t>Avoid slicing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32</a:t>
            </a:fld>
            <a:endParaRPr lang="bg-BG"/>
          </a:p>
        </p:txBody>
      </p:sp>
      <p:sp>
        <p:nvSpPr>
          <p:cNvPr id="5" name="Flowchart: Card 14"/>
          <p:cNvSpPr/>
          <p:nvPr/>
        </p:nvSpPr>
        <p:spPr>
          <a:xfrm>
            <a:off x="6170612" y="1498600"/>
            <a:ext cx="5429137" cy="4775204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918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918 h 10000"/>
              <a:gd name="connsiteX0" fmla="*/ 0 w 10000"/>
              <a:gd name="connsiteY0" fmla="*/ 1073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1073 h 10000"/>
              <a:gd name="connsiteX0" fmla="*/ 0 w 10035"/>
              <a:gd name="connsiteY0" fmla="*/ 1073 h 10000"/>
              <a:gd name="connsiteX1" fmla="*/ 2035 w 10035"/>
              <a:gd name="connsiteY1" fmla="*/ 0 h 10000"/>
              <a:gd name="connsiteX2" fmla="*/ 10035 w 10035"/>
              <a:gd name="connsiteY2" fmla="*/ 0 h 10000"/>
              <a:gd name="connsiteX3" fmla="*/ 10035 w 10035"/>
              <a:gd name="connsiteY3" fmla="*/ 10000 h 10000"/>
              <a:gd name="connsiteX4" fmla="*/ 35 w 10035"/>
              <a:gd name="connsiteY4" fmla="*/ 10000 h 10000"/>
              <a:gd name="connsiteX5" fmla="*/ 0 w 10035"/>
              <a:gd name="connsiteY5" fmla="*/ 1073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35" h="10000">
                <a:moveTo>
                  <a:pt x="0" y="1073"/>
                </a:moveTo>
                <a:lnTo>
                  <a:pt x="2035" y="0"/>
                </a:lnTo>
                <a:lnTo>
                  <a:pt x="10035" y="0"/>
                </a:lnTo>
                <a:lnTo>
                  <a:pt x="10035" y="10000"/>
                </a:lnTo>
                <a:lnTo>
                  <a:pt x="35" y="10000"/>
                </a:lnTo>
                <a:cubicBezTo>
                  <a:pt x="23" y="7024"/>
                  <a:pt x="12" y="4049"/>
                  <a:pt x="0" y="1073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bg-BG" sz="2800" dirty="0"/>
          </a:p>
        </p:txBody>
      </p:sp>
      <p:sp>
        <p:nvSpPr>
          <p:cNvPr id="6" name="Flowchart: Process 5"/>
          <p:cNvSpPr/>
          <p:nvPr/>
        </p:nvSpPr>
        <p:spPr>
          <a:xfrm>
            <a:off x="6444416" y="5228704"/>
            <a:ext cx="4825990" cy="946429"/>
          </a:xfrm>
          <a:prstGeom prst="flowChartProcess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float weight</a:t>
            </a:r>
            <a:endParaRPr lang="bg-B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16911" y="1555558"/>
            <a:ext cx="1683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Spider s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6446004" y="4209602"/>
            <a:ext cx="4825990" cy="951951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 numLegs</a:t>
            </a:r>
          </a:p>
        </p:txBody>
      </p:sp>
      <p:sp>
        <p:nvSpPr>
          <p:cNvPr id="9" name="Flowchart: Card 8"/>
          <p:cNvSpPr/>
          <p:nvPr/>
        </p:nvSpPr>
        <p:spPr>
          <a:xfrm>
            <a:off x="6306300" y="2104043"/>
            <a:ext cx="5105399" cy="2038408"/>
          </a:xfrm>
          <a:prstGeom prst="flowChartPunchedCard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dirty="0"/>
          </a:p>
        </p:txBody>
      </p:sp>
      <p:sp>
        <p:nvSpPr>
          <p:cNvPr id="10" name="Flowchart: Process 9"/>
          <p:cNvSpPr/>
          <p:nvPr/>
        </p:nvSpPr>
        <p:spPr>
          <a:xfrm>
            <a:off x="6446005" y="2679907"/>
            <a:ext cx="4825990" cy="940880"/>
          </a:xfrm>
          <a:prstGeom prst="flowChartProcess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float weight</a:t>
            </a:r>
            <a:endParaRPr lang="bg-B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6456715" y="3678846"/>
            <a:ext cx="2362200" cy="385845"/>
          </a:xfrm>
          <a:prstGeom prst="flowChart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bool eatsPlants</a:t>
            </a:r>
          </a:p>
        </p:txBody>
      </p:sp>
      <p:sp>
        <p:nvSpPr>
          <p:cNvPr id="12" name="Flowchart: Process 11"/>
          <p:cNvSpPr/>
          <p:nvPr/>
        </p:nvSpPr>
        <p:spPr>
          <a:xfrm>
            <a:off x="8909795" y="3678846"/>
            <a:ext cx="2362200" cy="385845"/>
          </a:xfrm>
          <a:prstGeom prst="flowChart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bool eatsAnimals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38412" y="2104043"/>
            <a:ext cx="2904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Organism o = s;</a:t>
            </a: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6306300" y="4323799"/>
            <a:ext cx="5105399" cy="184027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</p:cNvCxnSpPr>
          <p:nvPr/>
        </p:nvCxnSpPr>
        <p:spPr>
          <a:xfrm flipH="1">
            <a:off x="6306300" y="4323800"/>
            <a:ext cx="5105400" cy="1840269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Process 27"/>
          <p:cNvSpPr/>
          <p:nvPr/>
        </p:nvSpPr>
        <p:spPr>
          <a:xfrm>
            <a:off x="6113462" y="2080852"/>
            <a:ext cx="5561172" cy="2128749"/>
          </a:xfrm>
          <a:prstGeom prst="flowChartProcess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127109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Slicing, Hiding Members and Accessing Hidden Members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26587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Polymorphism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Invoking Different Object Behavior Through a Common Interface</a:t>
            </a:r>
          </a:p>
        </p:txBody>
      </p:sp>
    </p:spTree>
    <p:extLst>
      <p:ext uri="{BB962C8B-B14F-4D97-AF65-F5344CB8AC3E}">
        <p14:creationId xmlns:p14="http://schemas.microsoft.com/office/powerpoint/2010/main" val="374548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Concept &amp; Uses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Task: many classes that share members, each adds members, and:</a:t>
            </a:r>
          </a:p>
          <a:p>
            <a:pPr lvl="1"/>
            <a:r>
              <a:rPr lang="en-US" i="1" dirty="0"/>
              <a:t>We want have an array of objects of them</a:t>
            </a:r>
          </a:p>
          <a:p>
            <a:pPr lvl="1"/>
            <a:r>
              <a:rPr lang="en-US" i="1" dirty="0"/>
              <a:t>We want a function which prints info about them to a file</a:t>
            </a:r>
          </a:p>
          <a:p>
            <a:pPr lvl="1"/>
            <a:r>
              <a:rPr lang="en-US" i="1" dirty="0"/>
              <a:t>Each derived class has different info, but the info is always a string</a:t>
            </a:r>
          </a:p>
          <a:p>
            <a:pPr lvl="1"/>
            <a:r>
              <a:rPr lang="en-US" i="1" dirty="0"/>
              <a:t>How can we achieve this using OOP?</a:t>
            </a:r>
          </a:p>
          <a:p>
            <a:r>
              <a:rPr lang="en-US" dirty="0"/>
              <a:t>Polymorphism is an approach for the above, consisting of:</a:t>
            </a:r>
          </a:p>
          <a:p>
            <a:pPr marL="835086" lvl="1" indent="-457200">
              <a:buFont typeface="+mj-lt"/>
              <a:buAutoNum type="arabicPeriod"/>
            </a:pPr>
            <a:r>
              <a:rPr lang="en-US" dirty="0"/>
              <a:t>Base class (common members) and derived classes (additional members)</a:t>
            </a:r>
          </a:p>
          <a:p>
            <a:pPr marL="835086" lvl="1" indent="-457200">
              <a:buFont typeface="+mj-lt"/>
              <a:buAutoNum type="arabicPeriod"/>
            </a:pPr>
            <a:r>
              <a:rPr lang="en-US" dirty="0"/>
              <a:t>Accessing the derived class objects through base class pointers</a:t>
            </a:r>
          </a:p>
          <a:p>
            <a:pPr marL="835086" lvl="1" indent="-457200">
              <a:buFont typeface="+mj-lt"/>
              <a:buAutoNum type="arabicPeriod"/>
            </a:pP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virtual</a:t>
            </a:r>
            <a:r>
              <a:rPr lang="en-US" dirty="0"/>
              <a:t> base methods (e.g.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getInfo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()</a:t>
            </a:r>
            <a:r>
              <a:rPr lang="en-US" dirty="0"/>
              <a:t>), re-defined by derived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35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6785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to Objects – Polymorphism Part 1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Pointers to objects just say where the object starts in memory</a:t>
            </a:r>
          </a:p>
          <a:p>
            <a:r>
              <a:rPr lang="en-US" dirty="0"/>
              <a:t>A pointer of the base class type can point to any derived object</a:t>
            </a:r>
          </a:p>
          <a:p>
            <a:pPr lvl="1"/>
            <a:r>
              <a:rPr lang="en-US" dirty="0"/>
              <a:t>Pointer type is just a way for C++ to know how to access members</a:t>
            </a:r>
          </a:p>
          <a:p>
            <a:pPr lvl="1"/>
            <a:r>
              <a:rPr lang="en-US" dirty="0"/>
              <a:t>And a way for the compiler to give our code access to those members</a:t>
            </a:r>
          </a:p>
          <a:p>
            <a:pPr lvl="1"/>
            <a:r>
              <a:rPr lang="en-US" dirty="0"/>
              <a:t>Derived classes contain all base members, so base member access is valid</a:t>
            </a:r>
          </a:p>
          <a:p>
            <a:r>
              <a:rPr lang="en-US" dirty="0"/>
              <a:t>i.e. pointers say "an object with this type's members exists here"</a:t>
            </a:r>
          </a:p>
          <a:p>
            <a:r>
              <a:rPr lang="en-US" dirty="0"/>
              <a:t>No data is lost – we are just making a pointer point somewhere</a:t>
            </a:r>
          </a:p>
          <a:p>
            <a:pPr lvl="1"/>
            <a:r>
              <a:rPr lang="en-US" dirty="0"/>
              <a:t>We CAN change the base class pointer back to a derived class pointer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36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7885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to Objects – Polymorphism Part 1 – Example</a:t>
            </a:r>
            <a:endParaRPr lang="bg-BG" dirty="0"/>
          </a:p>
        </p:txBody>
      </p:sp>
      <p:sp>
        <p:nvSpPr>
          <p:cNvPr id="15" name="Flowchart: Card 14"/>
          <p:cNvSpPr/>
          <p:nvPr/>
        </p:nvSpPr>
        <p:spPr>
          <a:xfrm>
            <a:off x="6304075" y="1524000"/>
            <a:ext cx="5429137" cy="4775204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918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918 h 10000"/>
              <a:gd name="connsiteX0" fmla="*/ 0 w 10000"/>
              <a:gd name="connsiteY0" fmla="*/ 1073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1073 h 10000"/>
              <a:gd name="connsiteX0" fmla="*/ 0 w 10035"/>
              <a:gd name="connsiteY0" fmla="*/ 1073 h 10000"/>
              <a:gd name="connsiteX1" fmla="*/ 2035 w 10035"/>
              <a:gd name="connsiteY1" fmla="*/ 0 h 10000"/>
              <a:gd name="connsiteX2" fmla="*/ 10035 w 10035"/>
              <a:gd name="connsiteY2" fmla="*/ 0 h 10000"/>
              <a:gd name="connsiteX3" fmla="*/ 10035 w 10035"/>
              <a:gd name="connsiteY3" fmla="*/ 10000 h 10000"/>
              <a:gd name="connsiteX4" fmla="*/ 35 w 10035"/>
              <a:gd name="connsiteY4" fmla="*/ 10000 h 10000"/>
              <a:gd name="connsiteX5" fmla="*/ 0 w 10035"/>
              <a:gd name="connsiteY5" fmla="*/ 1073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35" h="10000">
                <a:moveTo>
                  <a:pt x="0" y="1073"/>
                </a:moveTo>
                <a:lnTo>
                  <a:pt x="2035" y="0"/>
                </a:lnTo>
                <a:lnTo>
                  <a:pt x="10035" y="0"/>
                </a:lnTo>
                <a:lnTo>
                  <a:pt x="10035" y="10000"/>
                </a:lnTo>
                <a:lnTo>
                  <a:pt x="35" y="10000"/>
                </a:lnTo>
                <a:cubicBezTo>
                  <a:pt x="23" y="7024"/>
                  <a:pt x="12" y="4049"/>
                  <a:pt x="0" y="1073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bg-BG" sz="2800" dirty="0"/>
          </a:p>
        </p:txBody>
      </p:sp>
      <p:sp>
        <p:nvSpPr>
          <p:cNvPr id="16" name="Flowchart: Process 15"/>
          <p:cNvSpPr/>
          <p:nvPr/>
        </p:nvSpPr>
        <p:spPr>
          <a:xfrm>
            <a:off x="6577879" y="5254104"/>
            <a:ext cx="4825990" cy="946429"/>
          </a:xfrm>
          <a:prstGeom prst="flowChartProcess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float weight</a:t>
            </a:r>
            <a:endParaRPr lang="bg-B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50374" y="1580958"/>
            <a:ext cx="1683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Spider s</a:t>
            </a:r>
          </a:p>
        </p:txBody>
      </p:sp>
      <p:sp>
        <p:nvSpPr>
          <p:cNvPr id="23" name="Flowchart: Process 22"/>
          <p:cNvSpPr/>
          <p:nvPr/>
        </p:nvSpPr>
        <p:spPr>
          <a:xfrm>
            <a:off x="6579467" y="4235002"/>
            <a:ext cx="4825990" cy="951951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 numLegs</a:t>
            </a:r>
          </a:p>
        </p:txBody>
      </p:sp>
      <p:sp>
        <p:nvSpPr>
          <p:cNvPr id="24" name="Flowchart: Card 23"/>
          <p:cNvSpPr/>
          <p:nvPr/>
        </p:nvSpPr>
        <p:spPr>
          <a:xfrm>
            <a:off x="6439763" y="2129443"/>
            <a:ext cx="5105399" cy="2038408"/>
          </a:xfrm>
          <a:prstGeom prst="flowChartPunchedCard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bg-BG" sz="2800" dirty="0"/>
          </a:p>
        </p:txBody>
      </p:sp>
      <p:sp>
        <p:nvSpPr>
          <p:cNvPr id="25" name="Flowchart: Process 24"/>
          <p:cNvSpPr/>
          <p:nvPr/>
        </p:nvSpPr>
        <p:spPr>
          <a:xfrm>
            <a:off x="6579468" y="2705307"/>
            <a:ext cx="4825990" cy="940880"/>
          </a:xfrm>
          <a:prstGeom prst="flowChartProcess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float weight</a:t>
            </a:r>
            <a:endParaRPr lang="bg-BG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6590178" y="3704246"/>
            <a:ext cx="2362200" cy="385845"/>
          </a:xfrm>
          <a:prstGeom prst="flowChart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bool eatsPlants</a:t>
            </a:r>
          </a:p>
        </p:txBody>
      </p:sp>
      <p:sp>
        <p:nvSpPr>
          <p:cNvPr id="27" name="Flowchart: Process 26"/>
          <p:cNvSpPr/>
          <p:nvPr/>
        </p:nvSpPr>
        <p:spPr>
          <a:xfrm>
            <a:off x="9043258" y="3704246"/>
            <a:ext cx="2362200" cy="385845"/>
          </a:xfrm>
          <a:prstGeom prst="flowChart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i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bool eatsAnimals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587012" y="2129443"/>
            <a:ext cx="288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Organism members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93812" y="1473846"/>
            <a:ext cx="5450602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 Organism {</a:t>
            </a:r>
          </a:p>
          <a:p>
            <a:r>
              <a:rPr lang="en-US" sz="16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float weight; bool eatsPlants;</a:t>
            </a:r>
          </a:p>
          <a:p>
            <a:r>
              <a:rPr lang="en-US" sz="16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bool eatsAnimals;</a:t>
            </a:r>
          </a:p>
          <a:p>
            <a:r>
              <a:rPr lang="en-US" sz="16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};</a:t>
            </a:r>
          </a:p>
          <a:p>
            <a:r>
              <a:rPr lang="en-US" sz="16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 Spider : Organism {</a:t>
            </a:r>
          </a:p>
          <a:p>
            <a:r>
              <a:rPr lang="en-US" sz="16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int numLegs; float weight; </a:t>
            </a:r>
          </a:p>
          <a:p>
            <a:r>
              <a:rPr lang="en-US" sz="16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};</a:t>
            </a:r>
          </a:p>
          <a:p>
            <a:endParaRPr lang="en-US" sz="1600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r>
              <a:rPr lang="en-US" sz="20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Spider  s; </a:t>
            </a:r>
          </a:p>
          <a:p>
            <a:r>
              <a:rPr lang="en-US" sz="20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Organism *oPtr = &amp;s;</a:t>
            </a:r>
          </a:p>
          <a:p>
            <a:r>
              <a:rPr lang="en-US" sz="20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oPtr-&gt;weight;</a:t>
            </a:r>
          </a:p>
          <a:p>
            <a:r>
              <a:rPr lang="en-US" sz="20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oPtr-&gt;eatsPlants;</a:t>
            </a:r>
          </a:p>
          <a:p>
            <a:r>
              <a:rPr lang="en-US" sz="20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oPtr-&gt;numLegs; //compilation error</a:t>
            </a:r>
          </a:p>
          <a:p>
            <a:r>
              <a:rPr lang="en-US" sz="20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Spider * sPtr = (Spider*) oPtr;</a:t>
            </a:r>
          </a:p>
          <a:p>
            <a:r>
              <a:rPr lang="en-US" sz="20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sPtr-&gt;weight;</a:t>
            </a:r>
          </a:p>
        </p:txBody>
      </p:sp>
      <p:cxnSp>
        <p:nvCxnSpPr>
          <p:cNvPr id="4" name="Connector: Curved 3"/>
          <p:cNvCxnSpPr>
            <a:cxnSpLocks/>
            <a:stCxn id="36" idx="3"/>
            <a:endCxn id="25" idx="1"/>
          </p:cNvCxnSpPr>
          <p:nvPr/>
        </p:nvCxnSpPr>
        <p:spPr>
          <a:xfrm flipV="1">
            <a:off x="3218796" y="3175747"/>
            <a:ext cx="3360672" cy="1077515"/>
          </a:xfrm>
          <a:prstGeom prst="curvedConnector3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/>
          <p:cNvCxnSpPr>
            <a:cxnSpLocks/>
            <a:stCxn id="39" idx="3"/>
            <a:endCxn id="26" idx="1"/>
          </p:cNvCxnSpPr>
          <p:nvPr/>
        </p:nvCxnSpPr>
        <p:spPr>
          <a:xfrm flipV="1">
            <a:off x="3763829" y="3897169"/>
            <a:ext cx="2826349" cy="674739"/>
          </a:xfrm>
          <a:prstGeom prst="curvedConnector3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/>
          <p:cNvCxnSpPr>
            <a:cxnSpLocks/>
            <a:stCxn id="41" idx="3"/>
            <a:endCxn id="16" idx="1"/>
          </p:cNvCxnSpPr>
          <p:nvPr/>
        </p:nvCxnSpPr>
        <p:spPr>
          <a:xfrm>
            <a:off x="3218796" y="5479936"/>
            <a:ext cx="3359083" cy="247383"/>
          </a:xfrm>
          <a:prstGeom prst="curvedConnector3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334214" y="4114800"/>
            <a:ext cx="1884582" cy="276924"/>
          </a:xfrm>
          <a:prstGeom prst="rect">
            <a:avLst/>
          </a:prstGeom>
          <a:solidFill>
            <a:srgbClr val="009999">
              <a:alpha val="20000"/>
            </a:srgb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39" name="Rectangle 38"/>
          <p:cNvSpPr/>
          <p:nvPr/>
        </p:nvSpPr>
        <p:spPr>
          <a:xfrm>
            <a:off x="1334214" y="4419600"/>
            <a:ext cx="2429615" cy="304616"/>
          </a:xfrm>
          <a:prstGeom prst="rect">
            <a:avLst/>
          </a:prstGeom>
          <a:solidFill>
            <a:srgbClr val="009999">
              <a:alpha val="20000"/>
            </a:srgb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41" name="Rectangle 40"/>
          <p:cNvSpPr/>
          <p:nvPr/>
        </p:nvSpPr>
        <p:spPr>
          <a:xfrm>
            <a:off x="1297260" y="5334000"/>
            <a:ext cx="1921536" cy="291872"/>
          </a:xfrm>
          <a:prstGeom prst="rect">
            <a:avLst/>
          </a:prstGeom>
          <a:solidFill>
            <a:srgbClr val="009999">
              <a:alpha val="20000"/>
            </a:srgb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cxnSp>
        <p:nvCxnSpPr>
          <p:cNvPr id="46" name="Connector: Curved 45"/>
          <p:cNvCxnSpPr>
            <a:cxnSpLocks/>
            <a:stCxn id="47" idx="0"/>
            <a:endCxn id="17" idx="1"/>
          </p:cNvCxnSpPr>
          <p:nvPr/>
        </p:nvCxnSpPr>
        <p:spPr>
          <a:xfrm rot="5400000" flipH="1" flipV="1">
            <a:off x="4398074" y="-242300"/>
            <a:ext cx="1998209" cy="6106392"/>
          </a:xfrm>
          <a:prstGeom prst="curvedConnector2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336751" y="3810000"/>
            <a:ext cx="2014462" cy="298926"/>
          </a:xfrm>
          <a:prstGeom prst="rect">
            <a:avLst/>
          </a:prstGeom>
          <a:solidFill>
            <a:srgbClr val="009999">
              <a:alpha val="20000"/>
            </a:srgb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287882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virtual</a:t>
            </a:r>
            <a:r>
              <a:rPr lang="en-US" dirty="0"/>
              <a:t> Methods – Polymorphism Part 2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Allow "overriding" which method will be called from a base pointer</a:t>
            </a:r>
          </a:p>
          <a:p>
            <a:pPr lvl="1"/>
            <a:r>
              <a:rPr lang="en-US" dirty="0"/>
              <a:t>Will call the method in the ACTUAL class of the object</a:t>
            </a:r>
          </a:p>
          <a:p>
            <a:pPr lvl="1"/>
            <a:r>
              <a:rPr lang="en-US" dirty="0"/>
              <a:t>Not the method in the class of the pointer's type</a:t>
            </a:r>
          </a:p>
          <a:p>
            <a:r>
              <a:rPr lang="en-US" dirty="0"/>
              <a:t>E.g. if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Organism</a:t>
            </a:r>
            <a:r>
              <a:rPr lang="en-US" dirty="0"/>
              <a:t> and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Spider</a:t>
            </a:r>
            <a:r>
              <a:rPr lang="en-US" dirty="0"/>
              <a:t> have a method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eat()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and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Organism</a:t>
            </a:r>
            <a:r>
              <a:rPr lang="en-US" dirty="0"/>
              <a:t>'s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eat()</a:t>
            </a:r>
            <a:r>
              <a:rPr lang="en-US" dirty="0"/>
              <a:t> is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virtual</a:t>
            </a:r>
            <a:endParaRPr lang="en-US" dirty="0"/>
          </a:p>
          <a:p>
            <a:pPr lvl="1"/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Spider s; Organism *p; p-&gt;eat();</a:t>
            </a:r>
            <a:r>
              <a:rPr lang="en-US" dirty="0"/>
              <a:t> calls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Spider::eat()</a:t>
            </a:r>
          </a:p>
          <a:p>
            <a:pPr lvl="1"/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Organism o; Organism *p; p-&gt;eat();</a:t>
            </a:r>
            <a:r>
              <a:rPr lang="en-US" dirty="0"/>
              <a:t> calls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Organism::eat()</a:t>
            </a:r>
          </a:p>
          <a:p>
            <a:r>
              <a:rPr lang="en-US" dirty="0"/>
              <a:t>Syntax: 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virtual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ReturnType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methodName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 { }</a:t>
            </a:r>
            <a:endParaRPr lang="en-US" sz="3600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r>
              <a:rPr lang="en-US" dirty="0"/>
              <a:t>You should (almost) ALWAYS use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virtual</a:t>
            </a:r>
            <a:r>
              <a:rPr lang="en-US" dirty="0"/>
              <a:t> instead of hiding</a:t>
            </a:r>
          </a:p>
          <a:p>
            <a:pPr lvl="1"/>
            <a:endParaRPr lang="en-US" dirty="0"/>
          </a:p>
          <a:p>
            <a:pPr lvl="1"/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38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4851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1282263" y="1498600"/>
            <a:ext cx="545060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 Organism {</a:t>
            </a:r>
          </a:p>
          <a:p>
            <a:r>
              <a:rPr lang="en-US" sz="16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string getInfo() {</a:t>
            </a:r>
          </a:p>
          <a:p>
            <a:r>
              <a:rPr lang="en-US" sz="16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/*organism implementation*/</a:t>
            </a:r>
          </a:p>
          <a:p>
            <a:r>
              <a:rPr lang="en-US" sz="16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}</a:t>
            </a:r>
          </a:p>
          <a:p>
            <a:r>
              <a:rPr lang="en-US" sz="16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};</a:t>
            </a:r>
          </a:p>
          <a:p>
            <a:r>
              <a:rPr lang="en-US" sz="16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 Spider : Organism {</a:t>
            </a:r>
          </a:p>
          <a:p>
            <a:r>
              <a:rPr lang="en-US" sz="16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string getInfo() {</a:t>
            </a:r>
          </a:p>
          <a:p>
            <a:r>
              <a:rPr lang="en-US" sz="16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/*spider implementation*/</a:t>
            </a:r>
          </a:p>
          <a:p>
            <a:r>
              <a:rPr lang="en-US" sz="16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}</a:t>
            </a:r>
          </a:p>
          <a:p>
            <a:r>
              <a:rPr lang="en-US" sz="16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};</a:t>
            </a:r>
            <a:endParaRPr lang="en-US" sz="2000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r>
              <a:rPr lang="en-US" sz="20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Spider s; </a:t>
            </a:r>
          </a:p>
          <a:p>
            <a:r>
              <a:rPr lang="en-US" sz="20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Organism *oPtr = &amp;s; </a:t>
            </a:r>
          </a:p>
          <a:p>
            <a:r>
              <a:rPr lang="en-US" sz="20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oPtr-&gt;getInfo();</a:t>
            </a:r>
          </a:p>
          <a:p>
            <a:r>
              <a:rPr lang="en-US" sz="20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Spider *sPtr = &amp;s;</a:t>
            </a:r>
          </a:p>
          <a:p>
            <a:r>
              <a:rPr lang="en-US" sz="20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sPtr-&gt;getInfo();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Using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virtual</a:t>
            </a:r>
            <a:r>
              <a:rPr lang="en-US" dirty="0"/>
              <a:t> Methods:</a:t>
            </a:r>
            <a:endParaRPr lang="bg-BG" dirty="0"/>
          </a:p>
        </p:txBody>
      </p:sp>
      <p:sp>
        <p:nvSpPr>
          <p:cNvPr id="15" name="Flowchart: Card 14"/>
          <p:cNvSpPr/>
          <p:nvPr/>
        </p:nvSpPr>
        <p:spPr>
          <a:xfrm>
            <a:off x="6304075" y="1719698"/>
            <a:ext cx="5429137" cy="3671452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918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918 h 10000"/>
              <a:gd name="connsiteX0" fmla="*/ 0 w 10000"/>
              <a:gd name="connsiteY0" fmla="*/ 1073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1073 h 10000"/>
              <a:gd name="connsiteX0" fmla="*/ 0 w 10035"/>
              <a:gd name="connsiteY0" fmla="*/ 1073 h 10000"/>
              <a:gd name="connsiteX1" fmla="*/ 2035 w 10035"/>
              <a:gd name="connsiteY1" fmla="*/ 0 h 10000"/>
              <a:gd name="connsiteX2" fmla="*/ 10035 w 10035"/>
              <a:gd name="connsiteY2" fmla="*/ 0 h 10000"/>
              <a:gd name="connsiteX3" fmla="*/ 10035 w 10035"/>
              <a:gd name="connsiteY3" fmla="*/ 10000 h 10000"/>
              <a:gd name="connsiteX4" fmla="*/ 35 w 10035"/>
              <a:gd name="connsiteY4" fmla="*/ 10000 h 10000"/>
              <a:gd name="connsiteX5" fmla="*/ 0 w 10035"/>
              <a:gd name="connsiteY5" fmla="*/ 1073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35" h="10000">
                <a:moveTo>
                  <a:pt x="0" y="1073"/>
                </a:moveTo>
                <a:lnTo>
                  <a:pt x="2035" y="0"/>
                </a:lnTo>
                <a:lnTo>
                  <a:pt x="10035" y="0"/>
                </a:lnTo>
                <a:lnTo>
                  <a:pt x="10035" y="10000"/>
                </a:lnTo>
                <a:lnTo>
                  <a:pt x="35" y="10000"/>
                </a:lnTo>
                <a:cubicBezTo>
                  <a:pt x="23" y="7024"/>
                  <a:pt x="12" y="4049"/>
                  <a:pt x="0" y="1073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bg-BG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8456612" y="1697853"/>
            <a:ext cx="1683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Spider s</a:t>
            </a:r>
          </a:p>
        </p:txBody>
      </p:sp>
      <p:sp>
        <p:nvSpPr>
          <p:cNvPr id="24" name="Flowchart: Card 23"/>
          <p:cNvSpPr/>
          <p:nvPr/>
        </p:nvSpPr>
        <p:spPr>
          <a:xfrm>
            <a:off x="6439763" y="2311685"/>
            <a:ext cx="5105399" cy="1574515"/>
          </a:xfrm>
          <a:prstGeom prst="flowChartPunchedCard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bg-BG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7587012" y="2358043"/>
            <a:ext cx="288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Organism members</a:t>
            </a:r>
          </a:p>
        </p:txBody>
      </p:sp>
      <p:cxnSp>
        <p:nvCxnSpPr>
          <p:cNvPr id="33" name="Connector: Curved 32"/>
          <p:cNvCxnSpPr>
            <a:cxnSpLocks/>
            <a:stCxn id="41" idx="3"/>
            <a:endCxn id="25" idx="1"/>
          </p:cNvCxnSpPr>
          <p:nvPr/>
        </p:nvCxnSpPr>
        <p:spPr>
          <a:xfrm flipV="1">
            <a:off x="3656012" y="3213616"/>
            <a:ext cx="2917333" cy="1544175"/>
          </a:xfrm>
          <a:prstGeom prst="curvedConnector3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292572" y="4610100"/>
            <a:ext cx="2363440" cy="295381"/>
          </a:xfrm>
          <a:prstGeom prst="rect">
            <a:avLst/>
          </a:prstGeom>
          <a:solidFill>
            <a:srgbClr val="009999">
              <a:alpha val="20000"/>
            </a:srgb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31" name="Flowchart: Process 30"/>
          <p:cNvSpPr/>
          <p:nvPr/>
        </p:nvSpPr>
        <p:spPr>
          <a:xfrm>
            <a:off x="6573345" y="4157516"/>
            <a:ext cx="4838234" cy="1037841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string 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getInfo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 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/*spider implementation*/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}</a:t>
            </a:r>
            <a:endParaRPr lang="bg-B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25" name="Flowchart: Process 24"/>
          <p:cNvSpPr/>
          <p:nvPr/>
        </p:nvSpPr>
        <p:spPr>
          <a:xfrm>
            <a:off x="6573345" y="2798975"/>
            <a:ext cx="4838234" cy="829282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string </a:t>
            </a:r>
            <a:r>
              <a:rPr lang="en-US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getInfo</a:t>
            </a:r>
            <a:r>
              <a:rPr lang="en-US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 </a:t>
            </a:r>
          </a:p>
          <a:p>
            <a:r>
              <a:rPr lang="en-US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 </a:t>
            </a:r>
            <a:r>
              <a:rPr lang="en-US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/*organism implementation*/</a:t>
            </a:r>
            <a:r>
              <a:rPr lang="en-US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}</a:t>
            </a:r>
            <a:endParaRPr lang="bg-BG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cxnSp>
        <p:nvCxnSpPr>
          <p:cNvPr id="43" name="Connector: Curved 42"/>
          <p:cNvCxnSpPr>
            <a:cxnSpLocks/>
            <a:stCxn id="44" idx="3"/>
            <a:endCxn id="31" idx="1"/>
          </p:cNvCxnSpPr>
          <p:nvPr/>
        </p:nvCxnSpPr>
        <p:spPr>
          <a:xfrm flipV="1">
            <a:off x="3656012" y="4676437"/>
            <a:ext cx="2917333" cy="690954"/>
          </a:xfrm>
          <a:prstGeom prst="curvedConnector3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292572" y="5219700"/>
            <a:ext cx="2363440" cy="295381"/>
          </a:xfrm>
          <a:prstGeom prst="rect">
            <a:avLst/>
          </a:prstGeom>
          <a:solidFill>
            <a:srgbClr val="009999">
              <a:alpha val="20000"/>
            </a:srgb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287818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</a:t>
            </a:r>
            <a:r>
              <a:rPr lang="en-US" dirty="0"/>
              <a:t> and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+mn-cs"/>
              </a:rPr>
              <a:t>const</a:t>
            </a:r>
            <a:r>
              <a:rPr lang="en-US" dirty="0"/>
              <a:t> Members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</a:t>
            </a:r>
            <a:r>
              <a:rPr lang="en-US" dirty="0"/>
              <a:t> members: created only once for the whole class</a:t>
            </a:r>
          </a:p>
          <a:p>
            <a:pPr lvl="1"/>
            <a:r>
              <a:rPr lang="en-US" dirty="0"/>
              <a:t>All members have access to the same instance of the static member</a:t>
            </a:r>
          </a:p>
          <a:p>
            <a:pPr lvl="1"/>
            <a:r>
              <a:rPr lang="en-US" dirty="0"/>
              <a:t>Accessed through the class name followed by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::</a:t>
            </a:r>
            <a:r>
              <a:rPr lang="en-US" dirty="0"/>
              <a:t> operator</a:t>
            </a:r>
          </a:p>
          <a:p>
            <a:pPr lvl="1"/>
            <a:r>
              <a:rPr lang="en-US" dirty="0"/>
              <a:t>Analogous to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</a:t>
            </a:r>
            <a:r>
              <a:rPr lang="en-US" dirty="0"/>
              <a:t> variables in functions (one </a:t>
            </a:r>
            <a:r>
              <a:rPr lang="en-US" dirty="0" err="1"/>
              <a:t>init</a:t>
            </a:r>
            <a:r>
              <a:rPr lang="en-US" dirty="0"/>
              <a:t>, used by all calls)</a:t>
            </a:r>
          </a:p>
          <a:p>
            <a:pPr lvl="1"/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</a:t>
            </a:r>
            <a:r>
              <a:rPr lang="en-US" dirty="0"/>
              <a:t> fields CAN'T be initialized inside the class (exception: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const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dirty="0"/>
              <a:t>)</a:t>
            </a:r>
          </a:p>
          <a:p>
            <a:r>
              <a:rPr lang="en-US" dirty="0"/>
              <a:t>Static fields are like global variables for the class objects</a:t>
            </a:r>
          </a:p>
          <a:p>
            <a:r>
              <a:rPr lang="en-US" dirty="0"/>
              <a:t>Static methods CAN'T access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this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There is no "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this</a:t>
            </a:r>
            <a:r>
              <a:rPr lang="en-US" dirty="0"/>
              <a:t>", because they are not created nor called per object</a:t>
            </a:r>
          </a:p>
          <a:p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const</a:t>
            </a:r>
            <a:r>
              <a:rPr lang="en-US" dirty="0"/>
              <a:t> fields are just like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const</a:t>
            </a:r>
            <a:r>
              <a:rPr lang="en-US" dirty="0"/>
              <a:t> variables – can't be changed</a:t>
            </a:r>
          </a:p>
          <a:p>
            <a:pPr lvl="1"/>
            <a:r>
              <a:rPr lang="en-US" dirty="0"/>
              <a:t>Can be static, but can also be used as read-only fields (use </a:t>
            </a:r>
            <a:r>
              <a:rPr lang="en-US" dirty="0" err="1"/>
              <a:t>ctor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list)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8969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Card 14"/>
          <p:cNvSpPr/>
          <p:nvPr/>
        </p:nvSpPr>
        <p:spPr>
          <a:xfrm>
            <a:off x="4941229" y="1491097"/>
            <a:ext cx="6705600" cy="4909703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918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918 h 10000"/>
              <a:gd name="connsiteX0" fmla="*/ 0 w 10000"/>
              <a:gd name="connsiteY0" fmla="*/ 1073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1073 h 10000"/>
              <a:gd name="connsiteX0" fmla="*/ 0 w 10035"/>
              <a:gd name="connsiteY0" fmla="*/ 1073 h 10000"/>
              <a:gd name="connsiteX1" fmla="*/ 2035 w 10035"/>
              <a:gd name="connsiteY1" fmla="*/ 0 h 10000"/>
              <a:gd name="connsiteX2" fmla="*/ 10035 w 10035"/>
              <a:gd name="connsiteY2" fmla="*/ 0 h 10000"/>
              <a:gd name="connsiteX3" fmla="*/ 10035 w 10035"/>
              <a:gd name="connsiteY3" fmla="*/ 10000 h 10000"/>
              <a:gd name="connsiteX4" fmla="*/ 35 w 10035"/>
              <a:gd name="connsiteY4" fmla="*/ 10000 h 10000"/>
              <a:gd name="connsiteX5" fmla="*/ 0 w 10035"/>
              <a:gd name="connsiteY5" fmla="*/ 1073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35" h="10000">
                <a:moveTo>
                  <a:pt x="0" y="1073"/>
                </a:moveTo>
                <a:lnTo>
                  <a:pt x="2035" y="0"/>
                </a:lnTo>
                <a:lnTo>
                  <a:pt x="10035" y="0"/>
                </a:lnTo>
                <a:lnTo>
                  <a:pt x="10035" y="10000"/>
                </a:lnTo>
                <a:lnTo>
                  <a:pt x="35" y="10000"/>
                </a:lnTo>
                <a:cubicBezTo>
                  <a:pt x="23" y="7024"/>
                  <a:pt x="12" y="4049"/>
                  <a:pt x="0" y="1073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bg-BG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1282263" y="1498600"/>
            <a:ext cx="545060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 Organism {</a:t>
            </a:r>
          </a:p>
          <a:p>
            <a:r>
              <a:rPr lang="en-US" sz="16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virtual string getInfo() {</a:t>
            </a:r>
          </a:p>
          <a:p>
            <a:r>
              <a:rPr lang="en-US" sz="16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/*organism implementation*/</a:t>
            </a:r>
          </a:p>
          <a:p>
            <a:r>
              <a:rPr lang="en-US" sz="16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}</a:t>
            </a:r>
          </a:p>
          <a:p>
            <a:r>
              <a:rPr lang="en-US" sz="16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};</a:t>
            </a:r>
          </a:p>
          <a:p>
            <a:r>
              <a:rPr lang="en-US" sz="16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 Spider : Organism {</a:t>
            </a:r>
          </a:p>
          <a:p>
            <a:r>
              <a:rPr lang="en-US" sz="16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string getInfo() {</a:t>
            </a:r>
          </a:p>
          <a:p>
            <a:r>
              <a:rPr lang="en-US" sz="16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/*spider implementation*/</a:t>
            </a:r>
          </a:p>
          <a:p>
            <a:r>
              <a:rPr lang="en-US" sz="16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}</a:t>
            </a:r>
          </a:p>
          <a:p>
            <a:r>
              <a:rPr lang="en-US" sz="16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};</a:t>
            </a:r>
            <a:endParaRPr lang="en-US" sz="2000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r>
              <a:rPr lang="en-US" sz="20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Spider s; </a:t>
            </a:r>
          </a:p>
          <a:p>
            <a:r>
              <a:rPr lang="en-US" sz="20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Organism *oPtr = &amp;s; </a:t>
            </a:r>
          </a:p>
          <a:p>
            <a:r>
              <a:rPr lang="en-US" sz="20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oPtr-&gt;getInfo();</a:t>
            </a:r>
          </a:p>
          <a:p>
            <a:r>
              <a:rPr lang="en-US" sz="20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Spider *sPtr = &amp;s;</a:t>
            </a:r>
          </a:p>
          <a:p>
            <a:r>
              <a:rPr lang="en-US" sz="20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sPtr-&gt;getInfo();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virtual</a:t>
            </a:r>
            <a:r>
              <a:rPr lang="en-US" dirty="0"/>
              <a:t> Methods for Polymorphism</a:t>
            </a:r>
            <a:endParaRPr lang="bg-BG" dirty="0"/>
          </a:p>
        </p:txBody>
      </p:sp>
      <p:sp>
        <p:nvSpPr>
          <p:cNvPr id="17" name="TextBox 16"/>
          <p:cNvSpPr txBox="1"/>
          <p:nvPr/>
        </p:nvSpPr>
        <p:spPr>
          <a:xfrm>
            <a:off x="8456612" y="1401873"/>
            <a:ext cx="1683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Spider s</a:t>
            </a:r>
          </a:p>
        </p:txBody>
      </p:sp>
      <p:sp>
        <p:nvSpPr>
          <p:cNvPr id="24" name="Flowchart: Card 23"/>
          <p:cNvSpPr/>
          <p:nvPr/>
        </p:nvSpPr>
        <p:spPr>
          <a:xfrm>
            <a:off x="5332413" y="2015705"/>
            <a:ext cx="6212750" cy="2386159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154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2000"/>
                </a:moveTo>
                <a:lnTo>
                  <a:pt x="154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20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bg-BG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7587012" y="2062063"/>
            <a:ext cx="288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Organism members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292572" y="4610100"/>
            <a:ext cx="2363440" cy="295381"/>
          </a:xfrm>
          <a:prstGeom prst="rect">
            <a:avLst/>
          </a:prstGeom>
          <a:solidFill>
            <a:srgbClr val="009999">
              <a:alpha val="20000"/>
            </a:srgb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44" name="Rectangle 43"/>
          <p:cNvSpPr/>
          <p:nvPr/>
        </p:nvSpPr>
        <p:spPr>
          <a:xfrm>
            <a:off x="1292572" y="5219700"/>
            <a:ext cx="2363440" cy="295381"/>
          </a:xfrm>
          <a:prstGeom prst="rect">
            <a:avLst/>
          </a:prstGeom>
          <a:solidFill>
            <a:srgbClr val="009999">
              <a:alpha val="20000"/>
            </a:srgb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30" name="Flowchart: Process 29"/>
          <p:cNvSpPr/>
          <p:nvPr/>
        </p:nvSpPr>
        <p:spPr>
          <a:xfrm>
            <a:off x="6309081" y="5352467"/>
            <a:ext cx="4238121" cy="437563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virtual string 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getInfo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 </a:t>
            </a:r>
            <a:endParaRPr lang="bg-BG" dirty="0"/>
          </a:p>
        </p:txBody>
      </p:sp>
      <p:sp>
        <p:nvSpPr>
          <p:cNvPr id="32" name="Flowchart: Process 31"/>
          <p:cNvSpPr/>
          <p:nvPr/>
        </p:nvSpPr>
        <p:spPr>
          <a:xfrm>
            <a:off x="5046662" y="5352466"/>
            <a:ext cx="1258158" cy="467907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b="1" dirty="0">
                <a:solidFill>
                  <a:prstClr val="white"/>
                </a:solidFill>
              </a:rPr>
              <a:t>Method</a:t>
            </a:r>
            <a:endParaRPr lang="bg-BG" dirty="0"/>
          </a:p>
        </p:txBody>
      </p:sp>
      <p:sp>
        <p:nvSpPr>
          <p:cNvPr id="34" name="Flowchart: Process 33"/>
          <p:cNvSpPr/>
          <p:nvPr/>
        </p:nvSpPr>
        <p:spPr>
          <a:xfrm>
            <a:off x="6305996" y="5790033"/>
            <a:ext cx="4245467" cy="467906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  <a:r>
              <a:rPr lang="en-US" sz="2000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/*spider implementation*/</a:t>
            </a:r>
            <a:r>
              <a: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endParaRPr lang="bg-BG" dirty="0"/>
          </a:p>
        </p:txBody>
      </p:sp>
      <p:sp>
        <p:nvSpPr>
          <p:cNvPr id="35" name="Flowchart: Process 34"/>
          <p:cNvSpPr/>
          <p:nvPr/>
        </p:nvSpPr>
        <p:spPr>
          <a:xfrm>
            <a:off x="5046663" y="5790032"/>
            <a:ext cx="1259334" cy="467907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b="1" dirty="0">
                <a:solidFill>
                  <a:prstClr val="white"/>
                </a:solidFill>
              </a:rPr>
              <a:t>Code</a:t>
            </a:r>
            <a:endParaRPr lang="bg-BG" dirty="0"/>
          </a:p>
        </p:txBody>
      </p:sp>
      <p:sp>
        <p:nvSpPr>
          <p:cNvPr id="29" name="Flowchart: Process 28"/>
          <p:cNvSpPr/>
          <p:nvPr/>
        </p:nvSpPr>
        <p:spPr>
          <a:xfrm>
            <a:off x="10547201" y="5352465"/>
            <a:ext cx="1030421" cy="467907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...</a:t>
            </a:r>
            <a:endParaRPr lang="bg-BG" dirty="0"/>
          </a:p>
        </p:txBody>
      </p:sp>
      <p:sp>
        <p:nvSpPr>
          <p:cNvPr id="36" name="Flowchart: Process 35"/>
          <p:cNvSpPr/>
          <p:nvPr/>
        </p:nvSpPr>
        <p:spPr>
          <a:xfrm>
            <a:off x="10544116" y="5790031"/>
            <a:ext cx="1033507" cy="467907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{...}</a:t>
            </a:r>
            <a:endParaRPr lang="bg-BG" dirty="0"/>
          </a:p>
        </p:txBody>
      </p:sp>
      <p:sp>
        <p:nvSpPr>
          <p:cNvPr id="39" name="Flowchart: Process 38"/>
          <p:cNvSpPr/>
          <p:nvPr/>
        </p:nvSpPr>
        <p:spPr>
          <a:xfrm>
            <a:off x="5046662" y="4895850"/>
            <a:ext cx="6530960" cy="456612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Spider 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vtable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(hidden field)</a:t>
            </a:r>
            <a:endParaRPr lang="bg-BG" dirty="0"/>
          </a:p>
        </p:txBody>
      </p:sp>
      <p:cxnSp>
        <p:nvCxnSpPr>
          <p:cNvPr id="33" name="Connector: Curved 32"/>
          <p:cNvCxnSpPr>
            <a:cxnSpLocks/>
            <a:stCxn id="41" idx="3"/>
            <a:endCxn id="22" idx="1"/>
          </p:cNvCxnSpPr>
          <p:nvPr/>
        </p:nvCxnSpPr>
        <p:spPr>
          <a:xfrm flipV="1">
            <a:off x="3656012" y="2705906"/>
            <a:ext cx="1845412" cy="2051885"/>
          </a:xfrm>
          <a:prstGeom prst="curvedConnector3">
            <a:avLst>
              <a:gd name="adj1" fmla="val 45871"/>
            </a:avLst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/>
          <p:cNvCxnSpPr>
            <a:cxnSpLocks/>
            <a:stCxn id="44" idx="3"/>
            <a:endCxn id="22" idx="1"/>
          </p:cNvCxnSpPr>
          <p:nvPr/>
        </p:nvCxnSpPr>
        <p:spPr>
          <a:xfrm flipV="1">
            <a:off x="3656012" y="2705906"/>
            <a:ext cx="1845412" cy="2661485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Process 49"/>
          <p:cNvSpPr/>
          <p:nvPr/>
        </p:nvSpPr>
        <p:spPr>
          <a:xfrm>
            <a:off x="6763057" y="3408649"/>
            <a:ext cx="3600060" cy="437560"/>
          </a:xfrm>
          <a:prstGeom prst="flowChartProcess">
            <a:avLst/>
          </a:prstGeom>
          <a:solidFill>
            <a:srgbClr val="79280F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virtual string </a:t>
            </a:r>
            <a:r>
              <a:rPr lang="en-US" sz="20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getInfo</a:t>
            </a:r>
            <a:r>
              <a:rPr lang="en-US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 </a:t>
            </a:r>
            <a:endParaRPr lang="bg-BG" sz="2000" i="1" dirty="0"/>
          </a:p>
        </p:txBody>
      </p:sp>
      <p:sp>
        <p:nvSpPr>
          <p:cNvPr id="51" name="Flowchart: Process 50"/>
          <p:cNvSpPr/>
          <p:nvPr/>
        </p:nvSpPr>
        <p:spPr>
          <a:xfrm>
            <a:off x="5500637" y="3408647"/>
            <a:ext cx="1258158" cy="467907"/>
          </a:xfrm>
          <a:prstGeom prst="flowChartProcess">
            <a:avLst/>
          </a:prstGeom>
          <a:solidFill>
            <a:srgbClr val="79280F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sz="2000" b="1" i="1" dirty="0">
                <a:solidFill>
                  <a:prstClr val="white"/>
                </a:solidFill>
              </a:rPr>
              <a:t>Method</a:t>
            </a:r>
            <a:endParaRPr lang="bg-BG" sz="2000" i="1" dirty="0"/>
          </a:p>
        </p:txBody>
      </p:sp>
      <p:sp>
        <p:nvSpPr>
          <p:cNvPr id="52" name="Flowchart: Process 51"/>
          <p:cNvSpPr/>
          <p:nvPr/>
        </p:nvSpPr>
        <p:spPr>
          <a:xfrm>
            <a:off x="6759972" y="3846214"/>
            <a:ext cx="3603146" cy="467906"/>
          </a:xfrm>
          <a:prstGeom prst="flowChartProcess">
            <a:avLst/>
          </a:prstGeom>
          <a:solidFill>
            <a:srgbClr val="79280F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sz="2000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  <a:r>
              <a:rPr lang="en-US" sz="1800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/*</a:t>
            </a:r>
            <a:r>
              <a:rPr lang="en-US" sz="1600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organism implementation</a:t>
            </a:r>
            <a:r>
              <a:rPr lang="en-US" sz="1800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*/</a:t>
            </a:r>
            <a:r>
              <a:rPr lang="en-US" sz="2000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r>
              <a:rPr lang="en-US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endParaRPr lang="bg-BG" sz="2000" i="1" dirty="0"/>
          </a:p>
        </p:txBody>
      </p:sp>
      <p:sp>
        <p:nvSpPr>
          <p:cNvPr id="53" name="Flowchart: Process 52"/>
          <p:cNvSpPr/>
          <p:nvPr/>
        </p:nvSpPr>
        <p:spPr>
          <a:xfrm>
            <a:off x="5500638" y="3846213"/>
            <a:ext cx="1259334" cy="467907"/>
          </a:xfrm>
          <a:prstGeom prst="flowChartProcess">
            <a:avLst/>
          </a:prstGeom>
          <a:solidFill>
            <a:srgbClr val="79280F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sz="2000" b="1" i="1" dirty="0">
                <a:solidFill>
                  <a:prstClr val="white"/>
                </a:solidFill>
              </a:rPr>
              <a:t>Code</a:t>
            </a:r>
            <a:endParaRPr lang="bg-BG" sz="2000" i="1" dirty="0"/>
          </a:p>
        </p:txBody>
      </p:sp>
      <p:sp>
        <p:nvSpPr>
          <p:cNvPr id="54" name="Flowchart: Process 53"/>
          <p:cNvSpPr/>
          <p:nvPr/>
        </p:nvSpPr>
        <p:spPr>
          <a:xfrm>
            <a:off x="10363117" y="3378139"/>
            <a:ext cx="1030421" cy="467907"/>
          </a:xfrm>
          <a:prstGeom prst="flowChartProcess">
            <a:avLst/>
          </a:prstGeom>
          <a:solidFill>
            <a:srgbClr val="79280F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...</a:t>
            </a:r>
            <a:endParaRPr lang="bg-BG" i="1" dirty="0"/>
          </a:p>
        </p:txBody>
      </p:sp>
      <p:sp>
        <p:nvSpPr>
          <p:cNvPr id="55" name="Flowchart: Process 54"/>
          <p:cNvSpPr/>
          <p:nvPr/>
        </p:nvSpPr>
        <p:spPr>
          <a:xfrm>
            <a:off x="10363117" y="3846212"/>
            <a:ext cx="1030421" cy="467907"/>
          </a:xfrm>
          <a:prstGeom prst="flowChartProcess">
            <a:avLst/>
          </a:prstGeom>
          <a:solidFill>
            <a:srgbClr val="79280F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{...}</a:t>
            </a:r>
            <a:endParaRPr lang="bg-BG" i="1" dirty="0"/>
          </a:p>
        </p:txBody>
      </p:sp>
      <p:sp>
        <p:nvSpPr>
          <p:cNvPr id="56" name="Flowchart: Process 55"/>
          <p:cNvSpPr/>
          <p:nvPr/>
        </p:nvSpPr>
        <p:spPr>
          <a:xfrm>
            <a:off x="5500637" y="3060699"/>
            <a:ext cx="5892901" cy="350588"/>
          </a:xfrm>
          <a:prstGeom prst="flowChartProcess">
            <a:avLst/>
          </a:prstGeom>
          <a:solidFill>
            <a:srgbClr val="79280F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Organism </a:t>
            </a:r>
            <a:r>
              <a:rPr lang="en-US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vtable</a:t>
            </a:r>
            <a:r>
              <a:rPr lang="en-US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(hidden field)</a:t>
            </a:r>
            <a:endParaRPr lang="bg-BG" i="1" dirty="0"/>
          </a:p>
        </p:txBody>
      </p:sp>
      <p:cxnSp>
        <p:nvCxnSpPr>
          <p:cNvPr id="37" name="Connector: Curved 36"/>
          <p:cNvCxnSpPr>
            <a:cxnSpLocks/>
            <a:stCxn id="22" idx="2"/>
            <a:endCxn id="39" idx="0"/>
          </p:cNvCxnSpPr>
          <p:nvPr/>
        </p:nvCxnSpPr>
        <p:spPr>
          <a:xfrm rot="16200000" flipH="1">
            <a:off x="6467288" y="3050995"/>
            <a:ext cx="1994635" cy="1695074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255054" y="2387353"/>
            <a:ext cx="2628860" cy="633605"/>
          </a:xfrm>
          <a:prstGeom prst="rect">
            <a:avLst/>
          </a:prstGeom>
          <a:solidFill>
            <a:srgbClr val="009999">
              <a:alpha val="20000"/>
            </a:srgbClr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cxnSp>
        <p:nvCxnSpPr>
          <p:cNvPr id="46" name="Connector: Curved 45"/>
          <p:cNvCxnSpPr>
            <a:cxnSpLocks/>
            <a:stCxn id="39" idx="0"/>
            <a:endCxn id="35" idx="3"/>
          </p:cNvCxnSpPr>
          <p:nvPr/>
        </p:nvCxnSpPr>
        <p:spPr>
          <a:xfrm rot="16200000" flipH="1" flipV="1">
            <a:off x="6745002" y="4456845"/>
            <a:ext cx="1128136" cy="2006145"/>
          </a:xfrm>
          <a:prstGeom prst="curvedConnector4">
            <a:avLst>
              <a:gd name="adj1" fmla="val -27018"/>
              <a:gd name="adj2" fmla="val 127798"/>
            </a:avLst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292572" y="1749744"/>
            <a:ext cx="915640" cy="287807"/>
          </a:xfrm>
          <a:prstGeom prst="rect">
            <a:avLst/>
          </a:prstGeom>
          <a:solidFill>
            <a:srgbClr val="009999">
              <a:alpha val="20000"/>
            </a:srgbClr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cxnSp>
        <p:nvCxnSpPr>
          <p:cNvPr id="63" name="Straight Connector 62"/>
          <p:cNvCxnSpPr>
            <a:cxnSpLocks/>
            <a:stCxn id="60" idx="2"/>
            <a:endCxn id="61" idx="0"/>
          </p:cNvCxnSpPr>
          <p:nvPr/>
        </p:nvCxnSpPr>
        <p:spPr>
          <a:xfrm>
            <a:off x="1750392" y="2037551"/>
            <a:ext cx="4819092" cy="349802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501424" y="2510596"/>
            <a:ext cx="2231288" cy="3906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vtable</a:t>
            </a:r>
            <a:r>
              <a:rPr lang="en-US" sz="2800" dirty="0"/>
              <a:t> * </a:t>
            </a:r>
            <a:r>
              <a:rPr lang="en-US" sz="2800" dirty="0" err="1"/>
              <a:t>vtPtr</a:t>
            </a:r>
            <a:endParaRPr lang="bg-BG" sz="2800" dirty="0"/>
          </a:p>
        </p:txBody>
      </p:sp>
      <p:sp>
        <p:nvSpPr>
          <p:cNvPr id="73" name="TextBox 72"/>
          <p:cNvSpPr txBox="1"/>
          <p:nvPr/>
        </p:nvSpPr>
        <p:spPr>
          <a:xfrm>
            <a:off x="1200616" y="5837691"/>
            <a:ext cx="62959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*Note: this representation is not strictly defined </a:t>
            </a:r>
            <a:br>
              <a:rPr lang="en-US" sz="1400" dirty="0"/>
            </a:br>
            <a:r>
              <a:rPr lang="en-US" sz="1400" dirty="0"/>
              <a:t>in the standard, but often something similar is </a:t>
            </a:r>
            <a:br>
              <a:rPr lang="en-US" sz="1400" dirty="0"/>
            </a:br>
            <a:r>
              <a:rPr lang="en-US" sz="1400" dirty="0"/>
              <a:t>done by compilers when virtual is used.</a:t>
            </a:r>
            <a:br>
              <a:rPr lang="en-US" sz="1400" dirty="0"/>
            </a:br>
            <a:r>
              <a:rPr lang="en-US" sz="1400" dirty="0"/>
              <a:t>– in any case, the resulting behavior (overriding methods) IS defined in the standard</a:t>
            </a:r>
            <a:endParaRPr lang="bg-BG" sz="1400" dirty="0"/>
          </a:p>
        </p:txBody>
      </p:sp>
      <p:sp>
        <p:nvSpPr>
          <p:cNvPr id="74" name="Rectangle 73"/>
          <p:cNvSpPr/>
          <p:nvPr/>
        </p:nvSpPr>
        <p:spPr>
          <a:xfrm>
            <a:off x="7847012" y="2571690"/>
            <a:ext cx="21595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(hidden field)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1215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virtual</a:t>
            </a:r>
            <a:r>
              <a:rPr lang="en-US" dirty="0"/>
              <a:t> Methods – Specifics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call an ancestor's version of a method, from the descendant:</a:t>
            </a:r>
          </a:p>
          <a:p>
            <a:pPr lvl="1"/>
            <a:r>
              <a:rPr lang="en-US" dirty="0"/>
              <a:t>Do just like for hidden methods, e.g. if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A</a:t>
            </a:r>
            <a:r>
              <a:rPr lang="en-US" dirty="0"/>
              <a:t> has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virtual</a:t>
            </a:r>
            <a:r>
              <a:rPr lang="en-US" dirty="0"/>
              <a:t>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m()</a:t>
            </a:r>
            <a:r>
              <a:rPr lang="en-US" dirty="0"/>
              <a:t> and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B : A,</a:t>
            </a:r>
            <a:br>
              <a:rPr lang="en-US" dirty="0"/>
            </a:br>
            <a:r>
              <a:rPr lang="en-US" dirty="0"/>
              <a:t>doing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{A::m();}</a:t>
            </a:r>
            <a:r>
              <a:rPr lang="en-US" dirty="0"/>
              <a:t> in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B</a:t>
            </a:r>
            <a:r>
              <a:rPr lang="en-US" dirty="0"/>
              <a:t> calls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A</a:t>
            </a:r>
            <a:r>
              <a:rPr lang="en-US" dirty="0"/>
              <a:t>'s version of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m()</a:t>
            </a:r>
          </a:p>
          <a:p>
            <a:r>
              <a:rPr lang="en-US" dirty="0"/>
              <a:t>A method can be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virtual</a:t>
            </a:r>
            <a:r>
              <a:rPr lang="en-US" dirty="0"/>
              <a:t> in any and all derived classes</a:t>
            </a:r>
          </a:p>
          <a:p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A</a:t>
            </a:r>
            <a:r>
              <a:rPr lang="en-US" dirty="0"/>
              <a:t> has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virtual m();</a:t>
            </a:r>
            <a:r>
              <a:rPr lang="en-US" dirty="0"/>
              <a:t>,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B</a:t>
            </a:r>
            <a:r>
              <a:rPr lang="en-US" dirty="0"/>
              <a:t> has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m(),</a:t>
            </a:r>
            <a:r>
              <a:rPr lang="en-US" dirty="0"/>
              <a:t>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C</a:t>
            </a:r>
            <a:r>
              <a:rPr lang="en-US" dirty="0"/>
              <a:t> has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m(),</a:t>
            </a:r>
            <a:r>
              <a:rPr lang="en-US" dirty="0"/>
              <a:t>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B : A</a:t>
            </a:r>
            <a:r>
              <a:rPr lang="en-US" dirty="0"/>
              <a:t> and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C : B</a:t>
            </a:r>
            <a:endParaRPr lang="en-US" dirty="0"/>
          </a:p>
          <a:p>
            <a:pPr lvl="1"/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B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b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; A*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aPtr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 = &amp;b;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aPtr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-&gt;m()</a:t>
            </a:r>
            <a:r>
              <a:rPr lang="en-US" dirty="0"/>
              <a:t> will call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B::m();</a:t>
            </a:r>
          </a:p>
          <a:p>
            <a:pPr lvl="1"/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C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c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; B*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bPtr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 = &amp;c;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bPtr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-&gt;m()</a:t>
            </a:r>
            <a:r>
              <a:rPr lang="en-US" dirty="0"/>
              <a:t> will call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B::m()</a:t>
            </a:r>
            <a:r>
              <a:rPr lang="en-US" dirty="0"/>
              <a:t> (no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virtual</a:t>
            </a:r>
            <a:r>
              <a:rPr lang="en-US" dirty="0"/>
              <a:t> in B)</a:t>
            </a:r>
          </a:p>
          <a:p>
            <a:pPr lvl="1"/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C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c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; A*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aPtr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 = &amp;c;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aPtr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-&gt;m()</a:t>
            </a:r>
            <a:r>
              <a:rPr lang="en-US" dirty="0"/>
              <a:t> will call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C::m()</a:t>
            </a:r>
            <a:r>
              <a:rPr lang="en-US" dirty="0"/>
              <a:t> (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C</a:t>
            </a:r>
            <a:r>
              <a:rPr lang="en-US" dirty="0"/>
              <a:t> overrides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A::m</a:t>
            </a:r>
            <a:r>
              <a:rPr lang="en-US" dirty="0"/>
              <a:t>)</a:t>
            </a:r>
          </a:p>
          <a:p>
            <a:pPr lvl="1"/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41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0978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Polymorphism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91664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Abstractions and </a:t>
            </a:r>
            <a:br>
              <a:rPr lang="en-US" dirty="0"/>
            </a:br>
            <a:r>
              <a:rPr lang="en-US" dirty="0"/>
              <a:t>Pure-Virtual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Making Code Easy to Extend Through Usage OF Common Types and Members</a:t>
            </a:r>
          </a:p>
        </p:txBody>
      </p:sp>
    </p:spTree>
    <p:extLst>
      <p:ext uri="{BB962C8B-B14F-4D97-AF65-F5344CB8AC3E}">
        <p14:creationId xmlns:p14="http://schemas.microsoft.com/office/powerpoint/2010/main" val="222392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Polymorphism allows us to treat objects as their base type</a:t>
            </a:r>
          </a:p>
          <a:p>
            <a:r>
              <a:rPr lang="en-US" dirty="0"/>
              <a:t>Using polymorphism this way is called "abstraction"</a:t>
            </a:r>
          </a:p>
          <a:p>
            <a:pPr lvl="1"/>
            <a:r>
              <a:rPr lang="en-US" dirty="0"/>
              <a:t>We abstract away from specific type and access the common features</a:t>
            </a:r>
          </a:p>
          <a:p>
            <a:pPr lvl="1"/>
            <a:r>
              <a:rPr lang="en-US" dirty="0"/>
              <a:t>We don't care how each class achieves those features </a:t>
            </a:r>
          </a:p>
          <a:p>
            <a:r>
              <a:rPr lang="en-US" dirty="0"/>
              <a:t>Abstraction allows us to write easy to extend code</a:t>
            </a:r>
          </a:p>
          <a:p>
            <a:pPr lvl="1"/>
            <a:r>
              <a:rPr lang="en-US" dirty="0"/>
              <a:t>Make your functions use base class pointers to objects</a:t>
            </a:r>
          </a:p>
          <a:p>
            <a:pPr lvl="1"/>
            <a:r>
              <a:rPr lang="en-US" dirty="0"/>
              <a:t>To extend, just inherit base &amp; pass in objects of the derived class</a:t>
            </a:r>
          </a:p>
          <a:p>
            <a:pPr lvl="1"/>
            <a:r>
              <a:rPr lang="en-US" dirty="0"/>
              <a:t>E.g. </a:t>
            </a:r>
            <a:r>
              <a:rPr lang="en-US" sz="20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void write(Writer *w, string s) {} ... </a:t>
            </a:r>
            <a:br>
              <a:rPr lang="en-US" sz="20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</a:br>
            <a:r>
              <a:rPr lang="en-US" sz="20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write(new </a:t>
            </a:r>
            <a:r>
              <a:rPr lang="en-US" sz="2000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ConsoleWriter</a:t>
            </a:r>
            <a:r>
              <a:rPr lang="en-US" sz="20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(), "hello");</a:t>
            </a:r>
            <a:br>
              <a:rPr lang="en-US" sz="20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</a:br>
            <a:r>
              <a:rPr lang="en-US" sz="20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write(new </a:t>
            </a:r>
            <a:r>
              <a:rPr lang="en-US" sz="2000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FileWriter</a:t>
            </a:r>
            <a:r>
              <a:rPr lang="en-US" sz="20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(), "hello");</a:t>
            </a:r>
            <a:r>
              <a:rPr lang="en-US" dirty="0"/>
              <a:t>, etc.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44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8658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Objects Don't Exist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In the real world, have you ever encountered an actual:</a:t>
            </a:r>
          </a:p>
          <a:p>
            <a:pPr lvl="1"/>
            <a:r>
              <a:rPr lang="en-US" i="1" dirty="0"/>
              <a:t>… "Organism", "Insect", "Car", "Helicopter", "</a:t>
            </a:r>
            <a:r>
              <a:rPr lang="en-US" i="1" dirty="0" err="1"/>
              <a:t>AbstractPrinter</a:t>
            </a:r>
            <a:r>
              <a:rPr lang="en-US" i="1" dirty="0"/>
              <a:t>"?</a:t>
            </a:r>
          </a:p>
          <a:p>
            <a:pPr lvl="1"/>
            <a:r>
              <a:rPr lang="en-US" i="1" dirty="0"/>
              <a:t>No, but you have encountered: </a:t>
            </a:r>
            <a:br>
              <a:rPr lang="en-US" i="1" dirty="0"/>
            </a:br>
            <a:r>
              <a:rPr lang="en-US" i="1" dirty="0"/>
              <a:t>… a cat, a spider, a cow, a Honda, a BMW, an Apache and a Laser Printer</a:t>
            </a:r>
          </a:p>
          <a:p>
            <a:r>
              <a:rPr lang="en-US" dirty="0"/>
              <a:t>In everyday life the distinction doesn't matter much</a:t>
            </a:r>
          </a:p>
          <a:p>
            <a:r>
              <a:rPr lang="en-US" dirty="0"/>
              <a:t>But it matters in code – shouldn't create objects of abstractions</a:t>
            </a:r>
          </a:p>
          <a:p>
            <a:pPr lvl="1"/>
            <a:r>
              <a:rPr lang="en-US" dirty="0"/>
              <a:t>As they, by definition, are incomplete in data/behavior</a:t>
            </a:r>
          </a:p>
          <a:p>
            <a:pPr lvl="1"/>
            <a:r>
              <a:rPr lang="en-US" dirty="0"/>
              <a:t>We should only create objects of the classes derived from the abstractions</a:t>
            </a:r>
          </a:p>
          <a:p>
            <a:pPr lvl="1"/>
            <a:r>
              <a:rPr lang="en-US" dirty="0"/>
              <a:t>Note: what is considered an abstraction heavily depends on the task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45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6216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Pure-Virtual Methods in C++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the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Writer</a:t>
            </a:r>
            <a:r>
              <a:rPr lang="en-US" dirty="0"/>
              <a:t> class we mentioned</a:t>
            </a:r>
          </a:p>
          <a:p>
            <a:pPr lvl="1"/>
            <a:r>
              <a:rPr lang="en-US" dirty="0"/>
              <a:t>It should have a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virtual void write(string s)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We know how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FileWriter</a:t>
            </a:r>
            <a:r>
              <a:rPr lang="en-US" dirty="0"/>
              <a:t> and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ConsoleWriter</a:t>
            </a:r>
            <a:r>
              <a:rPr lang="en-US" dirty="0"/>
              <a:t> will define it</a:t>
            </a:r>
          </a:p>
          <a:p>
            <a:pPr lvl="1"/>
            <a:r>
              <a:rPr lang="en-US" dirty="0"/>
              <a:t>But how should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Writer</a:t>
            </a:r>
            <a:r>
              <a:rPr lang="en-US" dirty="0"/>
              <a:t> define it? It doesn't really know where to write to</a:t>
            </a:r>
          </a:p>
          <a:p>
            <a:r>
              <a:rPr lang="en-US" dirty="0"/>
              <a:t>Pure-virtual methods – methods with no implementation</a:t>
            </a:r>
          </a:p>
          <a:p>
            <a:pPr lvl="1"/>
            <a:r>
              <a:rPr lang="en-US" dirty="0"/>
              <a:t>Syntax: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virtual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ReturnType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methodName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(parameters) 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= 0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;</a:t>
            </a:r>
          </a:p>
          <a:p>
            <a:pPr lvl="1"/>
            <a:r>
              <a:rPr lang="en-US" dirty="0"/>
              <a:t>So our Writer should do: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virtual void write(string s) = 0;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46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532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 in C++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classes – classes with 1 or more pure-virtual methods</a:t>
            </a:r>
          </a:p>
          <a:p>
            <a:pPr lvl="1"/>
            <a:r>
              <a:rPr lang="en-US" dirty="0"/>
              <a:t>Can't be instantiated, e.g.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Writer w;</a:t>
            </a:r>
            <a:r>
              <a:rPr lang="en-US" dirty="0"/>
              <a:t> will cause a compilation error</a:t>
            </a:r>
          </a:p>
          <a:p>
            <a:pPr lvl="1"/>
            <a:r>
              <a:rPr lang="en-US" dirty="0"/>
              <a:t>CAN be inherited, CAN be pointers, e.g. </a:t>
            </a:r>
            <a:br>
              <a:rPr lang="en-US" dirty="0"/>
            </a:b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Writer * w = new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FileWriter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();</a:t>
            </a:r>
          </a:p>
          <a:p>
            <a:r>
              <a:rPr lang="en-US" dirty="0"/>
              <a:t>Pseudo-abstract classes – no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public</a:t>
            </a:r>
            <a:r>
              <a:rPr lang="en-US" dirty="0"/>
              <a:t> constructor</a:t>
            </a:r>
          </a:p>
          <a:p>
            <a:pPr lvl="1"/>
            <a:r>
              <a:rPr lang="en-US" dirty="0"/>
              <a:t>If you don't need pure-virtual methods, but don't want objects of it</a:t>
            </a:r>
          </a:p>
          <a:p>
            <a:pPr lvl="1"/>
            <a:r>
              <a:rPr lang="en-US" dirty="0"/>
              <a:t>E.g. make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Organism</a:t>
            </a:r>
            <a:r>
              <a:rPr lang="en-US" dirty="0"/>
              <a:t>'s constructor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protected</a:t>
            </a:r>
            <a:r>
              <a:rPr lang="en-US" dirty="0"/>
              <a:t> to prevent object creation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47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1185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Interfaces in C++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OOP has this concept of an Interface –only declares methods </a:t>
            </a:r>
          </a:p>
          <a:p>
            <a:pPr lvl="1"/>
            <a:r>
              <a:rPr lang="en-US" dirty="0"/>
              <a:t>Any class that "implements" the interface must define all the methods</a:t>
            </a:r>
          </a:p>
          <a:p>
            <a:pPr lvl="1"/>
            <a:r>
              <a:rPr lang="en-US" dirty="0"/>
              <a:t>Interfaces sometimes have constants too</a:t>
            </a:r>
          </a:p>
          <a:p>
            <a:r>
              <a:rPr lang="en-US" dirty="0"/>
              <a:t>So, it's basically a class with </a:t>
            </a:r>
            <a:br>
              <a:rPr lang="en-US" dirty="0"/>
            </a:br>
            <a:r>
              <a:rPr lang="en-US" dirty="0"/>
              <a:t>only pure-virtual methods</a:t>
            </a:r>
          </a:p>
          <a:p>
            <a:pPr lvl="1"/>
            <a:r>
              <a:rPr lang="en-US" dirty="0"/>
              <a:t>That's how to make an OOP Interface in C++</a:t>
            </a:r>
          </a:p>
          <a:p>
            <a:pPr lvl="1"/>
            <a:r>
              <a:rPr lang="en-US" dirty="0"/>
              <a:t>Other languages have an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interface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But that's because other languages don't </a:t>
            </a:r>
            <a:br>
              <a:rPr lang="en-US" dirty="0"/>
            </a:br>
            <a:r>
              <a:rPr lang="en-US" dirty="0"/>
              <a:t>allow multiple inheritance of classes</a:t>
            </a:r>
            <a:br>
              <a:rPr lang="en-US" dirty="0"/>
            </a:br>
            <a:r>
              <a:rPr lang="en-US" dirty="0"/>
              <a:t>… </a:t>
            </a:r>
            <a:r>
              <a:rPr lang="en-US" i="1" dirty="0"/>
              <a:t>and because they are weak!</a:t>
            </a:r>
            <a:endParaRPr lang="bg-BG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48</a:t>
            </a:fld>
            <a:endParaRPr lang="bg-BG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5762" y="2735602"/>
            <a:ext cx="3512798" cy="35127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926549" y="2753501"/>
            <a:ext cx="1846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INTERFACE?</a:t>
            </a:r>
            <a:endParaRPr lang="bg-BG" sz="2800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23212" y="5341324"/>
            <a:ext cx="35578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YOU MEAN CLASS WITH ONLY</a:t>
            </a:r>
          </a:p>
          <a:p>
            <a:pPr algn="ctr"/>
            <a:r>
              <a:rPr lang="en-US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 PURE-VIRTUAL METHODS</a:t>
            </a:r>
            <a:endParaRPr lang="bg-BG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57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Abstractions in C++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3488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+mn-cs"/>
              </a:rPr>
              <a:t>static</a:t>
            </a:r>
            <a:r>
              <a:rPr lang="en-US" dirty="0"/>
              <a:t> and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+mn-cs"/>
              </a:rPr>
              <a:t>const</a:t>
            </a:r>
            <a:r>
              <a:rPr lang="en-US" dirty="0"/>
              <a:t> Members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00774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on Multiple Inheritance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C++ allows you to inherit multiple classes at once</a:t>
            </a:r>
          </a:p>
          <a:p>
            <a:pPr lvl="1"/>
            <a:r>
              <a:rPr lang="en-US" dirty="0"/>
              <a:t>E.g.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class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ConsoleOperator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 :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ConsoleReader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,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ConsoleWriter</a:t>
            </a:r>
            <a:endParaRPr lang="en-US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+mj-ea"/>
              <a:cs typeface="+mj-cs"/>
            </a:endParaRPr>
          </a:p>
          <a:p>
            <a:pPr lvl="1"/>
            <a:r>
              <a:rPr lang="en-US" dirty="0"/>
              <a:t>Only do this when your class can be interpreted as EVERYTHING it inherits</a:t>
            </a:r>
          </a:p>
          <a:p>
            <a:r>
              <a:rPr lang="en-US" dirty="0"/>
              <a:t>Lots of pitfalls with multiple inheritance, e.g. Diamond of Death:</a:t>
            </a:r>
          </a:p>
          <a:p>
            <a:pPr lvl="1"/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class A{}; class B : A{}; class C : A{};</a:t>
            </a:r>
            <a:r>
              <a:rPr lang="en-US" dirty="0"/>
              <a:t> (ok so far)</a:t>
            </a:r>
            <a:br>
              <a:rPr lang="en-US" dirty="0"/>
            </a:br>
            <a:r>
              <a:rPr lang="en-US" dirty="0"/>
              <a:t>and then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class D : B, C {}</a:t>
            </a:r>
            <a:r>
              <a:rPr lang="en-US" dirty="0"/>
              <a:t> –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D</a:t>
            </a:r>
            <a:r>
              <a:rPr lang="en-US" dirty="0"/>
              <a:t> will have 2 copies of A's members!</a:t>
            </a:r>
          </a:p>
          <a:p>
            <a:r>
              <a:rPr lang="en-US" dirty="0"/>
              <a:t>Should we use it?</a:t>
            </a:r>
          </a:p>
          <a:p>
            <a:pPr lvl="1"/>
            <a:r>
              <a:rPr lang="en-US" dirty="0"/>
              <a:t>When inheriting OOP-Interface-like abstract classes – generally YES</a:t>
            </a:r>
          </a:p>
          <a:p>
            <a:pPr lvl="1"/>
            <a:r>
              <a:rPr lang="en-US" dirty="0"/>
              <a:t>Otherwise – it really depends. Most of the time NO, sometimes YES</a:t>
            </a:r>
            <a:br>
              <a:rPr lang="en-US"/>
            </a:br>
            <a:r>
              <a:rPr lang="en-US"/>
              <a:t>Rule of Thumb: </a:t>
            </a:r>
            <a:r>
              <a:rPr lang="en-US" dirty="0"/>
              <a:t>if you're not good at OOP or are not sure, DON'T use it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50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01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3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Operator Overloading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No, that's not a Cheat-Code for </a:t>
            </a:r>
            <a:r>
              <a:rPr lang="en-US" dirty="0" err="1"/>
              <a:t>StarCRAFT</a:t>
            </a:r>
            <a:endParaRPr lang="en-US" dirty="0"/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3" r="9541"/>
          <a:stretch/>
        </p:blipFill>
        <p:spPr bwMode="auto">
          <a:xfrm>
            <a:off x="1789112" y="3244690"/>
            <a:ext cx="3581400" cy="193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420"/>
          <a:stretch/>
        </p:blipFill>
        <p:spPr>
          <a:xfrm>
            <a:off x="5751512" y="3244690"/>
            <a:ext cx="3967318" cy="193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9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can define what a C++ operator does with them</a:t>
            </a:r>
          </a:p>
          <a:p>
            <a:pPr lvl="1"/>
            <a:r>
              <a:rPr lang="en-US" dirty="0"/>
              <a:t>Make a method with the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operator</a:t>
            </a:r>
            <a:r>
              <a:rPr lang="en-US" dirty="0"/>
              <a:t> keyword and the operator symbol</a:t>
            </a:r>
          </a:p>
          <a:p>
            <a:pPr lvl="1"/>
            <a:r>
              <a:rPr lang="en-US" dirty="0"/>
              <a:t>That's how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string</a:t>
            </a:r>
            <a:r>
              <a:rPr lang="en-US" dirty="0"/>
              <a:t> allows you to concatenate 2 strings with the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+</a:t>
            </a:r>
            <a:r>
              <a:rPr lang="en-US" dirty="0"/>
              <a:t> operator</a:t>
            </a:r>
          </a:p>
          <a:p>
            <a:r>
              <a:rPr lang="en-US" dirty="0"/>
              <a:t>Syntax: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Type 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operator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@(</a:t>
            </a:r>
            <a:r>
              <a:rPr lang="en-US" i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righthandParam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{ ... }</a:t>
            </a:r>
            <a:endParaRPr lang="en-US" sz="2400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lvl="1"/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Type</a:t>
            </a:r>
            <a:r>
              <a:rPr lang="en-US" dirty="0"/>
              <a:t> is the return type of the method (the operator result type)</a:t>
            </a:r>
          </a:p>
          <a:p>
            <a:pPr lvl="1"/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@</a:t>
            </a:r>
            <a:r>
              <a:rPr lang="en-US" dirty="0"/>
              <a:t> is the operator symbol (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&lt;&lt;</a:t>
            </a:r>
            <a:r>
              <a:rPr lang="en-US" dirty="0"/>
              <a:t>, </a:t>
            </a:r>
            <a:r>
              <a:rPr lang="en-US" sz="1400" dirty="0"/>
              <a:t>full list here: </a:t>
            </a:r>
            <a:r>
              <a:rPr lang="en-US" sz="1400" dirty="0">
                <a:hlinkClick r:id="rId2"/>
              </a:rPr>
              <a:t>http://en.cppreference.com/w/cpp/language/operators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The parameter you get is (usually) what is to the right of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@</a:t>
            </a:r>
            <a:r>
              <a:rPr lang="en-US" dirty="0"/>
              <a:t> when called</a:t>
            </a:r>
          </a:p>
          <a:p>
            <a:r>
              <a:rPr lang="en-US" dirty="0"/>
              <a:t>Good habit: overload only when action is obvious and unambiguous</a:t>
            </a:r>
          </a:p>
          <a:p>
            <a:pPr lvl="1"/>
            <a:r>
              <a:rPr lang="en-US" dirty="0"/>
              <a:t>E.g.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+</a:t>
            </a:r>
            <a:r>
              <a:rPr lang="en-US" dirty="0"/>
              <a:t> is good for a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Vector2D</a:t>
            </a:r>
            <a:r>
              <a:rPr lang="en-US" dirty="0"/>
              <a:t>, ok for an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Array</a:t>
            </a:r>
            <a:r>
              <a:rPr lang="en-US" dirty="0"/>
              <a:t>, but not for a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Person</a:t>
            </a:r>
            <a:endParaRPr lang="bg-BG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7064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 – Specifics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non-members: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type operator@(left, right) { }</a:t>
            </a:r>
            <a:endParaRPr lang="en-US" sz="2400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lvl="1"/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left</a:t>
            </a:r>
            <a:r>
              <a:rPr lang="en-US" dirty="0"/>
              <a:t> and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right</a:t>
            </a:r>
            <a:r>
              <a:rPr lang="en-US" dirty="0"/>
              <a:t> can be members of any class, e.g. stream insertion:</a:t>
            </a:r>
          </a:p>
          <a:p>
            <a:pPr lvl="1"/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ostream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&amp; operator&lt;&lt;(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ostream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&amp; s,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const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SmartArray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&amp; a){}</a:t>
            </a:r>
          </a:p>
          <a:p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operator=</a:t>
            </a:r>
            <a:r>
              <a:rPr lang="en-US" dirty="0"/>
              <a:t> is a special case (Rule of Three), but syntax is the same</a:t>
            </a:r>
          </a:p>
          <a:p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++</a:t>
            </a:r>
            <a:r>
              <a:rPr lang="en-US" dirty="0"/>
              <a:t> postfix (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x++</a:t>
            </a:r>
            <a:r>
              <a:rPr lang="en-US" dirty="0"/>
              <a:t>) is overloaded by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operator++(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{ }</a:t>
            </a:r>
          </a:p>
          <a:p>
            <a:pPr lvl="1"/>
            <a:r>
              <a:rPr lang="en-US" dirty="0"/>
              <a:t>The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dirty="0"/>
              <a:t> parameter is just a dummy, used to distinguish from prefix</a:t>
            </a:r>
          </a:p>
          <a:p>
            <a:pPr lvl="1"/>
            <a:r>
              <a:rPr lang="en-US" dirty="0"/>
              <a:t>The prefix (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++x</a:t>
            </a:r>
            <a:r>
              <a:rPr lang="en-US" dirty="0"/>
              <a:t>) operator is simply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operator++() { }</a:t>
            </a:r>
            <a:endParaRPr lang="en-US" sz="2800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lvl="1"/>
            <a:r>
              <a:rPr lang="en-US" dirty="0"/>
              <a:t>postfix is usually copies, calls prefix and then returns the copy (old value)</a:t>
            </a:r>
          </a:p>
          <a:p>
            <a:r>
              <a:rPr lang="en-US" sz="1600" dirty="0"/>
              <a:t>More specifics here: </a:t>
            </a:r>
            <a:r>
              <a:rPr lang="en-US" sz="1600" dirty="0">
                <a:hlinkClick r:id="rId2"/>
              </a:rPr>
              <a:t>http://en.cppreference.com/w/cpp/language/operators#Canonical_implementations</a:t>
            </a:r>
            <a:r>
              <a:rPr lang="en-US" sz="1600" dirty="0"/>
              <a:t>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6049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Image result for if you know what i mean mr bea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1" b="241"/>
          <a:stretch/>
        </p:blipFill>
        <p:spPr bwMode="auto">
          <a:xfrm>
            <a:off x="7313068" y="1524000"/>
            <a:ext cx="3808572" cy="380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friend</a:t>
            </a:r>
            <a:r>
              <a:rPr lang="en-US" dirty="0"/>
              <a:t> Keyword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friend</a:t>
            </a:r>
            <a:r>
              <a:rPr lang="en-US" dirty="0"/>
              <a:t> function or class can access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private</a:t>
            </a:r>
            <a:r>
              <a:rPr lang="en-US" dirty="0"/>
              <a:t> and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protected</a:t>
            </a:r>
            <a:r>
              <a:rPr lang="en-US" dirty="0"/>
              <a:t> members</a:t>
            </a:r>
            <a:br>
              <a:rPr lang="en-US" dirty="0"/>
            </a:br>
            <a:r>
              <a:rPr lang="en-US" dirty="0"/>
              <a:t>of the declaring class</a:t>
            </a:r>
          </a:p>
          <a:p>
            <a:pPr lvl="1"/>
            <a:r>
              <a:rPr lang="en-US" dirty="0"/>
              <a:t>Used inside a class declaration – </a:t>
            </a:r>
            <a:br>
              <a:rPr lang="en-US" dirty="0"/>
            </a:br>
            <a:r>
              <a:rPr lang="en-US" dirty="0"/>
              <a:t>gives access to members in that scope</a:t>
            </a:r>
          </a:p>
          <a:p>
            <a:r>
              <a:rPr lang="en-US" dirty="0"/>
              <a:t>Syntax to mark friend functions:</a:t>
            </a:r>
            <a:br>
              <a:rPr lang="en-US" dirty="0"/>
            </a:b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friend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 type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funcName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(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params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);</a:t>
            </a:r>
          </a:p>
          <a:p>
            <a:pPr lvl="1"/>
            <a:r>
              <a:rPr lang="en-US" dirty="0"/>
              <a:t>Used a lot for non-member operators</a:t>
            </a:r>
          </a:p>
          <a:p>
            <a:r>
              <a:rPr lang="en-US" dirty="0"/>
              <a:t>Syntax to mark friend classes:</a:t>
            </a:r>
            <a:br>
              <a:rPr lang="en-US" dirty="0"/>
            </a:b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friend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ClassName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;</a:t>
            </a:r>
          </a:p>
          <a:p>
            <a:pPr lvl="1"/>
            <a:r>
              <a:rPr lang="en-US" dirty="0"/>
              <a:t>Access is given one-way – from declaring class to the friend class/function</a:t>
            </a:r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9</a:t>
            </a:fld>
            <a:endParaRPr lang="bg-BG"/>
          </a:p>
        </p:txBody>
      </p:sp>
      <p:sp>
        <p:nvSpPr>
          <p:cNvPr id="8" name="TextBox 7"/>
          <p:cNvSpPr txBox="1"/>
          <p:nvPr/>
        </p:nvSpPr>
        <p:spPr>
          <a:xfrm>
            <a:off x="7313068" y="1533177"/>
            <a:ext cx="39629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WE'RE JUST FRIENDS </a:t>
            </a:r>
            <a:br>
              <a:rPr lang="en-US" sz="36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</a:br>
            <a:r>
              <a:rPr lang="en-US" sz="36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… JUST LIKE IN C++</a:t>
            </a:r>
            <a:endParaRPr lang="bg-BG" sz="3600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66627" y="4801603"/>
            <a:ext cx="3901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IF YOU KNOW WHAT I MEAN</a:t>
            </a:r>
            <a:endParaRPr lang="bg-BG" sz="2800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4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S102787990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3137</Words>
  <Application>Microsoft Office PowerPoint</Application>
  <PresentationFormat>Custom</PresentationFormat>
  <Paragraphs>486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Calibri</vt:lpstr>
      <vt:lpstr>Consolas</vt:lpstr>
      <vt:lpstr>Courier New</vt:lpstr>
      <vt:lpstr>Impact</vt:lpstr>
      <vt:lpstr>Times New Roman</vt:lpstr>
      <vt:lpstr>TS102787990</vt:lpstr>
      <vt:lpstr>Full C++ OOP</vt:lpstr>
      <vt:lpstr>Table of Contents</vt:lpstr>
      <vt:lpstr>Members of a Class using const and static </vt:lpstr>
      <vt:lpstr>static and const Members</vt:lpstr>
      <vt:lpstr>static and const Members</vt:lpstr>
      <vt:lpstr>Operator Overloading</vt:lpstr>
      <vt:lpstr>Operator Overloading</vt:lpstr>
      <vt:lpstr>Operator Overloading – Specifics</vt:lpstr>
      <vt:lpstr>The friend Keyword</vt:lpstr>
      <vt:lpstr>Operator Overloading</vt:lpstr>
      <vt:lpstr>Writing a Simple Fraction Class</vt:lpstr>
      <vt:lpstr>Writing a Fraction Class</vt:lpstr>
      <vt:lpstr>The Rule of Three</vt:lpstr>
      <vt:lpstr>Special Class Members in C++ (NOTE: C++11 adds 2 more)</vt:lpstr>
      <vt:lpstr>Default and User-Defined Special Class Members</vt:lpstr>
      <vt:lpstr>The Rule of Three (aka The Big Three)</vt:lpstr>
      <vt:lpstr>The Big Three</vt:lpstr>
      <vt:lpstr>The Rule of Zero</vt:lpstr>
      <vt:lpstr>Inheritance</vt:lpstr>
      <vt:lpstr>Reusing Common Code in Similar Classes</vt:lpstr>
      <vt:lpstr>Inheritance in C++</vt:lpstr>
      <vt:lpstr>Inheritance in C++ – Syntax</vt:lpstr>
      <vt:lpstr>Extending Fraction into a LowestTermsFraction</vt:lpstr>
      <vt:lpstr>LowestTermsFraction</vt:lpstr>
      <vt:lpstr>Inheritance in C++ – Inherited Members </vt:lpstr>
      <vt:lpstr>Inherited Members Visibility</vt:lpstr>
      <vt:lpstr>Constructors and Inheritance</vt:lpstr>
      <vt:lpstr>Inheritance – Constructors and Member Visibility</vt:lpstr>
      <vt:lpstr>Objects in Memory</vt:lpstr>
      <vt:lpstr>Objects in Memory &amp; Hiding Members</vt:lpstr>
      <vt:lpstr>Objects in Memory &amp; Hiding – Example</vt:lpstr>
      <vt:lpstr>Slicing a Descendant into an Ancestor</vt:lpstr>
      <vt:lpstr>Slicing, Hiding Members and Accessing Hidden Members</vt:lpstr>
      <vt:lpstr>Polymorphism</vt:lpstr>
      <vt:lpstr>Polymorphism Concept &amp; Uses</vt:lpstr>
      <vt:lpstr>Pointers to Objects – Polymorphism Part 1</vt:lpstr>
      <vt:lpstr>Pointers to Objects – Polymorphism Part 1 – Example</vt:lpstr>
      <vt:lpstr>virtual Methods – Polymorphism Part 2</vt:lpstr>
      <vt:lpstr>WITHOUT Using virtual Methods:</vt:lpstr>
      <vt:lpstr>Using virtual Methods for Polymorphism</vt:lpstr>
      <vt:lpstr>virtual Methods – Specifics</vt:lpstr>
      <vt:lpstr>Polymorphism</vt:lpstr>
      <vt:lpstr>Abstractions and  Pure-Virtual Functions</vt:lpstr>
      <vt:lpstr>Abstraction</vt:lpstr>
      <vt:lpstr>Abstract Objects Don't Exist</vt:lpstr>
      <vt:lpstr>Pure-Virtual Methods in C++</vt:lpstr>
      <vt:lpstr>Abstract Classes in C++</vt:lpstr>
      <vt:lpstr>OOP Interfaces in C++</vt:lpstr>
      <vt:lpstr>Abstractions in C++</vt:lpstr>
      <vt:lpstr>A Word on Multiple Inheritance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2014-04-29T08:23:38Z</dcterms:created>
  <dcterms:modified xsi:type="dcterms:W3CDTF">2017-04-03T10:33:11Z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