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24"/>
  </p:notesMasterIdLst>
  <p:handoutMasterIdLst>
    <p:handoutMasterId r:id="rId25"/>
  </p:handoutMasterIdLst>
  <p:sldIdLst>
    <p:sldId id="312" r:id="rId3"/>
    <p:sldId id="581" r:id="rId4"/>
    <p:sldId id="396" r:id="rId5"/>
    <p:sldId id="567" r:id="rId6"/>
    <p:sldId id="566" r:id="rId7"/>
    <p:sldId id="360" r:id="rId8"/>
    <p:sldId id="568" r:id="rId9"/>
    <p:sldId id="466" r:id="rId10"/>
    <p:sldId id="569" r:id="rId11"/>
    <p:sldId id="570" r:id="rId12"/>
    <p:sldId id="571" r:id="rId13"/>
    <p:sldId id="572" r:id="rId14"/>
    <p:sldId id="516" r:id="rId15"/>
    <p:sldId id="574" r:id="rId16"/>
    <p:sldId id="575" r:id="rId17"/>
    <p:sldId id="576" r:id="rId18"/>
    <p:sldId id="578" r:id="rId19"/>
    <p:sldId id="577" r:id="rId20"/>
    <p:sldId id="580" r:id="rId21"/>
    <p:sldId id="579" r:id="rId22"/>
    <p:sldId id="298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28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05" autoAdjust="0"/>
    <p:restoredTop sz="96362" autoAdjust="0"/>
  </p:normalViewPr>
  <p:slideViewPr>
    <p:cSldViewPr>
      <p:cViewPr varScale="1">
        <p:scale>
          <a:sx n="57" d="100"/>
          <a:sy n="57" d="100"/>
        </p:scale>
        <p:origin x="78" y="90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398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4/10/2017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4/10/2017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 за редакция стил подзагл. обр.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E624-E48B-4577-A6F4-31E70C663259}" type="datetime1">
              <a:rPr lang="en-US" smtClean="0"/>
              <a:t>4/10/2017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278F-2F0F-4AAA-93D8-D44064BD0F8C}" type="datetime1">
              <a:rPr lang="en-US" smtClean="0"/>
              <a:t>4/10/2017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FD71-AD9D-4396-AD31-DBB269498E50}" type="datetime1">
              <a:rPr lang="en-US" smtClean="0"/>
              <a:t>4/10/2017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388D-4F77-45EF-AF12-5E2F0BEF1824}" type="datetime1">
              <a:rPr lang="en-US" smtClean="0"/>
              <a:t>4/10/2017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69BE-F8D0-4920-AC87-F803E439A405}" type="datetime1">
              <a:rPr lang="en-US" smtClean="0"/>
              <a:t>4/10/2017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AB54-3C13-49E0-A772-4D7039CFFEAA}" type="datetime1">
              <a:rPr lang="en-US" smtClean="0"/>
              <a:t>4/10/2017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D729-0C1E-4055-9AFA-E659A6DDCB6D}" type="datetime1">
              <a:rPr lang="en-US" smtClean="0"/>
              <a:t>4/10/2017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754C-5C6C-46DF-9904-A3D7BE5F301F}" type="datetime1">
              <a:rPr lang="en-US" smtClean="0"/>
              <a:t>4/10/2017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B267-2144-43FF-8F9C-5A71B52924E4}" type="datetime1">
              <a:rPr lang="en-US" smtClean="0"/>
              <a:t>4/10/2017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0051-DF9C-49D2-AD36-6B9BDE1DE3ED}" type="datetime1">
              <a:rPr lang="en-US" smtClean="0"/>
              <a:t>4/10/2017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0C0-4BA8-4AA8-B79B-964C8F235FAB}" type="datetime1">
              <a:rPr lang="en-US" smtClean="0"/>
              <a:t>4/10/2017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13BF-D25D-4A04-A755-9F4B82F5573B}" type="datetime1">
              <a:rPr lang="en-US" smtClean="0"/>
              <a:t>4/10/2017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Exercises on OOP and </a:t>
            </a:r>
            <a:br>
              <a:rPr lang="en-US" dirty="0"/>
            </a:br>
            <a:r>
              <a:rPr lang="en-US" dirty="0"/>
              <a:t>Code Organization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OOP to Solve Complex Problems</a:t>
            </a:r>
          </a:p>
        </p:txBody>
      </p:sp>
    </p:spTree>
    <p:extLst>
      <p:ext uri="{BB962C8B-B14F-4D97-AF65-F5344CB8AC3E}">
        <p14:creationId xmlns:p14="http://schemas.microsoft.com/office/powerpoint/2010/main" val="293659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96481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218883" y="1430953"/>
            <a:ext cx="545060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Organism {</a:t>
            </a:r>
          </a:p>
          <a:p>
            <a:r>
              <a:rPr lang="en-US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float weight;</a:t>
            </a:r>
          </a:p>
          <a:p>
            <a:r>
              <a:rPr lang="en-US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r>
              <a:rPr lang="en-US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Animal : Organism {</a:t>
            </a:r>
          </a:p>
          <a:p>
            <a:r>
              <a:rPr lang="en-US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float speed;</a:t>
            </a:r>
          </a:p>
          <a:p>
            <a:r>
              <a:rPr lang="en-US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r>
              <a:rPr lang="en-US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Plant : Organism {</a:t>
            </a:r>
          </a:p>
          <a:p>
            <a:r>
              <a:rPr lang="en-US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bool hasSeeds;</a:t>
            </a:r>
          </a:p>
          <a:p>
            <a:r>
              <a:rPr lang="en-US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r>
              <a:rPr lang="en-US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GMO : Animal,Plant {</a:t>
            </a:r>
          </a:p>
          <a:p>
            <a:r>
              <a:rPr lang="en-US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we get 2 copies of</a:t>
            </a:r>
          </a:p>
          <a:p>
            <a:r>
              <a:rPr lang="en-US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Organism here…</a:t>
            </a:r>
          </a:p>
          <a:p>
            <a:r>
              <a:rPr lang="en-US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 </a:t>
            </a:r>
            <a:br>
              <a:rPr lang="en-US" dirty="0"/>
            </a:br>
            <a:r>
              <a:rPr lang="en-US" dirty="0"/>
              <a:t>– the Diamond Problem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11</a:t>
            </a:fld>
            <a:endParaRPr lang="bg-BG"/>
          </a:p>
        </p:txBody>
      </p:sp>
      <p:sp>
        <p:nvSpPr>
          <p:cNvPr id="5" name="Flowchart: Card 4"/>
          <p:cNvSpPr/>
          <p:nvPr/>
        </p:nvSpPr>
        <p:spPr>
          <a:xfrm>
            <a:off x="5865812" y="1379100"/>
            <a:ext cx="2597026" cy="2163697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6" name="Flowchart: Process 5"/>
          <p:cNvSpPr/>
          <p:nvPr/>
        </p:nvSpPr>
        <p:spPr>
          <a:xfrm>
            <a:off x="6139438" y="2966396"/>
            <a:ext cx="2087874" cy="447457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float speed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66" y="1416698"/>
            <a:ext cx="2150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Animal : Organism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" name="Flowchart: Card 14"/>
          <p:cNvSpPr/>
          <p:nvPr/>
        </p:nvSpPr>
        <p:spPr>
          <a:xfrm>
            <a:off x="5795260" y="3672455"/>
            <a:ext cx="5570241" cy="2728345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918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918 h 10000"/>
              <a:gd name="connsiteX0" fmla="*/ 0 w 10000"/>
              <a:gd name="connsiteY0" fmla="*/ 1073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1073 h 10000"/>
              <a:gd name="connsiteX0" fmla="*/ 0 w 10035"/>
              <a:gd name="connsiteY0" fmla="*/ 1073 h 10000"/>
              <a:gd name="connsiteX1" fmla="*/ 2035 w 10035"/>
              <a:gd name="connsiteY1" fmla="*/ 0 h 10000"/>
              <a:gd name="connsiteX2" fmla="*/ 10035 w 10035"/>
              <a:gd name="connsiteY2" fmla="*/ 0 h 10000"/>
              <a:gd name="connsiteX3" fmla="*/ 10035 w 10035"/>
              <a:gd name="connsiteY3" fmla="*/ 10000 h 10000"/>
              <a:gd name="connsiteX4" fmla="*/ 35 w 10035"/>
              <a:gd name="connsiteY4" fmla="*/ 10000 h 10000"/>
              <a:gd name="connsiteX5" fmla="*/ 0 w 10035"/>
              <a:gd name="connsiteY5" fmla="*/ 107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35" h="10000">
                <a:moveTo>
                  <a:pt x="0" y="1073"/>
                </a:moveTo>
                <a:lnTo>
                  <a:pt x="2035" y="0"/>
                </a:lnTo>
                <a:lnTo>
                  <a:pt x="10035" y="0"/>
                </a:lnTo>
                <a:lnTo>
                  <a:pt x="10035" y="10000"/>
                </a:lnTo>
                <a:lnTo>
                  <a:pt x="35" y="10000"/>
                </a:lnTo>
                <a:cubicBezTo>
                  <a:pt x="23" y="7024"/>
                  <a:pt x="12" y="4049"/>
                  <a:pt x="0" y="107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049359" y="3695595"/>
            <a:ext cx="3609243" cy="462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GMO : Animal, Plant</a:t>
            </a:r>
          </a:p>
        </p:txBody>
      </p:sp>
      <p:sp>
        <p:nvSpPr>
          <p:cNvPr id="20" name="Flowchart: Card 19"/>
          <p:cNvSpPr/>
          <p:nvPr/>
        </p:nvSpPr>
        <p:spPr>
          <a:xfrm>
            <a:off x="7469833" y="228600"/>
            <a:ext cx="2456179" cy="1025571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8100410" y="266198"/>
            <a:ext cx="194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Organism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7678622" y="733952"/>
            <a:ext cx="2087874" cy="447457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float weight</a:t>
            </a:r>
            <a:endParaRPr lang="bg-BG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8" name="Flowchart: Card 27"/>
          <p:cNvSpPr/>
          <p:nvPr/>
        </p:nvSpPr>
        <p:spPr>
          <a:xfrm>
            <a:off x="5940424" y="1853949"/>
            <a:ext cx="2456179" cy="1025571"/>
          </a:xfrm>
          <a:prstGeom prst="flowChartPunchedCard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6571001" y="1891547"/>
            <a:ext cx="194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Organism</a:t>
            </a:r>
          </a:p>
        </p:txBody>
      </p:sp>
      <p:sp>
        <p:nvSpPr>
          <p:cNvPr id="31" name="Flowchart: Process 30"/>
          <p:cNvSpPr/>
          <p:nvPr/>
        </p:nvSpPr>
        <p:spPr>
          <a:xfrm>
            <a:off x="6121566" y="2346512"/>
            <a:ext cx="2087874" cy="447457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float weight</a:t>
            </a:r>
            <a:endParaRPr lang="bg-BG" sz="20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2" name="Flowchart: Card 31"/>
          <p:cNvSpPr/>
          <p:nvPr/>
        </p:nvSpPr>
        <p:spPr>
          <a:xfrm>
            <a:off x="8697923" y="1371600"/>
            <a:ext cx="2597026" cy="2163697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9142750" y="1409198"/>
            <a:ext cx="2126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Plant : Organism</a:t>
            </a:r>
          </a:p>
        </p:txBody>
      </p:sp>
      <p:sp>
        <p:nvSpPr>
          <p:cNvPr id="35" name="Flowchart: Card 34"/>
          <p:cNvSpPr/>
          <p:nvPr/>
        </p:nvSpPr>
        <p:spPr>
          <a:xfrm>
            <a:off x="8772535" y="1846449"/>
            <a:ext cx="2456179" cy="1025571"/>
          </a:xfrm>
          <a:prstGeom prst="flowChartPunchedCard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403112" y="1884047"/>
            <a:ext cx="194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Organism</a:t>
            </a:r>
          </a:p>
        </p:txBody>
      </p:sp>
      <p:sp>
        <p:nvSpPr>
          <p:cNvPr id="37" name="Flowchart: Process 36"/>
          <p:cNvSpPr/>
          <p:nvPr/>
        </p:nvSpPr>
        <p:spPr>
          <a:xfrm>
            <a:off x="8953677" y="2339012"/>
            <a:ext cx="2087874" cy="447457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float weight</a:t>
            </a:r>
            <a:endParaRPr lang="bg-BG" sz="20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8" name="Flowchart: Process 37"/>
          <p:cNvSpPr/>
          <p:nvPr/>
        </p:nvSpPr>
        <p:spPr>
          <a:xfrm>
            <a:off x="8952089" y="3021159"/>
            <a:ext cx="2082431" cy="440550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 </a:t>
            </a:r>
            <a:r>
              <a:rPr lang="en-US" sz="20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hasSeeds</a:t>
            </a:r>
          </a:p>
        </p:txBody>
      </p:sp>
      <p:sp>
        <p:nvSpPr>
          <p:cNvPr id="39" name="Flowchart: Card 38"/>
          <p:cNvSpPr/>
          <p:nvPr/>
        </p:nvSpPr>
        <p:spPr>
          <a:xfrm>
            <a:off x="5865812" y="4132217"/>
            <a:ext cx="2597026" cy="2163697"/>
          </a:xfrm>
          <a:prstGeom prst="flowChartPunchedCard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40" name="Flowchart: Process 39"/>
          <p:cNvSpPr/>
          <p:nvPr/>
        </p:nvSpPr>
        <p:spPr>
          <a:xfrm>
            <a:off x="6139438" y="5719513"/>
            <a:ext cx="2087874" cy="447457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float speed</a:t>
            </a:r>
            <a:endParaRPr lang="bg-BG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96389" y="4169815"/>
            <a:ext cx="194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Animal</a:t>
            </a:r>
          </a:p>
        </p:txBody>
      </p:sp>
      <p:sp>
        <p:nvSpPr>
          <p:cNvPr id="42" name="Flowchart: Card 41"/>
          <p:cNvSpPr/>
          <p:nvPr/>
        </p:nvSpPr>
        <p:spPr>
          <a:xfrm>
            <a:off x="5940424" y="4607066"/>
            <a:ext cx="2456179" cy="1025571"/>
          </a:xfrm>
          <a:prstGeom prst="flowChartPunchedCard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6571001" y="4644664"/>
            <a:ext cx="194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Organism</a:t>
            </a:r>
          </a:p>
        </p:txBody>
      </p:sp>
      <p:sp>
        <p:nvSpPr>
          <p:cNvPr id="44" name="Flowchart: Process 43"/>
          <p:cNvSpPr/>
          <p:nvPr/>
        </p:nvSpPr>
        <p:spPr>
          <a:xfrm>
            <a:off x="6121566" y="5099629"/>
            <a:ext cx="2087874" cy="447457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float weight</a:t>
            </a:r>
            <a:endParaRPr lang="bg-BG" sz="20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5" name="Flowchart: Card 44"/>
          <p:cNvSpPr/>
          <p:nvPr/>
        </p:nvSpPr>
        <p:spPr>
          <a:xfrm>
            <a:off x="8697923" y="4124717"/>
            <a:ext cx="2597026" cy="2163697"/>
          </a:xfrm>
          <a:prstGeom prst="flowChartPunchedCard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9328500" y="4162315"/>
            <a:ext cx="194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Plant</a:t>
            </a:r>
          </a:p>
        </p:txBody>
      </p:sp>
      <p:sp>
        <p:nvSpPr>
          <p:cNvPr id="47" name="Flowchart: Card 46"/>
          <p:cNvSpPr/>
          <p:nvPr/>
        </p:nvSpPr>
        <p:spPr>
          <a:xfrm>
            <a:off x="8772535" y="4599566"/>
            <a:ext cx="2456179" cy="1025571"/>
          </a:xfrm>
          <a:prstGeom prst="flowChartPunchedCard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3112" y="4637164"/>
            <a:ext cx="194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Organism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8953677" y="5092129"/>
            <a:ext cx="2087874" cy="447457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float weight</a:t>
            </a:r>
            <a:endParaRPr lang="bg-BG" sz="20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0" name="Flowchart: Process 49"/>
          <p:cNvSpPr/>
          <p:nvPr/>
        </p:nvSpPr>
        <p:spPr>
          <a:xfrm>
            <a:off x="8952089" y="5774276"/>
            <a:ext cx="2082431" cy="440550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 </a:t>
            </a:r>
            <a:r>
              <a:rPr lang="en-US" sz="2000" i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hasSeeds</a:t>
            </a:r>
          </a:p>
        </p:txBody>
      </p:sp>
    </p:spTree>
    <p:extLst>
      <p:ext uri="{BB962C8B-B14F-4D97-AF65-F5344CB8AC3E}">
        <p14:creationId xmlns:p14="http://schemas.microsoft.com/office/powerpoint/2010/main" val="423728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218883" y="1430953"/>
            <a:ext cx="54506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Organism {</a:t>
            </a:r>
          </a:p>
          <a:p>
            <a:r>
              <a:rPr lang="en-US" sz="18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float weight;</a:t>
            </a:r>
          </a:p>
          <a:p>
            <a:r>
              <a:rPr lang="en-US" sz="18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r>
              <a:rPr lang="en-US" sz="18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Animal : virtual Organism {</a:t>
            </a:r>
          </a:p>
          <a:p>
            <a:r>
              <a:rPr lang="en-US" sz="18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float speed;</a:t>
            </a:r>
          </a:p>
          <a:p>
            <a:r>
              <a:rPr lang="en-US" sz="18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r>
              <a:rPr lang="en-US" sz="18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Plant : virtual Organism {</a:t>
            </a:r>
          </a:p>
          <a:p>
            <a:r>
              <a:rPr lang="en-US" sz="18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bool hasSeeds;</a:t>
            </a:r>
          </a:p>
          <a:p>
            <a:r>
              <a:rPr lang="en-US" sz="18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r>
              <a:rPr lang="en-US" sz="18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GMO : Animal,Plant {</a:t>
            </a:r>
          </a:p>
          <a:p>
            <a:r>
              <a:rPr lang="en-US" sz="18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We get only 1 Organism here</a:t>
            </a:r>
          </a:p>
          <a:p>
            <a:r>
              <a:rPr lang="en-US" sz="18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that Plant &amp; Animal point to</a:t>
            </a:r>
          </a:p>
          <a:p>
            <a:r>
              <a:rPr lang="en-US" sz="18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instead of having a copy</a:t>
            </a:r>
          </a:p>
          <a:p>
            <a:r>
              <a:rPr lang="en-US" sz="18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endParaRPr lang="en-US" sz="1800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virtual</a:t>
            </a:r>
            <a:r>
              <a:rPr lang="en-US" dirty="0"/>
              <a:t> Inheritance</a:t>
            </a:r>
            <a:br>
              <a:rPr lang="en-US" dirty="0"/>
            </a:br>
            <a:r>
              <a:rPr lang="en-US" sz="3200" dirty="0"/>
              <a:t>– handling the Diamond </a:t>
            </a:r>
            <a:endParaRPr lang="bg-BG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12</a:t>
            </a:fld>
            <a:endParaRPr lang="bg-BG"/>
          </a:p>
        </p:txBody>
      </p:sp>
      <p:sp>
        <p:nvSpPr>
          <p:cNvPr id="5" name="Flowchart: Card 4"/>
          <p:cNvSpPr/>
          <p:nvPr/>
        </p:nvSpPr>
        <p:spPr>
          <a:xfrm>
            <a:off x="5830127" y="379657"/>
            <a:ext cx="2597026" cy="2586852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6" name="Flowchart: Process 5"/>
          <p:cNvSpPr/>
          <p:nvPr/>
        </p:nvSpPr>
        <p:spPr>
          <a:xfrm>
            <a:off x="6085881" y="2417888"/>
            <a:ext cx="2087874" cy="447457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float speed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70153" y="418845"/>
            <a:ext cx="2697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Animal : virtual Organism</a:t>
            </a:r>
          </a:p>
        </p:txBody>
      </p:sp>
      <p:sp>
        <p:nvSpPr>
          <p:cNvPr id="8" name="Flowchart: Card 14"/>
          <p:cNvSpPr/>
          <p:nvPr/>
        </p:nvSpPr>
        <p:spPr>
          <a:xfrm>
            <a:off x="5722042" y="3075359"/>
            <a:ext cx="5570241" cy="3249241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918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918 h 10000"/>
              <a:gd name="connsiteX0" fmla="*/ 0 w 10000"/>
              <a:gd name="connsiteY0" fmla="*/ 1073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1073 h 10000"/>
              <a:gd name="connsiteX0" fmla="*/ 0 w 10035"/>
              <a:gd name="connsiteY0" fmla="*/ 1073 h 10000"/>
              <a:gd name="connsiteX1" fmla="*/ 2035 w 10035"/>
              <a:gd name="connsiteY1" fmla="*/ 0 h 10000"/>
              <a:gd name="connsiteX2" fmla="*/ 10035 w 10035"/>
              <a:gd name="connsiteY2" fmla="*/ 0 h 10000"/>
              <a:gd name="connsiteX3" fmla="*/ 10035 w 10035"/>
              <a:gd name="connsiteY3" fmla="*/ 10000 h 10000"/>
              <a:gd name="connsiteX4" fmla="*/ 35 w 10035"/>
              <a:gd name="connsiteY4" fmla="*/ 10000 h 10000"/>
              <a:gd name="connsiteX5" fmla="*/ 0 w 10035"/>
              <a:gd name="connsiteY5" fmla="*/ 107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35" h="10000">
                <a:moveTo>
                  <a:pt x="0" y="1073"/>
                </a:moveTo>
                <a:lnTo>
                  <a:pt x="2035" y="0"/>
                </a:lnTo>
                <a:lnTo>
                  <a:pt x="10035" y="0"/>
                </a:lnTo>
                <a:lnTo>
                  <a:pt x="10035" y="10000"/>
                </a:lnTo>
                <a:lnTo>
                  <a:pt x="35" y="10000"/>
                </a:lnTo>
                <a:cubicBezTo>
                  <a:pt x="23" y="7024"/>
                  <a:pt x="12" y="4049"/>
                  <a:pt x="0" y="107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976141" y="3098499"/>
            <a:ext cx="3609243" cy="462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GMO : Animal, Plant</a:t>
            </a:r>
          </a:p>
        </p:txBody>
      </p:sp>
      <p:sp>
        <p:nvSpPr>
          <p:cNvPr id="28" name="Flowchart: Card 27"/>
          <p:cNvSpPr/>
          <p:nvPr/>
        </p:nvSpPr>
        <p:spPr>
          <a:xfrm>
            <a:off x="5904739" y="854505"/>
            <a:ext cx="2456179" cy="1025571"/>
          </a:xfrm>
          <a:prstGeom prst="flowChartPunchedCard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6535316" y="892103"/>
            <a:ext cx="194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Organism</a:t>
            </a:r>
          </a:p>
        </p:txBody>
      </p:sp>
      <p:sp>
        <p:nvSpPr>
          <p:cNvPr id="31" name="Flowchart: Process 30"/>
          <p:cNvSpPr/>
          <p:nvPr/>
        </p:nvSpPr>
        <p:spPr>
          <a:xfrm>
            <a:off x="6085881" y="1347068"/>
            <a:ext cx="2087874" cy="447457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float weight</a:t>
            </a:r>
            <a:endParaRPr lang="bg-BG" sz="20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074256" y="1951603"/>
            <a:ext cx="2087874" cy="390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vtable</a:t>
            </a:r>
            <a:r>
              <a:rPr lang="en-US" sz="2000" dirty="0"/>
              <a:t> * organism</a:t>
            </a:r>
            <a:endParaRPr lang="bg-BG" sz="2000" dirty="0"/>
          </a:p>
        </p:txBody>
      </p:sp>
      <p:sp>
        <p:nvSpPr>
          <p:cNvPr id="57" name="Flowchart: Card 56"/>
          <p:cNvSpPr/>
          <p:nvPr/>
        </p:nvSpPr>
        <p:spPr>
          <a:xfrm>
            <a:off x="8697401" y="386108"/>
            <a:ext cx="2597026" cy="2580401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59" name="TextBox 58"/>
          <p:cNvSpPr txBox="1"/>
          <p:nvPr/>
        </p:nvSpPr>
        <p:spPr>
          <a:xfrm>
            <a:off x="9138158" y="396533"/>
            <a:ext cx="2263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defRPr>
            </a:lvl1pPr>
          </a:lstStyle>
          <a:p>
            <a:r>
              <a:rPr lang="en-US" dirty="0"/>
              <a:t>Plant : virtual Organism</a:t>
            </a:r>
          </a:p>
        </p:txBody>
      </p:sp>
      <p:sp>
        <p:nvSpPr>
          <p:cNvPr id="60" name="Flowchart: Card 59"/>
          <p:cNvSpPr/>
          <p:nvPr/>
        </p:nvSpPr>
        <p:spPr>
          <a:xfrm>
            <a:off x="8772013" y="860957"/>
            <a:ext cx="2456179" cy="1025571"/>
          </a:xfrm>
          <a:prstGeom prst="flowChartPunchedCard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61" name="TextBox 60"/>
          <p:cNvSpPr txBox="1"/>
          <p:nvPr/>
        </p:nvSpPr>
        <p:spPr>
          <a:xfrm>
            <a:off x="9402590" y="898555"/>
            <a:ext cx="194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Organism</a:t>
            </a:r>
          </a:p>
        </p:txBody>
      </p:sp>
      <p:sp>
        <p:nvSpPr>
          <p:cNvPr id="62" name="Flowchart: Process 61"/>
          <p:cNvSpPr/>
          <p:nvPr/>
        </p:nvSpPr>
        <p:spPr>
          <a:xfrm>
            <a:off x="8953155" y="1353520"/>
            <a:ext cx="2087874" cy="447457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float weight</a:t>
            </a:r>
            <a:endParaRPr lang="bg-BG" sz="20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941530" y="1958055"/>
            <a:ext cx="2087874" cy="390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vtable</a:t>
            </a:r>
            <a:r>
              <a:rPr lang="en-US" sz="2000" dirty="0"/>
              <a:t> * organism</a:t>
            </a:r>
            <a:endParaRPr lang="bg-BG" sz="2000" dirty="0"/>
          </a:p>
        </p:txBody>
      </p:sp>
      <p:sp>
        <p:nvSpPr>
          <p:cNvPr id="64" name="Flowchart: Process 63"/>
          <p:cNvSpPr/>
          <p:nvPr/>
        </p:nvSpPr>
        <p:spPr>
          <a:xfrm>
            <a:off x="8937220" y="2417888"/>
            <a:ext cx="2082431" cy="440550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 </a:t>
            </a:r>
            <a:r>
              <a:rPr lang="en-US" sz="20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hasSeeds</a:t>
            </a:r>
          </a:p>
        </p:txBody>
      </p:sp>
      <p:sp>
        <p:nvSpPr>
          <p:cNvPr id="65" name="Flowchart: Card 64"/>
          <p:cNvSpPr/>
          <p:nvPr/>
        </p:nvSpPr>
        <p:spPr>
          <a:xfrm>
            <a:off x="6000636" y="3592318"/>
            <a:ext cx="5028767" cy="1025571"/>
          </a:xfrm>
          <a:prstGeom prst="flowChartPunchedCard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66" name="TextBox 65"/>
          <p:cNvSpPr txBox="1"/>
          <p:nvPr/>
        </p:nvSpPr>
        <p:spPr>
          <a:xfrm>
            <a:off x="7897324" y="3629916"/>
            <a:ext cx="194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Organism</a:t>
            </a:r>
          </a:p>
        </p:txBody>
      </p:sp>
      <p:sp>
        <p:nvSpPr>
          <p:cNvPr id="67" name="Flowchart: Process 66"/>
          <p:cNvSpPr/>
          <p:nvPr/>
        </p:nvSpPr>
        <p:spPr>
          <a:xfrm>
            <a:off x="7447889" y="4084881"/>
            <a:ext cx="2087874" cy="447457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float weight</a:t>
            </a:r>
            <a:endParaRPr lang="bg-BG" sz="20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8" name="Flowchart: Card 67"/>
          <p:cNvSpPr/>
          <p:nvPr/>
        </p:nvSpPr>
        <p:spPr>
          <a:xfrm>
            <a:off x="5772342" y="4847110"/>
            <a:ext cx="2597026" cy="1413794"/>
          </a:xfrm>
          <a:prstGeom prst="flowChartPunchedCard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69" name="Flowchart: Process 68"/>
          <p:cNvSpPr/>
          <p:nvPr/>
        </p:nvSpPr>
        <p:spPr>
          <a:xfrm>
            <a:off x="6106871" y="5736589"/>
            <a:ext cx="2087874" cy="447457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float speed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85981" y="4798441"/>
            <a:ext cx="194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Animal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095246" y="5270304"/>
            <a:ext cx="2087874" cy="390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vtable</a:t>
            </a:r>
            <a:r>
              <a:rPr lang="en-US" sz="2000" dirty="0"/>
              <a:t> * organism</a:t>
            </a:r>
            <a:endParaRPr lang="bg-BG" sz="2000" dirty="0"/>
          </a:p>
        </p:txBody>
      </p:sp>
      <p:sp>
        <p:nvSpPr>
          <p:cNvPr id="75" name="Flowchart: Card 74"/>
          <p:cNvSpPr/>
          <p:nvPr/>
        </p:nvSpPr>
        <p:spPr>
          <a:xfrm>
            <a:off x="8639616" y="4853562"/>
            <a:ext cx="2597026" cy="1405108"/>
          </a:xfrm>
          <a:prstGeom prst="flowChartPunchedCard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76" name="TextBox 75"/>
          <p:cNvSpPr txBox="1"/>
          <p:nvPr/>
        </p:nvSpPr>
        <p:spPr>
          <a:xfrm>
            <a:off x="9353255" y="4804893"/>
            <a:ext cx="194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Plant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962520" y="5276756"/>
            <a:ext cx="2087874" cy="390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vtable</a:t>
            </a:r>
            <a:r>
              <a:rPr lang="en-US" sz="2000" dirty="0"/>
              <a:t> * organism</a:t>
            </a:r>
            <a:endParaRPr lang="bg-BG" sz="2000" dirty="0"/>
          </a:p>
        </p:txBody>
      </p:sp>
      <p:sp>
        <p:nvSpPr>
          <p:cNvPr id="81" name="Flowchart: Process 80"/>
          <p:cNvSpPr/>
          <p:nvPr/>
        </p:nvSpPr>
        <p:spPr>
          <a:xfrm>
            <a:off x="8958210" y="5736589"/>
            <a:ext cx="2082431" cy="440550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 </a:t>
            </a:r>
            <a:r>
              <a:rPr lang="en-US" sz="20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hasSeeds</a:t>
            </a:r>
          </a:p>
        </p:txBody>
      </p:sp>
      <p:cxnSp>
        <p:nvCxnSpPr>
          <p:cNvPr id="82" name="Connector: Curved 81"/>
          <p:cNvCxnSpPr>
            <a:cxnSpLocks/>
            <a:stCxn id="74" idx="1"/>
            <a:endCxn id="65" idx="1"/>
          </p:cNvCxnSpPr>
          <p:nvPr/>
        </p:nvCxnSpPr>
        <p:spPr>
          <a:xfrm rot="10800000">
            <a:off x="6000636" y="4105104"/>
            <a:ext cx="94610" cy="1360510"/>
          </a:xfrm>
          <a:prstGeom prst="curvedConnector3">
            <a:avLst>
              <a:gd name="adj1" fmla="val 679130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/>
          <p:cNvCxnSpPr>
            <a:cxnSpLocks/>
            <a:stCxn id="80" idx="3"/>
            <a:endCxn id="65" idx="3"/>
          </p:cNvCxnSpPr>
          <p:nvPr/>
        </p:nvCxnSpPr>
        <p:spPr>
          <a:xfrm flipH="1" flipV="1">
            <a:off x="11029403" y="4105104"/>
            <a:ext cx="20991" cy="1366962"/>
          </a:xfrm>
          <a:prstGeom prst="curvedConnector3">
            <a:avLst>
              <a:gd name="adj1" fmla="val -2886813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/>
          <p:cNvCxnSpPr>
            <a:cxnSpLocks/>
            <a:stCxn id="55" idx="1"/>
            <a:endCxn id="28" idx="1"/>
          </p:cNvCxnSpPr>
          <p:nvPr/>
        </p:nvCxnSpPr>
        <p:spPr>
          <a:xfrm rot="10800000">
            <a:off x="5904740" y="1367291"/>
            <a:ext cx="169517" cy="779622"/>
          </a:xfrm>
          <a:prstGeom prst="curvedConnector3">
            <a:avLst>
              <a:gd name="adj1" fmla="val 414659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/>
          <p:cNvCxnSpPr>
            <a:cxnSpLocks/>
            <a:stCxn id="63" idx="3"/>
            <a:endCxn id="60" idx="3"/>
          </p:cNvCxnSpPr>
          <p:nvPr/>
        </p:nvCxnSpPr>
        <p:spPr>
          <a:xfrm flipV="1">
            <a:off x="11029404" y="1373743"/>
            <a:ext cx="198788" cy="779622"/>
          </a:xfrm>
          <a:prstGeom prst="curvedConnector3">
            <a:avLst>
              <a:gd name="adj1" fmla="val 353723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217295" y="5562600"/>
            <a:ext cx="90712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NOTE: constructors for virtually inherited </a:t>
            </a:r>
            <a:br>
              <a:rPr lang="en-US" sz="1600" dirty="0"/>
            </a:br>
            <a:r>
              <a:rPr lang="en-US" sz="1600" dirty="0"/>
              <a:t>classes are only executed for the actual type </a:t>
            </a:r>
            <a:br>
              <a:rPr lang="en-US" sz="1600" dirty="0"/>
            </a:br>
            <a:r>
              <a:rPr lang="en-US" sz="1600" dirty="0"/>
              <a:t>– i.e. if we create a Plant, the Organism </a:t>
            </a:r>
            <a:r>
              <a:rPr lang="en-US" sz="1600" dirty="0" err="1"/>
              <a:t>ctor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will be executed, but if we create a GMO, the </a:t>
            </a:r>
            <a:r>
              <a:rPr lang="en-US" sz="1600" dirty="0" err="1"/>
              <a:t>ctor</a:t>
            </a:r>
            <a:r>
              <a:rPr lang="en-US" sz="1600" dirty="0"/>
              <a:t> will only be executed when GMOs constructor executes, </a:t>
            </a:r>
            <a:br>
              <a:rPr lang="en-US" sz="1600" dirty="0"/>
            </a:br>
            <a:r>
              <a:rPr lang="en-US" sz="1600" dirty="0"/>
              <a:t>NOT when Animal's and Plants </a:t>
            </a:r>
            <a:r>
              <a:rPr lang="en-US" sz="1600" dirty="0" err="1"/>
              <a:t>ctors</a:t>
            </a:r>
            <a:r>
              <a:rPr lang="en-US" sz="1600" dirty="0"/>
              <a:t> execute. So the GMO class must call the Organism </a:t>
            </a:r>
            <a:r>
              <a:rPr lang="en-US" sz="1600" dirty="0" err="1"/>
              <a:t>ctor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723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virtual</a:t>
            </a:r>
            <a:r>
              <a:rPr lang="en-US" dirty="0"/>
              <a:t> 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00774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a Linked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Utilizing OOP to Build a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86699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Linked List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 data structure concept:</a:t>
            </a:r>
          </a:p>
          <a:p>
            <a:pPr lvl="1"/>
            <a:r>
              <a:rPr lang="en-US" dirty="0"/>
              <a:t>Contains a sequence of elements</a:t>
            </a:r>
          </a:p>
          <a:p>
            <a:pPr lvl="1"/>
            <a:r>
              <a:rPr lang="en-US" dirty="0"/>
              <a:t>Elements are NOT guaranteed to be in consecutive memory addresses (unlike arrays)</a:t>
            </a:r>
          </a:p>
          <a:p>
            <a:pPr lvl="1"/>
            <a:r>
              <a:rPr lang="en-US" dirty="0"/>
              <a:t>Each element points to the address of the next (and/or previous) element</a:t>
            </a:r>
          </a:p>
          <a:p>
            <a:pPr lvl="1"/>
            <a:r>
              <a:rPr lang="en-US" dirty="0"/>
              <a:t>Adding and removing happens instantly (if we know the element's address)</a:t>
            </a:r>
          </a:p>
          <a:p>
            <a:pPr lvl="1"/>
            <a:r>
              <a:rPr lang="en-US" dirty="0"/>
              <a:t>Finding an element requires traversing the list</a:t>
            </a:r>
          </a:p>
          <a:p>
            <a:r>
              <a:rPr lang="en-US" dirty="0"/>
              <a:t>What we need to have:</a:t>
            </a:r>
          </a:p>
          <a:p>
            <a:pPr lvl="1"/>
            <a:r>
              <a:rPr lang="en-US" dirty="0"/>
              <a:t>A class to represent elements with values and pointers to other elements</a:t>
            </a:r>
          </a:p>
          <a:p>
            <a:pPr lvl="1"/>
            <a:r>
              <a:rPr lang="en-US" dirty="0"/>
              <a:t>A class which represents the linked list (knows size, start &amp; end element)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314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a Linked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87680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Simple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Combining Classes, Inheritance, Polymorphism and Console Operations to Make a Working Game</a:t>
            </a:r>
          </a:p>
        </p:txBody>
      </p:sp>
    </p:spTree>
    <p:extLst>
      <p:ext uri="{BB962C8B-B14F-4D97-AF65-F5344CB8AC3E}">
        <p14:creationId xmlns:p14="http://schemas.microsoft.com/office/powerpoint/2010/main" val="257395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Dyna Blaster – Console Version!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2-4 players playing at the same time in a square grid (a matrix)</a:t>
            </a:r>
          </a:p>
          <a:p>
            <a:pPr lvl="1"/>
            <a:r>
              <a:rPr lang="en-US" dirty="0"/>
              <a:t>Positions are integer coordinates in the grid</a:t>
            </a:r>
          </a:p>
          <a:p>
            <a:pPr lvl="1"/>
            <a:r>
              <a:rPr lang="en-US" dirty="0"/>
              <a:t>2 objects "collide" when they have the </a:t>
            </a:r>
            <a:br>
              <a:rPr lang="en-US" dirty="0"/>
            </a:br>
            <a:r>
              <a:rPr lang="en-US" dirty="0"/>
              <a:t>same grid coordinates</a:t>
            </a:r>
          </a:p>
          <a:p>
            <a:pPr lvl="1"/>
            <a:r>
              <a:rPr lang="en-US" dirty="0"/>
              <a:t>Players move at a speed of 1 grid unit per second</a:t>
            </a:r>
          </a:p>
          <a:p>
            <a:r>
              <a:rPr lang="en-US" dirty="0"/>
              <a:t>The game has wall-like objects:</a:t>
            </a:r>
          </a:p>
          <a:p>
            <a:pPr lvl="1"/>
            <a:r>
              <a:rPr lang="en-US" dirty="0"/>
              <a:t>Players can't pass through them (collide)</a:t>
            </a:r>
          </a:p>
          <a:p>
            <a:pPr lvl="1"/>
            <a:r>
              <a:rPr lang="en-US" dirty="0"/>
              <a:t>Indestructible &amp; Destroyable walls</a:t>
            </a:r>
          </a:p>
          <a:p>
            <a:r>
              <a:rPr lang="en-US" dirty="0"/>
              <a:t>Players drop bombs, which explode after time</a:t>
            </a:r>
          </a:p>
          <a:p>
            <a:pPr lvl="1"/>
            <a:r>
              <a:rPr lang="en-US" dirty="0"/>
              <a:t>Bomb explosions go up, down, left and right, in the grid, for a certain length</a:t>
            </a:r>
          </a:p>
          <a:p>
            <a:pPr lvl="1"/>
            <a:r>
              <a:rPr lang="en-US" dirty="0"/>
              <a:t>Bombs destroy any destroyable objects, including players and the owner (when the explosion collides with a destroyable object)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18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392" t="33448" r="49362" b="24319"/>
          <a:stretch/>
        </p:blipFill>
        <p:spPr>
          <a:xfrm>
            <a:off x="8304212" y="2117123"/>
            <a:ext cx="3106277" cy="281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6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Dyna Blaster </a:t>
            </a:r>
            <a:r>
              <a:rPr lang="en-US"/>
              <a:t>– Additional Features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"creeps" in the game</a:t>
            </a:r>
          </a:p>
          <a:p>
            <a:pPr lvl="1"/>
            <a:r>
              <a:rPr lang="en-US" dirty="0"/>
              <a:t>Non-playable, AI-controlled creatures, which kill the players on contact</a:t>
            </a:r>
          </a:p>
          <a:p>
            <a:pPr lvl="1"/>
            <a:r>
              <a:rPr lang="en-US" dirty="0"/>
              <a:t>2 types – Ghost and Blob. Ghosts can pass through destroyable walls</a:t>
            </a:r>
          </a:p>
          <a:p>
            <a:pPr lvl="1"/>
            <a:r>
              <a:rPr lang="en-US" dirty="0"/>
              <a:t>Can also be killed by bombs</a:t>
            </a:r>
          </a:p>
          <a:p>
            <a:r>
              <a:rPr lang="en-US" dirty="0"/>
              <a:t>The game also has power-ups</a:t>
            </a:r>
          </a:p>
          <a:p>
            <a:pPr lvl="1"/>
            <a:r>
              <a:rPr lang="en-US" dirty="0"/>
              <a:t>Can be picked-up by players to change some of their characteristics</a:t>
            </a:r>
          </a:p>
          <a:p>
            <a:pPr lvl="1"/>
            <a:r>
              <a:rPr lang="en-US" dirty="0"/>
              <a:t>Explosion range power-up – increases explosion range by 1 grid unit</a:t>
            </a:r>
          </a:p>
          <a:p>
            <a:pPr lvl="1"/>
            <a:r>
              <a:rPr lang="en-US" dirty="0"/>
              <a:t>Bombs power-up – increases the number of bombs a player can drop at a time (i.e. the number of non-exploded bombs dropped by a player)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797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Announcement: Judge Assignment 2 is Coming!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Contest starts Monday, 17</a:t>
            </a:r>
            <a:r>
              <a:rPr lang="en-US" baseline="30000" dirty="0"/>
              <a:t>th</a:t>
            </a:r>
            <a:r>
              <a:rPr lang="en-US" dirty="0"/>
              <a:t> April 2017, 10:00</a:t>
            </a:r>
          </a:p>
          <a:p>
            <a:pPr lvl="1"/>
            <a:r>
              <a:rPr lang="en-US" dirty="0"/>
              <a:t>Ends on Sunday, 30</a:t>
            </a:r>
            <a:r>
              <a:rPr lang="en-US" baseline="30000" dirty="0"/>
              <a:t>th</a:t>
            </a:r>
            <a:r>
              <a:rPr lang="en-US" dirty="0"/>
              <a:t> April 2017, 23:59</a:t>
            </a:r>
          </a:p>
          <a:p>
            <a:pPr lvl="1"/>
            <a:r>
              <a:rPr lang="en-US" dirty="0"/>
              <a:t>After contest end, a practice option will be available (practice doesn't count towards your result for the course)</a:t>
            </a:r>
          </a:p>
          <a:p>
            <a:pPr lvl="1"/>
            <a:r>
              <a:rPr lang="en-US" dirty="0"/>
              <a:t>After contest end, solutions and tests for the problems will be published</a:t>
            </a:r>
          </a:p>
          <a:p>
            <a:r>
              <a:rPr lang="en-US" dirty="0"/>
              <a:t>You will be provided with a link to the contest</a:t>
            </a:r>
          </a:p>
          <a:p>
            <a:r>
              <a:rPr lang="en-US" dirty="0"/>
              <a:t>Contest will probably require submitting .h and .</a:t>
            </a:r>
            <a:r>
              <a:rPr lang="en-US" dirty="0" err="1"/>
              <a:t>cpp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Unlike the previous Judge Assignment where you only copy-pasted code into </a:t>
            </a:r>
            <a:r>
              <a:rPr lang="en-US"/>
              <a:t>the system</a:t>
            </a:r>
            <a:endParaRPr lang="en-US" dirty="0"/>
          </a:p>
          <a:p>
            <a:endParaRPr lang="en-US" dirty="0"/>
          </a:p>
          <a:p>
            <a:pPr marL="377886" lvl="1" indent="0"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907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Simple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6529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3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Inheriting from the Standard Library </a:t>
            </a:r>
          </a:p>
          <a:p>
            <a:r>
              <a:rPr lang="en-US" dirty="0"/>
              <a:t>Examples of Multiple Inheritance and virtual Inheritance</a:t>
            </a:r>
          </a:p>
          <a:p>
            <a:r>
              <a:rPr lang="en-US" dirty="0"/>
              <a:t>Writing a Linked List</a:t>
            </a:r>
          </a:p>
          <a:p>
            <a:r>
              <a:rPr lang="en-US" dirty="0"/>
              <a:t>Creating a Simple Game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929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Inheriting from the </a:t>
            </a:r>
            <a:br>
              <a:rPr lang="en-US" dirty="0"/>
            </a:br>
            <a:r>
              <a:rPr lang="en-US" dirty="0"/>
              <a:t>Standard Library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Let's Extend </a:t>
            </a:r>
            <a:r>
              <a:rPr lang="en-US" dirty="0" err="1"/>
              <a:t>std</a:t>
            </a:r>
            <a:r>
              <a:rPr lang="en-US" dirty="0"/>
              <a:t>::string</a:t>
            </a:r>
          </a:p>
        </p:txBody>
      </p:sp>
    </p:spTree>
    <p:extLst>
      <p:ext uri="{BB962C8B-B14F-4D97-AF65-F5344CB8AC3E}">
        <p14:creationId xmlns:p14="http://schemas.microsoft.com/office/powerpoint/2010/main" val="369860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from the Standard Library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a class which can:</a:t>
            </a:r>
          </a:p>
          <a:p>
            <a:pPr lvl="1"/>
            <a:r>
              <a:rPr lang="en-US" dirty="0"/>
              <a:t>Count words in an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::string</a:t>
            </a:r>
          </a:p>
          <a:p>
            <a:pPr lvl="1"/>
            <a:r>
              <a:rPr lang="en-US" dirty="0"/>
              <a:t>Return the Nth word in a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::string</a:t>
            </a:r>
            <a:endParaRPr lang="en-US" dirty="0"/>
          </a:p>
          <a:p>
            <a:pPr lvl="1"/>
            <a:r>
              <a:rPr lang="en-US" dirty="0"/>
              <a:t>Change the Nth word in a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::string</a:t>
            </a:r>
            <a:endParaRPr lang="en-US" dirty="0"/>
          </a:p>
          <a:p>
            <a:pPr lvl="1"/>
            <a:r>
              <a:rPr lang="en-US" dirty="0"/>
              <a:t>Support the normal string operations and act as a normal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::string</a:t>
            </a:r>
            <a:endParaRPr lang="en-US" dirty="0"/>
          </a:p>
          <a:p>
            <a:r>
              <a:rPr lang="en-US" dirty="0"/>
              <a:t>We can do it by inheriting the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::string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add methods for the extended logic</a:t>
            </a:r>
          </a:p>
          <a:p>
            <a:pPr lvl="1"/>
            <a:r>
              <a:rPr lang="en-US" dirty="0"/>
              <a:t>add operators to handle standard string operations (e.g.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+=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… or define an implicit conversion from string (i.e. a constructor that takes a string)</a:t>
            </a:r>
          </a:p>
          <a:p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216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Deriving from 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::string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57838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Inheritance and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virtual</a:t>
            </a:r>
            <a:r>
              <a:rPr lang="en-US" dirty="0"/>
              <a:t> 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Handling Multiple Inheritance in C++</a:t>
            </a:r>
          </a:p>
        </p:txBody>
      </p:sp>
    </p:spTree>
    <p:extLst>
      <p:ext uri="{BB962C8B-B14F-4D97-AF65-F5344CB8AC3E}">
        <p14:creationId xmlns:p14="http://schemas.microsoft.com/office/powerpoint/2010/main" val="240222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classes can inherit multiple other classes</a:t>
            </a:r>
          </a:p>
          <a:p>
            <a:r>
              <a:rPr lang="en-US" dirty="0"/>
              <a:t>Each inherited class is basically inserted into the derived class</a:t>
            </a:r>
          </a:p>
          <a:p>
            <a:r>
              <a:rPr lang="en-US" dirty="0"/>
              <a:t>If class members conflict:</a:t>
            </a:r>
          </a:p>
          <a:p>
            <a:pPr lvl="1"/>
            <a:r>
              <a:rPr lang="en-US" dirty="0"/>
              <a:t>Internal code can use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InheritedName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::member</a:t>
            </a:r>
            <a:r>
              <a:rPr lang="en-US" dirty="0"/>
              <a:t> to access a member</a:t>
            </a:r>
          </a:p>
          <a:p>
            <a:pPr lvl="1"/>
            <a:r>
              <a:rPr lang="en-US" dirty="0"/>
              <a:t>External code needs a cast to the respective base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969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US" dirty="0"/>
              <a:t>Multiple Inheritance – Example 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9</a:t>
            </a:fld>
            <a:endParaRPr lang="bg-BG"/>
          </a:p>
        </p:txBody>
      </p:sp>
      <p:sp>
        <p:nvSpPr>
          <p:cNvPr id="5" name="Flowchart: Card 4"/>
          <p:cNvSpPr/>
          <p:nvPr/>
        </p:nvSpPr>
        <p:spPr>
          <a:xfrm>
            <a:off x="5820820" y="1904168"/>
            <a:ext cx="2456179" cy="119376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6" name="Flowchart: Process 5"/>
          <p:cNvSpPr/>
          <p:nvPr/>
        </p:nvSpPr>
        <p:spPr>
          <a:xfrm>
            <a:off x="6014306" y="2364882"/>
            <a:ext cx="2087874" cy="447457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float speed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1397" y="1941766"/>
            <a:ext cx="194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Animal</a:t>
            </a:r>
          </a:p>
        </p:txBody>
      </p:sp>
      <p:sp>
        <p:nvSpPr>
          <p:cNvPr id="20" name="Flowchart: Card 14"/>
          <p:cNvSpPr/>
          <p:nvPr/>
        </p:nvSpPr>
        <p:spPr>
          <a:xfrm>
            <a:off x="5865812" y="3505200"/>
            <a:ext cx="5429137" cy="1829168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918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918 h 10000"/>
              <a:gd name="connsiteX0" fmla="*/ 0 w 10000"/>
              <a:gd name="connsiteY0" fmla="*/ 1073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1073 h 10000"/>
              <a:gd name="connsiteX0" fmla="*/ 0 w 10035"/>
              <a:gd name="connsiteY0" fmla="*/ 1073 h 10000"/>
              <a:gd name="connsiteX1" fmla="*/ 2035 w 10035"/>
              <a:gd name="connsiteY1" fmla="*/ 0 h 10000"/>
              <a:gd name="connsiteX2" fmla="*/ 10035 w 10035"/>
              <a:gd name="connsiteY2" fmla="*/ 0 h 10000"/>
              <a:gd name="connsiteX3" fmla="*/ 10035 w 10035"/>
              <a:gd name="connsiteY3" fmla="*/ 10000 h 10000"/>
              <a:gd name="connsiteX4" fmla="*/ 35 w 10035"/>
              <a:gd name="connsiteY4" fmla="*/ 10000 h 10000"/>
              <a:gd name="connsiteX5" fmla="*/ 0 w 10035"/>
              <a:gd name="connsiteY5" fmla="*/ 107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35" h="10000">
                <a:moveTo>
                  <a:pt x="0" y="1073"/>
                </a:moveTo>
                <a:lnTo>
                  <a:pt x="2035" y="0"/>
                </a:lnTo>
                <a:lnTo>
                  <a:pt x="10035" y="0"/>
                </a:lnTo>
                <a:lnTo>
                  <a:pt x="10035" y="10000"/>
                </a:lnTo>
                <a:lnTo>
                  <a:pt x="35" y="10000"/>
                </a:lnTo>
                <a:cubicBezTo>
                  <a:pt x="23" y="7024"/>
                  <a:pt x="12" y="4049"/>
                  <a:pt x="0" y="107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7049359" y="3528339"/>
            <a:ext cx="3609243" cy="462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GMO : Animal, Plant</a:t>
            </a:r>
          </a:p>
        </p:txBody>
      </p:sp>
      <p:sp>
        <p:nvSpPr>
          <p:cNvPr id="40" name="Flowchart: Card 39"/>
          <p:cNvSpPr/>
          <p:nvPr/>
        </p:nvSpPr>
        <p:spPr>
          <a:xfrm>
            <a:off x="8814973" y="1895059"/>
            <a:ext cx="2456179" cy="119376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445550" y="1932657"/>
            <a:ext cx="194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Plant</a:t>
            </a:r>
          </a:p>
        </p:txBody>
      </p:sp>
      <p:sp>
        <p:nvSpPr>
          <p:cNvPr id="43" name="Flowchart: Process 42"/>
          <p:cNvSpPr/>
          <p:nvPr/>
        </p:nvSpPr>
        <p:spPr>
          <a:xfrm>
            <a:off x="9029205" y="2364247"/>
            <a:ext cx="2082431" cy="440550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 </a:t>
            </a:r>
            <a:r>
              <a:rPr lang="en-US" sz="20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hasSeeds</a:t>
            </a:r>
          </a:p>
        </p:txBody>
      </p:sp>
      <p:sp>
        <p:nvSpPr>
          <p:cNvPr id="44" name="Flowchart: Card 43"/>
          <p:cNvSpPr/>
          <p:nvPr/>
        </p:nvSpPr>
        <p:spPr>
          <a:xfrm>
            <a:off x="6048687" y="4036645"/>
            <a:ext cx="2456179" cy="1193760"/>
          </a:xfrm>
          <a:prstGeom prst="flowChartPunchedCard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45" name="Flowchart: Process 44"/>
          <p:cNvSpPr/>
          <p:nvPr/>
        </p:nvSpPr>
        <p:spPr>
          <a:xfrm>
            <a:off x="6242173" y="4497359"/>
            <a:ext cx="2087874" cy="447457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float speed</a:t>
            </a:r>
            <a:endParaRPr lang="bg-BG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63040" y="4126468"/>
            <a:ext cx="19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Animal members</a:t>
            </a:r>
          </a:p>
        </p:txBody>
      </p:sp>
      <p:sp>
        <p:nvSpPr>
          <p:cNvPr id="47" name="Flowchart: Card 46"/>
          <p:cNvSpPr/>
          <p:nvPr/>
        </p:nvSpPr>
        <p:spPr>
          <a:xfrm>
            <a:off x="8600741" y="4046775"/>
            <a:ext cx="2456179" cy="1193760"/>
          </a:xfrm>
          <a:prstGeom prst="flowChartPunchedCard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8913812" y="4126468"/>
            <a:ext cx="19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defRPr>
            </a:lvl1pPr>
          </a:lstStyle>
          <a:p>
            <a:r>
              <a:rPr lang="en-US" i="1" dirty="0"/>
              <a:t>Plant members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8814973" y="4515963"/>
            <a:ext cx="2082431" cy="440550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 </a:t>
            </a:r>
            <a:r>
              <a:rPr lang="en-US" sz="2000" i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hasSeeds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18883" y="1843366"/>
            <a:ext cx="54506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Animal {</a:t>
            </a:r>
          </a:p>
          <a:p>
            <a:r>
              <a:rPr lang="en-US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float speed;</a:t>
            </a:r>
          </a:p>
          <a:p>
            <a:r>
              <a:rPr lang="en-US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endParaRPr lang="en-US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r>
              <a:rPr lang="en-US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Plant {</a:t>
            </a:r>
          </a:p>
          <a:p>
            <a:r>
              <a:rPr lang="en-US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bool hasSeeds;</a:t>
            </a:r>
          </a:p>
          <a:p>
            <a:r>
              <a:rPr lang="en-US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endParaRPr lang="en-US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r>
              <a:rPr lang="en-US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GMO : Animal,Plant {</a:t>
            </a:r>
          </a:p>
          <a:p>
            <a:r>
              <a:rPr lang="en-US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endParaRPr lang="en-US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22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787990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841</Words>
  <Application>Microsoft Office PowerPoint</Application>
  <PresentationFormat>Custom</PresentationFormat>
  <Paragraphs>179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Consolas</vt:lpstr>
      <vt:lpstr>TS102787990</vt:lpstr>
      <vt:lpstr>Exercises on OOP and  Code Organization</vt:lpstr>
      <vt:lpstr>Announcement: Judge Assignment 2 is Coming!</vt:lpstr>
      <vt:lpstr>Table of Contents</vt:lpstr>
      <vt:lpstr>Inheriting from the  Standard Library</vt:lpstr>
      <vt:lpstr>Inheriting from the Standard Library</vt:lpstr>
      <vt:lpstr>Deriving from  std::string</vt:lpstr>
      <vt:lpstr>Multiple Inheritance and virtual Inheritance</vt:lpstr>
      <vt:lpstr>Multiple Inheritance</vt:lpstr>
      <vt:lpstr>Multiple Inheritance – Example  </vt:lpstr>
      <vt:lpstr>Multiple Inheritance</vt:lpstr>
      <vt:lpstr>Multiple Inheritance  – the Diamond Problem</vt:lpstr>
      <vt:lpstr>virtual Inheritance – handling the Diamond </vt:lpstr>
      <vt:lpstr>virtual Inheritance</vt:lpstr>
      <vt:lpstr>Writing a Linked List</vt:lpstr>
      <vt:lpstr>Writing a Linked List</vt:lpstr>
      <vt:lpstr>Writing a Linked List</vt:lpstr>
      <vt:lpstr>Creating a Simple Game</vt:lpstr>
      <vt:lpstr>Writing Dyna Blaster – Console Version!</vt:lpstr>
      <vt:lpstr>Writing Dyna Blaster – Additional Features</vt:lpstr>
      <vt:lpstr>Creating a Simple Game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2014-04-29T08:23:38Z</dcterms:created>
  <dcterms:modified xsi:type="dcterms:W3CDTF">2017-04-10T09:39:43Z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