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3"/>
  </p:notesMasterIdLst>
  <p:handoutMasterIdLst>
    <p:handoutMasterId r:id="rId64"/>
  </p:handoutMasterIdLst>
  <p:sldIdLst>
    <p:sldId id="312" r:id="rId3"/>
    <p:sldId id="396" r:id="rId4"/>
    <p:sldId id="360" r:id="rId5"/>
    <p:sldId id="566" r:id="rId6"/>
    <p:sldId id="567" r:id="rId7"/>
    <p:sldId id="568" r:id="rId8"/>
    <p:sldId id="569" r:id="rId9"/>
    <p:sldId id="570" r:id="rId10"/>
    <p:sldId id="571" r:id="rId11"/>
    <p:sldId id="574" r:id="rId12"/>
    <p:sldId id="572" r:id="rId13"/>
    <p:sldId id="573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626" r:id="rId23"/>
    <p:sldId id="583" r:id="rId24"/>
    <p:sldId id="584" r:id="rId25"/>
    <p:sldId id="590" r:id="rId26"/>
    <p:sldId id="605" r:id="rId27"/>
    <p:sldId id="596" r:id="rId28"/>
    <p:sldId id="587" r:id="rId29"/>
    <p:sldId id="586" r:id="rId30"/>
    <p:sldId id="588" r:id="rId31"/>
    <p:sldId id="589" r:id="rId32"/>
    <p:sldId id="591" r:id="rId33"/>
    <p:sldId id="592" r:id="rId34"/>
    <p:sldId id="593" r:id="rId35"/>
    <p:sldId id="594" r:id="rId36"/>
    <p:sldId id="595" r:id="rId37"/>
    <p:sldId id="597" r:id="rId38"/>
    <p:sldId id="598" r:id="rId39"/>
    <p:sldId id="599" r:id="rId40"/>
    <p:sldId id="600" r:id="rId41"/>
    <p:sldId id="614" r:id="rId42"/>
    <p:sldId id="615" r:id="rId43"/>
    <p:sldId id="616" r:id="rId44"/>
    <p:sldId id="603" r:id="rId45"/>
    <p:sldId id="604" r:id="rId46"/>
    <p:sldId id="606" r:id="rId47"/>
    <p:sldId id="609" r:id="rId48"/>
    <p:sldId id="607" r:id="rId49"/>
    <p:sldId id="610" r:id="rId50"/>
    <p:sldId id="608" r:id="rId51"/>
    <p:sldId id="601" r:id="rId52"/>
    <p:sldId id="602" r:id="rId53"/>
    <p:sldId id="617" r:id="rId54"/>
    <p:sldId id="619" r:id="rId55"/>
    <p:sldId id="620" r:id="rId56"/>
    <p:sldId id="621" r:id="rId57"/>
    <p:sldId id="622" r:id="rId58"/>
    <p:sldId id="623" r:id="rId59"/>
    <p:sldId id="624" r:id="rId60"/>
    <p:sldId id="625" r:id="rId61"/>
    <p:sldId id="298" r:id="rId6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2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6362" autoAdjust="0"/>
  </p:normalViewPr>
  <p:slideViewPr>
    <p:cSldViewPr>
      <p:cViewPr varScale="1">
        <p:scale>
          <a:sx n="54" d="100"/>
          <a:sy n="54" d="100"/>
        </p:scale>
        <p:origin x="102" y="12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4/24/2017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vec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lis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se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#Unordered_associative_container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Templates and Basic STL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Templated Functions And Classes, Standard Containers and Algorithms, STL Data Structure Efficiency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 Templates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/>
              <a:t> is a good candidate for a template</a:t>
            </a:r>
          </a:p>
          <a:p>
            <a:r>
              <a:rPr lang="en-US" dirty="0"/>
              <a:t>Printing 2 values on the console also is – it doesn't care about type</a:t>
            </a:r>
          </a:p>
          <a:p>
            <a:pPr lvl="1"/>
            <a:r>
              <a:rPr lang="en-US" dirty="0"/>
              <a:t>It can also handle 2 parameters of different types</a:t>
            </a:r>
          </a:p>
          <a:p>
            <a:pPr lvl="1"/>
            <a:r>
              <a:rPr lang="en-US" dirty="0"/>
              <a:t>So we make 2 templates for 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10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5762" y="3872678"/>
            <a:ext cx="55626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 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02120" y="3872678"/>
            <a:ext cx="479102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"1"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= 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"0.5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= 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0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Function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91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 Templates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class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 * data;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size;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 get(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index) { ... } ...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r>
              <a:rPr lang="en-US" dirty="0"/>
              <a:t>Creating objects: set types by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&lt;...&gt;</a:t>
            </a:r>
            <a:endParaRPr lang="en-US" dirty="0"/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r>
              <a:rPr lang="en-US" dirty="0"/>
              <a:t> creates an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&gt; matrix;</a:t>
            </a:r>
            <a:r>
              <a:rPr lang="en-US" dirty="0"/>
              <a:t> will first generate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/>
              <a:t>, then generate another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/>
              <a:t> with that</a:t>
            </a:r>
          </a:p>
          <a:p>
            <a:pPr lvl="1"/>
            <a:r>
              <a:rPr lang="en-US" dirty="0"/>
              <a:t>Note the space between the last two closing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dirty="0"/>
              <a:t> for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matrix</a:t>
            </a:r>
            <a:br>
              <a:rPr lang="en-US" dirty="0"/>
            </a:br>
            <a:r>
              <a:rPr lang="en-US" dirty="0"/>
              <a:t>- necessary, otherwise interpreted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15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 Templates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solves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ax</a:t>
            </a:r>
            <a:r>
              <a:rPr lang="en-US" baseline="30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bx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+ c</a:t>
            </a:r>
            <a:r>
              <a:rPr lang="en-US" dirty="0"/>
              <a:t> needs to return 2 values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A quadratic equation can have 2 solutions – 2 possible x values</a:t>
            </a:r>
          </a:p>
          <a:p>
            <a:pPr lvl="1"/>
            <a:r>
              <a:rPr lang="en-US" dirty="0"/>
              <a:t>The function has to return a pair of values – we need a Pair class</a:t>
            </a:r>
          </a:p>
          <a:p>
            <a:pPr lvl="1"/>
            <a:r>
              <a:rPr lang="en-US" dirty="0"/>
              <a:t>We'll generalize that pair so we can use it for other types too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13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5762" y="2301473"/>
            <a:ext cx="10353622" cy="40318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solveQuadraticEquation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&gt;((-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/ 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/ 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Class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6242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Class Templates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have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Base { ... };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Inheriting it requires us to set the type (like when creating objects)</a:t>
            </a:r>
          </a:p>
          <a:p>
            <a:r>
              <a:rPr lang="en-US" dirty="0"/>
              <a:t>Option 1: define specific values for the base templates ("specialize")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Derived : Base&lt;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&gt;{};</a:t>
            </a:r>
            <a:r>
              <a:rPr lang="en-US" dirty="0"/>
              <a:t> generates an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which is then inherited by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Derived </a:t>
            </a:r>
          </a:p>
          <a:p>
            <a:r>
              <a:rPr lang="en-US" dirty="0"/>
              <a:t>Option 2: declare that it also uses a template – pass them to base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Derived : Base&lt;T&gt; 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31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Templates with Specific Types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Pair</a:t>
            </a:r>
            <a:r>
              <a:rPr lang="en-US" dirty="0"/>
              <a:t> we used for quadratic equations can be specialized</a:t>
            </a:r>
          </a:p>
          <a:p>
            <a:pPr lvl="1"/>
            <a:r>
              <a:rPr lang="en-US" dirty="0"/>
              <a:t>A quadratic equation's roots are a pair, but they also have other 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16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5762" y="2650067"/>
            <a:ext cx="10353622" cy="35394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QuadraticRoots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numRealRoots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QuadraticRoots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solveQuadraticEquation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QuadraticRoots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((-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/ 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/ 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Template with Template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class Container</a:t>
            </a:r>
          </a:p>
          <a:p>
            <a:pPr lvl="1"/>
            <a:r>
              <a:rPr lang="en-US" dirty="0"/>
              <a:t>Implementing common methods for all containers</a:t>
            </a:r>
          </a:p>
          <a:p>
            <a:pPr lvl="1"/>
            <a:r>
              <a:rPr lang="en-US" dirty="0"/>
              <a:t>Then we can inherit it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Matrix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17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5763" y="3541455"/>
            <a:ext cx="4716250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2013" y="3541455"/>
            <a:ext cx="5943599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SmartArray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hangingPunct="0">
              <a:spcAft>
                <a:spcPts val="0"/>
              </a:spcAft>
            </a:pP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Inheriting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870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declaration and definition must be in the SAME file!</a:t>
            </a:r>
          </a:p>
          <a:p>
            <a:pPr lvl="1"/>
            <a:r>
              <a:rPr lang="en-US" dirty="0"/>
              <a:t>E.g., you CAN'T have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.h</a:t>
            </a:r>
            <a:r>
              <a:rPr lang="en-US" dirty="0"/>
              <a:t> and a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cpp</a:t>
            </a:r>
            <a:r>
              <a:rPr lang="en-US" dirty="0"/>
              <a:t> file for a class template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/>
              <a:t> is needed to access a subtype of a template type, e.g.:</a:t>
            </a:r>
          </a:p>
          <a:p>
            <a:pPr lvl="1"/>
            <a:r>
              <a:rPr lang="en-US" dirty="0"/>
              <a:t>We have subclasses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SmartArray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::Iterator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List::Iterator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C&gt; print(C container) {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C::Iterator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container.getIterator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lvl="1"/>
            <a:r>
              <a:rPr lang="en-US" dirty="0"/>
              <a:t>Not using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/>
              <a:t> above will give a compilation error</a:t>
            </a:r>
            <a:br>
              <a:rPr lang="en-US" dirty="0"/>
            </a:b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5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Programming</a:t>
            </a:r>
          </a:p>
          <a:p>
            <a:r>
              <a:rPr lang="en-US" dirty="0"/>
              <a:t>C++ Templates</a:t>
            </a:r>
          </a:p>
          <a:p>
            <a:pPr lvl="1"/>
            <a:r>
              <a:rPr lang="en-US" dirty="0"/>
              <a:t>Functions Templates and Class Templates</a:t>
            </a:r>
          </a:p>
          <a:p>
            <a:pPr lvl="1"/>
            <a:r>
              <a:rPr lang="en-US" dirty="0"/>
              <a:t>Template Specifics</a:t>
            </a:r>
          </a:p>
          <a:p>
            <a:r>
              <a:rPr lang="en-US" dirty="0"/>
              <a:t>The Standard Template Library (STL)</a:t>
            </a:r>
          </a:p>
          <a:p>
            <a:r>
              <a:rPr lang="en-US" dirty="0"/>
              <a:t>Data Structures, Iterators and Algorithms in STL</a:t>
            </a:r>
          </a:p>
          <a:p>
            <a:pPr lvl="1"/>
            <a:r>
              <a:rPr lang="en-US" dirty="0"/>
              <a:t>Computational Complexity 101</a:t>
            </a:r>
          </a:p>
          <a:p>
            <a:r>
              <a:rPr lang="en-US" dirty="0"/>
              <a:t>Using the STL with User-Defined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92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specialization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 &lt;&gt;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Allows defining different behavior for a certain template value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&lt;string&gt;(string a, string b) {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matching = 0;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/* count matching letters */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matching / max(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a.size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b.size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dirty="0"/>
          </a:p>
          <a:p>
            <a:r>
              <a:rPr lang="en-US" dirty="0"/>
              <a:t>Templates can represent constant values: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N&gt;</a:t>
            </a:r>
          </a:p>
          <a:p>
            <a:r>
              <a:rPr lang="en-US" dirty="0"/>
              <a:t>Template metaprogramming – i.e. compile-time programming</a:t>
            </a:r>
          </a:p>
          <a:p>
            <a:pPr lvl="1"/>
            <a:r>
              <a:rPr lang="en-US" dirty="0"/>
              <a:t>Use templates to generate results for possible calls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12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T, ...&gt;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template&lt;class T, ...&gt;</a:t>
            </a:r>
          </a:p>
          <a:p>
            <a:r>
              <a:rPr lang="en-US" dirty="0"/>
              <a:t>Enable abstracting-away data type</a:t>
            </a:r>
          </a:p>
          <a:p>
            <a:r>
              <a:rPr lang="en-US" dirty="0"/>
              <a:t>Code that uses a template class/function provides template values</a:t>
            </a:r>
          </a:p>
          <a:p>
            <a:pPr lvl="1"/>
            <a:r>
              <a:rPr lang="en-US" dirty="0"/>
              <a:t>Template values can have defaults, just like function parameters</a:t>
            </a:r>
          </a:p>
          <a:p>
            <a:r>
              <a:rPr lang="en-US" dirty="0"/>
              <a:t>Specific template value must be provided on usage</a:t>
            </a:r>
          </a:p>
          <a:p>
            <a:pPr lvl="1"/>
            <a:r>
              <a:rPr lang="en-US" dirty="0"/>
              <a:t>Code is generated for that template value only</a:t>
            </a:r>
          </a:p>
          <a:p>
            <a:r>
              <a:rPr lang="en-US" dirty="0"/>
              <a:t>Template declaration &amp; definition must be in the SAME file!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3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the STL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25512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Template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23</a:t>
            </a:fld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1446212" y="2212978"/>
            <a:ext cx="2743200" cy="1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Containers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vector, list, map…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8380412" y="2212691"/>
            <a:ext cx="2743200" cy="2972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Algorithms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sort(), copy(), find(), max() </a:t>
            </a:r>
            <a:r>
              <a:rPr lang="en-US" sz="2800" dirty="0" err="1"/>
              <a:t>binary_search</a:t>
            </a:r>
            <a:r>
              <a:rPr lang="en-US" sz="2800" dirty="0"/>
              <a:t>(), …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4839589" y="2212691"/>
            <a:ext cx="3129155" cy="15462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2800" dirty="0"/>
              <a:t>Iterators</a:t>
            </a:r>
          </a:p>
          <a:p>
            <a:pPr algn="ctr"/>
            <a:endParaRPr lang="en-US" sz="2800" dirty="0"/>
          </a:p>
          <a:p>
            <a:pPr algn="ctr"/>
            <a:r>
              <a:rPr lang="en-US" sz="1800" dirty="0"/>
              <a:t>input, output, forward, bidirectional, random access</a:t>
            </a:r>
            <a:endParaRPr lang="bg-BG" sz="1800" dirty="0"/>
          </a:p>
        </p:txBody>
      </p:sp>
      <p:sp>
        <p:nvSpPr>
          <p:cNvPr id="9" name="Rectangle 8"/>
          <p:cNvSpPr/>
          <p:nvPr/>
        </p:nvSpPr>
        <p:spPr>
          <a:xfrm>
            <a:off x="5032567" y="4327811"/>
            <a:ext cx="2743200" cy="1234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/>
              <a:t>Functors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predicates, negators, …</a:t>
            </a:r>
            <a:endParaRPr lang="bg-BG" sz="2000" dirty="0"/>
          </a:p>
        </p:txBody>
      </p:sp>
      <p:cxnSp>
        <p:nvCxnSpPr>
          <p:cNvPr id="11" name="Connector: Curved 10"/>
          <p:cNvCxnSpPr>
            <a:cxnSpLocks/>
            <a:stCxn id="6" idx="3"/>
            <a:endCxn id="8" idx="1"/>
          </p:cNvCxnSpPr>
          <p:nvPr/>
        </p:nvCxnSpPr>
        <p:spPr>
          <a:xfrm flipV="1">
            <a:off x="4189412" y="2985804"/>
            <a:ext cx="650177" cy="84424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cxnSpLocks/>
            <a:stCxn id="6" idx="3"/>
            <a:endCxn id="9" idx="1"/>
          </p:cNvCxnSpPr>
          <p:nvPr/>
        </p:nvCxnSpPr>
        <p:spPr>
          <a:xfrm>
            <a:off x="4189412" y="3070228"/>
            <a:ext cx="843155" cy="187497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cxnSpLocks/>
            <a:stCxn id="7" idx="1"/>
            <a:endCxn id="8" idx="3"/>
          </p:cNvCxnSpPr>
          <p:nvPr/>
        </p:nvCxnSpPr>
        <p:spPr>
          <a:xfrm rot="10800000">
            <a:off x="7968744" y="2985804"/>
            <a:ext cx="411668" cy="713072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7775768" y="3698876"/>
            <a:ext cx="604645" cy="124633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Top Corners Snipped 37"/>
          <p:cNvSpPr/>
          <p:nvPr/>
        </p:nvSpPr>
        <p:spPr>
          <a:xfrm>
            <a:off x="1451882" y="3927477"/>
            <a:ext cx="2743200" cy="1257868"/>
          </a:xfrm>
          <a:prstGeom prst="snip2SameRect">
            <a:avLst>
              <a:gd name="adj1" fmla="val 0"/>
              <a:gd name="adj2" fmla="val 415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Adaptors</a:t>
            </a:r>
          </a:p>
          <a:p>
            <a:pPr algn="ctr"/>
            <a:r>
              <a:rPr lang="en-US" sz="2000" b="1" dirty="0"/>
              <a:t>stack, queue, </a:t>
            </a:r>
            <a:r>
              <a:rPr lang="en-US" sz="2000" b="1" dirty="0" err="1"/>
              <a:t>priority_queue</a:t>
            </a:r>
            <a:endParaRPr lang="bg-BG" sz="2000" b="1" dirty="0"/>
          </a:p>
        </p:txBody>
      </p:sp>
      <p:cxnSp>
        <p:nvCxnSpPr>
          <p:cNvPr id="49" name="Connector: Curved 48"/>
          <p:cNvCxnSpPr>
            <a:cxnSpLocks/>
            <a:stCxn id="38" idx="1"/>
            <a:endCxn id="9" idx="1"/>
          </p:cNvCxnSpPr>
          <p:nvPr/>
        </p:nvCxnSpPr>
        <p:spPr>
          <a:xfrm rot="5400000" flipH="1" flipV="1">
            <a:off x="3807954" y="3960733"/>
            <a:ext cx="240139" cy="2209085"/>
          </a:xfrm>
          <a:prstGeom prst="curvedConnector4">
            <a:avLst>
              <a:gd name="adj1" fmla="val -95195"/>
              <a:gd name="adj2" fmla="val 8104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that know how to access values from a sequence</a:t>
            </a:r>
          </a:p>
          <a:p>
            <a:pPr lvl="1"/>
            <a:r>
              <a:rPr lang="en-US" dirty="0"/>
              <a:t>Each STL container specifies its own iterator</a:t>
            </a: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::array&lt;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&gt;::iterator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::vector&lt;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&gt;::iterator</a:t>
            </a:r>
            <a:endParaRPr lang="en-US" dirty="0"/>
          </a:p>
          <a:p>
            <a:r>
              <a:rPr lang="en-US" dirty="0"/>
              <a:t>Very similar to pointers – point to objects</a:t>
            </a:r>
          </a:p>
          <a:p>
            <a:pPr lvl="1"/>
            <a:r>
              <a:rPr lang="en-US" dirty="0"/>
              <a:t>Can access the value of element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-&gt;</a:t>
            </a:r>
            <a:r>
              <a:rPr lang="en-US" dirty="0"/>
              <a:t> operators</a:t>
            </a:r>
          </a:p>
          <a:p>
            <a:pPr lvl="1"/>
            <a:r>
              <a:rPr lang="en-US" dirty="0"/>
              <a:t>Can change to point to another object</a:t>
            </a:r>
          </a:p>
          <a:p>
            <a:pPr lvl="1"/>
            <a:r>
              <a:rPr lang="en-US" dirty="0"/>
              <a:t>Can be incremented and decremented – move to next/previous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81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Using Iterators with </a:t>
            </a:r>
            <a:br>
              <a:rPr lang="en-US" sz="6000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::array</a:t>
            </a:r>
            <a:r>
              <a:rPr lang="en-US" dirty="0"/>
              <a:t> 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::vector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138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data (e.g.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::vector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::list</a:t>
            </a:r>
            <a:r>
              <a:rPr lang="en-US" dirty="0"/>
              <a:t>…) &amp; manage memory</a:t>
            </a:r>
          </a:p>
          <a:p>
            <a:r>
              <a:rPr lang="en-US" dirty="0"/>
              <a:t>Class templates, work with any data type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.size()</a:t>
            </a:r>
            <a:r>
              <a:rPr lang="en-US" dirty="0"/>
              <a:t> gets the number of elements,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empty()</a:t>
            </a:r>
            <a:r>
              <a:rPr lang="en-US" dirty="0"/>
              <a:t> checks for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n-US" dirty="0"/>
              <a:t> size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.begin()</a:t>
            </a:r>
            <a:r>
              <a:rPr lang="en-US" dirty="0"/>
              <a:t> gets an iterator to the first element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.end()</a:t>
            </a:r>
            <a:r>
              <a:rPr lang="en-US" dirty="0"/>
              <a:t> gets an iterator to AFTER the last element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Note: avoid inheriting STL containers – no virtual destructors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76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::vector, </a:t>
            </a:r>
            <a:r>
              <a:rPr lang="en-US" dirty="0" err="1"/>
              <a:t>std</a:t>
            </a:r>
            <a:r>
              <a:rPr lang="en-US" dirty="0"/>
              <a:t>::list </a:t>
            </a:r>
          </a:p>
        </p:txBody>
      </p:sp>
    </p:spTree>
    <p:extLst>
      <p:ext uri="{BB962C8B-B14F-4D97-AF65-F5344CB8AC3E}">
        <p14:creationId xmlns:p14="http://schemas.microsoft.com/office/powerpoint/2010/main" val="1938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Containers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containing sequential elements (containers)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::vector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::list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::deque</a:t>
            </a:r>
          </a:p>
          <a:p>
            <a:pPr lvl="1"/>
            <a:r>
              <a:rPr lang="en-US" dirty="0"/>
              <a:t>C++11: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forward_list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Use iterators to provide access to elements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.begin()</a:t>
            </a:r>
            <a:r>
              <a:rPr lang="en-US" dirty="0"/>
              <a:t> gives an iterator to first,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.end()</a:t>
            </a:r>
            <a:r>
              <a:rPr lang="en-US" dirty="0"/>
              <a:t> – an iterator to AFTER last</a:t>
            </a:r>
          </a:p>
          <a:p>
            <a:pPr lvl="1"/>
            <a:r>
              <a:rPr lang="en-US" dirty="0"/>
              <a:t>C++11: can be traversed by a range-based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Some have indexing and can access elements like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48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sz="28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</a:t>
            </a:r>
            <a:r>
              <a:rPr lang="en-US" sz="2800" baseline="30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::vector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an array, has all array operations (i.e.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operator[]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/>
              <a:t>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vector&lt;double&gt;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/>
              <a:t>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vector&lt;Person&gt;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vector&lt;vector&lt;double&gt; &gt; matrix;</a:t>
            </a:r>
          </a:p>
          <a:p>
            <a:r>
              <a:rPr lang="en-US" dirty="0"/>
              <a:t>Changes size automatically when elements added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vector&lt;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arr.push_back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(13);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arr.push_back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(42);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size is 2 now. Can get size by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arr.size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r>
              <a:rPr lang="en-US" dirty="0"/>
              <a:t>Fast access (random index access) to any element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[0] = 69;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[1]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[0];</a:t>
            </a:r>
          </a:p>
          <a:p>
            <a:r>
              <a:rPr lang="en-US" dirty="0"/>
              <a:t>Adding elements to end is usually fast, slow only occasionally</a:t>
            </a:r>
          </a:p>
          <a:p>
            <a:pPr lvl="1"/>
            <a:r>
              <a:rPr lang="en-US" dirty="0"/>
              <a:t>Slow ~10 times out of ~1000, ~32 times out of ~4 billion,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29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1218883" y="6304037"/>
            <a:ext cx="1036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Most containers actually have additional template parameters – e.g. allocators. </a:t>
            </a:r>
            <a:br>
              <a:rPr lang="en-US" sz="1100" dirty="0"/>
            </a:br>
            <a:r>
              <a:rPr lang="en-US" sz="1100" dirty="0"/>
              <a:t>More advanced containers have even more template parameters – in these slides we will just show the relevant parameters for the slide</a:t>
            </a:r>
            <a:endParaRPr lang="bg-BG" sz="1100" dirty="0"/>
          </a:p>
        </p:txBody>
      </p:sp>
    </p:spTree>
    <p:extLst>
      <p:ext uri="{BB962C8B-B14F-4D97-AF65-F5344CB8AC3E}">
        <p14:creationId xmlns:p14="http://schemas.microsoft.com/office/powerpoint/2010/main" val="440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Programming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Focusing on Algorithm Rather than Data</a:t>
            </a:r>
          </a:p>
        </p:txBody>
      </p:sp>
    </p:spTree>
    <p:extLst>
      <p:ext uri="{BB962C8B-B14F-4D97-AF65-F5344CB8AC3E}">
        <p14:creationId xmlns:p14="http://schemas.microsoft.com/office/powerpoint/2010/main" val="257838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sz="28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::list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elements connected to each other in a sequence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::list&lt;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values;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::list&lt;Person&gt; people; </a:t>
            </a:r>
          </a:p>
          <a:p>
            <a:pPr lvl="1"/>
            <a:r>
              <a:rPr lang="en-US" dirty="0"/>
              <a:t>Each element knows the previous and next element. </a:t>
            </a:r>
            <a:r>
              <a:rPr lang="en-US" i="1" dirty="0"/>
              <a:t>Like Christmas lights</a:t>
            </a:r>
          </a:p>
          <a:p>
            <a:r>
              <a:rPr lang="en-US" dirty="0"/>
              <a:t>Access to elements is through iterators (elements have no indexes)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::list&lt;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&gt;::iterator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values.begin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!=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values.end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++) {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(*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= 1;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will set each value to 1. Note: this is analogous for ANY container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76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Containers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::vector</a:t>
            </a:r>
            <a:r>
              <a:rPr lang="en-US" dirty="0"/>
              <a:t> 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608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Sets and Maps</a:t>
            </a:r>
          </a:p>
        </p:txBody>
      </p:sp>
    </p:spTree>
    <p:extLst>
      <p:ext uri="{BB962C8B-B14F-4D97-AF65-F5344CB8AC3E}">
        <p14:creationId xmlns:p14="http://schemas.microsoft.com/office/powerpoint/2010/main" val="38647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that keep the order of elements (elements are sorted)</a:t>
            </a:r>
          </a:p>
          <a:p>
            <a:r>
              <a:rPr lang="en-US" dirty="0"/>
              <a:t>Associate each contained element to a key</a:t>
            </a:r>
          </a:p>
          <a:p>
            <a:pPr lvl="1"/>
            <a:r>
              <a:rPr lang="en-US" dirty="0"/>
              <a:t>Require keys to be comparable (e.g.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operator&lt;</a:t>
            </a:r>
            <a:r>
              <a:rPr lang="en-US" dirty="0"/>
              <a:t>)</a:t>
            </a:r>
          </a:p>
          <a:p>
            <a:r>
              <a:rPr lang="en-US" dirty="0"/>
              <a:t>Fast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find()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insert()</a:t>
            </a:r>
            <a:r>
              <a:rPr lang="en-US" dirty="0"/>
              <a:t> &amp;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erase()</a:t>
            </a:r>
            <a:r>
              <a:rPr lang="en-US" dirty="0"/>
              <a:t> by key</a:t>
            </a:r>
          </a:p>
          <a:p>
            <a:r>
              <a:rPr lang="en-US" dirty="0"/>
              <a:t>Provide fast way to extract a sorted range of keys</a:t>
            </a:r>
          </a:p>
          <a:p>
            <a:r>
              <a:rPr lang="en-US" dirty="0"/>
              <a:t>E.g. an English-Chinese dictionary is an associative container</a:t>
            </a:r>
          </a:p>
          <a:p>
            <a:pPr lvl="1"/>
            <a:r>
              <a:rPr lang="en-US" dirty="0"/>
              <a:t>Elements – Chinese words, keys – English words. Sorted by English words</a:t>
            </a:r>
          </a:p>
          <a:p>
            <a:pPr lvl="1"/>
            <a:r>
              <a:rPr lang="en-US" dirty="0"/>
              <a:t>Each English word is "associated" with a Chinese word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1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sz="28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K, </a:t>
            </a:r>
            <a:r>
              <a:rPr lang="en-US" sz="28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::map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keys associated with values (keys "mapped" to values)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::map&lt;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::string,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cityPopulations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::map&lt;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::vector&lt;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&gt; 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numberDivisors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;</a:t>
            </a:r>
          </a:p>
          <a:p>
            <a:pPr lvl="1"/>
            <a:r>
              <a:rPr lang="en-US" dirty="0"/>
              <a:t>Keys are unique – can't have 2 values with the same key</a:t>
            </a:r>
          </a:p>
          <a:p>
            <a:pPr lvl="1"/>
            <a:r>
              <a:rPr lang="en-US" dirty="0"/>
              <a:t>Elements in a map are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::pair&lt;K, V&gt;</a:t>
            </a:r>
            <a:endParaRPr lang="en-US" dirty="0"/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map::find(K key)</a:t>
            </a:r>
            <a:r>
              <a:rPr lang="en-US" dirty="0"/>
              <a:t> – iterator to value associated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</a:t>
            </a:r>
          </a:p>
          <a:p>
            <a:pPr lvl="1"/>
            <a:r>
              <a:rPr lang="en-US" dirty="0"/>
              <a:t>Or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map&lt;K,V&gt;::end()</a:t>
            </a:r>
            <a:r>
              <a:rPr lang="en-US" dirty="0"/>
              <a:t> if none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map::operator[](K key)</a:t>
            </a:r>
            <a:r>
              <a:rPr lang="en-US" dirty="0"/>
              <a:t> – access value associated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</a:t>
            </a:r>
          </a:p>
          <a:p>
            <a:pPr lvl="1"/>
            <a:r>
              <a:rPr lang="en-US" dirty="0"/>
              <a:t>Returns a reference to the value,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V&amp;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/>
              <a:t>If no value, inserts default and returns reference (</a:t>
            </a:r>
            <a:r>
              <a:rPr lang="en-US" i="1" dirty="0"/>
              <a:t>be careful</a:t>
            </a:r>
            <a:r>
              <a:rPr lang="en-US" dirty="0"/>
              <a:t>)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91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sz="28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sz="28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hlinkClick r:id="rId2"/>
              </a:rPr>
              <a:t>::set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</a:t>
            </a:r>
            <a:r>
              <a:rPr lang="en-US" dirty="0"/>
              <a:t>, but the elements (values) are their own keys</a:t>
            </a:r>
          </a:p>
          <a:p>
            <a:pPr lvl="1"/>
            <a:r>
              <a:rPr lang="en-US" dirty="0"/>
              <a:t>Like in map, keys are unique</a:t>
            </a:r>
          </a:p>
          <a:p>
            <a:pPr lvl="1"/>
            <a:r>
              <a:rPr lang="en-US" dirty="0"/>
              <a:t>Useful for storing and sorting unique values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::string&gt;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uniqueWordsInText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dirty="0"/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insert(V value)</a:t>
            </a:r>
            <a:r>
              <a:rPr lang="en-US" dirty="0"/>
              <a:t> inserts value if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</a:t>
            </a:r>
            <a:r>
              <a:rPr lang="en-US" dirty="0"/>
              <a:t> doesn't contain it</a:t>
            </a:r>
          </a:p>
          <a:p>
            <a:pPr lvl="1"/>
            <a:r>
              <a:rPr lang="en-US" dirty="0"/>
              <a:t>i.e. inserting multiple values into a set is an easy way to remove duplicates</a:t>
            </a:r>
          </a:p>
          <a:p>
            <a:r>
              <a:rPr lang="en-US" dirty="0"/>
              <a:t>Methods mostly match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map</a:t>
            </a:r>
            <a:r>
              <a:rPr lang="en-US" dirty="0"/>
              <a:t>'s, except for lack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operator[]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5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Associative Containers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multimap</a:t>
            </a:r>
            <a:r>
              <a:rPr lang="en-US" dirty="0"/>
              <a:t> &amp;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multiset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Analogues to map and set, but allow duplicate keys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multimap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multiset</a:t>
            </a:r>
            <a:r>
              <a:rPr lang="en-US" dirty="0"/>
              <a:t> are sorted containers</a:t>
            </a:r>
          </a:p>
          <a:p>
            <a:pPr lvl="1"/>
            <a:r>
              <a:rPr lang="en-US" dirty="0"/>
              <a:t>Keep element order, but operations depend on container size</a:t>
            </a:r>
          </a:p>
          <a:p>
            <a:r>
              <a:rPr lang="en-US" dirty="0">
                <a:hlinkClick r:id="rId2"/>
              </a:rPr>
              <a:t>Unordered associative containers</a:t>
            </a:r>
            <a:r>
              <a:rPr lang="en-US" dirty="0"/>
              <a:t> – since C++11</a:t>
            </a:r>
          </a:p>
          <a:p>
            <a:pPr lvl="1"/>
            <a:r>
              <a:rPr lang="en-US" dirty="0"/>
              <a:t>Same names, but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unordered_</a:t>
            </a:r>
            <a:r>
              <a:rPr lang="en-US" dirty="0"/>
              <a:t> prefix (e.g.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unordered_map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order is guaranteed for elements</a:t>
            </a:r>
          </a:p>
          <a:p>
            <a:pPr lvl="1"/>
            <a:r>
              <a:rPr lang="en-US" dirty="0"/>
              <a:t>Operations are "constant-time", i.e. NOT dependent on container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8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::map</a:t>
            </a:r>
            <a:r>
              <a:rPr lang="en-US" dirty="0"/>
              <a:t> 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924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Complexity in Computer Science describes performance </a:t>
            </a:r>
          </a:p>
          <a:p>
            <a:pPr lvl="1"/>
            <a:r>
              <a:rPr lang="en-US" dirty="0"/>
              <a:t>How fast an algorithm runs &amp; How much memory it consumes</a:t>
            </a:r>
          </a:p>
          <a:p>
            <a:pPr lvl="1"/>
            <a:r>
              <a:rPr lang="en-US" dirty="0"/>
              <a:t>Based on the size of the input data – usually denoted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</a:t>
            </a:r>
          </a:p>
          <a:p>
            <a:pPr lvl="1"/>
            <a:r>
              <a:rPr lang="en-US" dirty="0"/>
              <a:t>We usually care about the worst-case performance</a:t>
            </a:r>
          </a:p>
          <a:p>
            <a:r>
              <a:rPr lang="en-US" dirty="0"/>
              <a:t>How do we measure complexity?</a:t>
            </a:r>
          </a:p>
          <a:p>
            <a:pPr lvl="1"/>
            <a:r>
              <a:rPr lang="en-US" dirty="0"/>
              <a:t>time = number of basic steps, memory = number of elements</a:t>
            </a:r>
          </a:p>
          <a:p>
            <a:r>
              <a:rPr lang="en-US" dirty="0"/>
              <a:t>We usually care about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X</a:t>
            </a:r>
            <a:r>
              <a:rPr lang="en-US" dirty="0"/>
              <a:t> orders of magnitude, not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+X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*X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O(N+3) == O(2N) == O(N)</a:t>
            </a:r>
            <a:r>
              <a:rPr lang="en-US" dirty="0"/>
              <a:t>, i.e. we only care about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</a:t>
            </a:r>
            <a:r>
              <a:rPr lang="en-US" dirty="0"/>
              <a:t> parts</a:t>
            </a:r>
          </a:p>
          <a:p>
            <a:pPr lvl="1"/>
            <a:r>
              <a:rPr lang="en-US" i="1" dirty="0"/>
              <a:t>You usually don't care if something takes 1 million or 2 million years…</a:t>
            </a:r>
            <a:endParaRPr lang="en-US" dirty="0"/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O(1)</a:t>
            </a:r>
            <a:r>
              <a:rPr lang="en-US" dirty="0"/>
              <a:t> is called "constant" time/memory – means input size has no effect</a:t>
            </a:r>
            <a:endParaRPr lang="en-US" sz="20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37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Performance 101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47059"/>
              </p:ext>
            </p:extLst>
          </p:nvPr>
        </p:nvGraphicFramePr>
        <p:xfrm>
          <a:off x="1219200" y="1701800"/>
          <a:ext cx="10360025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6812">
                  <a:extLst>
                    <a:ext uri="{9D8B030D-6E8A-4147-A177-3AD203B41FA5}">
                      <a16:colId xmlns:a16="http://schemas.microsoft.com/office/drawing/2014/main" val="392426305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186374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29807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6023957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31616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Unordered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</a:t>
                      </a:r>
                      <a:r>
                        <a:rPr lang="en-US" dirty="0" err="1"/>
                        <a:t>i</a:t>
                      </a:r>
                      <a:r>
                        <a:rPr lang="en-US" baseline="30000" dirty="0" err="1"/>
                        <a:t>th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---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find(V)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insert(V)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lang="en-US" dirty="0"/>
                        <a:t>, </a:t>
                      </a:r>
                    </a:p>
                    <a:p>
                      <a:pPr algn="l"/>
                      <a:r>
                        <a:rPr lang="en-US" dirty="0"/>
                        <a:t>O(N) </a:t>
                      </a:r>
                      <a:r>
                        <a:rPr lang="en-US" sz="2000" dirty="0"/>
                        <a:t>otherwise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erase(V)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Getting a sorted sequence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::sort algorithm)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+ 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.sort() method)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 </a:t>
                      </a:r>
                      <a:br>
                        <a:rPr lang="en-US" dirty="0"/>
                      </a:br>
                      <a:r>
                        <a:rPr lang="en-US" sz="1600" dirty="0"/>
                        <a:t>(</a:t>
                      </a:r>
                      <a:r>
                        <a:rPr lang="en-US" sz="1400" dirty="0"/>
                        <a:t>by just iterating)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Convert to other data structure</a:t>
                      </a:r>
                      <a:endParaRPr lang="bg-BG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49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39</a:t>
            </a:fld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1218962" y="5953780"/>
            <a:ext cx="1036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</a:t>
            </a:r>
            <a:r>
              <a:rPr lang="en-US" sz="2800" dirty="0"/>
              <a:t> here is the number of elements in the container (the </a:t>
            </a:r>
            <a:r>
              <a:rPr lang="en-US" sz="28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.size()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4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vs. Data Type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function </a:t>
            </a:r>
            <a:r>
              <a:rPr lang="en-US" sz="2600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calcPercentage</a:t>
            </a:r>
            <a:r>
              <a:rPr lang="en-US" sz="26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(a, b)</a:t>
            </a:r>
          </a:p>
          <a:p>
            <a:pPr lvl="1"/>
            <a:r>
              <a:rPr lang="en-US" dirty="0"/>
              <a:t>Calculates what percentage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</a:t>
            </a:r>
            <a:r>
              <a:rPr lang="en-US" dirty="0"/>
              <a:t> is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</a:t>
            </a:r>
          </a:p>
          <a:p>
            <a:pPr lvl="1"/>
            <a:r>
              <a:rPr lang="en-US" dirty="0"/>
              <a:t>i.e.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(a / b) * 100;</a:t>
            </a:r>
            <a:r>
              <a:rPr lang="en-US" dirty="0"/>
              <a:t> or equivalently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(a * 100) / b;</a:t>
            </a: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(5, 10)</a:t>
            </a:r>
            <a:r>
              <a:rPr lang="en-US" dirty="0"/>
              <a:t>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(1.2, 4.8)</a:t>
            </a:r>
            <a:r>
              <a:rPr lang="en-US" dirty="0"/>
              <a:t>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25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The types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</a:t>
            </a:r>
            <a:r>
              <a:rPr lang="en-US" dirty="0"/>
              <a:t> don't matter to us – the algorithm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4419600"/>
            <a:ext cx="55626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44291" y="4419600"/>
            <a:ext cx="4107921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calcPercentage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&lt;&lt;</a:t>
            </a:r>
            <a:r>
              <a:rPr lang="en-US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template&lt;class T, class C=</a:t>
            </a:r>
            <a:r>
              <a:rPr lang="en-US" sz="24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sz="24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::deque&lt;T&gt; &gt;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::stack</a:t>
            </a:r>
          </a:p>
          <a:p>
            <a:pPr lvl="1"/>
            <a:r>
              <a:rPr lang="en-US" dirty="0"/>
              <a:t>Represents a container (a deque by default) working like a stack</a:t>
            </a:r>
          </a:p>
          <a:p>
            <a:pPr lvl="1"/>
            <a:r>
              <a:rPr lang="en-US" dirty="0"/>
              <a:t>A stack is a "first-in, last-out structure" (FILO)</a:t>
            </a:r>
          </a:p>
          <a:p>
            <a:pPr lvl="1"/>
            <a:r>
              <a:rPr lang="en-US" i="1" dirty="0"/>
              <a:t>Imagine a pile of boxes – the last box you put is the first you can remove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.top()</a:t>
            </a:r>
            <a:r>
              <a:rPr lang="en-US" dirty="0"/>
              <a:t> gets the top,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.pop()</a:t>
            </a:r>
            <a:r>
              <a:rPr lang="en-US" dirty="0"/>
              <a:t> removes the top,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.push(T)</a:t>
            </a:r>
            <a:r>
              <a:rPr lang="en-US" dirty="0"/>
              <a:t> adds to top,</a:t>
            </a:r>
          </a:p>
          <a:p>
            <a:pPr lvl="0">
              <a:buClr>
                <a:srgbClr val="009999"/>
              </a:buClr>
            </a:pPr>
            <a:r>
              <a:rPr lang="en-US" sz="24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template&lt;class T, class C=</a:t>
            </a:r>
            <a:r>
              <a:rPr lang="en-US" sz="2400" i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sz="2400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::deque&lt;T&gt; &gt;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::queue</a:t>
            </a:r>
            <a:endParaRPr lang="en-US" dirty="0"/>
          </a:p>
          <a:p>
            <a:pPr lvl="1"/>
            <a:r>
              <a:rPr lang="en-US" dirty="0"/>
              <a:t>Represents a container (a deque by default) working like a queue</a:t>
            </a:r>
          </a:p>
          <a:p>
            <a:pPr lvl="1"/>
            <a:r>
              <a:rPr lang="en-US" dirty="0"/>
              <a:t>A queue is a "first-in, first-out" structure (FIFO)</a:t>
            </a:r>
          </a:p>
          <a:p>
            <a:pPr lvl="1"/>
            <a:r>
              <a:rPr lang="en-US" dirty="0"/>
              <a:t>Imagine a line at a store – first person in the line is the first to get out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.front()</a:t>
            </a:r>
            <a:r>
              <a:rPr lang="en-US" dirty="0"/>
              <a:t> gets first element,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.pop()</a:t>
            </a:r>
            <a:r>
              <a:rPr lang="en-US" dirty="0"/>
              <a:t> removes it,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.push(T)</a:t>
            </a:r>
            <a:r>
              <a:rPr lang="en-US" dirty="0"/>
              <a:t> adds to back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8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priority_queue</a:t>
            </a:r>
            <a:endParaRPr lang="bg-BG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a queue, but elements are ordered by priority</a:t>
            </a:r>
          </a:p>
          <a:p>
            <a:pPr lvl="1"/>
            <a:r>
              <a:rPr lang="en-US" dirty="0"/>
              <a:t>A way to calculate priority can be specified when creating the queue</a:t>
            </a:r>
          </a:p>
          <a:p>
            <a:pPr lvl="1"/>
            <a:r>
              <a:rPr lang="en-US" dirty="0"/>
              <a:t>By default, "larger" elements have higher priority</a:t>
            </a:r>
          </a:p>
          <a:p>
            <a:r>
              <a:rPr lang="en-US" dirty="0"/>
              <a:t>Higher priority elements move in front of those with lower priority</a:t>
            </a:r>
          </a:p>
          <a:p>
            <a:pPr lvl="1"/>
            <a:r>
              <a:rPr lang="en-US" dirty="0"/>
              <a:t>Getting top-priority element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O(1)</a:t>
            </a:r>
            <a:r>
              <a:rPr lang="en-US" dirty="0"/>
              <a:t>, insertion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log(N)</a:t>
            </a:r>
          </a:p>
          <a:p>
            <a:pPr lvl="1"/>
            <a:r>
              <a:rPr lang="en-US" dirty="0"/>
              <a:t>To get top-priority element use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.top()</a:t>
            </a:r>
            <a:r>
              <a:rPr lang="en-US" dirty="0"/>
              <a:t> (instead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.front()</a:t>
            </a:r>
            <a:r>
              <a:rPr lang="en-US" dirty="0"/>
              <a:t>)</a:t>
            </a:r>
          </a:p>
          <a:p>
            <a:r>
              <a:rPr lang="en-US" i="1" dirty="0"/>
              <a:t>Imagine a queue at a hospital's emergency room</a:t>
            </a:r>
          </a:p>
          <a:p>
            <a:pPr lvl="1"/>
            <a:r>
              <a:rPr lang="en-US" i="1" dirty="0"/>
              <a:t>Patients with more serious cases treated BEFORE those with less serious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3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::stack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::queue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priority_queue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6630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Sorting, Searching, Removing </a:t>
            </a:r>
          </a:p>
        </p:txBody>
      </p:sp>
    </p:spTree>
    <p:extLst>
      <p:ext uri="{BB962C8B-B14F-4D97-AF65-F5344CB8AC3E}">
        <p14:creationId xmlns:p14="http://schemas.microsoft.com/office/powerpoint/2010/main" val="2763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widely used Computer Science algorithms</a:t>
            </a:r>
          </a:p>
          <a:p>
            <a:r>
              <a:rPr lang="en-US" dirty="0"/>
              <a:t>Written generically to allow reuse for any data type</a:t>
            </a:r>
          </a:p>
          <a:p>
            <a:r>
              <a:rPr lang="en-US" dirty="0"/>
              <a:t>Expect data to provide information through specific operators</a:t>
            </a:r>
          </a:p>
          <a:p>
            <a:pPr lvl="1"/>
            <a:r>
              <a:rPr lang="en-US" dirty="0"/>
              <a:t>Or expect a pointer to a function to extract the information from the data</a:t>
            </a:r>
          </a:p>
          <a:p>
            <a:r>
              <a:rPr lang="en-US" dirty="0"/>
              <a:t>Usually accept iterator parameters to determine on what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11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(time: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O(N*log(N))</a:t>
            </a:r>
            <a:r>
              <a:rPr lang="en-US" dirty="0"/>
              <a:t>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::sort(begin, end, comp)</a:t>
            </a:r>
            <a:endParaRPr lang="en-US" dirty="0"/>
          </a:p>
          <a:p>
            <a:pPr lvl="1"/>
            <a:r>
              <a:rPr lang="en-US" dirty="0"/>
              <a:t>sorts elements in range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[begin, end)</a:t>
            </a:r>
            <a:r>
              <a:rPr lang="en-US" dirty="0"/>
              <a:t>, return type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void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begin</a:t>
            </a:r>
            <a:r>
              <a:rPr lang="en-US" dirty="0"/>
              <a:t> &amp;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end</a:t>
            </a:r>
            <a:r>
              <a:rPr lang="en-US" dirty="0"/>
              <a:t> are random-access iterators (i.e. works for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vector</a:t>
            </a:r>
            <a:r>
              <a:rPr lang="en-US" dirty="0"/>
              <a:t> &amp;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deque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must have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operator&lt;</a:t>
            </a:r>
            <a:r>
              <a:rPr lang="en-US" dirty="0"/>
              <a:t>, or comp must be provided 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comp</a:t>
            </a:r>
            <a:r>
              <a:rPr lang="en-US" dirty="0"/>
              <a:t> is a function object, or function pointer, which compares two elements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</a:t>
            </a:r>
            <a:r>
              <a:rPr lang="en-US" dirty="0"/>
              <a:t>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true</a:t>
            </a:r>
            <a:r>
              <a:rPr lang="en-US" dirty="0"/>
              <a:t> only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a</a:t>
            </a:r>
            <a:r>
              <a:rPr lang="en-US" dirty="0"/>
              <a:t> should be </a:t>
            </a:r>
            <a:r>
              <a:rPr lang="en-US" u="sng" dirty="0"/>
              <a:t>before</a:t>
            </a:r>
            <a:r>
              <a:rPr lang="en-US" dirty="0"/>
              <a:t>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</a:t>
            </a:r>
            <a:r>
              <a:rPr lang="en-US" dirty="0"/>
              <a:t> in the sorted result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stable_sort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(begin, end, comp)</a:t>
            </a:r>
          </a:p>
          <a:p>
            <a:pPr lvl="1"/>
            <a:r>
              <a:rPr lang="en-US" dirty="0"/>
              <a:t>Same as sort, but guaranteed to keep equal elements ordered as in input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::list::sort(comp)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Stable sort of a list (since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::sort</a:t>
            </a:r>
            <a:r>
              <a:rPr lang="en-US" dirty="0"/>
              <a:t> can't be used with list iterators)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6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Algorithms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stable_sort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845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Searching Algorithms (time: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O(N)</a:t>
            </a:r>
            <a:r>
              <a:rPr lang="en-US" dirty="0"/>
              <a:t>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::find(begin, end, value)</a:t>
            </a:r>
            <a:r>
              <a:rPr lang="en-US" dirty="0"/>
              <a:t> – searches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[begin, end)</a:t>
            </a:r>
          </a:p>
          <a:p>
            <a:pPr lvl="1"/>
            <a:r>
              <a:rPr lang="en-US" dirty="0"/>
              <a:t>Returns iterator to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value</a:t>
            </a:r>
            <a:r>
              <a:rPr lang="en-US" dirty="0"/>
              <a:t>,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end</a:t>
            </a:r>
            <a:r>
              <a:rPr lang="en-US" dirty="0"/>
              <a:t>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value</a:t>
            </a:r>
            <a:r>
              <a:rPr lang="en-US" dirty="0"/>
              <a:t> isn't found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end</a:t>
            </a:r>
            <a:r>
              <a:rPr lang="en-US" dirty="0"/>
              <a:t> are iterators,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value</a:t>
            </a:r>
            <a:r>
              <a:rPr lang="en-US" dirty="0"/>
              <a:t> is an element of the data type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find_if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(begin, end,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pred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pred</a:t>
            </a:r>
            <a:r>
              <a:rPr lang="en-US" dirty="0"/>
              <a:t> is a unary predicate – function object or function pointer which takes one parameter and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true</a:t>
            </a:r>
            <a:r>
              <a:rPr lang="en-US" dirty="0"/>
              <a:t> if the element is what is being searched for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min_element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(begin, end, comp)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iterator to minimum element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[begin, end)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comp</a:t>
            </a:r>
            <a:r>
              <a:rPr lang="en-US" dirty="0"/>
              <a:t> is same as in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::sort</a:t>
            </a:r>
          </a:p>
          <a:p>
            <a:pPr lvl="1"/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70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Algorithms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+mn-cs"/>
              </a:rPr>
              <a:t>find_if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1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285551"/>
            <a:ext cx="10360501" cy="1223963"/>
          </a:xfrm>
        </p:spPr>
        <p:txBody>
          <a:bodyPr/>
          <a:lstStyle/>
          <a:p>
            <a:r>
              <a:rPr lang="en-US" dirty="0"/>
              <a:t>Other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lower_bound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(begin, end, value, comp)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Searches in 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[begin,</a:t>
            </a:r>
            <a:r>
              <a:rPr lang="en-US" dirty="0"/>
              <a:t> </a:t>
            </a:r>
            <a:r>
              <a:rPr lang="en-US" sz="20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end)</a:t>
            </a:r>
            <a:r>
              <a:rPr lang="en-US" dirty="0"/>
              <a:t>, which has already been sorted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comp</a:t>
            </a:r>
          </a:p>
          <a:p>
            <a:pPr lvl="1"/>
            <a:r>
              <a:rPr lang="en-US" dirty="0"/>
              <a:t>Returns iterator to first element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</a:t>
            </a:r>
            <a:r>
              <a:rPr lang="en-US" dirty="0"/>
              <a:t>, for which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 &lt; value</a:t>
            </a:r>
            <a:r>
              <a:rPr lang="en-US" dirty="0"/>
              <a:t>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false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comp(e, value)</a:t>
            </a:r>
            <a:r>
              <a:rPr lang="en-US" dirty="0"/>
              <a:t>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false</a:t>
            </a:r>
            <a:r>
              <a:rPr lang="en-US" dirty="0"/>
              <a:t> if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comp</a:t>
            </a:r>
            <a:r>
              <a:rPr lang="en-US" dirty="0"/>
              <a:t> is provided)</a:t>
            </a:r>
          </a:p>
          <a:p>
            <a:pPr lvl="1"/>
            <a:r>
              <a:rPr lang="en-US" dirty="0"/>
              <a:t>Fast (only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log(N)</a:t>
            </a:r>
            <a:r>
              <a:rPr lang="en-US" dirty="0"/>
              <a:t> operations, compared to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</a:t>
            </a:r>
            <a:r>
              <a:rPr lang="en-US" dirty="0"/>
              <a:t> operations of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find</a:t>
            </a:r>
            <a:r>
              <a:rPr lang="en-US" dirty="0"/>
              <a:t>)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::copy(begin, end, output)</a:t>
            </a:r>
            <a:r>
              <a:rPr lang="en-US" dirty="0"/>
              <a:t> – copies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[begin, end)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output</a:t>
            </a:r>
            <a:r>
              <a:rPr lang="en-US" dirty="0"/>
              <a:t> is an iterator which can write (i.e. a mutable iterator)</a:t>
            </a:r>
          </a:p>
          <a:p>
            <a:r>
              <a:rPr lang="en-US" dirty="0"/>
              <a:t>Many others, including variations on the above:</a:t>
            </a: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upper_bound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copy_backward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copy_if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remove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remove_if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replace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make_heap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count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count_if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random_shuffle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13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usually don't depend on data type</a:t>
            </a:r>
          </a:p>
          <a:p>
            <a:pPr lvl="1"/>
            <a:r>
              <a:rPr lang="en-US" dirty="0"/>
              <a:t>Just on some characteristics (e.g., comparable, scalar, etc.)</a:t>
            </a:r>
          </a:p>
          <a:p>
            <a:r>
              <a:rPr lang="en-US" dirty="0"/>
              <a:t>Data structures also don't depend on data type</a:t>
            </a:r>
          </a:p>
          <a:p>
            <a:pPr lvl="1"/>
            <a:r>
              <a:rPr lang="en-US" dirty="0"/>
              <a:t>Arrays, linked lists,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::vector</a:t>
            </a:r>
            <a:r>
              <a:rPr lang="en-US" dirty="0"/>
              <a:t>, etc., can work with any data type</a:t>
            </a:r>
          </a:p>
          <a:p>
            <a:r>
              <a:rPr lang="en-US" dirty="0"/>
              <a:t>Generic programming – abstracting data type from algorithm</a:t>
            </a:r>
          </a:p>
          <a:p>
            <a:pPr lvl="1"/>
            <a:r>
              <a:rPr lang="en-US" dirty="0"/>
              <a:t>E.g. writing a single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dirty="0"/>
              <a:t> function that works for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Fraction</a:t>
            </a:r>
            <a:r>
              <a:rPr lang="en-US" dirty="0"/>
              <a:t>, and any type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</a:t>
            </a:r>
            <a:r>
              <a:rPr lang="en-US" dirty="0"/>
              <a:t>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65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STL with </a:t>
            </a:r>
            <a:br>
              <a:rPr lang="en-US" dirty="0"/>
            </a:br>
            <a:r>
              <a:rPr lang="en-US" dirty="0"/>
              <a:t>User-Defined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Utilizing Function Objects</a:t>
            </a:r>
          </a:p>
        </p:txBody>
      </p:sp>
    </p:spTree>
    <p:extLst>
      <p:ext uri="{BB962C8B-B14F-4D97-AF65-F5344CB8AC3E}">
        <p14:creationId xmlns:p14="http://schemas.microsoft.com/office/powerpoint/2010/main" val="39647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 (</a:t>
            </a:r>
            <a:r>
              <a:rPr lang="en-US" dirty="0" err="1"/>
              <a:t>Functors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we have a function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</a:t>
            </a:r>
            <a:r>
              <a:rPr lang="en-US" dirty="0"/>
              <a:t>, and we call it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f();</a:t>
            </a:r>
          </a:p>
          <a:p>
            <a:pPr lvl="1"/>
            <a:r>
              <a:rPr lang="en-US" dirty="0"/>
              <a:t>What is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()</a:t>
            </a:r>
            <a:r>
              <a:rPr lang="en-US" dirty="0"/>
              <a:t> here? It's an operator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operator()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operator()</a:t>
            </a:r>
            <a:r>
              <a:rPr lang="en-US" dirty="0"/>
              <a:t> can be overloaded by C++ classes</a:t>
            </a:r>
          </a:p>
          <a:p>
            <a:pPr lvl="1"/>
            <a:r>
              <a:rPr lang="en-US" dirty="0"/>
              <a:t>Allows objects of the class to be "executed" like a function</a:t>
            </a:r>
          </a:p>
          <a:p>
            <a:pPr lvl="1"/>
            <a:r>
              <a:rPr lang="en-US" dirty="0"/>
              <a:t>Return value can be anything we choose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void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T</a:t>
            </a:r>
            <a:r>
              <a:rPr lang="en-US" dirty="0"/>
              <a:t>, etc.</a:t>
            </a:r>
          </a:p>
          <a:p>
            <a:r>
              <a:rPr lang="en-US" dirty="0"/>
              <a:t>Function Objects (</a:t>
            </a:r>
            <a:r>
              <a:rPr lang="en-US" dirty="0" err="1"/>
              <a:t>Functors</a:t>
            </a:r>
            <a:r>
              <a:rPr lang="en-US" dirty="0"/>
              <a:t>) – objects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operator()</a:t>
            </a:r>
            <a:endParaRPr lang="en-US" dirty="0"/>
          </a:p>
          <a:p>
            <a:r>
              <a:rPr lang="en-US" dirty="0"/>
              <a:t>STL Containers and Algorithms can accept </a:t>
            </a:r>
            <a:r>
              <a:rPr lang="en-US" dirty="0" err="1"/>
              <a:t>functors</a:t>
            </a:r>
            <a:endParaRPr lang="en-US" dirty="0"/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sort</a:t>
            </a:r>
            <a:r>
              <a:rPr lang="en-US" dirty="0"/>
              <a:t> or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find</a:t>
            </a:r>
            <a:r>
              <a:rPr lang="en-US" dirty="0" err="1"/>
              <a:t>_if</a:t>
            </a:r>
            <a:r>
              <a:rPr lang="en-US" dirty="0"/>
              <a:t> can use a </a:t>
            </a:r>
            <a:r>
              <a:rPr lang="en-US" dirty="0" err="1"/>
              <a:t>functor</a:t>
            </a:r>
            <a:r>
              <a:rPr lang="en-US" dirty="0"/>
              <a:t> instead of a function pointer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map</a:t>
            </a:r>
            <a:r>
              <a:rPr lang="en-US" dirty="0"/>
              <a:t> can accept a </a:t>
            </a:r>
            <a:r>
              <a:rPr lang="en-US" dirty="0" err="1"/>
              <a:t>functor</a:t>
            </a:r>
            <a:r>
              <a:rPr lang="en-US" dirty="0"/>
              <a:t> template parameter to define the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5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function objects which print things to the console: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52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8882" y="2286000"/>
            <a:ext cx="10360502" cy="40318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PrintFunctor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PrintFunctor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()()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PrintFunctor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PrintFunctor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"42"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7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Algorithms with Function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which accept function pointers, also accept </a:t>
            </a:r>
            <a:r>
              <a:rPr lang="en-US" dirty="0" err="1"/>
              <a:t>functors</a:t>
            </a:r>
            <a:endParaRPr lang="en-US" dirty="0"/>
          </a:p>
          <a:p>
            <a:r>
              <a:rPr lang="en-US" dirty="0"/>
              <a:t>Parameters of the function become parameters of operator()</a:t>
            </a:r>
          </a:p>
          <a:p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find_if</a:t>
            </a:r>
            <a:r>
              <a:rPr lang="en-US" dirty="0" err="1"/>
              <a:t>'s</a:t>
            </a:r>
            <a:r>
              <a:rPr lang="en-US" dirty="0"/>
              <a:t> predicate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bool</a:t>
            </a:r>
            <a:r>
              <a:rPr lang="en-US" dirty="0"/>
              <a:t> and accepts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T&amp;</a:t>
            </a:r>
          </a:p>
          <a:p>
            <a:pPr lvl="1"/>
            <a:r>
              <a:rPr lang="en-US" dirty="0"/>
              <a:t>If passing a function, it should be like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bool f(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param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);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So a </a:t>
            </a:r>
            <a:r>
              <a:rPr lang="en-US" dirty="0" err="1"/>
              <a:t>functor</a:t>
            </a:r>
            <a:r>
              <a:rPr lang="en-US" dirty="0"/>
              <a:t> should have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bool operator(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T&amp;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param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);</a:t>
            </a:r>
          </a:p>
          <a:p>
            <a:r>
              <a:rPr lang="en-US" dirty="0"/>
              <a:t>E.g.: sort's comparator returns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bool</a:t>
            </a:r>
            <a:r>
              <a:rPr lang="en-US" dirty="0"/>
              <a:t> and accepts two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T&amp;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functor</a:t>
            </a:r>
            <a:r>
              <a:rPr lang="en-US" dirty="0"/>
              <a:t> should have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bool operator(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T&amp; a,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 T&amp; b);</a:t>
            </a:r>
            <a:endParaRPr lang="en-US" sz="28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70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 with STL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</a:t>
            </a:r>
            <a:r>
              <a:rPr lang="en-US" dirty="0" err="1"/>
              <a:t>functor</a:t>
            </a:r>
            <a:r>
              <a:rPr lang="en-US" dirty="0"/>
              <a:t> for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Person</a:t>
            </a:r>
            <a:r>
              <a:rPr lang="en-US" dirty="0"/>
              <a:t> age and use it with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find_if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54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2286000"/>
            <a:ext cx="9296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PersonAgeChecker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PersonAgeChecker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expectedAge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0012" y="4594324"/>
            <a:ext cx="9296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bg-BG" sz="16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hangingPunct="0">
              <a:spcAft>
                <a:spcPts val="0"/>
              </a:spcAft>
            </a:pPr>
            <a:r>
              <a:rPr lang="en-US" sz="1600" b="1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find_if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PersonAgeChecker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kern="15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getName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hangingPunct="0">
              <a:spcAft>
                <a:spcPts val="0"/>
              </a:spcAft>
            </a:pP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Structures with Function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set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priority_queue</a:t>
            </a:r>
            <a:r>
              <a:rPr lang="en-US" dirty="0"/>
              <a:t>, etc., all order elements in some way</a:t>
            </a:r>
          </a:p>
          <a:p>
            <a:pPr lvl="1"/>
            <a:r>
              <a:rPr lang="en-US" dirty="0"/>
              <a:t>Either the data type must have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operator&lt;</a:t>
            </a:r>
            <a:r>
              <a:rPr lang="en-US" dirty="0"/>
              <a:t> so that they can be ordered</a:t>
            </a:r>
            <a:br>
              <a:rPr lang="en-US" dirty="0"/>
            </a:br>
            <a:r>
              <a:rPr lang="en-US" dirty="0"/>
              <a:t>(Note: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unordered_</a:t>
            </a:r>
            <a:r>
              <a:rPr lang="en-US" dirty="0"/>
              <a:t> have other requirements – we'll see them next lecture)</a:t>
            </a:r>
          </a:p>
          <a:p>
            <a:pPr lvl="1"/>
            <a:r>
              <a:rPr lang="en-US" dirty="0"/>
              <a:t>Or a </a:t>
            </a:r>
            <a:r>
              <a:rPr lang="en-US" dirty="0" err="1"/>
              <a:t>functor</a:t>
            </a:r>
            <a:r>
              <a:rPr lang="en-US" dirty="0"/>
              <a:t> has to be provided as a template parameter</a:t>
            </a:r>
          </a:p>
          <a:p>
            <a:pPr lvl="1"/>
            <a:r>
              <a:rPr lang="en-US" dirty="0"/>
              <a:t>Note: the </a:t>
            </a:r>
            <a:r>
              <a:rPr lang="en-US" dirty="0" err="1"/>
              <a:t>functor</a:t>
            </a:r>
            <a:r>
              <a:rPr lang="en-US" dirty="0"/>
              <a:t> MUST have a default constructor</a:t>
            </a:r>
          </a:p>
          <a:p>
            <a:r>
              <a:rPr lang="en-US" dirty="0"/>
              <a:t>Note: not possible to provide a function pointer, as with algorithms</a:t>
            </a:r>
          </a:p>
          <a:p>
            <a:pPr lvl="1"/>
            <a:r>
              <a:rPr lang="en-US" dirty="0"/>
              <a:t>That's because container template parameters are types, not values</a:t>
            </a:r>
          </a:p>
          <a:p>
            <a:pPr lvl="1"/>
            <a:r>
              <a:rPr lang="en-US" dirty="0"/>
              <a:t>A function pointer is a value, a class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operator()</a:t>
            </a:r>
            <a:r>
              <a:rPr lang="en-US" dirty="0"/>
              <a:t> is a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50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 with STL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write a </a:t>
            </a:r>
            <a:r>
              <a:rPr lang="en-US" dirty="0" err="1"/>
              <a:t>functor</a:t>
            </a:r>
            <a:r>
              <a:rPr lang="en-US" dirty="0"/>
              <a:t> so we can store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  <a:r>
              <a:rPr lang="en-US" dirty="0"/>
              <a:t> objects in a set: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56</a:t>
            </a:fld>
            <a:endParaRPr lang="bg-BG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2286000"/>
            <a:ext cx="8915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PersonNameComparator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()(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 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0012" y="3855660"/>
            <a:ext cx="89154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PersonNameComparator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menInBlackByName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menInBlackByName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menInBlackByName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"Kay"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menInBlackByName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Zed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menInBlackByName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Ned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menInBlackByName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16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Jay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600" kern="15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Containers with </a:t>
            </a:r>
            <a:r>
              <a:rPr lang="en-US" dirty="0" err="1"/>
              <a:t>Functors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006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Functors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STL defines a lot of standard </a:t>
            </a:r>
            <a:r>
              <a:rPr lang="en-US" dirty="0" err="1"/>
              <a:t>functors</a:t>
            </a:r>
            <a:r>
              <a:rPr lang="en-US" dirty="0"/>
              <a:t>, here are some of them:</a:t>
            </a:r>
          </a:p>
          <a:p>
            <a:pPr lvl="1"/>
            <a:r>
              <a:rPr lang="en-US" dirty="0"/>
              <a:t>Note: descriptions here indicate how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operator()</a:t>
            </a:r>
            <a:r>
              <a:rPr lang="en-US" dirty="0"/>
              <a:t> is overloaded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::less&lt;T&gt;</a:t>
            </a:r>
            <a:r>
              <a:rPr lang="en-US" dirty="0"/>
              <a:t> - compares 2 values with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operator&lt;</a:t>
            </a:r>
            <a:endParaRPr lang="en-US" sz="24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This is actually the default </a:t>
            </a:r>
            <a:r>
              <a:rPr lang="en-US" dirty="0" err="1"/>
              <a:t>functor</a:t>
            </a:r>
            <a:r>
              <a:rPr lang="en-US" dirty="0"/>
              <a:t> used in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sort()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That's why if a class defines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operator&lt;</a:t>
            </a:r>
            <a:r>
              <a:rPr lang="en-US" dirty="0"/>
              <a:t>, it works with the above by default</a:t>
            </a:r>
          </a:p>
          <a:p>
            <a:pPr lvl="1"/>
            <a:r>
              <a:rPr lang="en-US" dirty="0"/>
              <a:t>There are also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greater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less_equal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not_equal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equal</a:t>
            </a:r>
            <a:r>
              <a:rPr lang="en-US" dirty="0"/>
              <a:t>, etc.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::plus&lt;T&gt;</a:t>
            </a:r>
            <a:r>
              <a:rPr lang="en-US" dirty="0"/>
              <a:t> - calls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operator+</a:t>
            </a:r>
            <a:r>
              <a:rPr lang="en-US" dirty="0"/>
              <a:t> on 2 values</a:t>
            </a:r>
          </a:p>
          <a:p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std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::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logical_and</a:t>
            </a:r>
            <a:r>
              <a:rPr lang="en-US" dirty="0"/>
              <a:t> – calls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operator&amp;&amp;</a:t>
            </a:r>
            <a:r>
              <a:rPr lang="en-US" dirty="0"/>
              <a:t> on 2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32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and Algorithms used through Iterators and </a:t>
            </a:r>
            <a:r>
              <a:rPr lang="en-US" dirty="0" err="1"/>
              <a:t>Functors</a:t>
            </a:r>
            <a:endParaRPr lang="en-US" dirty="0"/>
          </a:p>
          <a:p>
            <a:r>
              <a:rPr lang="en-US" dirty="0"/>
              <a:t>Simple containers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vector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list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deque</a:t>
            </a:r>
            <a:r>
              <a:rPr lang="en-US" dirty="0"/>
              <a:t> +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stack</a:t>
            </a:r>
            <a:r>
              <a:rPr lang="en-US" dirty="0" err="1"/>
              <a:t>&amp;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queue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Store data with various modes of access</a:t>
            </a:r>
          </a:p>
          <a:p>
            <a:r>
              <a:rPr lang="en-US" dirty="0"/>
              <a:t>Priority queue –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priority_queue</a:t>
            </a:r>
            <a:r>
              <a:rPr lang="en-US" dirty="0"/>
              <a:t>, fast highest-priority access</a:t>
            </a:r>
          </a:p>
          <a:p>
            <a:r>
              <a:rPr lang="en-US" dirty="0"/>
              <a:t>Associative containers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map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multiset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multimap</a:t>
            </a:r>
          </a:p>
          <a:p>
            <a:pPr lvl="1"/>
            <a:r>
              <a:rPr lang="en-US" dirty="0"/>
              <a:t>Store data in some ordered way, provide fast lookups and sorting</a:t>
            </a:r>
          </a:p>
          <a:p>
            <a:pPr lvl="1"/>
            <a:r>
              <a:rPr lang="en-US" dirty="0"/>
              <a:t>C++11: unordered associative containers – faster, but no order (can't sort)</a:t>
            </a:r>
          </a:p>
          <a:p>
            <a:r>
              <a:rPr lang="en-US" dirty="0"/>
              <a:t>Algorithms –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sort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find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erase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+mj-cs"/>
              </a:rPr>
              <a:t>copy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22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615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C++ Approach to 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8676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Templates – The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 declare an identifier, which is replaced compile-time</a:t>
            </a:r>
          </a:p>
          <a:p>
            <a:pPr lvl="1"/>
            <a:r>
              <a:rPr lang="en-US" dirty="0"/>
              <a:t>Attached to a class/function, making it a "template class/function"</a:t>
            </a:r>
          </a:p>
          <a:p>
            <a:pPr lvl="1"/>
            <a:r>
              <a:rPr lang="en-US" dirty="0"/>
              <a:t>Actual class/function is created when used with specific type</a:t>
            </a:r>
          </a:p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T,...&gt;</a:t>
            </a:r>
            <a:r>
              <a:rPr lang="en-US" dirty="0"/>
              <a:t> or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template&lt;class T,...&gt;</a:t>
            </a:r>
          </a:p>
          <a:p>
            <a:pPr lvl="1"/>
            <a:r>
              <a:rPr lang="en-US" dirty="0"/>
              <a:t>Written before a function or a class which will use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</a:t>
            </a:r>
            <a:r>
              <a:rPr lang="en-US" dirty="0"/>
              <a:t> is just an example, it can be any identifier, 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DataType</a:t>
            </a:r>
            <a:r>
              <a:rPr lang="en-US" dirty="0"/>
              <a:t>,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</a:t>
            </a:r>
            <a:r>
              <a:rPr lang="en-US" dirty="0"/>
              <a:t>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mytype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/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/>
              <a:t> &amp;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dirty="0"/>
              <a:t> are interchangeable here (but not in other cases)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3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 Templates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template&lt;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typename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T&gt;</a:t>
            </a:r>
            <a:b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 a, T b) { ... }</a:t>
            </a:r>
            <a:r>
              <a:rPr lang="en-US" dirty="0"/>
              <a:t> (can be on same line)</a:t>
            </a:r>
            <a:endParaRPr lang="en-US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dirty="0"/>
              <a:t>Call like normal function – types are inferred from parameters</a:t>
            </a: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(3, 4)</a:t>
            </a:r>
            <a:r>
              <a:rPr lang="en-US" dirty="0"/>
              <a:t> will generate and call</a:t>
            </a:r>
            <a:br>
              <a:rPr lang="en-US" dirty="0"/>
            </a:b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a,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b) { ... }</a:t>
            </a:r>
          </a:p>
          <a:p>
            <a:pPr lvl="1"/>
            <a:r>
              <a:rPr lang="en-US" dirty="0"/>
              <a:t>Sometimes can't be inferred, 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(0.5, 1)</a:t>
            </a:r>
          </a:p>
          <a:p>
            <a:pPr lvl="1"/>
            <a:r>
              <a:rPr lang="en-US" dirty="0"/>
              <a:t>Can explicitly set type by using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&lt;...&gt;</a:t>
            </a:r>
            <a:r>
              <a:rPr lang="en-US" dirty="0"/>
              <a:t> after function name</a:t>
            </a:r>
          </a:p>
          <a:p>
            <a:pPr lvl="1"/>
            <a:r>
              <a:rPr lang="en-US" dirty="0"/>
              <a:t>E.g.: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&lt;double&gt;(0.5, 1)</a:t>
            </a:r>
            <a:r>
              <a:rPr lang="en-US" dirty="0"/>
              <a:t> will generate and call</a:t>
            </a:r>
            <a:br>
              <a:rPr lang="en-US" dirty="0"/>
            </a:b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</a:t>
            </a:r>
            <a:r>
              <a:rPr lang="en-US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calcPercentage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(double a, double b) { ...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013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3678</Words>
  <Application>Microsoft Office PowerPoint</Application>
  <PresentationFormat>Custom</PresentationFormat>
  <Paragraphs>534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Times New Roman</vt:lpstr>
      <vt:lpstr>TS102787990</vt:lpstr>
      <vt:lpstr>Templates and Basic STL</vt:lpstr>
      <vt:lpstr>Table of Contents</vt:lpstr>
      <vt:lpstr>Generic Programming </vt:lpstr>
      <vt:lpstr>Algorithm vs. Data Type</vt:lpstr>
      <vt:lpstr>Generic Programming</vt:lpstr>
      <vt:lpstr>Generic Programming in C++</vt:lpstr>
      <vt:lpstr>C++ Templates</vt:lpstr>
      <vt:lpstr>C++ Templates – The Basics</vt:lpstr>
      <vt:lpstr>C++ Functions Templates</vt:lpstr>
      <vt:lpstr>C++ Function Templates – Examples</vt:lpstr>
      <vt:lpstr>C++ Function Templates</vt:lpstr>
      <vt:lpstr>C++ Class Templates</vt:lpstr>
      <vt:lpstr>C++ Class Templates – Example</vt:lpstr>
      <vt:lpstr>C++ Class Templates</vt:lpstr>
      <vt:lpstr>Inheriting Class Templates</vt:lpstr>
      <vt:lpstr>Inheriting Templates with Specific Types – Example</vt:lpstr>
      <vt:lpstr>Inheriting Template with Template</vt:lpstr>
      <vt:lpstr>C++ Inheriting Templates</vt:lpstr>
      <vt:lpstr>Template Specifics</vt:lpstr>
      <vt:lpstr>Template Specifics</vt:lpstr>
      <vt:lpstr>Templates Summary</vt:lpstr>
      <vt:lpstr>Overview of the STL</vt:lpstr>
      <vt:lpstr>The Standard Template Library</vt:lpstr>
      <vt:lpstr>STL Iterators</vt:lpstr>
      <vt:lpstr>Using Iterators with  std::array &amp; std::vector</vt:lpstr>
      <vt:lpstr>STL Containers</vt:lpstr>
      <vt:lpstr>Sequence Containers</vt:lpstr>
      <vt:lpstr>Sequence Containers</vt:lpstr>
      <vt:lpstr>template&lt;typename T&gt;1 std::vector</vt:lpstr>
      <vt:lpstr>template&lt;typename T&gt; std::list</vt:lpstr>
      <vt:lpstr>Sequence Containers – std::vector &amp; std::list</vt:lpstr>
      <vt:lpstr>Associative Containers</vt:lpstr>
      <vt:lpstr>Associative Containers</vt:lpstr>
      <vt:lpstr>template&lt;typename K, typename V&gt; std::map</vt:lpstr>
      <vt:lpstr>template&lt;typename V&gt; std::set</vt:lpstr>
      <vt:lpstr>Additional Associative Containers</vt:lpstr>
      <vt:lpstr>Associative containers – std::map &amp; std::set</vt:lpstr>
      <vt:lpstr>Complexity 101</vt:lpstr>
      <vt:lpstr>Data Structure Performance 101</vt:lpstr>
      <vt:lpstr>Container Adaptors</vt:lpstr>
      <vt:lpstr>Container Adaptors – priority_queue</vt:lpstr>
      <vt:lpstr>std::stack, std::queue, std::priority_queue</vt:lpstr>
      <vt:lpstr>STL Algorithms</vt:lpstr>
      <vt:lpstr>STL Algorithms</vt:lpstr>
      <vt:lpstr>Sorting Algorithms (time: O(N*log(N))) </vt:lpstr>
      <vt:lpstr>Sorting Algorithms – std::stable_sort</vt:lpstr>
      <vt:lpstr>Linear Searching Algorithms (time: O(N)) </vt:lpstr>
      <vt:lpstr>Searching Algorithms – std::find_if</vt:lpstr>
      <vt:lpstr>Other algorithms</vt:lpstr>
      <vt:lpstr>Using the STL with  User-Defined Classes</vt:lpstr>
      <vt:lpstr>Function Objects (Functors)</vt:lpstr>
      <vt:lpstr>Function Objects – Example</vt:lpstr>
      <vt:lpstr>Using Algorithms with Function Objects</vt:lpstr>
      <vt:lpstr>Function Objects with STL Algorithms</vt:lpstr>
      <vt:lpstr>Using Data Structures with Function Objects</vt:lpstr>
      <vt:lpstr>Function Objects with STL Algorithms</vt:lpstr>
      <vt:lpstr>STL Containers with Functors</vt:lpstr>
      <vt:lpstr>Standard Functors</vt:lpstr>
      <vt:lpstr>STL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2017-04-24T00:04:30Z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