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1" r:id="rId2"/>
  </p:sldMasterIdLst>
  <p:notesMasterIdLst>
    <p:notesMasterId r:id="rId29"/>
  </p:notesMasterIdLst>
  <p:handoutMasterIdLst>
    <p:handoutMasterId r:id="rId30"/>
  </p:handoutMasterIdLst>
  <p:sldIdLst>
    <p:sldId id="763" r:id="rId3"/>
    <p:sldId id="764" r:id="rId4"/>
    <p:sldId id="765" r:id="rId5"/>
    <p:sldId id="576" r:id="rId6"/>
    <p:sldId id="757" r:id="rId7"/>
    <p:sldId id="708" r:id="rId8"/>
    <p:sldId id="735" r:id="rId9"/>
    <p:sldId id="761" r:id="rId10"/>
    <p:sldId id="758" r:id="rId11"/>
    <p:sldId id="736" r:id="rId12"/>
    <p:sldId id="737" r:id="rId13"/>
    <p:sldId id="759" r:id="rId14"/>
    <p:sldId id="760" r:id="rId15"/>
    <p:sldId id="740" r:id="rId16"/>
    <p:sldId id="747" r:id="rId17"/>
    <p:sldId id="762" r:id="rId18"/>
    <p:sldId id="745" r:id="rId19"/>
    <p:sldId id="748" r:id="rId20"/>
    <p:sldId id="749" r:id="rId21"/>
    <p:sldId id="756" r:id="rId22"/>
    <p:sldId id="766" r:id="rId23"/>
    <p:sldId id="767" r:id="rId24"/>
    <p:sldId id="768" r:id="rId25"/>
    <p:sldId id="769" r:id="rId26"/>
    <p:sldId id="770" r:id="rId27"/>
    <p:sldId id="771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763"/>
            <p14:sldId id="764"/>
            <p14:sldId id="765"/>
          </p14:sldIdLst>
        </p14:section>
        <p14:section name="Data Transfer Objects" id="{813DF7E2-74AB-4E3A-9B46-2566DC216237}">
          <p14:sldIdLst>
            <p14:sldId id="576"/>
            <p14:sldId id="757"/>
            <p14:sldId id="708"/>
            <p14:sldId id="735"/>
          </p14:sldIdLst>
        </p14:section>
        <p14:section name="Model Mapping" id="{995328A6-D972-4DD4-B71F-C80E04EDD2DE}">
          <p14:sldIdLst>
            <p14:sldId id="761"/>
            <p14:sldId id="758"/>
            <p14:sldId id="736"/>
            <p14:sldId id="737"/>
            <p14:sldId id="759"/>
            <p14:sldId id="760"/>
            <p14:sldId id="740"/>
            <p14:sldId id="747"/>
            <p14:sldId id="762"/>
            <p14:sldId id="745"/>
            <p14:sldId id="748"/>
            <p14:sldId id="749"/>
            <p14:sldId id="756"/>
          </p14:sldIdLst>
        </p14:section>
        <p14:section name="Summary" id="{BD60B6E9-85E7-49E8-9F66-AE28A5DD5D66}">
          <p14:sldIdLst>
            <p14:sldId id="766"/>
            <p14:sldId id="767"/>
            <p14:sldId id="768"/>
            <p14:sldId id="769"/>
            <p14:sldId id="770"/>
            <p14:sldId id="7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F3CD2E"/>
    <a:srgbClr val="CC0000"/>
    <a:srgbClr val="FF5050"/>
    <a:srgbClr val="E85C0E"/>
    <a:srgbClr val="FBEEDC"/>
    <a:srgbClr val="F0A22E"/>
    <a:srgbClr val="603A14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54" autoAdjust="0"/>
    <p:restoredTop sz="79484" autoAdjust="0"/>
  </p:normalViewPr>
  <p:slideViewPr>
    <p:cSldViewPr>
      <p:cViewPr varScale="1">
        <p:scale>
          <a:sx n="69" d="100"/>
          <a:sy n="69" d="100"/>
        </p:scale>
        <p:origin x="200" y="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6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66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42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2952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1901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892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815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38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4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53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91654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19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44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2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9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80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6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213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hyperlink" Target="http://creativecommons.org/licenses/by-nc-sa/3.0/deed.en_US" TargetMode="External"/><Relationship Id="rId4" Type="http://schemas.openxmlformats.org/officeDocument/2006/relationships/hyperlink" Target="http://telerikacademy.com/Courses/Courses/Details/185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org/" TargetMode="External"/><Relationship Id="rId13" Type="http://schemas.openxmlformats.org/officeDocument/2006/relationships/image" Target="../media/image45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2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facebook.com/SoftwareUniversity" TargetMode="External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7189" y="1303142"/>
            <a:ext cx="10962447" cy="882654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rgbClr val="234465"/>
                </a:solidFill>
              </a:rPr>
              <a:t>Auto Mapping – DTOs and domain objects, </a:t>
            </a:r>
          </a:p>
          <a:p>
            <a:r>
              <a:rPr lang="en-GB" sz="3600" dirty="0" smtClean="0">
                <a:solidFill>
                  <a:srgbClr val="234465"/>
                </a:solidFill>
              </a:rPr>
              <a:t>Model Mapper</a:t>
            </a:r>
            <a:endParaRPr lang="en-GB" sz="3600" dirty="0">
              <a:solidFill>
                <a:srgbClr val="234465"/>
              </a:solidFill>
            </a:endParaRP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7525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Auto Mapping Objects DTO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7810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7810" y="5394418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5797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5797" y="6352153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9" name="Картина 3">
            <a:extLst>
              <a:ext uri="{FF2B5EF4-FFF2-40B4-BE49-F238E27FC236}">
                <a16:creationId xmlns:a16="http://schemas.microsoft.com/office/drawing/2014/main" id="{68D6DD26-75D1-45F1-8306-35BBD594F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016208"/>
            <a:ext cx="3009831" cy="300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2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Mapper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696100" y="1981200"/>
            <a:ext cx="2510518" cy="291383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/>
              <a:t>Entities</a:t>
            </a:r>
            <a:endParaRPr lang="bg-BG" sz="2000" dirty="0"/>
          </a:p>
        </p:txBody>
      </p:sp>
      <p:sp>
        <p:nvSpPr>
          <p:cNvPr id="26" name="Rectangle 25"/>
          <p:cNvSpPr/>
          <p:nvPr/>
        </p:nvSpPr>
        <p:spPr>
          <a:xfrm>
            <a:off x="8985298" y="2580543"/>
            <a:ext cx="1992720" cy="695308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Address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Entity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85298" y="3695641"/>
            <a:ext cx="1992720" cy="746162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Entity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65212" y="2580543"/>
            <a:ext cx="1918914" cy="1516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DTO</a:t>
            </a:r>
            <a:endParaRPr lang="bg-BG" sz="2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20083" y="3113942"/>
            <a:ext cx="1528486" cy="697689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Person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chemeClr val="bg1"/>
                </a:solidFill>
              </a:rPr>
              <a:t>DTO</a:t>
            </a:r>
            <a:endParaRPr lang="bg-BG" sz="18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12728" y="3124201"/>
            <a:ext cx="2819400" cy="5333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Model Mapper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396618" y="3258008"/>
            <a:ext cx="904803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396620" y="3469515"/>
            <a:ext cx="904801" cy="177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129418" y="3276600"/>
            <a:ext cx="904803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129420" y="3488107"/>
            <a:ext cx="904801" cy="177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6AAAA956-890E-46B5-A1C5-99CFA552B178}"/>
              </a:ext>
            </a:extLst>
          </p:cNvPr>
          <p:cNvSpPr txBox="1"/>
          <p:nvPr/>
        </p:nvSpPr>
        <p:spPr>
          <a:xfrm>
            <a:off x="3195327" y="3855514"/>
            <a:ext cx="5237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Mapper analyzes object model and </a:t>
            </a:r>
          </a:p>
          <a:p>
            <a:pPr algn="ctr"/>
            <a:r>
              <a:rPr lang="en-US" dirty="0"/>
              <a:t>determines how data should be mapped</a:t>
            </a:r>
          </a:p>
          <a:p>
            <a:pPr algn="ctr"/>
            <a:r>
              <a:rPr lang="en-US" dirty="0"/>
              <a:t>(bidirectional)</a:t>
            </a:r>
          </a:p>
        </p:txBody>
      </p:sp>
    </p:spTree>
    <p:extLst>
      <p:ext uri="{BB962C8B-B14F-4D97-AF65-F5344CB8AC3E}">
        <p14:creationId xmlns:p14="http://schemas.microsoft.com/office/powerpoint/2010/main" val="112281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smtClean="0"/>
              <a:t>Model Mapper</a:t>
            </a:r>
            <a:endParaRPr lang="bg-BG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0B4FAD-C8D9-46A5-AB9E-A4688CF3C90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3194" y="1150937"/>
            <a:ext cx="11804650" cy="5570538"/>
          </a:xfrm>
        </p:spPr>
        <p:txBody>
          <a:bodyPr>
            <a:normAutofit/>
          </a:bodyPr>
          <a:lstStyle/>
          <a:p>
            <a:r>
              <a:rPr lang="en-US" sz="3200" dirty="0"/>
              <a:t>Add as maven dependency: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 smtClean="0"/>
              <a:t>Create </a:t>
            </a:r>
            <a:r>
              <a:rPr lang="en-US" sz="3200" dirty="0"/>
              <a:t>object: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3" name="Групиране 2">
            <a:extLst>
              <a:ext uri="{FF2B5EF4-FFF2-40B4-BE49-F238E27FC236}">
                <a16:creationId xmlns:a16="http://schemas.microsoft.com/office/drawing/2014/main" id="{2012D6E1-396F-4B4F-894C-E0A64F73DEDE}"/>
              </a:ext>
            </a:extLst>
          </p:cNvPr>
          <p:cNvGrpSpPr/>
          <p:nvPr/>
        </p:nvGrpSpPr>
        <p:grpSpPr>
          <a:xfrm>
            <a:off x="907547" y="1681010"/>
            <a:ext cx="6553201" cy="2128990"/>
            <a:chOff x="907547" y="1734083"/>
            <a:chExt cx="6553201" cy="2128990"/>
          </a:xfrm>
        </p:grpSpPr>
        <p:sp>
          <p:nvSpPr>
            <p:cNvPr id="14" name="Text Placeholder 5"/>
            <p:cNvSpPr txBox="1">
              <a:spLocks/>
            </p:cNvSpPr>
            <p:nvPr/>
          </p:nvSpPr>
          <p:spPr>
            <a:xfrm>
              <a:off x="907547" y="2259969"/>
              <a:ext cx="6553200" cy="160310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 &lt;dependency&gt;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            &lt;groupId&gt;org.modelmapper&lt;/groupId&gt;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            &lt;artifactId&gt;modelmapper&lt;/artifactId&gt;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            &lt;version&gt;1.1.0&lt;/version&gt;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 &lt;/dependency&gt;</a:t>
              </a:r>
            </a:p>
          </p:txBody>
        </p:sp>
        <p:sp>
          <p:nvSpPr>
            <p:cNvPr id="15" name="Text Placeholder 5"/>
            <p:cNvSpPr txBox="1">
              <a:spLocks/>
            </p:cNvSpPr>
            <p:nvPr/>
          </p:nvSpPr>
          <p:spPr>
            <a:xfrm>
              <a:off x="909136" y="1734083"/>
              <a:ext cx="6551612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000" noProof="1"/>
                <a:t>pom.xml</a:t>
              </a:r>
            </a:p>
          </p:txBody>
        </p:sp>
      </p:grp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3D6BAA-0DDB-463C-9C3D-531B072C671A}"/>
              </a:ext>
            </a:extLst>
          </p:cNvPr>
          <p:cNvSpPr txBox="1">
            <a:spLocks/>
          </p:cNvSpPr>
          <p:nvPr/>
        </p:nvSpPr>
        <p:spPr>
          <a:xfrm>
            <a:off x="918433" y="4865959"/>
            <a:ext cx="9234600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ModelMapper modelMapper = new ModelMapper();</a:t>
            </a:r>
          </a:p>
          <a:p>
            <a:r>
              <a:rPr lang="en-US" noProof="1"/>
              <a:t>EmployeeDto employeeDto = modelMapper.map(employee, EmployeeDto.class);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6857C38-AEF6-44D9-B2D5-49EB8BAD996E}"/>
              </a:ext>
            </a:extLst>
          </p:cNvPr>
          <p:cNvSpPr txBox="1">
            <a:spLocks/>
          </p:cNvSpPr>
          <p:nvPr/>
        </p:nvSpPr>
        <p:spPr>
          <a:xfrm>
            <a:off x="918434" y="4343400"/>
            <a:ext cx="923460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ConsoleRunner.java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6ED3024-EC31-48F1-9E90-3229D0A00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2" y="5687155"/>
            <a:ext cx="1901323" cy="837470"/>
          </a:xfrm>
          <a:prstGeom prst="wedgeRoundRectCallout">
            <a:avLst>
              <a:gd name="adj1" fmla="val 59795"/>
              <a:gd name="adj2" fmla="val -5889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of information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FD2A405-DDD1-4515-A9EE-30E6E1B7E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3934" y="5672641"/>
            <a:ext cx="1832477" cy="851984"/>
          </a:xfrm>
          <a:prstGeom prst="wedgeRoundRectCallout">
            <a:avLst>
              <a:gd name="adj1" fmla="val -61416"/>
              <a:gd name="adj2" fmla="val -5492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Destination object(DTO)</a:t>
            </a:r>
          </a:p>
        </p:txBody>
      </p:sp>
    </p:spTree>
    <p:extLst>
      <p:ext uri="{BB962C8B-B14F-4D97-AF65-F5344CB8AC3E}">
        <p14:creationId xmlns:p14="http://schemas.microsoft.com/office/powerpoint/2010/main" val="94409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Mapping Entity to DTO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393372" y="2402801"/>
            <a:ext cx="4614310" cy="317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>
                <a:solidFill>
                  <a:schemeClr val="bg1"/>
                </a:solidFill>
              </a:rPr>
              <a:t>@Entity</a:t>
            </a:r>
          </a:p>
          <a:p>
            <a:r>
              <a:rPr lang="en-US" sz="1600" noProof="1">
                <a:solidFill>
                  <a:schemeClr val="bg1"/>
                </a:solidFill>
              </a:rPr>
              <a:t>@Table(name = "employees")</a:t>
            </a:r>
          </a:p>
          <a:p>
            <a:r>
              <a:rPr lang="en-US" sz="1600" noProof="1"/>
              <a:t>public class Employee {</a:t>
            </a:r>
          </a:p>
          <a:p>
            <a:r>
              <a:rPr lang="en-US" sz="1600" noProof="1"/>
              <a:t>    //…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@Column(name = "first_name")</a:t>
            </a:r>
          </a:p>
          <a:p>
            <a:r>
              <a:rPr lang="en-US" sz="1600" noProof="1"/>
              <a:t>    private String </a:t>
            </a:r>
            <a:r>
              <a:rPr lang="en-US" sz="1600" noProof="1">
                <a:solidFill>
                  <a:schemeClr val="bg1"/>
                </a:solidFill>
              </a:rPr>
              <a:t>firstName</a:t>
            </a:r>
            <a:r>
              <a:rPr lang="en-US" sz="1600" noProof="1"/>
              <a:t>;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@Column(name = "salary")</a:t>
            </a:r>
          </a:p>
          <a:p>
            <a:r>
              <a:rPr lang="en-US" sz="1600" noProof="1"/>
              <a:t>    private BigDecimal </a:t>
            </a:r>
            <a:r>
              <a:rPr lang="en-US" sz="1600" noProof="1">
                <a:solidFill>
                  <a:schemeClr val="bg1"/>
                </a:solidFill>
              </a:rPr>
              <a:t>salary</a:t>
            </a:r>
            <a:r>
              <a:rPr lang="en-US" sz="1600" noProof="1"/>
              <a:t>;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@ManyToOne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@JoinColumn(name = “address_id")</a:t>
            </a:r>
          </a:p>
          <a:p>
            <a:r>
              <a:rPr lang="en-US" sz="1600" noProof="1"/>
              <a:t>    private Adress </a:t>
            </a:r>
            <a:r>
              <a:rPr lang="en-US" sz="1600" noProof="1">
                <a:solidFill>
                  <a:schemeClr val="bg1"/>
                </a:solidFill>
              </a:rPr>
              <a:t>address</a:t>
            </a:r>
            <a:r>
              <a:rPr lang="en-US" sz="1600" noProof="1"/>
              <a:t>;</a:t>
            </a:r>
          </a:p>
          <a:p>
            <a:r>
              <a:rPr lang="en-US" sz="1600" noProof="1"/>
              <a:t>    //…}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393372" y="1907693"/>
            <a:ext cx="461431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Employee.java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065212" y="4395158"/>
            <a:ext cx="3965438" cy="21878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@Entity</a:t>
            </a:r>
            <a:br>
              <a:rPr lang="en-US" noProof="1">
                <a:solidFill>
                  <a:schemeClr val="bg1"/>
                </a:solidFill>
              </a:rPr>
            </a:br>
            <a:r>
              <a:rPr lang="en-US" noProof="1">
                <a:solidFill>
                  <a:schemeClr val="bg1"/>
                </a:solidFill>
              </a:rPr>
              <a:t>@Table(name = "addresses")</a:t>
            </a:r>
          </a:p>
          <a:p>
            <a:r>
              <a:rPr lang="en-US" noProof="1"/>
              <a:t>public class </a:t>
            </a:r>
            <a:r>
              <a:rPr lang="en-US" noProof="1">
                <a:solidFill>
                  <a:schemeClr val="bg1"/>
                </a:solidFill>
              </a:rPr>
              <a:t>Address</a:t>
            </a:r>
            <a:r>
              <a:rPr lang="en-US" noProof="1"/>
              <a:t> {</a:t>
            </a:r>
          </a:p>
          <a:p>
            <a:r>
              <a:rPr lang="en-US" noProof="1"/>
              <a:t>    //…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@Basic</a:t>
            </a:r>
          </a:p>
          <a:p>
            <a:r>
              <a:rPr lang="en-US" noProof="1"/>
              <a:t>    private String </a:t>
            </a:r>
            <a:r>
              <a:rPr lang="en-US" noProof="1">
                <a:solidFill>
                  <a:schemeClr val="bg1"/>
                </a:solidFill>
              </a:rPr>
              <a:t>city</a:t>
            </a:r>
            <a:r>
              <a:rPr lang="en-US" noProof="1"/>
              <a:t>;</a:t>
            </a:r>
          </a:p>
          <a:p>
            <a:r>
              <a:rPr lang="en-US" noProof="1"/>
              <a:t>    //…</a:t>
            </a:r>
          </a:p>
          <a:p>
            <a:r>
              <a:rPr lang="en-US" noProof="1"/>
              <a:t>}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1065212" y="3886200"/>
            <a:ext cx="3965438" cy="5089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Address.java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84087" y="1973686"/>
            <a:ext cx="437212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/>
              <a:t>public class EmployeeDto {</a:t>
            </a:r>
          </a:p>
          <a:p>
            <a:endParaRPr lang="en-US" sz="1600" noProof="1"/>
          </a:p>
          <a:p>
            <a:r>
              <a:rPr lang="en-US" sz="1600" noProof="1"/>
              <a:t>    private String </a:t>
            </a:r>
            <a:r>
              <a:rPr lang="en-US" sz="1600" noProof="1">
                <a:solidFill>
                  <a:schemeClr val="bg1"/>
                </a:solidFill>
              </a:rPr>
              <a:t>firstName</a:t>
            </a:r>
            <a:r>
              <a:rPr lang="en-US" sz="1600" noProof="1"/>
              <a:t>;</a:t>
            </a:r>
          </a:p>
          <a:p>
            <a:r>
              <a:rPr lang="bg-BG" sz="1600" noProof="1"/>
              <a:t> </a:t>
            </a:r>
            <a:r>
              <a:rPr lang="bg-BG" sz="1600" noProof="1" smtClean="0"/>
              <a:t>   </a:t>
            </a:r>
            <a:r>
              <a:rPr lang="en-US" sz="1600" noProof="1" smtClean="0"/>
              <a:t>private </a:t>
            </a:r>
            <a:r>
              <a:rPr lang="en-US" sz="1600" noProof="1"/>
              <a:t>BigDecimal </a:t>
            </a:r>
            <a:r>
              <a:rPr lang="en-US" sz="1600" noProof="1">
                <a:solidFill>
                  <a:schemeClr val="bg1"/>
                </a:solidFill>
              </a:rPr>
              <a:t>salary</a:t>
            </a:r>
            <a:r>
              <a:rPr lang="en-US" sz="1600" noProof="1" smtClean="0"/>
              <a:t>;</a:t>
            </a:r>
            <a:endParaRPr lang="en-US" sz="1600" noProof="1"/>
          </a:p>
          <a:p>
            <a:r>
              <a:rPr lang="en-US" sz="1600" noProof="1"/>
              <a:t>    private String </a:t>
            </a:r>
            <a:r>
              <a:rPr lang="en-US" sz="1600" noProof="1">
                <a:solidFill>
                  <a:schemeClr val="bg1"/>
                </a:solidFill>
              </a:rPr>
              <a:t>addressCity</a:t>
            </a:r>
            <a:r>
              <a:rPr lang="en-US" sz="1600" noProof="1"/>
              <a:t>;</a:t>
            </a:r>
          </a:p>
          <a:p>
            <a:r>
              <a:rPr lang="en-US" sz="1600" noProof="1"/>
              <a:t>}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884087" y="1478578"/>
            <a:ext cx="4372125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EmployeeDto.java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 flipV="1">
            <a:off x="4579033" y="3146490"/>
            <a:ext cx="1939745" cy="187443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H="1" flipV="1">
            <a:off x="4579033" y="2953042"/>
            <a:ext cx="1951758" cy="138149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4536831" y="2717375"/>
            <a:ext cx="1993960" cy="112205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5">
            <a:extLst>
              <a:ext uri="{FF2B5EF4-FFF2-40B4-BE49-F238E27FC236}">
                <a16:creationId xmlns:a16="http://schemas.microsoft.com/office/drawing/2014/main" id="{38EFB0DE-793A-46EA-B141-9FFE19DB1D57}"/>
              </a:ext>
            </a:extLst>
          </p:cNvPr>
          <p:cNvCxnSpPr>
            <a:cxnSpLocks/>
          </p:cNvCxnSpPr>
          <p:nvPr/>
        </p:nvCxnSpPr>
        <p:spPr>
          <a:xfrm flipH="1">
            <a:off x="4654174" y="5156580"/>
            <a:ext cx="1910586" cy="5779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70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Mapping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7794" y="1156018"/>
            <a:ext cx="11804650" cy="5570537"/>
          </a:xfrm>
        </p:spPr>
        <p:txBody>
          <a:bodyPr>
            <a:normAutofit/>
          </a:bodyPr>
          <a:lstStyle/>
          <a:p>
            <a:r>
              <a:rPr lang="en-US" sz="3200" noProof="1"/>
              <a:t>ModelMapper</a:t>
            </a:r>
            <a:r>
              <a:rPr lang="en-US" sz="3200" dirty="0"/>
              <a:t> uses </a:t>
            </a:r>
            <a:r>
              <a:rPr lang="en-US" sz="3200" dirty="0">
                <a:solidFill>
                  <a:schemeClr val="bg1"/>
                </a:solidFill>
              </a:rPr>
              <a:t>conventions</a:t>
            </a:r>
            <a:r>
              <a:rPr lang="en-US" sz="3200" dirty="0"/>
              <a:t> to map objects </a:t>
            </a:r>
          </a:p>
          <a:p>
            <a:pPr lvl="1"/>
            <a:r>
              <a:rPr lang="en-US" sz="3000" dirty="0"/>
              <a:t>Sometimes fields differ and mapping </a:t>
            </a:r>
            <a:r>
              <a:rPr lang="en-US" sz="3000" dirty="0">
                <a:solidFill>
                  <a:schemeClr val="bg1"/>
                </a:solidFill>
              </a:rPr>
              <a:t>won't be done properly</a:t>
            </a:r>
          </a:p>
          <a:p>
            <a:pPr lvl="1"/>
            <a:r>
              <a:rPr lang="en-US" sz="3000" dirty="0"/>
              <a:t>In this case some manual mapping is needed</a:t>
            </a:r>
            <a:endParaRPr lang="en-US" sz="28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2" descr="Резултат с изображение за processing icon">
            <a:extLst>
              <a:ext uri="{FF2B5EF4-FFF2-40B4-BE49-F238E27FC236}">
                <a16:creationId xmlns:a16="http://schemas.microsoft.com/office/drawing/2014/main" id="{B8A9969E-71AF-42B7-B209-B0D19048E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3662116"/>
            <a:ext cx="2862509" cy="286250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3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Mapping DTO to Entity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8" name="Групиране 7">
            <a:extLst>
              <a:ext uri="{FF2B5EF4-FFF2-40B4-BE49-F238E27FC236}">
                <a16:creationId xmlns:a16="http://schemas.microsoft.com/office/drawing/2014/main" id="{C60CF171-7D2E-42DA-8C8A-F96DE3FC9F26}"/>
              </a:ext>
            </a:extLst>
          </p:cNvPr>
          <p:cNvGrpSpPr/>
          <p:nvPr/>
        </p:nvGrpSpPr>
        <p:grpSpPr>
          <a:xfrm>
            <a:off x="4080910" y="1146990"/>
            <a:ext cx="3955803" cy="3235433"/>
            <a:chOff x="4726195" y="1109903"/>
            <a:chExt cx="3968735" cy="3235433"/>
          </a:xfrm>
        </p:grpSpPr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4726195" y="1541903"/>
              <a:ext cx="3965438" cy="280343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>
                  <a:solidFill>
                    <a:schemeClr val="bg1"/>
                  </a:solidFill>
                </a:rPr>
                <a:t>@Entity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>
                  <a:solidFill>
                    <a:schemeClr val="bg1"/>
                  </a:solidFill>
                </a:rPr>
                <a:t>@Table(name = "employees")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public class Employee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@Column(name = "first_name")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String </a:t>
              </a:r>
              <a:r>
                <a:rPr lang="en-US" sz="1400" noProof="1">
                  <a:solidFill>
                    <a:schemeClr val="bg1"/>
                  </a:solidFill>
                </a:rPr>
                <a:t>firstName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@Column(name = "salary")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BigDecimal </a:t>
              </a:r>
              <a:r>
                <a:rPr lang="en-US" sz="1400" noProof="1">
                  <a:solidFill>
                    <a:schemeClr val="bg1"/>
                  </a:solidFill>
                </a:rPr>
                <a:t>salary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@ManyToOne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@JoinColumn(name = “address_id")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Adress </a:t>
              </a:r>
              <a:r>
                <a:rPr lang="en-US" sz="1400" noProof="1">
                  <a:solidFill>
                    <a:schemeClr val="bg1"/>
                  </a:solidFill>
                </a:rPr>
                <a:t>address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//…}</a:t>
              </a:r>
            </a:p>
          </p:txBody>
        </p:sp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4726195" y="1109903"/>
              <a:ext cx="3968735" cy="4320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Employee.java</a:t>
              </a:r>
            </a:p>
          </p:txBody>
        </p:sp>
      </p:grpSp>
      <p:grpSp>
        <p:nvGrpSpPr>
          <p:cNvPr id="9" name="Групиране 8">
            <a:extLst>
              <a:ext uri="{FF2B5EF4-FFF2-40B4-BE49-F238E27FC236}">
                <a16:creationId xmlns:a16="http://schemas.microsoft.com/office/drawing/2014/main" id="{EA0163B2-2FD3-4ADF-B98C-E1F9AD600B44}"/>
              </a:ext>
            </a:extLst>
          </p:cNvPr>
          <p:cNvGrpSpPr/>
          <p:nvPr/>
        </p:nvGrpSpPr>
        <p:grpSpPr>
          <a:xfrm>
            <a:off x="4087133" y="4431042"/>
            <a:ext cx="3965438" cy="2373658"/>
            <a:chOff x="4726152" y="4449933"/>
            <a:chExt cx="3965438" cy="2373658"/>
          </a:xfrm>
        </p:grpSpPr>
        <p:sp>
          <p:nvSpPr>
            <p:cNvPr id="11" name="Text Placeholder 5"/>
            <p:cNvSpPr txBox="1">
              <a:spLocks/>
            </p:cNvSpPr>
            <p:nvPr/>
          </p:nvSpPr>
          <p:spPr>
            <a:xfrm>
              <a:off x="4726152" y="4881933"/>
              <a:ext cx="3965438" cy="194165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>
                  <a:solidFill>
                    <a:schemeClr val="bg1"/>
                  </a:solidFill>
                </a:rPr>
                <a:t>@Entity</a:t>
              </a:r>
              <a:br>
                <a:rPr lang="en-US" sz="1400" noProof="1">
                  <a:solidFill>
                    <a:schemeClr val="bg1"/>
                  </a:solidFill>
                </a:rPr>
              </a:br>
              <a:r>
                <a:rPr lang="en-US" sz="1400" noProof="1">
                  <a:solidFill>
                    <a:schemeClr val="bg1"/>
                  </a:solidFill>
                </a:rPr>
                <a:t>@Table(name = "addresses")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public class </a:t>
              </a:r>
              <a:r>
                <a:rPr lang="en-US" sz="1400" noProof="1">
                  <a:solidFill>
                    <a:schemeClr val="bg1"/>
                  </a:solidFill>
                </a:rPr>
                <a:t>Address</a:t>
              </a:r>
              <a:r>
                <a:rPr lang="en-US" sz="1400" noProof="1"/>
                <a:t>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@Basic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City </a:t>
              </a:r>
              <a:r>
                <a:rPr lang="en-US" sz="1400" noProof="1">
                  <a:solidFill>
                    <a:schemeClr val="bg1"/>
                  </a:solidFill>
                </a:rPr>
                <a:t>city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}</a:t>
              </a:r>
            </a:p>
          </p:txBody>
        </p:sp>
        <p:sp>
          <p:nvSpPr>
            <p:cNvPr id="12" name="Text Placeholder 5"/>
            <p:cNvSpPr txBox="1">
              <a:spLocks/>
            </p:cNvSpPr>
            <p:nvPr/>
          </p:nvSpPr>
          <p:spPr>
            <a:xfrm>
              <a:off x="4726195" y="4449933"/>
              <a:ext cx="3965352" cy="4320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Address.java</a:t>
              </a:r>
            </a:p>
          </p:txBody>
        </p:sp>
      </p:grpSp>
      <p:grpSp>
        <p:nvGrpSpPr>
          <p:cNvPr id="7" name="Групиране 6">
            <a:extLst>
              <a:ext uri="{FF2B5EF4-FFF2-40B4-BE49-F238E27FC236}">
                <a16:creationId xmlns:a16="http://schemas.microsoft.com/office/drawing/2014/main" id="{3C0A7C50-1D39-4A6B-A32B-E4A8A49A97E9}"/>
              </a:ext>
            </a:extLst>
          </p:cNvPr>
          <p:cNvGrpSpPr/>
          <p:nvPr/>
        </p:nvGrpSpPr>
        <p:grpSpPr>
          <a:xfrm>
            <a:off x="373622" y="2522617"/>
            <a:ext cx="3377163" cy="2431952"/>
            <a:chOff x="202649" y="2366177"/>
            <a:chExt cx="3377163" cy="2431952"/>
          </a:xfrm>
        </p:grpSpPr>
        <p:sp>
          <p:nvSpPr>
            <p:cNvPr id="10" name="Text Placeholder 5"/>
            <p:cNvSpPr txBox="1">
              <a:spLocks/>
            </p:cNvSpPr>
            <p:nvPr/>
          </p:nvSpPr>
          <p:spPr>
            <a:xfrm>
              <a:off x="202735" y="2856471"/>
              <a:ext cx="3377077" cy="194165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public class EmployeeDto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sz="14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String </a:t>
              </a:r>
              <a:r>
                <a:rPr lang="en-US" sz="1400" noProof="1">
                  <a:solidFill>
                    <a:schemeClr val="bg1"/>
                  </a:solidFill>
                </a:rPr>
                <a:t>firstName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sz="14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BigDecimal </a:t>
              </a:r>
              <a:r>
                <a:rPr lang="en-US" sz="1400" noProof="1">
                  <a:solidFill>
                    <a:schemeClr val="bg1"/>
                  </a:solidFill>
                </a:rPr>
                <a:t>salary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sz="14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String </a:t>
              </a:r>
              <a:r>
                <a:rPr lang="en-US" sz="1400" noProof="1">
                  <a:solidFill>
                    <a:schemeClr val="bg1"/>
                  </a:solidFill>
                </a:rPr>
                <a:t>addressCity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}</a:t>
              </a:r>
            </a:p>
          </p:txBody>
        </p:sp>
        <p:sp>
          <p:nvSpPr>
            <p:cNvPr id="13" name="Text Placeholder 5"/>
            <p:cNvSpPr txBox="1">
              <a:spLocks/>
            </p:cNvSpPr>
            <p:nvPr/>
          </p:nvSpPr>
          <p:spPr>
            <a:xfrm>
              <a:off x="202649" y="2366177"/>
              <a:ext cx="3377163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EmployeeDto.java</a:t>
              </a:r>
            </a:p>
          </p:txBody>
        </p:sp>
      </p:grpSp>
      <p:cxnSp>
        <p:nvCxnSpPr>
          <p:cNvPr id="16" name="Straight Arrow Connector 15"/>
          <p:cNvCxnSpPr>
            <a:cxnSpLocks/>
          </p:cNvCxnSpPr>
          <p:nvPr/>
        </p:nvCxnSpPr>
        <p:spPr>
          <a:xfrm flipH="1">
            <a:off x="3593309" y="3864107"/>
            <a:ext cx="975202" cy="61816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H="1">
            <a:off x="3475858" y="3311131"/>
            <a:ext cx="1008204" cy="65072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3469633" y="2671302"/>
            <a:ext cx="1014430" cy="895962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иране 17">
            <a:extLst>
              <a:ext uri="{FF2B5EF4-FFF2-40B4-BE49-F238E27FC236}">
                <a16:creationId xmlns:a16="http://schemas.microsoft.com/office/drawing/2014/main" id="{E519AFCD-F894-4803-B848-78C610EB2056}"/>
              </a:ext>
            </a:extLst>
          </p:cNvPr>
          <p:cNvGrpSpPr/>
          <p:nvPr/>
        </p:nvGrpSpPr>
        <p:grpSpPr>
          <a:xfrm>
            <a:off x="8397491" y="2522617"/>
            <a:ext cx="2720042" cy="2431952"/>
            <a:chOff x="8098770" y="2889883"/>
            <a:chExt cx="2720042" cy="2431952"/>
          </a:xfrm>
        </p:grpSpPr>
        <p:sp>
          <p:nvSpPr>
            <p:cNvPr id="14" name="Text Placeholder 5">
              <a:extLst>
                <a:ext uri="{FF2B5EF4-FFF2-40B4-BE49-F238E27FC236}">
                  <a16:creationId xmlns:a16="http://schemas.microsoft.com/office/drawing/2014/main" id="{E0FE1358-F6B1-4ABB-8C11-C61D567CE2FC}"/>
                </a:ext>
              </a:extLst>
            </p:cNvPr>
            <p:cNvSpPr txBox="1">
              <a:spLocks/>
            </p:cNvSpPr>
            <p:nvPr/>
          </p:nvSpPr>
          <p:spPr>
            <a:xfrm>
              <a:off x="8098771" y="3380177"/>
              <a:ext cx="2720041" cy="194165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>
                  <a:solidFill>
                    <a:schemeClr val="bg1"/>
                  </a:solidFill>
                </a:rPr>
                <a:t>@Entity</a:t>
              </a:r>
              <a:br>
                <a:rPr lang="en-US" sz="1400" noProof="1">
                  <a:solidFill>
                    <a:schemeClr val="bg1"/>
                  </a:solidFill>
                </a:rPr>
              </a:br>
              <a:r>
                <a:rPr lang="en-US" sz="1400" noProof="1">
                  <a:solidFill>
                    <a:schemeClr val="bg1"/>
                  </a:solidFill>
                </a:rPr>
                <a:t>@Table(name = "cities")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public class </a:t>
              </a:r>
              <a:r>
                <a:rPr lang="en-US" sz="1400" noProof="1">
                  <a:solidFill>
                    <a:schemeClr val="bg1"/>
                  </a:solidFill>
                </a:rPr>
                <a:t>Address</a:t>
              </a:r>
              <a:r>
                <a:rPr lang="en-US" sz="1400" noProof="1"/>
                <a:t>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@Basic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String </a:t>
              </a:r>
              <a:r>
                <a:rPr lang="en-US" sz="1400" noProof="1">
                  <a:solidFill>
                    <a:schemeClr val="bg1"/>
                  </a:solidFill>
                </a:rPr>
                <a:t>name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}</a:t>
              </a:r>
            </a:p>
          </p:txBody>
        </p:sp>
        <p:sp>
          <p:nvSpPr>
            <p:cNvPr id="15" name="Text Placeholder 5">
              <a:extLst>
                <a:ext uri="{FF2B5EF4-FFF2-40B4-BE49-F238E27FC236}">
                  <a16:creationId xmlns:a16="http://schemas.microsoft.com/office/drawing/2014/main" id="{AE1C3B23-F0B2-4F32-A0A8-247D42211314}"/>
                </a:ext>
              </a:extLst>
            </p:cNvPr>
            <p:cNvSpPr txBox="1">
              <a:spLocks/>
            </p:cNvSpPr>
            <p:nvPr/>
          </p:nvSpPr>
          <p:spPr>
            <a:xfrm>
              <a:off x="8098770" y="2889883"/>
              <a:ext cx="2720041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City.java</a:t>
              </a:r>
            </a:p>
          </p:txBody>
        </p:sp>
      </p:grpSp>
      <p:cxnSp>
        <p:nvCxnSpPr>
          <p:cNvPr id="25" name="Straight Arrow Connector 15">
            <a:extLst>
              <a:ext uri="{FF2B5EF4-FFF2-40B4-BE49-F238E27FC236}">
                <a16:creationId xmlns:a16="http://schemas.microsoft.com/office/drawing/2014/main" id="{38EFB0DE-793A-46EA-B141-9FFE19DB1D57}"/>
              </a:ext>
            </a:extLst>
          </p:cNvPr>
          <p:cNvCxnSpPr>
            <a:cxnSpLocks/>
          </p:cNvCxnSpPr>
          <p:nvPr/>
        </p:nvCxnSpPr>
        <p:spPr>
          <a:xfrm flipV="1">
            <a:off x="6551612" y="5029200"/>
            <a:ext cx="1828800" cy="10668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4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Mapping DTO to Entity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22190" y="2298116"/>
            <a:ext cx="11463422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ModelMapper modelMapper = new ModelMapper();</a:t>
            </a:r>
          </a:p>
          <a:p>
            <a:r>
              <a:rPr lang="en-US" sz="1800" noProof="1"/>
              <a:t>PropertyMap&lt;EmployeeDto, Employee&gt; employeeMap = new PropertyMap&lt;EmployeeDto, Employee&gt;() {</a:t>
            </a:r>
          </a:p>
          <a:p>
            <a:r>
              <a:rPr lang="en-US" sz="1800" noProof="1"/>
              <a:t>          @Override</a:t>
            </a:r>
          </a:p>
          <a:p>
            <a:r>
              <a:rPr lang="en-US" sz="1800" noProof="1"/>
              <a:t>          protected void configure() {</a:t>
            </a:r>
            <a:br>
              <a:rPr lang="en-US" sz="1800" noProof="1"/>
            </a:br>
            <a:r>
              <a:rPr lang="en-US" sz="1800" noProof="1"/>
              <a:t>	    </a:t>
            </a:r>
            <a:r>
              <a:rPr lang="en-US" sz="1800" noProof="1">
                <a:solidFill>
                  <a:schemeClr val="bg1"/>
                </a:solidFill>
              </a:rPr>
              <a:t>map().setFirstName</a:t>
            </a:r>
            <a:r>
              <a:rPr lang="en-US" sz="1800" noProof="1"/>
              <a:t>(</a:t>
            </a:r>
            <a:r>
              <a:rPr lang="en-US" sz="1800" noProof="1">
                <a:solidFill>
                  <a:schemeClr val="bg1"/>
                </a:solidFill>
              </a:rPr>
              <a:t>source</a:t>
            </a:r>
            <a:r>
              <a:rPr lang="en-US" sz="1800" noProof="1"/>
              <a:t>.getName());</a:t>
            </a:r>
          </a:p>
          <a:p>
            <a:r>
              <a:rPr lang="en-US" sz="1800" noProof="1"/>
              <a:t>	    // Add mappings for other fields</a:t>
            </a:r>
          </a:p>
          <a:p>
            <a:r>
              <a:rPr lang="en-US" sz="1800" noProof="1"/>
              <a:t>	    </a:t>
            </a:r>
            <a:r>
              <a:rPr lang="en-US" sz="1800" noProof="1">
                <a:solidFill>
                  <a:schemeClr val="bg1"/>
                </a:solidFill>
              </a:rPr>
              <a:t>map().setAddressCity</a:t>
            </a:r>
            <a:r>
              <a:rPr lang="en-US" sz="1800" noProof="1"/>
              <a:t>(</a:t>
            </a:r>
            <a:r>
              <a:rPr lang="en-US" sz="1800" noProof="1">
                <a:solidFill>
                  <a:schemeClr val="bg1"/>
                </a:solidFill>
              </a:rPr>
              <a:t>source</a:t>
            </a:r>
            <a:r>
              <a:rPr lang="en-US" sz="1800" noProof="1"/>
              <a:t>.</a:t>
            </a:r>
            <a:r>
              <a:rPr lang="en-US" sz="1800" noProof="1">
                <a:solidFill>
                  <a:schemeClr val="bg1"/>
                </a:solidFill>
              </a:rPr>
              <a:t>getAddress()</a:t>
            </a:r>
            <a:r>
              <a:rPr lang="en-US" sz="1800" noProof="1"/>
              <a:t>.</a:t>
            </a:r>
            <a:r>
              <a:rPr lang="en-US" sz="1800" noProof="1">
                <a:solidFill>
                  <a:schemeClr val="bg1"/>
                </a:solidFill>
              </a:rPr>
              <a:t>getCity()</a:t>
            </a:r>
            <a:r>
              <a:rPr lang="en-US" sz="1800" noProof="1"/>
              <a:t>.</a:t>
            </a:r>
            <a:r>
              <a:rPr lang="en-US" sz="1800" noProof="1">
                <a:solidFill>
                  <a:schemeClr val="bg1"/>
                </a:solidFill>
              </a:rPr>
              <a:t>getName()</a:t>
            </a:r>
            <a:r>
              <a:rPr lang="en-US" sz="1800" noProof="1"/>
              <a:t>);</a:t>
            </a:r>
          </a:p>
          <a:p>
            <a:r>
              <a:rPr lang="en-US" sz="1800" noProof="1"/>
              <a:t>          }</a:t>
            </a:r>
          </a:p>
          <a:p>
            <a:r>
              <a:rPr lang="en-US" sz="1800" noProof="1"/>
              <a:t>};</a:t>
            </a:r>
          </a:p>
          <a:p>
            <a:endParaRPr lang="en-US" sz="1800" noProof="1"/>
          </a:p>
          <a:p>
            <a:r>
              <a:rPr lang="en-US" sz="1800" noProof="1"/>
              <a:t>modelMapper.</a:t>
            </a:r>
            <a:r>
              <a:rPr lang="en-US" sz="1800" noProof="1">
                <a:solidFill>
                  <a:schemeClr val="bg1"/>
                </a:solidFill>
              </a:rPr>
              <a:t>addMappings(employeeMap).map(employeeDto,employee</a:t>
            </a:r>
            <a:r>
              <a:rPr lang="en-US" sz="1800" noProof="1" smtClean="0">
                <a:solidFill>
                  <a:schemeClr val="bg1"/>
                </a:solidFill>
              </a:rPr>
              <a:t>)</a:t>
            </a:r>
            <a:r>
              <a:rPr lang="en-US" sz="1800" noProof="1" smtClean="0"/>
              <a:t>;</a:t>
            </a:r>
            <a:endParaRPr lang="en-US" sz="1800" noProof="1"/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22190" y="1772230"/>
            <a:ext cx="1146342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ConsoleRunner.java</a:t>
            </a:r>
          </a:p>
        </p:txBody>
      </p:sp>
    </p:spTree>
    <p:extLst>
      <p:ext uri="{BB962C8B-B14F-4D97-AF65-F5344CB8AC3E}">
        <p14:creationId xmlns:p14="http://schemas.microsoft.com/office/powerpoint/2010/main" val="269466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Mapping DTO to Entity – Java 8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86382" y="3087397"/>
            <a:ext cx="10783859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ModelMapper modelMapper = new ModelMapper();</a:t>
            </a:r>
          </a:p>
          <a:p>
            <a:r>
              <a:rPr lang="en-US" sz="2400" noProof="1"/>
              <a:t>TypeMap&lt;EmployeeDto, Employee&gt; typeMap = mapper.createTypeMap(EmployeeDto.class, Employee.class);</a:t>
            </a:r>
          </a:p>
          <a:p>
            <a:r>
              <a:rPr lang="en-US" sz="2400" noProof="1"/>
              <a:t>typeMap.addMappings(</a:t>
            </a:r>
            <a:r>
              <a:rPr lang="en-US" sz="2400" noProof="1">
                <a:solidFill>
                  <a:schemeClr val="bg1"/>
                </a:solidFill>
              </a:rPr>
              <a:t>m -&gt; m.map(src -&gt; src.getName(), </a:t>
            </a:r>
            <a:r>
              <a:rPr lang="bg-BG" sz="2400" noProof="1" smtClean="0">
                <a:solidFill>
                  <a:schemeClr val="bg1"/>
                </a:solidFill>
              </a:rPr>
              <a:t/>
            </a:r>
            <a:br>
              <a:rPr lang="bg-BG" sz="2400" noProof="1" smtClean="0">
                <a:solidFill>
                  <a:schemeClr val="bg1"/>
                </a:solidFill>
              </a:rPr>
            </a:br>
            <a:r>
              <a:rPr lang="en-US" sz="2400" noProof="1" smtClean="0">
                <a:solidFill>
                  <a:schemeClr val="bg1"/>
                </a:solidFill>
              </a:rPr>
              <a:t>Employee</a:t>
            </a:r>
            <a:r>
              <a:rPr lang="en-US" sz="2400" noProof="1">
                <a:solidFill>
                  <a:schemeClr val="bg1"/>
                </a:solidFill>
              </a:rPr>
              <a:t>::setFirtsName)</a:t>
            </a:r>
            <a:r>
              <a:rPr lang="en-US" sz="2400" noProof="1"/>
              <a:t>); </a:t>
            </a:r>
          </a:p>
          <a:p>
            <a:r>
              <a:rPr lang="en-US" sz="2400" noProof="1"/>
              <a:t>typeMap.</a:t>
            </a:r>
            <a:r>
              <a:rPr lang="en-US" sz="2400" noProof="1">
                <a:solidFill>
                  <a:schemeClr val="bg1"/>
                </a:solidFill>
              </a:rPr>
              <a:t>map(employeeDto)</a:t>
            </a:r>
            <a:r>
              <a:rPr lang="en-US" sz="2400" noProof="1"/>
              <a:t>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86382" y="2438400"/>
            <a:ext cx="1078385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/>
              <a:t>ConsoleRunner.java (ModelMappper v1.1.0)</a:t>
            </a:r>
          </a:p>
        </p:txBody>
      </p:sp>
    </p:spTree>
    <p:extLst>
      <p:ext uri="{BB962C8B-B14F-4D97-AF65-F5344CB8AC3E}">
        <p14:creationId xmlns:p14="http://schemas.microsoft.com/office/powerpoint/2010/main" val="125126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534888" y="2287561"/>
            <a:ext cx="8979124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 ModelMapper modelMapper = new ModelMapper();</a:t>
            </a:r>
          </a:p>
          <a:p>
            <a:r>
              <a:rPr lang="en-US" sz="2000" noProof="1"/>
              <a:t> modelMapper.createTypeMap(EmployeeDto.class, Employee.class);</a:t>
            </a:r>
          </a:p>
          <a:p>
            <a:r>
              <a:rPr lang="en-US" sz="2000" noProof="1"/>
              <a:t> modelMapper.validate();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1534887" y="1700120"/>
            <a:ext cx="897912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ConsoleRunner.java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1812" y="4456891"/>
            <a:ext cx="11049000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1) Unmapped destination properties found in TypeMap[EmployeeDto -&gt; </a:t>
            </a:r>
            <a:r>
              <a:rPr lang="en-US" noProof="1" smtClean="0"/>
              <a:t>Employee</a:t>
            </a:r>
            <a:r>
              <a:rPr lang="en-US" noProof="1"/>
              <a:t>]:</a:t>
            </a:r>
          </a:p>
          <a:p>
            <a:endParaRPr lang="en-US" noProof="1"/>
          </a:p>
          <a:p>
            <a:r>
              <a:rPr lang="en-US" noProof="1"/>
              <a:t>	com.persons.domain.entities.Employee.setAddress()</a:t>
            </a:r>
          </a:p>
          <a:p>
            <a:r>
              <a:rPr lang="en-US" noProof="1"/>
              <a:t>	com.persons.domain.entities.Employee.setId()</a:t>
            </a:r>
          </a:p>
          <a:p>
            <a:r>
              <a:rPr lang="en-US" noProof="1"/>
              <a:t>	com.persons.domain.entities.Employee.setBirthday()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31812" y="3869450"/>
            <a:ext cx="11049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Exception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942012" y="3081610"/>
            <a:ext cx="1066800" cy="392427"/>
          </a:xfrm>
          <a:prstGeom prst="wedgeRoundRectCallout">
            <a:avLst>
              <a:gd name="adj1" fmla="val -1106"/>
              <a:gd name="adj2" fmla="val -7403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075612" y="3128045"/>
            <a:ext cx="1828800" cy="362466"/>
          </a:xfrm>
          <a:prstGeom prst="wedgeRoundRectCallout">
            <a:avLst>
              <a:gd name="adj1" fmla="val -6042"/>
              <a:gd name="adj2" fmla="val -7906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297284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Skipping Properties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09450" y="1840916"/>
            <a:ext cx="11463422" cy="30804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ModelMapper modelMapper = new ModelMapper();</a:t>
            </a:r>
          </a:p>
          <a:p>
            <a:r>
              <a:rPr lang="en-US" sz="1800" noProof="1"/>
              <a:t>PropertyMap&lt;EmployeeDto, Employee&gt; employeeMap = new PropertyMap&lt;EmployeeDto, Employee&gt;() {</a:t>
            </a:r>
          </a:p>
          <a:p>
            <a:r>
              <a:rPr lang="en-US" sz="1800" noProof="1"/>
              <a:t>            @Override</a:t>
            </a:r>
          </a:p>
          <a:p>
            <a:r>
              <a:rPr lang="en-US" sz="1800" noProof="1"/>
              <a:t>            protected void configure() {</a:t>
            </a:r>
          </a:p>
          <a:p>
            <a:r>
              <a:rPr lang="en-US" sz="1800" noProof="1"/>
              <a:t>                </a:t>
            </a:r>
            <a:r>
              <a:rPr lang="en-US" sz="1800" noProof="1">
                <a:solidFill>
                  <a:schemeClr val="bg1"/>
                </a:solidFill>
              </a:rPr>
              <a:t>skip().setSalary(null);</a:t>
            </a:r>
          </a:p>
          <a:p>
            <a:r>
              <a:rPr lang="en-US" sz="1800" noProof="1"/>
              <a:t>            }</a:t>
            </a:r>
          </a:p>
          <a:p>
            <a:r>
              <a:rPr lang="en-US" sz="1800" noProof="1"/>
              <a:t>        };</a:t>
            </a:r>
          </a:p>
          <a:p>
            <a:endParaRPr lang="en-US" sz="1800" noProof="1"/>
          </a:p>
          <a:p>
            <a:r>
              <a:rPr lang="en-US" sz="1800" noProof="1"/>
              <a:t>modelMapper.addMappings(employeeMap).map(employeeDto,employee);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303212" y="1315030"/>
            <a:ext cx="1146966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ConsoleRunner.java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427412" y="3733800"/>
            <a:ext cx="1752600" cy="381000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 Salary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827212" y="5722875"/>
            <a:ext cx="8384169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typeMap</a:t>
            </a:r>
            <a:r>
              <a:rPr lang="en-US" dirty="0"/>
              <a:t>.</a:t>
            </a:r>
            <a:r>
              <a:rPr lang="en-US" noProof="1"/>
              <a:t>addMappings</a:t>
            </a:r>
            <a:r>
              <a:rPr lang="en-US" dirty="0"/>
              <a:t>(mapper -&gt; </a:t>
            </a:r>
            <a:r>
              <a:rPr lang="en-US" noProof="1"/>
              <a:t>mapper</a:t>
            </a:r>
            <a:r>
              <a:rPr lang="en-US" dirty="0"/>
              <a:t>.skip(</a:t>
            </a:r>
            <a:r>
              <a:rPr lang="en-US" noProof="1"/>
              <a:t>Employee</a:t>
            </a:r>
            <a:r>
              <a:rPr lang="en-US" dirty="0"/>
              <a:t>::</a:t>
            </a:r>
            <a:r>
              <a:rPr lang="en-US" noProof="1"/>
              <a:t>setSalary</a:t>
            </a:r>
            <a:r>
              <a:rPr lang="en-US" dirty="0"/>
              <a:t>));</a:t>
            </a:r>
          </a:p>
          <a:p>
            <a:r>
              <a:rPr lang="en-US" noProof="1"/>
              <a:t>typeMap.map(employeeDto);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827212" y="5181600"/>
            <a:ext cx="8384169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ConsoleRunner.java – Java 8</a:t>
            </a:r>
          </a:p>
        </p:txBody>
      </p:sp>
    </p:spTree>
    <p:extLst>
      <p:ext uri="{BB962C8B-B14F-4D97-AF65-F5344CB8AC3E}">
        <p14:creationId xmlns:p14="http://schemas.microsoft.com/office/powerpoint/2010/main" val="389507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Properties – Java 7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215755" y="1779144"/>
            <a:ext cx="11463422" cy="49270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ModelMapper modelMapper = new ModelMapper();</a:t>
            </a:r>
            <a:br>
              <a:rPr lang="en-US" noProof="1"/>
            </a:br>
            <a:r>
              <a:rPr lang="en-US" noProof="1"/>
              <a:t>Converter&lt;String, String&gt; </a:t>
            </a:r>
            <a:r>
              <a:rPr lang="en-US" noProof="1">
                <a:solidFill>
                  <a:schemeClr val="bg1"/>
                </a:solidFill>
              </a:rPr>
              <a:t>stringConverter</a:t>
            </a:r>
            <a:r>
              <a:rPr lang="en-US" noProof="1"/>
              <a:t> = new AbstractConverter&lt;String, String&gt;() {</a:t>
            </a:r>
          </a:p>
          <a:p>
            <a:r>
              <a:rPr lang="en-US" noProof="1"/>
              <a:t>            @Override</a:t>
            </a:r>
          </a:p>
          <a:p>
            <a:r>
              <a:rPr lang="en-US" noProof="1"/>
              <a:t>            protected String convert(String s) {</a:t>
            </a:r>
          </a:p>
          <a:p>
            <a:r>
              <a:rPr lang="en-US" noProof="1"/>
              <a:t>                return s == null ? null : s.toUpperCase();</a:t>
            </a:r>
          </a:p>
          <a:p>
            <a:r>
              <a:rPr lang="en-US" noProof="1"/>
              <a:t>            }</a:t>
            </a:r>
          </a:p>
          <a:p>
            <a:r>
              <a:rPr lang="en-US" noProof="1"/>
              <a:t>        };</a:t>
            </a:r>
          </a:p>
          <a:p>
            <a:endParaRPr lang="en-US" noProof="1"/>
          </a:p>
          <a:p>
            <a:r>
              <a:rPr lang="en-US" noProof="1"/>
              <a:t>PropertyMap&lt;EmployeeDto, Employee&gt; employeeMap = new PropertyMap&lt;EmployeeDto, Employee&gt;() {</a:t>
            </a:r>
          </a:p>
          <a:p>
            <a:r>
              <a:rPr lang="en-US" noProof="1"/>
              <a:t>            @Override</a:t>
            </a:r>
          </a:p>
          <a:p>
            <a:r>
              <a:rPr lang="en-US" noProof="1"/>
              <a:t>            protected void configure() {</a:t>
            </a:r>
          </a:p>
          <a:p>
            <a:r>
              <a:rPr lang="en-US" noProof="1"/>
              <a:t>                using(</a:t>
            </a:r>
            <a:r>
              <a:rPr lang="en-US" noProof="1">
                <a:solidFill>
                  <a:schemeClr val="bg1"/>
                </a:solidFill>
              </a:rPr>
              <a:t>stringConverter</a:t>
            </a:r>
            <a:r>
              <a:rPr lang="en-US" noProof="1"/>
              <a:t>).map().setFirstName(source.getName());</a:t>
            </a:r>
          </a:p>
          <a:p>
            <a:r>
              <a:rPr lang="en-US" noProof="1"/>
              <a:t>            }</a:t>
            </a:r>
          </a:p>
          <a:p>
            <a:r>
              <a:rPr lang="en-US" noProof="1"/>
              <a:t>        };</a:t>
            </a:r>
          </a:p>
          <a:p>
            <a:endParaRPr lang="en-US" noProof="1"/>
          </a:p>
          <a:p>
            <a:r>
              <a:rPr lang="en-US" noProof="1"/>
              <a:t>modelMapper.addMappings(employeeMap).map(employeeDto,employee);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215755" y="1233298"/>
            <a:ext cx="11469660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Terminal.java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475412" y="3298292"/>
            <a:ext cx="2514600" cy="762000"/>
          </a:xfrm>
          <a:prstGeom prst="wedgeRoundRectCallout">
            <a:avLst>
              <a:gd name="adj1" fmla="val -57211"/>
              <a:gd name="adj2" fmla="val -4349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 Strings to Upper Case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122612" y="5562600"/>
            <a:ext cx="2286000" cy="457200"/>
          </a:xfrm>
          <a:prstGeom prst="wedgeRoundRectCallout">
            <a:avLst>
              <a:gd name="adj1" fmla="val -56713"/>
              <a:gd name="adj2" fmla="val -5423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Convertion</a:t>
            </a:r>
          </a:p>
        </p:txBody>
      </p:sp>
    </p:spTree>
    <p:extLst>
      <p:ext uri="{BB962C8B-B14F-4D97-AF65-F5344CB8AC3E}">
        <p14:creationId xmlns:p14="http://schemas.microsoft.com/office/powerpoint/2010/main" val="404722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Transfer </a:t>
            </a:r>
            <a:r>
              <a:rPr lang="en-US" dirty="0" smtClean="0"/>
              <a:t>Objects.</a:t>
            </a:r>
          </a:p>
          <a:p>
            <a:r>
              <a:rPr lang="en-US" dirty="0"/>
              <a:t>Model </a:t>
            </a:r>
            <a:r>
              <a:rPr lang="en-US" dirty="0" smtClean="0"/>
              <a:t>Mapping.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37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Properties – Java 8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85650" y="2971800"/>
            <a:ext cx="11463422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ModelMapper modelMapper = new ModelMapper();</a:t>
            </a:r>
            <a:br>
              <a:rPr lang="en-US" noProof="1"/>
            </a:br>
            <a:r>
              <a:rPr lang="en-US" dirty="0"/>
              <a:t>Converter&lt;String, String&gt; </a:t>
            </a:r>
            <a:r>
              <a:rPr lang="en-US" noProof="1"/>
              <a:t>toUppercase</a:t>
            </a:r>
            <a:r>
              <a:rPr lang="en-US" dirty="0"/>
              <a:t> = </a:t>
            </a:r>
            <a:r>
              <a:rPr lang="en-US" noProof="1"/>
              <a:t>ctx</a:t>
            </a:r>
            <a:r>
              <a:rPr lang="en-US" dirty="0"/>
              <a:t> -&gt; </a:t>
            </a:r>
            <a:r>
              <a:rPr lang="en-US" noProof="1"/>
              <a:t>ctx</a:t>
            </a:r>
            <a:r>
              <a:rPr lang="en-US" dirty="0"/>
              <a:t>.</a:t>
            </a:r>
            <a:r>
              <a:rPr lang="en-US" noProof="1"/>
              <a:t>getSource</a:t>
            </a:r>
            <a:r>
              <a:rPr lang="en-US" dirty="0"/>
              <a:t>() == null ? null : 	</a:t>
            </a:r>
            <a:r>
              <a:rPr lang="en-US" noProof="1"/>
              <a:t>ctx</a:t>
            </a:r>
            <a:r>
              <a:rPr lang="en-US" dirty="0"/>
              <a:t>.</a:t>
            </a:r>
            <a:r>
              <a:rPr lang="en-US" noProof="1"/>
              <a:t>getSource</a:t>
            </a:r>
            <a:r>
              <a:rPr lang="en-US" dirty="0"/>
              <a:t>().</a:t>
            </a:r>
            <a:r>
              <a:rPr lang="en-US" noProof="1">
                <a:solidFill>
                  <a:schemeClr val="bg1"/>
                </a:solidFill>
              </a:rPr>
              <a:t>toUppercase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;</a:t>
            </a:r>
            <a:endParaRPr lang="en-US" noProof="1"/>
          </a:p>
          <a:p>
            <a:r>
              <a:rPr lang="en-US" noProof="1"/>
              <a:t>TypeMap&lt;EmployeeDto, Employee&gt; typeMap = mapper.createTypeMap(EmployeeDto.class, Employee.class).addMappings</a:t>
            </a:r>
            <a:r>
              <a:rPr lang="en-US" dirty="0"/>
              <a:t>(mapper -&gt; </a:t>
            </a:r>
            <a:r>
              <a:rPr lang="en-US" noProof="1"/>
              <a:t>mapper</a:t>
            </a:r>
            <a:r>
              <a:rPr lang="en-US" dirty="0"/>
              <a:t>.using(</a:t>
            </a:r>
            <a:r>
              <a:rPr lang="en-US" noProof="1"/>
              <a:t>toUppercase</a:t>
            </a:r>
            <a:r>
              <a:rPr lang="en-US" dirty="0"/>
              <a:t>).map(</a:t>
            </a:r>
            <a:r>
              <a:rPr lang="en-US" noProof="1"/>
              <a:t>EmployeeDto</a:t>
            </a:r>
            <a:r>
              <a:rPr lang="en-US" dirty="0"/>
              <a:t>::</a:t>
            </a:r>
            <a:r>
              <a:rPr lang="en-US" noProof="1"/>
              <a:t>getName</a:t>
            </a:r>
            <a:r>
              <a:rPr lang="en-US" dirty="0"/>
              <a:t>, </a:t>
            </a:r>
            <a:r>
              <a:rPr lang="en-US" noProof="1"/>
              <a:t>Employee</a:t>
            </a:r>
            <a:r>
              <a:rPr lang="en-US" dirty="0"/>
              <a:t>::</a:t>
            </a:r>
            <a:r>
              <a:rPr lang="en-US" noProof="1"/>
              <a:t>setFirstName</a:t>
            </a:r>
            <a:r>
              <a:rPr lang="en-US" dirty="0"/>
              <a:t>));</a:t>
            </a:r>
            <a:endParaRPr lang="en-US" noProof="1"/>
          </a:p>
          <a:p>
            <a:r>
              <a:rPr lang="en-US" noProof="1"/>
              <a:t>typeMap.map(employeeDto);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385650" y="2430525"/>
            <a:ext cx="11463422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ConsoleRunner.java</a:t>
            </a:r>
          </a:p>
        </p:txBody>
      </p:sp>
    </p:spTree>
    <p:extLst>
      <p:ext uri="{BB962C8B-B14F-4D97-AF65-F5344CB8AC3E}">
        <p14:creationId xmlns:p14="http://schemas.microsoft.com/office/powerpoint/2010/main" val="233212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We should not expose full data about our </a:t>
            </a:r>
            <a:r>
              <a:rPr lang="bg-BG" sz="3200" dirty="0" smtClean="0">
                <a:solidFill>
                  <a:schemeClr val="bg2"/>
                </a:solidFill>
              </a:rPr>
              <a:t/>
            </a:r>
            <a:br>
              <a:rPr lang="bg-BG" sz="3200" dirty="0" smtClean="0">
                <a:solidFill>
                  <a:schemeClr val="bg2"/>
                </a:solidFill>
              </a:rPr>
            </a:br>
            <a:r>
              <a:rPr lang="en-GB" sz="3200" dirty="0" smtClean="0">
                <a:solidFill>
                  <a:schemeClr val="bg2"/>
                </a:solidFill>
              </a:rPr>
              <a:t>entities</a:t>
            </a:r>
            <a:endParaRPr lang="bg-BG" sz="3200" dirty="0" smtClean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sz="3000" dirty="0">
                <a:solidFill>
                  <a:schemeClr val="bg2"/>
                </a:solidFill>
              </a:rPr>
              <a:t>Present only those which should be visible to the outside </a:t>
            </a:r>
            <a:r>
              <a:rPr lang="en-GB" sz="3000" dirty="0" smtClean="0">
                <a:solidFill>
                  <a:schemeClr val="bg2"/>
                </a:solidFill>
              </a:rPr>
              <a:t>world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Mapping is easily done with </a:t>
            </a:r>
            <a:r>
              <a:rPr lang="en-GB" sz="3200" dirty="0" err="1" smtClean="0">
                <a:solidFill>
                  <a:schemeClr val="bg2"/>
                </a:solidFill>
              </a:rPr>
              <a:t>ModelMapper</a:t>
            </a:r>
            <a:endParaRPr lang="bg-BG" sz="3200" dirty="0" smtClean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sz="3000" dirty="0">
                <a:solidFill>
                  <a:schemeClr val="bg2"/>
                </a:solidFill>
              </a:rPr>
              <a:t>Allows us to map all or single fields</a:t>
            </a:r>
          </a:p>
          <a:p>
            <a:pPr lvl="1">
              <a:lnSpc>
                <a:spcPct val="100000"/>
              </a:lnSpc>
            </a:pPr>
            <a:r>
              <a:rPr lang="en-GB" sz="3000" dirty="0">
                <a:solidFill>
                  <a:schemeClr val="bg2"/>
                </a:solidFill>
              </a:rPr>
              <a:t>Allows us to convert field </a:t>
            </a:r>
            <a:r>
              <a:rPr lang="en-GB" sz="3000" dirty="0" smtClean="0">
                <a:solidFill>
                  <a:schemeClr val="bg2"/>
                </a:solidFill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425182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0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731" y="1200744"/>
            <a:ext cx="6095011" cy="1314093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1400319"/>
            <a:ext cx="5352870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2317556"/>
            <a:ext cx="6665764" cy="30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066" y="2602492"/>
            <a:ext cx="3154360" cy="165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0" y="5230428"/>
            <a:ext cx="7165745" cy="99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023" y="4509831"/>
            <a:ext cx="3351927" cy="177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75" y="3048101"/>
            <a:ext cx="4142269" cy="3322919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456" y="1270267"/>
            <a:ext cx="3506115" cy="1450012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3" y="4961487"/>
            <a:ext cx="6685847" cy="1465630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3074" y="1253909"/>
            <a:ext cx="3536315" cy="1599860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54" y="1297650"/>
            <a:ext cx="4110401" cy="1739986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0" y="3323301"/>
            <a:ext cx="6676269" cy="12313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403359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0" y="4724400"/>
            <a:ext cx="11804650" cy="199707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5"/>
              </a:rPr>
              <a:t>CC-BY-NC-SA</a:t>
            </a:r>
            <a:r>
              <a:rPr lang="en-US" sz="2000" dirty="0"/>
              <a:t> 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Education, Profession and Job </a:t>
            </a:r>
            <a:br>
              <a:rPr lang="en-US" sz="3199" dirty="0"/>
            </a:br>
            <a:r>
              <a:rPr lang="en-US" sz="3199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505" y="3265962"/>
            <a:ext cx="1466714" cy="365827"/>
          </a:xfrm>
          <a:prstGeom prst="rect">
            <a:avLst/>
          </a:prstGeom>
        </p:spPr>
      </p:pic>
      <p:pic>
        <p:nvPicPr>
          <p:cNvPr id="15" name="Picture 14">
            <a:hlinkClick r:id="rId8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038" y="2708131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717" y="2313152"/>
            <a:ext cx="3050717" cy="4062007"/>
          </a:xfrm>
          <a:prstGeom prst="rect">
            <a:avLst/>
          </a:prstGeom>
        </p:spPr>
      </p:pic>
      <p:pic>
        <p:nvPicPr>
          <p:cNvPr id="11" name="Picture 4">
            <a:hlinkClick r:id="rId11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6105" y="3608580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592" y="501704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3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 smtClean="0">
                <a:solidFill>
                  <a:srgbClr val="FFA000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</a:t>
            </a:r>
            <a:r>
              <a:rPr lang="en-US" sz="9600" b="1" smtClean="0"/>
              <a:t>JavaDb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2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Data Transfer </a:t>
            </a:r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Transmitting aggregated data from </a:t>
            </a:r>
            <a:r>
              <a:rPr lang="en-GB" dirty="0" smtClean="0"/>
              <a:t>entities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A4A3733D-D742-46F1-833E-E24CDEAB3A51}"/>
              </a:ext>
            </a:extLst>
          </p:cNvPr>
          <p:cNvSpPr txBox="1">
            <a:spLocks/>
          </p:cNvSpPr>
          <p:nvPr/>
        </p:nvSpPr>
        <p:spPr>
          <a:xfrm>
            <a:off x="3368107" y="4668226"/>
            <a:ext cx="5240906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4400" dirty="0"/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AEA3E813-F1F7-40DF-96AE-BD4943678069}"/>
              </a:ext>
            </a:extLst>
          </p:cNvPr>
          <p:cNvSpPr txBox="1">
            <a:spLocks/>
          </p:cNvSpPr>
          <p:nvPr/>
        </p:nvSpPr>
        <p:spPr>
          <a:xfrm>
            <a:off x="2208212" y="4648200"/>
            <a:ext cx="8229601" cy="126640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noProof="1"/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541A95D2-9BA6-4D74-B968-3C3536BA65B7}"/>
              </a:ext>
            </a:extLst>
          </p:cNvPr>
          <p:cNvSpPr txBox="1">
            <a:spLocks/>
          </p:cNvSpPr>
          <p:nvPr/>
        </p:nvSpPr>
        <p:spPr>
          <a:xfrm>
            <a:off x="2132012" y="5557782"/>
            <a:ext cx="8373552" cy="61441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100" noProof="1"/>
          </a:p>
        </p:txBody>
      </p:sp>
      <p:pic>
        <p:nvPicPr>
          <p:cNvPr id="1026" name="Picture 2" descr="Ð ÐµÐ·ÑÐ»ÑÐ°Ñ Ñ Ð¸Ð·Ð¾Ð±ÑÐ°Ð¶ÐµÐ½Ð¸Ðµ Ð·Ð° Data Transfer Ob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463" y="1049030"/>
            <a:ext cx="30099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Object Concept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355" y="1150938"/>
            <a:ext cx="11804650" cy="5570537"/>
          </a:xfrm>
        </p:spPr>
        <p:txBody>
          <a:bodyPr>
            <a:normAutofit/>
          </a:bodyPr>
          <a:lstStyle/>
          <a:p>
            <a:r>
              <a:rPr lang="en-US" sz="3200" dirty="0"/>
              <a:t>In complex applications we do not want to expose unnecessary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data </a:t>
            </a:r>
            <a:r>
              <a:rPr lang="en-US" sz="3200" dirty="0"/>
              <a:t>in the display layer</a:t>
            </a:r>
          </a:p>
          <a:p>
            <a:r>
              <a:rPr lang="en-US" sz="3200" dirty="0"/>
              <a:t>Domain objects are mapped to view models – </a:t>
            </a:r>
            <a:r>
              <a:rPr lang="en-US" sz="3200" dirty="0">
                <a:solidFill>
                  <a:schemeClr val="bg1"/>
                </a:solidFill>
              </a:rPr>
              <a:t>DTO</a:t>
            </a:r>
            <a:r>
              <a:rPr lang="en-US" sz="3200" dirty="0"/>
              <a:t>s</a:t>
            </a:r>
          </a:p>
          <a:p>
            <a:pPr lvl="1"/>
            <a:r>
              <a:rPr lang="en-US" sz="2800" dirty="0"/>
              <a:t>A DTO is nothing more than a </a:t>
            </a:r>
            <a:r>
              <a:rPr lang="en-US" sz="2800" dirty="0">
                <a:solidFill>
                  <a:schemeClr val="bg1"/>
                </a:solidFill>
              </a:rPr>
              <a:t>container class</a:t>
            </a:r>
          </a:p>
          <a:p>
            <a:pPr lvl="1"/>
            <a:r>
              <a:rPr lang="en-US" sz="2800" dirty="0"/>
              <a:t>Exposes only properties, </a:t>
            </a:r>
            <a:r>
              <a:rPr lang="en-US" sz="2800" dirty="0">
                <a:solidFill>
                  <a:schemeClr val="bg1"/>
                </a:solidFill>
              </a:rPr>
              <a:t>not methods</a:t>
            </a:r>
          </a:p>
          <a:p>
            <a:r>
              <a:rPr lang="en-US" sz="3200" dirty="0"/>
              <a:t>In </a:t>
            </a:r>
            <a:r>
              <a:rPr lang="en-US" sz="3200" dirty="0">
                <a:solidFill>
                  <a:schemeClr val="bg1"/>
                </a:solidFill>
              </a:rPr>
              <a:t>simple</a:t>
            </a:r>
            <a:r>
              <a:rPr lang="en-US" sz="3200" dirty="0"/>
              <a:t> applications domain objects can be used in the meaning of DTOs</a:t>
            </a:r>
          </a:p>
          <a:p>
            <a:pPr lvl="1"/>
            <a:r>
              <a:rPr lang="en-US" sz="2800" dirty="0"/>
              <a:t>Otherwise we accomplish nothing but </a:t>
            </a:r>
            <a:r>
              <a:rPr lang="en-US" sz="2800" dirty="0">
                <a:solidFill>
                  <a:schemeClr val="bg1"/>
                </a:solidFill>
              </a:rPr>
              <a:t>object replication</a:t>
            </a:r>
          </a:p>
          <a:p>
            <a:endParaRPr lang="en-US" sz="2800" dirty="0">
              <a:solidFill>
                <a:srgbClr val="F3CD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1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Usage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7623" y="2333405"/>
            <a:ext cx="1940381" cy="2971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Web Layer</a:t>
            </a:r>
            <a:endParaRPr lang="bg-BG" sz="2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3913" y="3412726"/>
            <a:ext cx="1447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Person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View</a:t>
            </a:r>
            <a:endParaRPr lang="bg-BG" sz="18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70239" y="2353664"/>
            <a:ext cx="3629011" cy="29718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Service</a:t>
            </a:r>
            <a:endParaRPr lang="bg-BG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8249641" y="3689956"/>
            <a:ext cx="10864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729643" y="3712567"/>
            <a:ext cx="1209065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8284584" y="4132347"/>
            <a:ext cx="10864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2729644" y="4132347"/>
            <a:ext cx="1209065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48338" y="3167869"/>
            <a:ext cx="1261103" cy="692172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Address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Entity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48338" y="4327126"/>
            <a:ext cx="1261103" cy="692172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Entity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56489" y="3185436"/>
            <a:ext cx="1261103" cy="1833861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Service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753101" y="2353664"/>
            <a:ext cx="1940381" cy="29718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/>
              <a:t>Repository Layer</a:t>
            </a:r>
            <a:endParaRPr lang="bg-BG" sz="2000" dirty="0"/>
          </a:p>
        </p:txBody>
      </p:sp>
      <p:sp>
        <p:nvSpPr>
          <p:cNvPr id="16" name="Can 15"/>
          <p:cNvSpPr/>
          <p:nvPr/>
        </p:nvSpPr>
        <p:spPr>
          <a:xfrm>
            <a:off x="10123752" y="3748826"/>
            <a:ext cx="1199078" cy="1450938"/>
          </a:xfrm>
          <a:prstGeom prst="can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DB</a:t>
            </a:r>
            <a:endParaRPr lang="bg-BG" sz="2800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CAB0CECA-A81B-4868-8CBD-CD943E3A477F}"/>
              </a:ext>
            </a:extLst>
          </p:cNvPr>
          <p:cNvSpPr txBox="1"/>
          <p:nvPr/>
        </p:nvSpPr>
        <p:spPr>
          <a:xfrm>
            <a:off x="1596413" y="1355326"/>
            <a:ext cx="3221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is passed in the form of DTO</a:t>
            </a:r>
          </a:p>
        </p:txBody>
      </p:sp>
      <p:sp>
        <p:nvSpPr>
          <p:cNvPr id="25" name="Текстово поле 24">
            <a:extLst>
              <a:ext uri="{FF2B5EF4-FFF2-40B4-BE49-F238E27FC236}">
                <a16:creationId xmlns:a16="http://schemas.microsoft.com/office/drawing/2014/main" id="{225DF3A4-DF67-4DCD-9717-ADBE69557B7D}"/>
              </a:ext>
            </a:extLst>
          </p:cNvPr>
          <p:cNvSpPr txBox="1"/>
          <p:nvPr/>
        </p:nvSpPr>
        <p:spPr>
          <a:xfrm>
            <a:off x="3938709" y="5402396"/>
            <a:ext cx="4092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is aggregated and entities are mapped to corresponding DTOs</a:t>
            </a:r>
          </a:p>
        </p:txBody>
      </p:sp>
      <p:sp>
        <p:nvSpPr>
          <p:cNvPr id="30" name="Текстово поле 29">
            <a:extLst>
              <a:ext uri="{FF2B5EF4-FFF2-40B4-BE49-F238E27FC236}">
                <a16:creationId xmlns:a16="http://schemas.microsoft.com/office/drawing/2014/main" id="{948F3F6C-B104-4593-8149-55D2F6302567}"/>
              </a:ext>
            </a:extLst>
          </p:cNvPr>
          <p:cNvSpPr txBox="1"/>
          <p:nvPr/>
        </p:nvSpPr>
        <p:spPr>
          <a:xfrm>
            <a:off x="7181917" y="1377430"/>
            <a:ext cx="3221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is passed by domain objects(entities)</a:t>
            </a:r>
          </a:p>
        </p:txBody>
      </p:sp>
    </p:spTree>
    <p:extLst>
      <p:ext uri="{BB962C8B-B14F-4D97-AF65-F5344CB8AC3E}">
        <p14:creationId xmlns:p14="http://schemas.microsoft.com/office/powerpoint/2010/main" val="149672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DTO Usage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4" name="Групиране 13">
            <a:extLst>
              <a:ext uri="{FF2B5EF4-FFF2-40B4-BE49-F238E27FC236}">
                <a16:creationId xmlns:a16="http://schemas.microsoft.com/office/drawing/2014/main" id="{8BB7B471-3912-49DB-BFDA-7552AA47DAD4}"/>
              </a:ext>
            </a:extLst>
          </p:cNvPr>
          <p:cNvGrpSpPr/>
          <p:nvPr/>
        </p:nvGrpSpPr>
        <p:grpSpPr>
          <a:xfrm>
            <a:off x="383948" y="1219200"/>
            <a:ext cx="5455958" cy="3667872"/>
            <a:chOff x="587861" y="1145658"/>
            <a:chExt cx="5455958" cy="3667872"/>
          </a:xfrm>
        </p:grpSpPr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587861" y="1640766"/>
              <a:ext cx="5455958" cy="31727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@Entity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@Table(name = "employees")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public class Employee {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//…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@Column(name = "first_name")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String firstName;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@Column(name = "salary")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BigDecimal salary;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@ManyToOne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@JoinColumn(name = “address_id")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Address address;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//…}</a:t>
              </a:r>
            </a:p>
          </p:txBody>
        </p:sp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587861" y="1145658"/>
              <a:ext cx="5455958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1800" noProof="1"/>
                <a:t>Employee.java</a:t>
              </a:r>
            </a:p>
          </p:txBody>
        </p:sp>
      </p:grpSp>
      <p:grpSp>
        <p:nvGrpSpPr>
          <p:cNvPr id="9" name="Групиране 8">
            <a:extLst>
              <a:ext uri="{FF2B5EF4-FFF2-40B4-BE49-F238E27FC236}">
                <a16:creationId xmlns:a16="http://schemas.microsoft.com/office/drawing/2014/main" id="{F791A2E8-BFAD-47E7-804C-4AE87085F6F6}"/>
              </a:ext>
            </a:extLst>
          </p:cNvPr>
          <p:cNvGrpSpPr/>
          <p:nvPr/>
        </p:nvGrpSpPr>
        <p:grpSpPr>
          <a:xfrm>
            <a:off x="6323012" y="1219200"/>
            <a:ext cx="5437188" cy="2713765"/>
            <a:chOff x="6323012" y="1135781"/>
            <a:chExt cx="5437188" cy="2713765"/>
          </a:xfrm>
        </p:grpSpPr>
        <p:sp>
          <p:nvSpPr>
            <p:cNvPr id="11" name="Text Placeholder 5"/>
            <p:cNvSpPr txBox="1">
              <a:spLocks/>
            </p:cNvSpPr>
            <p:nvPr/>
          </p:nvSpPr>
          <p:spPr>
            <a:xfrm>
              <a:off x="6323012" y="1630889"/>
              <a:ext cx="5437188" cy="221865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@Entity</a:t>
              </a:r>
              <a:br>
                <a:rPr lang="en-US" sz="1600" noProof="1"/>
              </a:br>
              <a:r>
                <a:rPr lang="en-US" sz="1600" noProof="1"/>
                <a:t>@Table(name = "addresses")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public class Address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@Basic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String city;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}</a:t>
              </a:r>
            </a:p>
          </p:txBody>
        </p:sp>
        <p:sp>
          <p:nvSpPr>
            <p:cNvPr id="12" name="Text Placeholder 5"/>
            <p:cNvSpPr txBox="1">
              <a:spLocks/>
            </p:cNvSpPr>
            <p:nvPr/>
          </p:nvSpPr>
          <p:spPr>
            <a:xfrm>
              <a:off x="6323012" y="1135781"/>
              <a:ext cx="5437188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Address.java</a:t>
              </a:r>
            </a:p>
          </p:txBody>
        </p:sp>
      </p:grpSp>
      <p:grpSp>
        <p:nvGrpSpPr>
          <p:cNvPr id="8" name="Групиране 7">
            <a:extLst>
              <a:ext uri="{FF2B5EF4-FFF2-40B4-BE49-F238E27FC236}">
                <a16:creationId xmlns:a16="http://schemas.microsoft.com/office/drawing/2014/main" id="{E4A67973-316A-4749-BEE4-AE0E721E20F4}"/>
              </a:ext>
            </a:extLst>
          </p:cNvPr>
          <p:cNvGrpSpPr/>
          <p:nvPr/>
        </p:nvGrpSpPr>
        <p:grpSpPr>
          <a:xfrm>
            <a:off x="6323011" y="4093613"/>
            <a:ext cx="5455959" cy="2190545"/>
            <a:chOff x="6323011" y="4093613"/>
            <a:chExt cx="5455959" cy="2190545"/>
          </a:xfrm>
        </p:grpSpPr>
        <p:sp>
          <p:nvSpPr>
            <p:cNvPr id="10" name="Text Placeholder 5"/>
            <p:cNvSpPr txBox="1">
              <a:spLocks/>
            </p:cNvSpPr>
            <p:nvPr/>
          </p:nvSpPr>
          <p:spPr>
            <a:xfrm>
              <a:off x="6323012" y="4588721"/>
              <a:ext cx="5455958" cy="16954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public class EmployeeDto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sz="16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String firstName</a:t>
              </a:r>
              <a:r>
                <a:rPr lang="en-US" sz="1600" noProof="1" smtClean="0"/>
                <a:t>;</a:t>
              </a:r>
              <a:endParaRPr lang="en-US" sz="16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BigDecimal salary</a:t>
              </a:r>
              <a:r>
                <a:rPr lang="en-US" sz="1600" noProof="1" smtClean="0"/>
                <a:t>;</a:t>
              </a:r>
              <a:endParaRPr lang="en-US" sz="16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String addressCity;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}</a:t>
              </a:r>
            </a:p>
          </p:txBody>
        </p:sp>
        <p:sp>
          <p:nvSpPr>
            <p:cNvPr id="13" name="Text Placeholder 5"/>
            <p:cNvSpPr txBox="1">
              <a:spLocks/>
            </p:cNvSpPr>
            <p:nvPr/>
          </p:nvSpPr>
          <p:spPr>
            <a:xfrm>
              <a:off x="6323011" y="4093613"/>
              <a:ext cx="5448841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EmployeeDTO.java</a:t>
              </a:r>
            </a:p>
          </p:txBody>
        </p:sp>
      </p:grpSp>
      <p:sp>
        <p:nvSpPr>
          <p:cNvPr id="7" name="Стрелка: наляво и нагоре 6">
            <a:extLst>
              <a:ext uri="{FF2B5EF4-FFF2-40B4-BE49-F238E27FC236}">
                <a16:creationId xmlns:a16="http://schemas.microsoft.com/office/drawing/2014/main" id="{AC239A31-EADB-4E06-881A-26ADB4103C10}"/>
              </a:ext>
            </a:extLst>
          </p:cNvPr>
          <p:cNvSpPr/>
          <p:nvPr/>
        </p:nvSpPr>
        <p:spPr>
          <a:xfrm flipH="1">
            <a:off x="5088725" y="5105400"/>
            <a:ext cx="842119" cy="1066800"/>
          </a:xfrm>
          <a:prstGeom prst="left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9503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Model </a:t>
            </a:r>
            <a:r>
              <a:rPr lang="en-GB" dirty="0" smtClean="0"/>
              <a:t>Mapping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Converting Entity objects to </a:t>
            </a:r>
            <a:r>
              <a:rPr lang="en-GB" dirty="0" smtClean="0"/>
              <a:t>DTOs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A4A3733D-D742-46F1-833E-E24CDEAB3A51}"/>
              </a:ext>
            </a:extLst>
          </p:cNvPr>
          <p:cNvSpPr txBox="1">
            <a:spLocks/>
          </p:cNvSpPr>
          <p:nvPr/>
        </p:nvSpPr>
        <p:spPr>
          <a:xfrm>
            <a:off x="3368107" y="4668226"/>
            <a:ext cx="5240906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400" dirty="0"/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AEA3E813-F1F7-40DF-96AE-BD4943678069}"/>
              </a:ext>
            </a:extLst>
          </p:cNvPr>
          <p:cNvSpPr txBox="1">
            <a:spLocks/>
          </p:cNvSpPr>
          <p:nvPr/>
        </p:nvSpPr>
        <p:spPr>
          <a:xfrm>
            <a:off x="2208212" y="4648200"/>
            <a:ext cx="8229601" cy="126640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noProof="1"/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541A95D2-9BA6-4D74-B968-3C3536BA65B7}"/>
              </a:ext>
            </a:extLst>
          </p:cNvPr>
          <p:cNvSpPr txBox="1">
            <a:spLocks/>
          </p:cNvSpPr>
          <p:nvPr/>
        </p:nvSpPr>
        <p:spPr>
          <a:xfrm>
            <a:off x="1888847" y="5527891"/>
            <a:ext cx="8373552" cy="61441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100" noProof="1"/>
          </a:p>
        </p:txBody>
      </p:sp>
      <p:pic>
        <p:nvPicPr>
          <p:cNvPr id="2052" name="Picture 4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447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991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We often want to map data between </a:t>
            </a:r>
            <a:r>
              <a:rPr lang="en-GB" dirty="0">
                <a:solidFill>
                  <a:schemeClr val="bg1"/>
                </a:solidFill>
              </a:rPr>
              <a:t>objects with similar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structure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/>
              <a:t>Model mapping is an easy way to </a:t>
            </a:r>
            <a:r>
              <a:rPr lang="en-GB" dirty="0">
                <a:solidFill>
                  <a:schemeClr val="bg1"/>
                </a:solidFill>
              </a:rPr>
              <a:t>convert one model to </a:t>
            </a:r>
            <a:r>
              <a:rPr lang="en-GB" dirty="0" smtClean="0">
                <a:solidFill>
                  <a:schemeClr val="bg1"/>
                </a:solidFill>
              </a:rPr>
              <a:t/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another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/>
              <a:t>Separate </a:t>
            </a:r>
            <a:r>
              <a:rPr lang="en-GB" dirty="0">
                <a:solidFill>
                  <a:schemeClr val="bg1"/>
                </a:solidFill>
              </a:rPr>
              <a:t>models</a:t>
            </a:r>
            <a:r>
              <a:rPr lang="en-GB" dirty="0"/>
              <a:t> must </a:t>
            </a:r>
            <a:r>
              <a:rPr lang="en-GB" dirty="0">
                <a:solidFill>
                  <a:schemeClr val="bg1"/>
                </a:solidFill>
              </a:rPr>
              <a:t>remain segregated</a:t>
            </a:r>
          </a:p>
          <a:p>
            <a:r>
              <a:rPr lang="en-GB" dirty="0"/>
              <a:t>We can </a:t>
            </a:r>
            <a:r>
              <a:rPr lang="en-GB" dirty="0">
                <a:solidFill>
                  <a:schemeClr val="bg1"/>
                </a:solidFill>
              </a:rPr>
              <a:t>map </a:t>
            </a:r>
            <a:r>
              <a:rPr lang="en-GB" dirty="0" smtClean="0">
                <a:solidFill>
                  <a:schemeClr val="bg1"/>
                </a:solidFill>
              </a:rPr>
              <a:t>entit</a:t>
            </a:r>
            <a:r>
              <a:rPr lang="en-GB" dirty="0">
                <a:solidFill>
                  <a:schemeClr val="bg1"/>
                </a:solidFill>
              </a:rPr>
              <a:t>y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objects to DTOs </a:t>
            </a:r>
            <a:r>
              <a:rPr lang="en-GB" dirty="0"/>
              <a:t>using </a:t>
            </a:r>
            <a:r>
              <a:rPr lang="en-GB" dirty="0" err="1"/>
              <a:t>ModelMapper</a:t>
            </a:r>
            <a:r>
              <a:rPr lang="en-GB" dirty="0"/>
              <a:t> </a:t>
            </a:r>
          </a:p>
          <a:p>
            <a:r>
              <a:rPr lang="en-GB" dirty="0"/>
              <a:t>Uses </a:t>
            </a:r>
            <a:r>
              <a:rPr lang="en-GB" dirty="0">
                <a:solidFill>
                  <a:schemeClr val="bg1"/>
                </a:solidFill>
              </a:rPr>
              <a:t>conventions</a:t>
            </a:r>
            <a:r>
              <a:rPr lang="en-GB" dirty="0"/>
              <a:t> to determine how properties and values are mapped to each </a:t>
            </a:r>
            <a:r>
              <a:rPr lang="en-GB" dirty="0" smtClean="0"/>
              <a:t>other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Mapping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7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854</Words>
  <Application>Microsoft Office PowerPoint</Application>
  <PresentationFormat>Custom</PresentationFormat>
  <Paragraphs>304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Auto Mapping Objects DTO</vt:lpstr>
      <vt:lpstr>Table of Content</vt:lpstr>
      <vt:lpstr>Questions</vt:lpstr>
      <vt:lpstr>PowerPoint Presentation</vt:lpstr>
      <vt:lpstr>Data Transfer Object Concept</vt:lpstr>
      <vt:lpstr>Entity Usage</vt:lpstr>
      <vt:lpstr>DTO Usage</vt:lpstr>
      <vt:lpstr>PowerPoint Presentation</vt:lpstr>
      <vt:lpstr>Model Mapping</vt:lpstr>
      <vt:lpstr>Model Mapper</vt:lpstr>
      <vt:lpstr>Adding Model Mapper</vt:lpstr>
      <vt:lpstr>Simple Mapping Entity to DTO</vt:lpstr>
      <vt:lpstr>Model Mapping</vt:lpstr>
      <vt:lpstr>Explicit Mapping DTO to Entity</vt:lpstr>
      <vt:lpstr>Explicit Mapping DTO to Entity (2)</vt:lpstr>
      <vt:lpstr>Explicit Mapping DTO to Entity – Java 8</vt:lpstr>
      <vt:lpstr>Validation</vt:lpstr>
      <vt:lpstr>Skipping Properties</vt:lpstr>
      <vt:lpstr>Converting Properties – Java 7</vt:lpstr>
      <vt:lpstr>Converting Properties – Java 8</vt:lpstr>
      <vt:lpstr>Summary</vt:lpstr>
      <vt:lpstr>PowerPoint Presentation</vt:lpstr>
      <vt:lpstr>SoftUni Diamond Partners</vt:lpstr>
      <vt:lpstr>SoftUni Diamond Partners</vt:lpstr>
      <vt:lpstr>License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/>
  <cp:keywords>softuni, databases, hibernate, ef, ORM, JDBC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2018-11-15T07:27:06Z</dcterms:modified>
  <cp:category>https://softuni.bg/trainings/1444/databases-advanced-hibernate-october-2016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