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9" r:id="rId3"/>
    <p:sldId id="291" r:id="rId4"/>
    <p:sldId id="263" r:id="rId5"/>
    <p:sldId id="257" r:id="rId6"/>
    <p:sldId id="258" r:id="rId7"/>
    <p:sldId id="264" r:id="rId8"/>
    <p:sldId id="290" r:id="rId9"/>
    <p:sldId id="260" r:id="rId10"/>
    <p:sldId id="261" r:id="rId11"/>
    <p:sldId id="273" r:id="rId12"/>
    <p:sldId id="288" r:id="rId13"/>
    <p:sldId id="289" r:id="rId14"/>
    <p:sldId id="280" r:id="rId15"/>
    <p:sldId id="282" r:id="rId16"/>
    <p:sldId id="287" r:id="rId17"/>
    <p:sldId id="284" r:id="rId18"/>
    <p:sldId id="267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EE60E5-5DF9-4492-9356-FC837EF1DE7B}" type="doc">
      <dgm:prSet loTypeId="urn:microsoft.com/office/officeart/2005/8/layout/process1" loCatId="process" qsTypeId="urn:microsoft.com/office/officeart/2005/8/quickstyle/3d1" qsCatId="3D" csTypeId="urn:microsoft.com/office/officeart/2005/8/colors/accent6_5" csCatId="accent6" phldr="1"/>
      <dgm:spPr/>
    </dgm:pt>
    <dgm:pt modelId="{2D3D4C62-BC11-43F9-A806-5DCE5BFF9274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1. Higher fixed acidity</a:t>
          </a:r>
        </a:p>
        <a:p>
          <a:r>
            <a:rPr lang="en-US" sz="1800" dirty="0" smtClean="0">
              <a:solidFill>
                <a:schemeClr val="tx1"/>
              </a:solidFill>
            </a:rPr>
            <a:t>2. Additional residual sugar</a:t>
          </a:r>
        </a:p>
        <a:p>
          <a:r>
            <a:rPr lang="en-US" sz="1800" dirty="0" smtClean="0">
              <a:solidFill>
                <a:schemeClr val="tx1"/>
              </a:solidFill>
            </a:rPr>
            <a:t>3. Greater free sulfur dioxide and </a:t>
          </a:r>
          <a:r>
            <a:rPr lang="en-US" sz="1800" dirty="0" err="1" smtClean="0">
              <a:solidFill>
                <a:schemeClr val="tx1"/>
              </a:solidFill>
            </a:rPr>
            <a:t>sulphates</a:t>
          </a:r>
          <a:endParaRPr lang="en-US" sz="1800" dirty="0" smtClean="0">
            <a:solidFill>
              <a:schemeClr val="tx1"/>
            </a:solidFill>
          </a:endParaRPr>
        </a:p>
        <a:p>
          <a:r>
            <a:rPr lang="en-US" sz="1800" dirty="0" smtClean="0">
              <a:solidFill>
                <a:schemeClr val="tx1"/>
              </a:solidFill>
            </a:rPr>
            <a:t>4. Increasing pH value</a:t>
          </a:r>
          <a:endParaRPr lang="en-US" sz="1800" dirty="0">
            <a:solidFill>
              <a:schemeClr val="tx1"/>
            </a:solidFill>
          </a:endParaRPr>
        </a:p>
      </dgm:t>
    </dgm:pt>
    <dgm:pt modelId="{3AEE567F-C071-4839-AEC2-4D461B2AD870}" type="parTrans" cxnId="{2509FEA7-05AC-4426-B8D1-4AA110FF15E4}">
      <dgm:prSet/>
      <dgm:spPr/>
      <dgm:t>
        <a:bodyPr/>
        <a:lstStyle/>
        <a:p>
          <a:endParaRPr lang="en-US"/>
        </a:p>
      </dgm:t>
    </dgm:pt>
    <dgm:pt modelId="{AD2ADD27-0209-4F7D-BE67-9C0419E99DE3}" type="sibTrans" cxnId="{2509FEA7-05AC-4426-B8D1-4AA110FF15E4}">
      <dgm:prSet/>
      <dgm:spPr/>
      <dgm:t>
        <a:bodyPr/>
        <a:lstStyle/>
        <a:p>
          <a:endParaRPr lang="en-US"/>
        </a:p>
      </dgm:t>
    </dgm:pt>
    <dgm:pt modelId="{653F7E18-3392-47A4-907D-17D817BB51B3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1. More tartness</a:t>
          </a:r>
        </a:p>
        <a:p>
          <a:r>
            <a:rPr lang="en-US" sz="1800" dirty="0" smtClean="0">
              <a:solidFill>
                <a:schemeClr val="tx1"/>
              </a:solidFill>
            </a:rPr>
            <a:t>2. Sweeter</a:t>
          </a:r>
        </a:p>
        <a:p>
          <a:r>
            <a:rPr lang="en-US" sz="1800" dirty="0" smtClean="0">
              <a:solidFill>
                <a:schemeClr val="tx1"/>
              </a:solidFill>
            </a:rPr>
            <a:t>3. Protect the wine from oxidation and improve aroma</a:t>
          </a:r>
        </a:p>
        <a:p>
          <a:r>
            <a:rPr lang="en-US" sz="1800" dirty="0" smtClean="0">
              <a:solidFill>
                <a:schemeClr val="tx1"/>
              </a:solidFill>
            </a:rPr>
            <a:t>4. Rounder and softer mouth feel</a:t>
          </a:r>
          <a:endParaRPr lang="en-US" sz="1800" dirty="0">
            <a:solidFill>
              <a:schemeClr val="tx1"/>
            </a:solidFill>
          </a:endParaRPr>
        </a:p>
      </dgm:t>
    </dgm:pt>
    <dgm:pt modelId="{E6BDD76B-96F1-4FD7-9C70-D0B88C761FCD}" type="parTrans" cxnId="{4FCF623E-EACC-4EB0-9154-BFB4FA2AADC0}">
      <dgm:prSet/>
      <dgm:spPr/>
      <dgm:t>
        <a:bodyPr/>
        <a:lstStyle/>
        <a:p>
          <a:endParaRPr lang="en-US"/>
        </a:p>
      </dgm:t>
    </dgm:pt>
    <dgm:pt modelId="{E3425BDC-2405-4316-91DF-18C9B907A07F}" type="sibTrans" cxnId="{4FCF623E-EACC-4EB0-9154-BFB4FA2AADC0}">
      <dgm:prSet/>
      <dgm:spPr/>
      <dgm:t>
        <a:bodyPr/>
        <a:lstStyle/>
        <a:p>
          <a:endParaRPr lang="en-US"/>
        </a:p>
      </dgm:t>
    </dgm:pt>
    <dgm:pt modelId="{50862DD1-924E-4459-9B48-611EECDAF0B3}">
      <dgm:prSet phldrT="[Text]" custT="1"/>
      <dgm:spPr/>
      <dgm:t>
        <a:bodyPr/>
        <a:lstStyle/>
        <a:p>
          <a:r>
            <a:rPr lang="en-US" sz="2800" dirty="0" smtClean="0">
              <a:solidFill>
                <a:srgbClr val="FF0000"/>
              </a:solidFill>
            </a:rPr>
            <a:t>High quality</a:t>
          </a:r>
          <a:endParaRPr lang="en-US" sz="2800" dirty="0">
            <a:solidFill>
              <a:srgbClr val="FF0000"/>
            </a:solidFill>
          </a:endParaRPr>
        </a:p>
      </dgm:t>
    </dgm:pt>
    <dgm:pt modelId="{EF54554F-06F5-4400-AD5A-9CE27220E25A}" type="parTrans" cxnId="{96D3E531-BF25-4E0C-9392-C90AB5209780}">
      <dgm:prSet/>
      <dgm:spPr/>
      <dgm:t>
        <a:bodyPr/>
        <a:lstStyle/>
        <a:p>
          <a:endParaRPr lang="en-US"/>
        </a:p>
      </dgm:t>
    </dgm:pt>
    <dgm:pt modelId="{E8D59DEB-BA1E-4209-AFD4-F2C7DB96CA48}" type="sibTrans" cxnId="{96D3E531-BF25-4E0C-9392-C90AB5209780}">
      <dgm:prSet/>
      <dgm:spPr/>
      <dgm:t>
        <a:bodyPr/>
        <a:lstStyle/>
        <a:p>
          <a:endParaRPr lang="en-US"/>
        </a:p>
      </dgm:t>
    </dgm:pt>
    <dgm:pt modelId="{68A2A8D6-C16A-408B-902E-3830D8C5ED9C}" type="pres">
      <dgm:prSet presAssocID="{90EE60E5-5DF9-4492-9356-FC837EF1DE7B}" presName="Name0" presStyleCnt="0">
        <dgm:presLayoutVars>
          <dgm:dir/>
          <dgm:resizeHandles val="exact"/>
        </dgm:presLayoutVars>
      </dgm:prSet>
      <dgm:spPr/>
    </dgm:pt>
    <dgm:pt modelId="{6603BF61-7FC0-4B02-8B73-3A82ED61F5B5}" type="pres">
      <dgm:prSet presAssocID="{2D3D4C62-BC11-43F9-A806-5DCE5BFF9274}" presName="node" presStyleLbl="node1" presStyleIdx="0" presStyleCnt="3" custScaleX="1520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43B47-AC28-4804-BE55-D673AC2B1C1A}" type="pres">
      <dgm:prSet presAssocID="{AD2ADD27-0209-4F7D-BE67-9C0419E99DE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0C6E5D4-652A-45A4-8FAE-5B195EF5E9CF}" type="pres">
      <dgm:prSet presAssocID="{AD2ADD27-0209-4F7D-BE67-9C0419E99DE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78980CE3-C919-4A8A-9EAC-A61AFE24E62A}" type="pres">
      <dgm:prSet presAssocID="{653F7E18-3392-47A4-907D-17D817BB51B3}" presName="node" presStyleLbl="node1" presStyleIdx="1" presStyleCnt="3" custScaleX="1620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0483A-2ABC-4855-A0ED-6E2F14CD06F6}" type="pres">
      <dgm:prSet presAssocID="{E3425BDC-2405-4316-91DF-18C9B907A07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687E25F-648D-48EB-B9B8-EF5D82036C6B}" type="pres">
      <dgm:prSet presAssocID="{E3425BDC-2405-4316-91DF-18C9B907A07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F91DBBF-7EE3-421E-8139-E8532E497FE6}" type="pres">
      <dgm:prSet presAssocID="{50862DD1-924E-4459-9B48-611EECDAF0B3}" presName="node" presStyleLbl="node1" presStyleIdx="2" presStyleCnt="3" custLinFactNeighborX="-44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51A284-1283-4E6E-BEC7-11EF3D36E7F2}" type="presOf" srcId="{AD2ADD27-0209-4F7D-BE67-9C0419E99DE3}" destId="{10143B47-AC28-4804-BE55-D673AC2B1C1A}" srcOrd="0" destOrd="0" presId="urn:microsoft.com/office/officeart/2005/8/layout/process1"/>
    <dgm:cxn modelId="{635535FC-AE5C-4A09-8F1E-09BE901DEF53}" type="presOf" srcId="{AD2ADD27-0209-4F7D-BE67-9C0419E99DE3}" destId="{F0C6E5D4-652A-45A4-8FAE-5B195EF5E9CF}" srcOrd="1" destOrd="0" presId="urn:microsoft.com/office/officeart/2005/8/layout/process1"/>
    <dgm:cxn modelId="{79ABA30B-D602-4724-BE4D-58611EF39E97}" type="presOf" srcId="{E3425BDC-2405-4316-91DF-18C9B907A07F}" destId="{67B0483A-2ABC-4855-A0ED-6E2F14CD06F6}" srcOrd="0" destOrd="0" presId="urn:microsoft.com/office/officeart/2005/8/layout/process1"/>
    <dgm:cxn modelId="{50F05BA8-5015-4DE3-AE23-659FC2C18282}" type="presOf" srcId="{90EE60E5-5DF9-4492-9356-FC837EF1DE7B}" destId="{68A2A8D6-C16A-408B-902E-3830D8C5ED9C}" srcOrd="0" destOrd="0" presId="urn:microsoft.com/office/officeart/2005/8/layout/process1"/>
    <dgm:cxn modelId="{4FCF623E-EACC-4EB0-9154-BFB4FA2AADC0}" srcId="{90EE60E5-5DF9-4492-9356-FC837EF1DE7B}" destId="{653F7E18-3392-47A4-907D-17D817BB51B3}" srcOrd="1" destOrd="0" parTransId="{E6BDD76B-96F1-4FD7-9C70-D0B88C761FCD}" sibTransId="{E3425BDC-2405-4316-91DF-18C9B907A07F}"/>
    <dgm:cxn modelId="{2509FEA7-05AC-4426-B8D1-4AA110FF15E4}" srcId="{90EE60E5-5DF9-4492-9356-FC837EF1DE7B}" destId="{2D3D4C62-BC11-43F9-A806-5DCE5BFF9274}" srcOrd="0" destOrd="0" parTransId="{3AEE567F-C071-4839-AEC2-4D461B2AD870}" sibTransId="{AD2ADD27-0209-4F7D-BE67-9C0419E99DE3}"/>
    <dgm:cxn modelId="{96D3E531-BF25-4E0C-9392-C90AB5209780}" srcId="{90EE60E5-5DF9-4492-9356-FC837EF1DE7B}" destId="{50862DD1-924E-4459-9B48-611EECDAF0B3}" srcOrd="2" destOrd="0" parTransId="{EF54554F-06F5-4400-AD5A-9CE27220E25A}" sibTransId="{E8D59DEB-BA1E-4209-AFD4-F2C7DB96CA48}"/>
    <dgm:cxn modelId="{10DC8C7B-3E21-4854-BBFC-2046B772B779}" type="presOf" srcId="{50862DD1-924E-4459-9B48-611EECDAF0B3}" destId="{7F91DBBF-7EE3-421E-8139-E8532E497FE6}" srcOrd="0" destOrd="0" presId="urn:microsoft.com/office/officeart/2005/8/layout/process1"/>
    <dgm:cxn modelId="{9C089502-6C61-4788-ACE9-AA6A5F1934FC}" type="presOf" srcId="{2D3D4C62-BC11-43F9-A806-5DCE5BFF9274}" destId="{6603BF61-7FC0-4B02-8B73-3A82ED61F5B5}" srcOrd="0" destOrd="0" presId="urn:microsoft.com/office/officeart/2005/8/layout/process1"/>
    <dgm:cxn modelId="{CF9E0365-645B-44FA-BBD9-142FE8AA7A83}" type="presOf" srcId="{653F7E18-3392-47A4-907D-17D817BB51B3}" destId="{78980CE3-C919-4A8A-9EAC-A61AFE24E62A}" srcOrd="0" destOrd="0" presId="urn:microsoft.com/office/officeart/2005/8/layout/process1"/>
    <dgm:cxn modelId="{A1B469C7-F871-48C9-9696-77BE64BE8B1F}" type="presOf" srcId="{E3425BDC-2405-4316-91DF-18C9B907A07F}" destId="{E687E25F-648D-48EB-B9B8-EF5D82036C6B}" srcOrd="1" destOrd="0" presId="urn:microsoft.com/office/officeart/2005/8/layout/process1"/>
    <dgm:cxn modelId="{D857FC1F-AD1A-4996-9188-763D96FCFA34}" type="presParOf" srcId="{68A2A8D6-C16A-408B-902E-3830D8C5ED9C}" destId="{6603BF61-7FC0-4B02-8B73-3A82ED61F5B5}" srcOrd="0" destOrd="0" presId="urn:microsoft.com/office/officeart/2005/8/layout/process1"/>
    <dgm:cxn modelId="{AB1121DC-AA87-4A9B-9842-D836FF30505E}" type="presParOf" srcId="{68A2A8D6-C16A-408B-902E-3830D8C5ED9C}" destId="{10143B47-AC28-4804-BE55-D673AC2B1C1A}" srcOrd="1" destOrd="0" presId="urn:microsoft.com/office/officeart/2005/8/layout/process1"/>
    <dgm:cxn modelId="{8FE0D9D5-C355-4070-B65F-60AD53D9FACE}" type="presParOf" srcId="{10143B47-AC28-4804-BE55-D673AC2B1C1A}" destId="{F0C6E5D4-652A-45A4-8FAE-5B195EF5E9CF}" srcOrd="0" destOrd="0" presId="urn:microsoft.com/office/officeart/2005/8/layout/process1"/>
    <dgm:cxn modelId="{D9EED9A9-299D-481F-8348-906D66EB9E88}" type="presParOf" srcId="{68A2A8D6-C16A-408B-902E-3830D8C5ED9C}" destId="{78980CE3-C919-4A8A-9EAC-A61AFE24E62A}" srcOrd="2" destOrd="0" presId="urn:microsoft.com/office/officeart/2005/8/layout/process1"/>
    <dgm:cxn modelId="{B89B7902-256A-4D8C-8262-64380402ADBC}" type="presParOf" srcId="{68A2A8D6-C16A-408B-902E-3830D8C5ED9C}" destId="{67B0483A-2ABC-4855-A0ED-6E2F14CD06F6}" srcOrd="3" destOrd="0" presId="urn:microsoft.com/office/officeart/2005/8/layout/process1"/>
    <dgm:cxn modelId="{B061998B-6710-49D1-9CBF-EC72B29AA49A}" type="presParOf" srcId="{67B0483A-2ABC-4855-A0ED-6E2F14CD06F6}" destId="{E687E25F-648D-48EB-B9B8-EF5D82036C6B}" srcOrd="0" destOrd="0" presId="urn:microsoft.com/office/officeart/2005/8/layout/process1"/>
    <dgm:cxn modelId="{DA56F450-A4F5-45C8-920A-D14C5ADCDF80}" type="presParOf" srcId="{68A2A8D6-C16A-408B-902E-3830D8C5ED9C}" destId="{7F91DBBF-7EE3-421E-8139-E8532E497FE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17D73B-2C17-406C-91B5-A0CFCACFC769}" type="doc">
      <dgm:prSet loTypeId="urn:microsoft.com/office/officeart/2005/8/layout/process1" loCatId="process" qsTypeId="urn:microsoft.com/office/officeart/2005/8/quickstyle/3d1" qsCatId="3D" csTypeId="urn:microsoft.com/office/officeart/2005/8/colors/accent5_5" csCatId="accent5" phldr="1"/>
      <dgm:spPr/>
    </dgm:pt>
    <dgm:pt modelId="{E2C8BA4F-5A3E-4441-88F9-68D2178EE65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1. Denser</a:t>
          </a:r>
        </a:p>
        <a:p>
          <a:r>
            <a:rPr lang="en-US" dirty="0" smtClean="0">
              <a:solidFill>
                <a:schemeClr val="tx1"/>
              </a:solidFill>
            </a:rPr>
            <a:t>2. Increasing chlorides</a:t>
          </a:r>
        </a:p>
        <a:p>
          <a:r>
            <a:rPr lang="en-US" dirty="0" smtClean="0">
              <a:solidFill>
                <a:schemeClr val="tx1"/>
              </a:solidFill>
            </a:rPr>
            <a:t>3. Higher volatile acidity</a:t>
          </a:r>
          <a:endParaRPr lang="en-US" dirty="0">
            <a:solidFill>
              <a:schemeClr val="tx1"/>
            </a:solidFill>
          </a:endParaRPr>
        </a:p>
      </dgm:t>
    </dgm:pt>
    <dgm:pt modelId="{3C1C81DE-65D2-48E2-BEC1-B72E50C88579}" type="parTrans" cxnId="{B5B8A23E-EBA7-46E0-A716-038302151481}">
      <dgm:prSet/>
      <dgm:spPr/>
      <dgm:t>
        <a:bodyPr/>
        <a:lstStyle/>
        <a:p>
          <a:endParaRPr lang="en-US"/>
        </a:p>
      </dgm:t>
    </dgm:pt>
    <dgm:pt modelId="{E3221886-7CE3-4B8A-8666-6DF7489881E7}" type="sibTrans" cxnId="{B5B8A23E-EBA7-46E0-A716-038302151481}">
      <dgm:prSet/>
      <dgm:spPr/>
      <dgm:t>
        <a:bodyPr/>
        <a:lstStyle/>
        <a:p>
          <a:endParaRPr lang="en-US"/>
        </a:p>
      </dgm:t>
    </dgm:pt>
    <dgm:pt modelId="{4FEAB4E6-C4D4-43B9-97FA-28EBD5F4E9F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1. Dryer</a:t>
          </a:r>
        </a:p>
        <a:p>
          <a:r>
            <a:rPr lang="en-US" dirty="0" smtClean="0">
              <a:solidFill>
                <a:schemeClr val="tx1"/>
              </a:solidFill>
            </a:rPr>
            <a:t>2. Salty</a:t>
          </a:r>
        </a:p>
        <a:p>
          <a:r>
            <a:rPr lang="en-US" dirty="0" smtClean="0">
              <a:solidFill>
                <a:schemeClr val="tx1"/>
              </a:solidFill>
            </a:rPr>
            <a:t>3. Distinct smell of vinegar</a:t>
          </a:r>
          <a:endParaRPr lang="en-US" dirty="0">
            <a:solidFill>
              <a:schemeClr val="tx1"/>
            </a:solidFill>
          </a:endParaRPr>
        </a:p>
      </dgm:t>
    </dgm:pt>
    <dgm:pt modelId="{5726EFF2-2FB3-454E-9D43-188E73166AA8}" type="parTrans" cxnId="{A9A03266-AD1C-43AC-ABFD-7648D7AB6523}">
      <dgm:prSet/>
      <dgm:spPr/>
      <dgm:t>
        <a:bodyPr/>
        <a:lstStyle/>
        <a:p>
          <a:endParaRPr lang="en-US"/>
        </a:p>
      </dgm:t>
    </dgm:pt>
    <dgm:pt modelId="{709CBAD6-4115-44DE-971E-F1EAD7FD66AA}" type="sibTrans" cxnId="{A9A03266-AD1C-43AC-ABFD-7648D7AB6523}">
      <dgm:prSet/>
      <dgm:spPr/>
      <dgm:t>
        <a:bodyPr/>
        <a:lstStyle/>
        <a:p>
          <a:endParaRPr lang="en-US"/>
        </a:p>
      </dgm:t>
    </dgm:pt>
    <dgm:pt modelId="{4D36C171-2D8E-46FE-ADCD-5E1BD6DBE484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Low quality</a:t>
          </a:r>
          <a:endParaRPr lang="en-US" sz="2800" dirty="0">
            <a:solidFill>
              <a:schemeClr val="tx1"/>
            </a:solidFill>
          </a:endParaRPr>
        </a:p>
      </dgm:t>
    </dgm:pt>
    <dgm:pt modelId="{C9B522B6-C13B-4405-A14F-2A8FA3EBDFAB}" type="parTrans" cxnId="{5A9DB893-9EC4-48B5-A649-A3E1C298CDD7}">
      <dgm:prSet/>
      <dgm:spPr/>
      <dgm:t>
        <a:bodyPr/>
        <a:lstStyle/>
        <a:p>
          <a:endParaRPr lang="en-US"/>
        </a:p>
      </dgm:t>
    </dgm:pt>
    <dgm:pt modelId="{20BECD7C-7469-4C45-9D9C-A2F378884FF6}" type="sibTrans" cxnId="{5A9DB893-9EC4-48B5-A649-A3E1C298CDD7}">
      <dgm:prSet/>
      <dgm:spPr/>
      <dgm:t>
        <a:bodyPr/>
        <a:lstStyle/>
        <a:p>
          <a:endParaRPr lang="en-US"/>
        </a:p>
      </dgm:t>
    </dgm:pt>
    <dgm:pt modelId="{0A66965D-C2BB-4A22-84F2-15F78B2C096E}" type="pres">
      <dgm:prSet presAssocID="{B917D73B-2C17-406C-91B5-A0CFCACFC769}" presName="Name0" presStyleCnt="0">
        <dgm:presLayoutVars>
          <dgm:dir/>
          <dgm:resizeHandles val="exact"/>
        </dgm:presLayoutVars>
      </dgm:prSet>
      <dgm:spPr/>
    </dgm:pt>
    <dgm:pt modelId="{5D6DC4CB-16DE-4134-9BBC-E2B85670271D}" type="pres">
      <dgm:prSet presAssocID="{E2C8BA4F-5A3E-4441-88F9-68D2178EE658}" presName="node" presStyleLbl="node1" presStyleIdx="0" presStyleCnt="3" custScaleX="1344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F5B37-E3EE-4BA1-817D-647BF5A5FA35}" type="pres">
      <dgm:prSet presAssocID="{E3221886-7CE3-4B8A-8666-6DF7489881E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EE9B4FD-B6B2-4349-BF5A-C877BFFCA655}" type="pres">
      <dgm:prSet presAssocID="{E3221886-7CE3-4B8A-8666-6DF7489881E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7B416DA-FA32-4057-99E1-D71495A5677F}" type="pres">
      <dgm:prSet presAssocID="{4FEAB4E6-C4D4-43B9-97FA-28EBD5F4E9F8}" presName="node" presStyleLbl="node1" presStyleIdx="1" presStyleCnt="3" custScaleX="1341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8BC251-12DA-4852-A0C2-E3F29068D412}" type="pres">
      <dgm:prSet presAssocID="{709CBAD6-4115-44DE-971E-F1EAD7FD66A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B74A0E70-3713-4E56-ABD8-EF170A8739A0}" type="pres">
      <dgm:prSet presAssocID="{709CBAD6-4115-44DE-971E-F1EAD7FD66AA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A856046-B3E2-452F-834C-657763A646A4}" type="pres">
      <dgm:prSet presAssocID="{4D36C171-2D8E-46FE-ADCD-5E1BD6DBE484}" presName="node" presStyleLbl="node1" presStyleIdx="2" presStyleCnt="3" custScaleX="83619" custScaleY="917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8346CC-7773-4548-AF2B-C81CCB74627D}" type="presOf" srcId="{709CBAD6-4115-44DE-971E-F1EAD7FD66AA}" destId="{B74A0E70-3713-4E56-ABD8-EF170A8739A0}" srcOrd="1" destOrd="0" presId="urn:microsoft.com/office/officeart/2005/8/layout/process1"/>
    <dgm:cxn modelId="{1BE631B0-9901-4F62-8EBA-9E32F414AC7F}" type="presOf" srcId="{4FEAB4E6-C4D4-43B9-97FA-28EBD5F4E9F8}" destId="{07B416DA-FA32-4057-99E1-D71495A5677F}" srcOrd="0" destOrd="0" presId="urn:microsoft.com/office/officeart/2005/8/layout/process1"/>
    <dgm:cxn modelId="{B41C7267-1C77-4B2B-99DA-72C3869A886B}" type="presOf" srcId="{E3221886-7CE3-4B8A-8666-6DF7489881E7}" destId="{FF5F5B37-E3EE-4BA1-817D-647BF5A5FA35}" srcOrd="0" destOrd="0" presId="urn:microsoft.com/office/officeart/2005/8/layout/process1"/>
    <dgm:cxn modelId="{B5B8A23E-EBA7-46E0-A716-038302151481}" srcId="{B917D73B-2C17-406C-91B5-A0CFCACFC769}" destId="{E2C8BA4F-5A3E-4441-88F9-68D2178EE658}" srcOrd="0" destOrd="0" parTransId="{3C1C81DE-65D2-48E2-BEC1-B72E50C88579}" sibTransId="{E3221886-7CE3-4B8A-8666-6DF7489881E7}"/>
    <dgm:cxn modelId="{A9A03266-AD1C-43AC-ABFD-7648D7AB6523}" srcId="{B917D73B-2C17-406C-91B5-A0CFCACFC769}" destId="{4FEAB4E6-C4D4-43B9-97FA-28EBD5F4E9F8}" srcOrd="1" destOrd="0" parTransId="{5726EFF2-2FB3-454E-9D43-188E73166AA8}" sibTransId="{709CBAD6-4115-44DE-971E-F1EAD7FD66AA}"/>
    <dgm:cxn modelId="{FF29D22F-0943-4CEF-B190-B2782C1FB821}" type="presOf" srcId="{E3221886-7CE3-4B8A-8666-6DF7489881E7}" destId="{FEE9B4FD-B6B2-4349-BF5A-C877BFFCA655}" srcOrd="1" destOrd="0" presId="urn:microsoft.com/office/officeart/2005/8/layout/process1"/>
    <dgm:cxn modelId="{5A9DB893-9EC4-48B5-A649-A3E1C298CDD7}" srcId="{B917D73B-2C17-406C-91B5-A0CFCACFC769}" destId="{4D36C171-2D8E-46FE-ADCD-5E1BD6DBE484}" srcOrd="2" destOrd="0" parTransId="{C9B522B6-C13B-4405-A14F-2A8FA3EBDFAB}" sibTransId="{20BECD7C-7469-4C45-9D9C-A2F378884FF6}"/>
    <dgm:cxn modelId="{94E60026-E09C-41CE-A6AF-1F4985870E69}" type="presOf" srcId="{709CBAD6-4115-44DE-971E-F1EAD7FD66AA}" destId="{268BC251-12DA-4852-A0C2-E3F29068D412}" srcOrd="0" destOrd="0" presId="urn:microsoft.com/office/officeart/2005/8/layout/process1"/>
    <dgm:cxn modelId="{297E6694-510F-4E19-9F9C-B89EB85393E1}" type="presOf" srcId="{4D36C171-2D8E-46FE-ADCD-5E1BD6DBE484}" destId="{6A856046-B3E2-452F-834C-657763A646A4}" srcOrd="0" destOrd="0" presId="urn:microsoft.com/office/officeart/2005/8/layout/process1"/>
    <dgm:cxn modelId="{07896CBC-E3FA-4340-9719-3969F9DA0AA3}" type="presOf" srcId="{B917D73B-2C17-406C-91B5-A0CFCACFC769}" destId="{0A66965D-C2BB-4A22-84F2-15F78B2C096E}" srcOrd="0" destOrd="0" presId="urn:microsoft.com/office/officeart/2005/8/layout/process1"/>
    <dgm:cxn modelId="{AD41A7F9-87B9-42A8-8385-AA5DD3A27F1F}" type="presOf" srcId="{E2C8BA4F-5A3E-4441-88F9-68D2178EE658}" destId="{5D6DC4CB-16DE-4134-9BBC-E2B85670271D}" srcOrd="0" destOrd="0" presId="urn:microsoft.com/office/officeart/2005/8/layout/process1"/>
    <dgm:cxn modelId="{D2076F59-FDF4-4FA5-94A8-240CF5C54D2C}" type="presParOf" srcId="{0A66965D-C2BB-4A22-84F2-15F78B2C096E}" destId="{5D6DC4CB-16DE-4134-9BBC-E2B85670271D}" srcOrd="0" destOrd="0" presId="urn:microsoft.com/office/officeart/2005/8/layout/process1"/>
    <dgm:cxn modelId="{8B57B6C5-413B-4594-AB2B-5CA6408B340E}" type="presParOf" srcId="{0A66965D-C2BB-4A22-84F2-15F78B2C096E}" destId="{FF5F5B37-E3EE-4BA1-817D-647BF5A5FA35}" srcOrd="1" destOrd="0" presId="urn:microsoft.com/office/officeart/2005/8/layout/process1"/>
    <dgm:cxn modelId="{54519F17-65DE-45E5-BCC4-E3F7C7082366}" type="presParOf" srcId="{FF5F5B37-E3EE-4BA1-817D-647BF5A5FA35}" destId="{FEE9B4FD-B6B2-4349-BF5A-C877BFFCA655}" srcOrd="0" destOrd="0" presId="urn:microsoft.com/office/officeart/2005/8/layout/process1"/>
    <dgm:cxn modelId="{2E40EDCC-A845-4B3C-81D5-C35BFA997B31}" type="presParOf" srcId="{0A66965D-C2BB-4A22-84F2-15F78B2C096E}" destId="{07B416DA-FA32-4057-99E1-D71495A5677F}" srcOrd="2" destOrd="0" presId="urn:microsoft.com/office/officeart/2005/8/layout/process1"/>
    <dgm:cxn modelId="{94FE6131-FED3-407D-8538-25830281DE34}" type="presParOf" srcId="{0A66965D-C2BB-4A22-84F2-15F78B2C096E}" destId="{268BC251-12DA-4852-A0C2-E3F29068D412}" srcOrd="3" destOrd="0" presId="urn:microsoft.com/office/officeart/2005/8/layout/process1"/>
    <dgm:cxn modelId="{A56F1B80-A561-4D36-AD99-38F8C3A57DD2}" type="presParOf" srcId="{268BC251-12DA-4852-A0C2-E3F29068D412}" destId="{B74A0E70-3713-4E56-ABD8-EF170A8739A0}" srcOrd="0" destOrd="0" presId="urn:microsoft.com/office/officeart/2005/8/layout/process1"/>
    <dgm:cxn modelId="{C3D93D0B-CCF9-4403-83BD-858AB04BE710}" type="presParOf" srcId="{0A66965D-C2BB-4A22-84F2-15F78B2C096E}" destId="{6A856046-B3E2-452F-834C-657763A646A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3BF61-7FC0-4B02-8B73-3A82ED61F5B5}">
      <dsp:nvSpPr>
        <dsp:cNvPr id="0" name=""/>
        <dsp:cNvSpPr/>
      </dsp:nvSpPr>
      <dsp:spPr>
        <a:xfrm>
          <a:off x="9908" y="187620"/>
          <a:ext cx="2819865" cy="19209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1. Higher fixed acidity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2. Additional residual sugar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3. Greater free sulfur dioxide and </a:t>
          </a:r>
          <a:r>
            <a:rPr lang="en-US" sz="1800" kern="1200" dirty="0" err="1" smtClean="0">
              <a:solidFill>
                <a:schemeClr val="tx1"/>
              </a:solidFill>
            </a:rPr>
            <a:t>sulphates</a:t>
          </a:r>
          <a:endParaRPr lang="en-US" sz="1800" kern="1200" dirty="0" smtClean="0">
            <a:solidFill>
              <a:schemeClr val="tx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4. Increasing pH value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66171" y="243883"/>
        <a:ext cx="2707339" cy="1808445"/>
      </dsp:txXfrm>
    </dsp:sp>
    <dsp:sp modelId="{10143B47-AC28-4804-BE55-D673AC2B1C1A}">
      <dsp:nvSpPr>
        <dsp:cNvPr id="0" name=""/>
        <dsp:cNvSpPr/>
      </dsp:nvSpPr>
      <dsp:spPr>
        <a:xfrm>
          <a:off x="3015236" y="918132"/>
          <a:ext cx="393180" cy="459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3015236" y="1010121"/>
        <a:ext cx="275226" cy="275969"/>
      </dsp:txXfrm>
    </dsp:sp>
    <dsp:sp modelId="{78980CE3-C919-4A8A-9EAC-A61AFE24E62A}">
      <dsp:nvSpPr>
        <dsp:cNvPr id="0" name=""/>
        <dsp:cNvSpPr/>
      </dsp:nvSpPr>
      <dsp:spPr>
        <a:xfrm>
          <a:off x="3571624" y="187620"/>
          <a:ext cx="3005531" cy="19209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satMod val="100000"/>
                <a:lumMod val="100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0000"/>
                <a:shade val="99000"/>
                <a:satMod val="105000"/>
                <a:lumMod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1. More tartness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2. Sweeter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3. Protect the wine from oxidation and improve aroma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4. Rounder and softer mouth feel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627887" y="243883"/>
        <a:ext cx="2893005" cy="1808445"/>
      </dsp:txXfrm>
    </dsp:sp>
    <dsp:sp modelId="{67B0483A-2ABC-4855-A0ED-6E2F14CD06F6}">
      <dsp:nvSpPr>
        <dsp:cNvPr id="0" name=""/>
        <dsp:cNvSpPr/>
      </dsp:nvSpPr>
      <dsp:spPr>
        <a:xfrm>
          <a:off x="6754383" y="918132"/>
          <a:ext cx="375723" cy="459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-482725"/>
                <a:satOff val="6563"/>
                <a:lumOff val="27732"/>
                <a:alphaOff val="0"/>
                <a:satMod val="100000"/>
                <a:lumMod val="100000"/>
              </a:schemeClr>
            </a:gs>
            <a:gs pos="50000">
              <a:schemeClr val="accent6">
                <a:shade val="90000"/>
                <a:hueOff val="-482725"/>
                <a:satOff val="6563"/>
                <a:lumOff val="2773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6">
                <a:shade val="90000"/>
                <a:hueOff val="-482725"/>
                <a:satOff val="6563"/>
                <a:lumOff val="2773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6754383" y="1010121"/>
        <a:ext cx="263006" cy="275969"/>
      </dsp:txXfrm>
    </dsp:sp>
    <dsp:sp modelId="{7F91DBBF-7EE3-421E-8139-E8532E497FE6}">
      <dsp:nvSpPr>
        <dsp:cNvPr id="0" name=""/>
        <dsp:cNvSpPr/>
      </dsp:nvSpPr>
      <dsp:spPr>
        <a:xfrm>
          <a:off x="7286067" y="187620"/>
          <a:ext cx="1854625" cy="19209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atMod val="100000"/>
                <a:lumMod val="100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hade val="99000"/>
                <a:satMod val="105000"/>
                <a:lumMod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0000"/>
              </a:solidFill>
            </a:rPr>
            <a:t>High quality</a:t>
          </a:r>
          <a:endParaRPr lang="en-US" sz="2800" kern="1200" dirty="0">
            <a:solidFill>
              <a:srgbClr val="FF0000"/>
            </a:solidFill>
          </a:endParaRPr>
        </a:p>
      </dsp:txBody>
      <dsp:txXfrm>
        <a:off x="7340387" y="241940"/>
        <a:ext cx="1745985" cy="18123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DC4CB-16DE-4134-9BBC-E2B85670271D}">
      <dsp:nvSpPr>
        <dsp:cNvPr id="0" name=""/>
        <dsp:cNvSpPr/>
      </dsp:nvSpPr>
      <dsp:spPr>
        <a:xfrm>
          <a:off x="3260" y="529871"/>
          <a:ext cx="2887273" cy="1288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1. Denser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2. Increasing chlorides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3. Higher volatile acidity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0985" y="567596"/>
        <a:ext cx="2811823" cy="1212591"/>
      </dsp:txXfrm>
    </dsp:sp>
    <dsp:sp modelId="{FF5F5B37-E3EE-4BA1-817D-647BF5A5FA35}">
      <dsp:nvSpPr>
        <dsp:cNvPr id="0" name=""/>
        <dsp:cNvSpPr/>
      </dsp:nvSpPr>
      <dsp:spPr>
        <a:xfrm>
          <a:off x="3105207" y="907696"/>
          <a:ext cx="455107" cy="5323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shade val="9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shade val="9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shade val="9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105207" y="1014174"/>
        <a:ext cx="318575" cy="319434"/>
      </dsp:txXfrm>
    </dsp:sp>
    <dsp:sp modelId="{07B416DA-FA32-4057-99E1-D71495A5677F}">
      <dsp:nvSpPr>
        <dsp:cNvPr id="0" name=""/>
        <dsp:cNvSpPr/>
      </dsp:nvSpPr>
      <dsp:spPr>
        <a:xfrm>
          <a:off x="3749228" y="529871"/>
          <a:ext cx="2878879" cy="1288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0000"/>
                <a:lumMod val="10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hade val="99000"/>
                <a:satMod val="105000"/>
                <a:lumMod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1. Dryer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2. Salty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3. Distinct smell of vinegar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786953" y="567596"/>
        <a:ext cx="2803429" cy="1212591"/>
      </dsp:txXfrm>
    </dsp:sp>
    <dsp:sp modelId="{268BC251-12DA-4852-A0C2-E3F29068D412}">
      <dsp:nvSpPr>
        <dsp:cNvPr id="0" name=""/>
        <dsp:cNvSpPr/>
      </dsp:nvSpPr>
      <dsp:spPr>
        <a:xfrm>
          <a:off x="6842781" y="907696"/>
          <a:ext cx="455107" cy="5323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shade val="90000"/>
                <a:hueOff val="265827"/>
                <a:satOff val="-6642"/>
                <a:lumOff val="31782"/>
                <a:alphaOff val="0"/>
                <a:satMod val="100000"/>
                <a:lumMod val="100000"/>
              </a:schemeClr>
            </a:gs>
            <a:gs pos="50000">
              <a:schemeClr val="accent5">
                <a:shade val="90000"/>
                <a:hueOff val="265827"/>
                <a:satOff val="-6642"/>
                <a:lumOff val="3178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shade val="90000"/>
                <a:hueOff val="265827"/>
                <a:satOff val="-6642"/>
                <a:lumOff val="3178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6842781" y="1014174"/>
        <a:ext cx="318575" cy="319434"/>
      </dsp:txXfrm>
    </dsp:sp>
    <dsp:sp modelId="{6A856046-B3E2-452F-834C-657763A646A4}">
      <dsp:nvSpPr>
        <dsp:cNvPr id="0" name=""/>
        <dsp:cNvSpPr/>
      </dsp:nvSpPr>
      <dsp:spPr>
        <a:xfrm>
          <a:off x="7486802" y="583273"/>
          <a:ext cx="1795078" cy="1181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0000"/>
                <a:lumMod val="10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hade val="99000"/>
                <a:satMod val="105000"/>
                <a:lumMod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Low quality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7521399" y="617870"/>
        <a:ext cx="1725884" cy="1112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15ADCC11-F397-443D-B235-F3DCFF4C1753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2664699-4501-49C3-A3FB-1A8FBC3E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76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CC11-F397-443D-B235-F3DCFF4C1753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4699-4501-49C3-A3FB-1A8FBC3E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7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CC11-F397-443D-B235-F3DCFF4C1753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4699-4501-49C3-A3FB-1A8FBC3E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4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CC11-F397-443D-B235-F3DCFF4C1753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4699-4501-49C3-A3FB-1A8FBC3E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4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5ADCC11-F397-443D-B235-F3DCFF4C1753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92664699-4501-49C3-A3FB-1A8FBC3E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80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CC11-F397-443D-B235-F3DCFF4C1753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4699-4501-49C3-A3FB-1A8FBC3E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8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CC11-F397-443D-B235-F3DCFF4C1753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4699-4501-49C3-A3FB-1A8FBC3E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1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CC11-F397-443D-B235-F3DCFF4C1753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4699-4501-49C3-A3FB-1A8FBC3E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CC11-F397-443D-B235-F3DCFF4C1753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4699-4501-49C3-A3FB-1A8FBC3E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8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CC11-F397-443D-B235-F3DCFF4C1753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92664699-4501-49C3-A3FB-1A8FBC3ECD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996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5ADCC11-F397-443D-B235-F3DCFF4C1753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92664699-4501-49C3-A3FB-1A8FBC3ECD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638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5ADCC11-F397-443D-B235-F3DCFF4C1753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2664699-4501-49C3-A3FB-1A8FBC3ECD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48208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Secret in Wine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Group </a:t>
            </a:r>
            <a:r>
              <a:rPr lang="en-US" i="1" dirty="0" smtClean="0"/>
              <a:t>number</a:t>
            </a:r>
            <a:r>
              <a:rPr lang="en-US" dirty="0" smtClean="0"/>
              <a:t>: </a:t>
            </a:r>
            <a:r>
              <a:rPr lang="en-US" i="1" dirty="0" smtClean="0"/>
              <a:t>students names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3296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983" y="308962"/>
            <a:ext cx="10058400" cy="1371600"/>
          </a:xfrm>
        </p:spPr>
        <p:txBody>
          <a:bodyPr/>
          <a:lstStyle/>
          <a:p>
            <a:r>
              <a:rPr lang="en-US" dirty="0" smtClean="0"/>
              <a:t>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464" y="2108928"/>
            <a:ext cx="10094259" cy="4346265"/>
          </a:xfrm>
        </p:spPr>
        <p:txBody>
          <a:bodyPr>
            <a:normAutofit/>
          </a:bodyPr>
          <a:lstStyle/>
          <a:p>
            <a:pPr marL="182880" lvl="1">
              <a:spcBef>
                <a:spcPts val="900"/>
              </a:spcBef>
            </a:pPr>
            <a:r>
              <a:rPr lang="en-US" sz="2400" dirty="0" smtClean="0"/>
              <a:t>There are some positive and negative correlations between predictor variables, but most of them are under 0.4</a:t>
            </a:r>
          </a:p>
          <a:p>
            <a:pPr marL="182880" lvl="1">
              <a:spcBef>
                <a:spcPts val="900"/>
              </a:spcBef>
            </a:pPr>
            <a:r>
              <a:rPr lang="en-US" sz="2400" dirty="0" smtClean="0"/>
              <a:t>We didn’t </a:t>
            </a:r>
            <a:r>
              <a:rPr lang="en-US" sz="2400" dirty="0"/>
              <a:t>worry about </a:t>
            </a:r>
            <a:r>
              <a:rPr lang="en-US" sz="2400" dirty="0" err="1" smtClean="0"/>
              <a:t>multicollinearity</a:t>
            </a:r>
            <a:r>
              <a:rPr lang="en-US" sz="2400" dirty="0" smtClean="0"/>
              <a:t> issue </a:t>
            </a:r>
            <a:r>
              <a:rPr lang="en-US" sz="2400" dirty="0"/>
              <a:t>since variance inflation </a:t>
            </a:r>
            <a:r>
              <a:rPr lang="en-US" sz="2400" dirty="0" smtClean="0"/>
              <a:t>factor (VIF) are </a:t>
            </a:r>
            <a:r>
              <a:rPr lang="en-US" sz="2400" dirty="0"/>
              <a:t>all less than </a:t>
            </a:r>
            <a:r>
              <a:rPr lang="en-US" sz="2400" dirty="0" smtClean="0"/>
              <a:t>10</a:t>
            </a:r>
          </a:p>
          <a:p>
            <a:pPr marL="457200" lvl="2">
              <a:spcBef>
                <a:spcPts val="900"/>
              </a:spcBef>
            </a:pPr>
            <a:r>
              <a:rPr lang="en-US" sz="2200" dirty="0" smtClean="0"/>
              <a:t>Since all VIFs are less than 10 in multiple regression, we concluded that most of information from a specific predictor is not a linear combination of other predictors</a:t>
            </a:r>
          </a:p>
        </p:txBody>
      </p:sp>
    </p:spTree>
    <p:extLst>
      <p:ext uri="{BB962C8B-B14F-4D97-AF65-F5344CB8AC3E}">
        <p14:creationId xmlns:p14="http://schemas.microsoft.com/office/powerpoint/2010/main" val="31963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White Wine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Selection method: Backward selection</a:t>
            </a:r>
          </a:p>
          <a:p>
            <a:endParaRPr lang="en-US" sz="2800" dirty="0" smtClean="0"/>
          </a:p>
          <a:p>
            <a:r>
              <a:rPr lang="en-US" sz="2800" dirty="0" smtClean="0"/>
              <a:t>Variable removed: </a:t>
            </a:r>
          </a:p>
          <a:p>
            <a:pPr lvl="1"/>
            <a:r>
              <a:rPr lang="en-US" sz="2800" dirty="0" err="1" smtClean="0"/>
              <a:t>total_sulfur_dioxide</a:t>
            </a:r>
            <a:endParaRPr lang="en-US" sz="2800" dirty="0" smtClean="0"/>
          </a:p>
          <a:p>
            <a:pPr lvl="1"/>
            <a:r>
              <a:rPr lang="en-US" sz="2800" dirty="0" smtClean="0"/>
              <a:t>alcohol</a:t>
            </a:r>
          </a:p>
          <a:p>
            <a:pPr lvl="1"/>
            <a:r>
              <a:rPr lang="en-US" sz="2800" dirty="0" err="1" smtClean="0"/>
              <a:t>citric_acid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743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21" y="452637"/>
            <a:ext cx="4554842" cy="1031779"/>
          </a:xfrm>
        </p:spPr>
        <p:txBody>
          <a:bodyPr/>
          <a:lstStyle/>
          <a:p>
            <a:r>
              <a:rPr lang="en-US" dirty="0" smtClean="0"/>
              <a:t>Odds Ratio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833" y="968526"/>
            <a:ext cx="5721568" cy="4315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8942" y="5345376"/>
            <a:ext cx="9723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None of these intervals include 1, so they </a:t>
            </a:r>
            <a:r>
              <a:rPr lang="en-US" sz="2000" dirty="0"/>
              <a:t>are all significant</a:t>
            </a:r>
            <a:r>
              <a:rPr lang="en-US" sz="20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 smtClean="0"/>
              <a:t>Density</a:t>
            </a:r>
            <a:r>
              <a:rPr lang="en-US" sz="2000" dirty="0" smtClean="0"/>
              <a:t> and </a:t>
            </a:r>
            <a:r>
              <a:rPr lang="en-US" sz="2000" u="sng" dirty="0" smtClean="0"/>
              <a:t>Fixed Acidity </a:t>
            </a:r>
            <a:r>
              <a:rPr lang="en-US" sz="2000" dirty="0" smtClean="0"/>
              <a:t>have the most significant effect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 smtClean="0"/>
              <a:t>Free sulfur dioxide </a:t>
            </a:r>
            <a:r>
              <a:rPr lang="en-US" sz="2000" dirty="0" smtClean="0"/>
              <a:t>has the least significant effect</a:t>
            </a:r>
          </a:p>
        </p:txBody>
      </p:sp>
      <p:graphicFrame>
        <p:nvGraphicFramePr>
          <p:cNvPr id="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389759"/>
              </p:ext>
            </p:extLst>
          </p:nvPr>
        </p:nvGraphicFramePr>
        <p:xfrm>
          <a:off x="515921" y="1484416"/>
          <a:ext cx="5472987" cy="344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633"/>
                <a:gridCol w="887325"/>
                <a:gridCol w="1446007"/>
                <a:gridCol w="1316022"/>
              </a:tblGrid>
              <a:tr h="507812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Odds Ratio Estimates and Wald Confidence Intervals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09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Label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Estimate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95% Confidence Limits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54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fixed_acidity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1.823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1.610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2.065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</a:tr>
              <a:tr h="2892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residual_sugar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1.391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1.339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1.444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</a:tr>
              <a:tr h="3563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free_sulfur_dioxide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1.008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1.003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1.013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</a:tr>
              <a:tr h="2654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ph_value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1.037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1.031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1.044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</a:tr>
              <a:tr h="2654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sul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1.254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1.176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1.338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</a:tr>
              <a:tr h="2654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den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0.466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0.434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0.499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</a:tr>
              <a:tr h="2654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chl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0.883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0.820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0.950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</a:tr>
              <a:tr h="2654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>
                          <a:effectLst/>
                        </a:rPr>
                        <a:t>vol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0.701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0.641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0.767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6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512" y="414100"/>
            <a:ext cx="10515600" cy="1325563"/>
          </a:xfrm>
        </p:spPr>
        <p:txBody>
          <a:bodyPr/>
          <a:lstStyle/>
          <a:p>
            <a:r>
              <a:rPr lang="en-US" dirty="0" smtClean="0"/>
              <a:t>Interpretation for White Wine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32849" y="1370331"/>
            <a:ext cx="645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	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42954055"/>
              </p:ext>
            </p:extLst>
          </p:nvPr>
        </p:nvGraphicFramePr>
        <p:xfrm>
          <a:off x="1458096" y="1649712"/>
          <a:ext cx="9183540" cy="2296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47620199"/>
              </p:ext>
            </p:extLst>
          </p:nvPr>
        </p:nvGraphicFramePr>
        <p:xfrm>
          <a:off x="1364734" y="3912972"/>
          <a:ext cx="9285142" cy="234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529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Red Wine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830" y="2170009"/>
            <a:ext cx="8029353" cy="2873966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Selection Method: </a:t>
            </a:r>
            <a:r>
              <a:rPr lang="en-US" sz="2800" dirty="0"/>
              <a:t>Backward </a:t>
            </a:r>
            <a:r>
              <a:rPr lang="en-US" sz="2800" dirty="0" smtClean="0"/>
              <a:t>selection</a:t>
            </a:r>
          </a:p>
          <a:p>
            <a:endParaRPr lang="en-US" sz="2800" dirty="0"/>
          </a:p>
          <a:p>
            <a:r>
              <a:rPr lang="en-US" sz="2800" dirty="0" smtClean="0"/>
              <a:t>Variables removed:</a:t>
            </a:r>
            <a:endParaRPr lang="en-US" sz="2800" dirty="0"/>
          </a:p>
          <a:p>
            <a:pPr lvl="1"/>
            <a:r>
              <a:rPr lang="en-US" sz="2600" dirty="0" err="1" smtClean="0"/>
              <a:t>ph_value</a:t>
            </a:r>
            <a:endParaRPr lang="en-US" sz="2600" dirty="0" smtClean="0"/>
          </a:p>
          <a:p>
            <a:pPr lvl="1"/>
            <a:r>
              <a:rPr lang="en-US" sz="2800" dirty="0" err="1" smtClean="0"/>
              <a:t>citric_acid</a:t>
            </a:r>
            <a:r>
              <a:rPr lang="en-US" sz="2800" dirty="0" smtClean="0"/>
              <a:t> </a:t>
            </a:r>
          </a:p>
          <a:p>
            <a:pPr lvl="1"/>
            <a:r>
              <a:rPr lang="en-US" sz="2800" dirty="0" err="1" smtClean="0"/>
              <a:t>free_sulfur_dioxide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5296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787" y="286334"/>
            <a:ext cx="10058400" cy="1371600"/>
          </a:xfrm>
        </p:spPr>
        <p:txBody>
          <a:bodyPr/>
          <a:lstStyle/>
          <a:p>
            <a:r>
              <a:rPr lang="en-US" dirty="0" smtClean="0"/>
              <a:t>Odds Ratio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87" y="1657934"/>
            <a:ext cx="6175170" cy="46313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88745" y="2103120"/>
            <a:ext cx="45538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None of these intervals include 1, so change in predictors will cause differences for red wine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 smtClean="0"/>
              <a:t>Alcohol</a:t>
            </a:r>
            <a:r>
              <a:rPr lang="en-US" sz="2400" dirty="0" smtClean="0"/>
              <a:t> has the most significant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 smtClean="0"/>
              <a:t>Total sulfur dioxide</a:t>
            </a:r>
            <a:r>
              <a:rPr lang="en-US" sz="2400" dirty="0" smtClean="0"/>
              <a:t> has least significant effect</a:t>
            </a:r>
          </a:p>
        </p:txBody>
      </p:sp>
    </p:spTree>
    <p:extLst>
      <p:ext uri="{BB962C8B-B14F-4D97-AF65-F5344CB8AC3E}">
        <p14:creationId xmlns:p14="http://schemas.microsoft.com/office/powerpoint/2010/main" val="16144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744" y="291659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Interpretation for Red Wine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9444" y="1959548"/>
            <a:ext cx="5769429" cy="3335779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Total sulfur dioxide, density, chlorides </a:t>
            </a:r>
            <a:r>
              <a:rPr lang="en-US" sz="2400" dirty="0"/>
              <a:t>and </a:t>
            </a:r>
            <a:r>
              <a:rPr lang="en-US" sz="2400" dirty="0" smtClean="0"/>
              <a:t>volatile acidity </a:t>
            </a:r>
            <a:r>
              <a:rPr lang="en-US" sz="2400" dirty="0"/>
              <a:t>have </a:t>
            </a:r>
            <a:r>
              <a:rPr lang="en-US" sz="2400" dirty="0">
                <a:solidFill>
                  <a:srgbClr val="0070C0"/>
                </a:solidFill>
              </a:rPr>
              <a:t>negative </a:t>
            </a:r>
            <a:r>
              <a:rPr lang="en-US" sz="2400" dirty="0" smtClean="0">
                <a:solidFill>
                  <a:srgbClr val="0070C0"/>
                </a:solidFill>
              </a:rPr>
              <a:t>effects</a:t>
            </a:r>
          </a:p>
          <a:p>
            <a:pPr lvl="1"/>
            <a:r>
              <a:rPr lang="en-US" sz="2400" dirty="0" smtClean="0"/>
              <a:t>Fixed acidity</a:t>
            </a:r>
            <a:r>
              <a:rPr lang="en-US" sz="2400" dirty="0"/>
              <a:t>, </a:t>
            </a:r>
            <a:r>
              <a:rPr lang="en-US" sz="2400" dirty="0" smtClean="0"/>
              <a:t>residual sugar</a:t>
            </a:r>
            <a:r>
              <a:rPr lang="en-US" sz="2400" dirty="0"/>
              <a:t>, </a:t>
            </a:r>
            <a:r>
              <a:rPr lang="en-US" sz="2400" dirty="0" err="1" smtClean="0"/>
              <a:t>sulphates</a:t>
            </a:r>
            <a:r>
              <a:rPr lang="en-US" sz="2400" dirty="0"/>
              <a:t> </a:t>
            </a:r>
            <a:r>
              <a:rPr lang="en-US" sz="2400" dirty="0" smtClean="0"/>
              <a:t>and alcohol have </a:t>
            </a:r>
            <a:r>
              <a:rPr lang="en-US" sz="2400" dirty="0" smtClean="0">
                <a:solidFill>
                  <a:srgbClr val="FF0000"/>
                </a:solidFill>
              </a:rPr>
              <a:t>positive effects</a:t>
            </a:r>
          </a:p>
          <a:p>
            <a:pPr lvl="1"/>
            <a:endParaRPr lang="en-US" sz="2400" dirty="0">
              <a:solidFill>
                <a:srgbClr val="FF0000"/>
              </a:solidFill>
              <a:ea typeface="SimSun" panose="02010600030101010101" pitchFamily="2" charset="-122"/>
            </a:endParaRPr>
          </a:p>
          <a:p>
            <a:pPr lvl="1"/>
            <a:r>
              <a:rPr lang="en-US" sz="2400" dirty="0" smtClean="0">
                <a:ea typeface="SimSun" panose="02010600030101010101" pitchFamily="2" charset="-122"/>
              </a:rPr>
              <a:t>Compared to white wine</a:t>
            </a:r>
          </a:p>
          <a:p>
            <a:pPr lvl="2"/>
            <a:r>
              <a:rPr lang="en-US" sz="2200" dirty="0" smtClean="0"/>
              <a:t>density has less negative effect</a:t>
            </a:r>
          </a:p>
          <a:p>
            <a:pPr lvl="2"/>
            <a:r>
              <a:rPr lang="en-US" sz="2200" dirty="0" smtClean="0">
                <a:ea typeface="SimSun" panose="02010600030101010101" pitchFamily="2" charset="-122"/>
              </a:rPr>
              <a:t>alcohol has significant impact on red wine</a:t>
            </a:r>
            <a:endParaRPr lang="en-US" sz="2200" dirty="0">
              <a:ea typeface="SimSun" panose="02010600030101010101" pitchFamily="2" charset="-122"/>
            </a:endParaRPr>
          </a:p>
          <a:p>
            <a:pPr lvl="1"/>
            <a:endParaRPr lang="en-US" sz="24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/>
            <a:endParaRPr lang="en-US" sz="24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418013" y="3170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983349"/>
              </p:ext>
            </p:extLst>
          </p:nvPr>
        </p:nvGraphicFramePr>
        <p:xfrm>
          <a:off x="822120" y="1833128"/>
          <a:ext cx="5217952" cy="37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180"/>
                <a:gridCol w="869682"/>
                <a:gridCol w="1243545"/>
                <a:gridCol w="1243545"/>
              </a:tblGrid>
              <a:tr h="532646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Odds Ratio Estimates and Wald Confidence Intervals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26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Label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Estimate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95% Confidence Limits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fixed_acidity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1.325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1.132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1.550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</a:tr>
              <a:tr h="266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residual_sugar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1.262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1.100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1.448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</a:tr>
              <a:tr h="5326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total_sulfur_dioxide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0.986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0.980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0.993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</a:tr>
              <a:tr h="266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sul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1.448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1.305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1.606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</a:tr>
              <a:tr h="266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alcohol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2.186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1.755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2.723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</a:tr>
              <a:tr h="266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den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0.786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0.656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0.941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</a:tr>
              <a:tr h="266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chl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0.919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0.862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0.980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</a:tr>
              <a:tr h="2663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vol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0.747</a:t>
                      </a:r>
                      <a:endParaRPr lang="en-US" sz="18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0.658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0.848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8100" marR="381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57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47" y="1591291"/>
            <a:ext cx="3722324" cy="35844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536" y="1591292"/>
            <a:ext cx="3590984" cy="358353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6458" y="345710"/>
            <a:ext cx="10058400" cy="1371600"/>
          </a:xfrm>
        </p:spPr>
        <p:txBody>
          <a:bodyPr/>
          <a:lstStyle/>
          <a:p>
            <a:r>
              <a:rPr lang="en-US" dirty="0" smtClean="0"/>
              <a:t>Fitness of Logistic Regression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140032" y="5317330"/>
            <a:ext cx="9723911" cy="615142"/>
          </a:xfrm>
        </p:spPr>
        <p:txBody>
          <a:bodyPr>
            <a:noAutofit/>
          </a:bodyPr>
          <a:lstStyle/>
          <a:p>
            <a:r>
              <a:rPr lang="en-US" sz="2400" dirty="0" smtClean="0"/>
              <a:t>We found that logistic regression analysis fit both white and red wine data</a:t>
            </a:r>
          </a:p>
          <a:p>
            <a:pPr lvl="1"/>
            <a:r>
              <a:rPr lang="en-US" sz="2200" dirty="0" smtClean="0"/>
              <a:t>79% white wine and 88% red wine samples are correctly predicted by models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43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for White Wine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22" y="1983179"/>
            <a:ext cx="943862" cy="3836838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621974" y="2232164"/>
            <a:ext cx="7908966" cy="3420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Additional fixed acidity, residual sugar, free SO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pH, </a:t>
            </a:r>
            <a:r>
              <a:rPr lang="en-US" sz="2400" dirty="0" err="1" smtClean="0"/>
              <a:t>sulphates</a:t>
            </a:r>
            <a:r>
              <a:rPr lang="en-US" sz="2400" dirty="0" smtClean="0"/>
              <a:t> contribute to high quality</a:t>
            </a:r>
          </a:p>
          <a:p>
            <a:r>
              <a:rPr lang="en-US" sz="2400" dirty="0" smtClean="0"/>
              <a:t>Increasing density, chlorides and volatile acidity results in lower probability of higher quality</a:t>
            </a:r>
          </a:p>
          <a:p>
            <a:r>
              <a:rPr lang="en-US" sz="2400" dirty="0" smtClean="0"/>
              <a:t>Total SO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alcohol and citric acid have no significant effect on quality of white wine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55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for Red Wine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50723" y="2256313"/>
            <a:ext cx="7550724" cy="370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Additional fixed acidity, residual sugar, </a:t>
            </a:r>
            <a:r>
              <a:rPr lang="en-US" sz="2400" dirty="0" err="1" smtClean="0"/>
              <a:t>sulphates</a:t>
            </a:r>
            <a:r>
              <a:rPr lang="en-US" sz="2400" dirty="0" smtClean="0"/>
              <a:t> and alcohol cause high quality</a:t>
            </a:r>
          </a:p>
          <a:p>
            <a:r>
              <a:rPr lang="en-US" sz="2400" dirty="0" smtClean="0"/>
              <a:t>Increasing amounts in volatile acidity, chlorides, total SO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and density result in lower probability of higher quality</a:t>
            </a:r>
          </a:p>
          <a:p>
            <a:r>
              <a:rPr lang="en-US" sz="2400" dirty="0" smtClean="0"/>
              <a:t>pH, citric acid and free SO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have no significant effect on quality of red wine</a:t>
            </a:r>
          </a:p>
          <a:p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92" y="2090057"/>
            <a:ext cx="819876" cy="3721430"/>
          </a:xfrm>
        </p:spPr>
      </p:pic>
    </p:spTree>
    <p:extLst>
      <p:ext uri="{BB962C8B-B14F-4D97-AF65-F5344CB8AC3E}">
        <p14:creationId xmlns:p14="http://schemas.microsoft.com/office/powerpoint/2010/main" val="18129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err="1" smtClean="0"/>
              <a:t>Vinho</a:t>
            </a:r>
            <a:r>
              <a:rPr lang="en-US" sz="2400" dirty="0" smtClean="0"/>
              <a:t> Verde is a unique </a:t>
            </a:r>
            <a:r>
              <a:rPr lang="en-US" sz="2400" dirty="0"/>
              <a:t>natural </a:t>
            </a:r>
            <a:r>
              <a:rPr lang="en-US" sz="2400" dirty="0" smtClean="0"/>
              <a:t>beverage and </a:t>
            </a:r>
            <a:r>
              <a:rPr lang="en-US" sz="2400" dirty="0"/>
              <a:t>a highly regarded </a:t>
            </a:r>
            <a:r>
              <a:rPr lang="en-US" sz="2400" dirty="0" smtClean="0"/>
              <a:t>wine from </a:t>
            </a:r>
            <a:r>
              <a:rPr lang="en-US" sz="2400" dirty="0"/>
              <a:t>the northwest region of </a:t>
            </a:r>
            <a:r>
              <a:rPr lang="en-US" sz="2400" dirty="0" smtClean="0"/>
              <a:t>Portugal</a:t>
            </a:r>
          </a:p>
          <a:p>
            <a:r>
              <a:rPr lang="en-US" sz="2400" dirty="0" smtClean="0"/>
              <a:t>From 1997 to 2007, exports of </a:t>
            </a:r>
            <a:r>
              <a:rPr lang="en-US" sz="2400" dirty="0" err="1" smtClean="0"/>
              <a:t>vinho</a:t>
            </a:r>
            <a:r>
              <a:rPr lang="en-US" sz="2400" dirty="0" smtClean="0"/>
              <a:t> </a:t>
            </a:r>
            <a:r>
              <a:rPr lang="en-US" sz="2400" dirty="0" err="1" smtClean="0"/>
              <a:t>verde</a:t>
            </a:r>
            <a:r>
              <a:rPr lang="en-US" sz="2400" dirty="0" smtClean="0"/>
              <a:t> have increased by 36%</a:t>
            </a:r>
          </a:p>
          <a:p>
            <a:r>
              <a:rPr lang="en-US" sz="2400" dirty="0" smtClean="0"/>
              <a:t>Experts graded the quality of red and white </a:t>
            </a:r>
            <a:r>
              <a:rPr lang="en-US" sz="2400" dirty="0" err="1" smtClean="0"/>
              <a:t>vinho</a:t>
            </a:r>
            <a:r>
              <a:rPr lang="en-US" sz="2400" dirty="0" smtClean="0"/>
              <a:t> </a:t>
            </a:r>
            <a:r>
              <a:rPr lang="en-US" sz="2400" dirty="0" err="1" smtClean="0"/>
              <a:t>verde</a:t>
            </a:r>
            <a:r>
              <a:rPr lang="en-US" sz="2400" dirty="0" smtClean="0"/>
              <a:t> wine samples based on physicochemical properties</a:t>
            </a:r>
          </a:p>
          <a:p>
            <a:r>
              <a:rPr lang="en-US" sz="2400" dirty="0" smtClean="0"/>
              <a:t>We got the wine quality datasets from UCI Machine Learning Repository</a:t>
            </a:r>
          </a:p>
        </p:txBody>
      </p:sp>
      <p:pic>
        <p:nvPicPr>
          <p:cNvPr id="4" name="图片 3" descr="2013-12-04 03.28.0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694" y="769939"/>
            <a:ext cx="1422473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1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552" y="2221872"/>
            <a:ext cx="10226634" cy="339515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both high quality red and white wine, fixed </a:t>
            </a:r>
            <a:r>
              <a:rPr lang="en-US" sz="2400" dirty="0"/>
              <a:t>acidity, residual sugar, </a:t>
            </a:r>
            <a:r>
              <a:rPr lang="en-US" sz="2400" dirty="0" smtClean="0"/>
              <a:t>and </a:t>
            </a:r>
            <a:r>
              <a:rPr lang="en-US" sz="2400" dirty="0" err="1" smtClean="0"/>
              <a:t>sulphates</a:t>
            </a:r>
            <a:r>
              <a:rPr lang="en-US" sz="2400" dirty="0" smtClean="0"/>
              <a:t> are higher while </a:t>
            </a:r>
            <a:r>
              <a:rPr lang="en-US" sz="2400" dirty="0"/>
              <a:t>volatile acidity, </a:t>
            </a:r>
            <a:r>
              <a:rPr lang="en-US" sz="2400" dirty="0" smtClean="0"/>
              <a:t>chlorides are lower</a:t>
            </a:r>
          </a:p>
          <a:p>
            <a:r>
              <a:rPr lang="en-US" sz="2400" dirty="0" smtClean="0"/>
              <a:t>Since most wine labels only write alcohol and sugar content , we recommend first tasters to try high sugar ones</a:t>
            </a:r>
          </a:p>
        </p:txBody>
      </p:sp>
      <p:pic>
        <p:nvPicPr>
          <p:cNvPr id="4" name="图片 3" descr="2013-12-04 03.26.4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512" y="4171783"/>
            <a:ext cx="2883048" cy="1955901"/>
          </a:xfrm>
          <a:prstGeom prst="rect">
            <a:avLst/>
          </a:prstGeom>
        </p:spPr>
      </p:pic>
      <p:pic>
        <p:nvPicPr>
          <p:cNvPr id="5" name="图片 4" descr="2013-12-04 03.27.00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483" y="4164305"/>
            <a:ext cx="3021415" cy="1970488"/>
          </a:xfrm>
          <a:prstGeom prst="rect">
            <a:avLst/>
          </a:prstGeom>
        </p:spPr>
      </p:pic>
      <p:pic>
        <p:nvPicPr>
          <p:cNvPr id="6" name="图片 5" descr="2013-12-04 03.27.15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405" y="4126574"/>
            <a:ext cx="2933851" cy="19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and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find out significant physical and chemical properties causing high quality wine </a:t>
            </a:r>
            <a:endParaRPr lang="en-US" sz="2400" dirty="0" smtClean="0"/>
          </a:p>
          <a:p>
            <a:r>
              <a:rPr lang="en-US" sz="2400" dirty="0" smtClean="0"/>
              <a:t>Apply </a:t>
            </a:r>
            <a:r>
              <a:rPr lang="en-US" sz="2400" dirty="0"/>
              <a:t>logistic regression </a:t>
            </a:r>
            <a:r>
              <a:rPr lang="en-US" sz="2400" dirty="0" smtClean="0"/>
              <a:t>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495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70989"/>
            <a:ext cx="10058400" cy="39319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two datasets: red wine and white wine</a:t>
            </a:r>
          </a:p>
          <a:p>
            <a:r>
              <a:rPr lang="en-US" sz="2400" dirty="0" smtClean="0"/>
              <a:t>1599 samples for red, 4898 samples for white</a:t>
            </a:r>
          </a:p>
          <a:p>
            <a:r>
              <a:rPr lang="en-US" sz="2400" dirty="0" smtClean="0"/>
              <a:t>11 continuous variables (predictors)</a:t>
            </a:r>
          </a:p>
          <a:p>
            <a:pPr lvl="1"/>
            <a:r>
              <a:rPr lang="en-US" sz="2400" dirty="0" smtClean="0"/>
              <a:t>Fixed acidity, volatile acidity, citric acid, residual sugar, chlorides, free sulfur dioxide, total sulfur dioxide, density, pH, </a:t>
            </a:r>
            <a:r>
              <a:rPr lang="en-US" sz="2400" dirty="0" err="1" smtClean="0"/>
              <a:t>sulphates</a:t>
            </a:r>
            <a:r>
              <a:rPr lang="en-US" sz="2400" dirty="0" smtClean="0"/>
              <a:t>, alcohol</a:t>
            </a:r>
          </a:p>
          <a:p>
            <a:r>
              <a:rPr lang="en-US" sz="2400" dirty="0" smtClean="0"/>
              <a:t>1 categorical variable (response)</a:t>
            </a:r>
          </a:p>
          <a:p>
            <a:pPr lvl="1"/>
            <a:r>
              <a:rPr lang="en-US" sz="2400" dirty="0" smtClean="0"/>
              <a:t>Quality [ordinal: from 0 (very bad) to 10 (very excellent)</a:t>
            </a:r>
            <a:r>
              <a:rPr lang="en-US" sz="2400" dirty="0"/>
              <a:t> </a:t>
            </a:r>
            <a:r>
              <a:rPr lang="en-US" sz="2400" dirty="0" smtClean="0"/>
              <a:t>]</a:t>
            </a:r>
          </a:p>
          <a:p>
            <a:pPr lvl="1"/>
            <a:r>
              <a:rPr lang="en-US" sz="2400" dirty="0" smtClean="0"/>
              <a:t>At </a:t>
            </a:r>
            <a:r>
              <a:rPr lang="en-US" sz="2400" dirty="0"/>
              <a:t>least 3 evaluation from wine experts</a:t>
            </a:r>
          </a:p>
          <a:p>
            <a:pPr lvl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5376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Adjusting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Transform quality from ordinal to binary by setting the cut-off for quality of red wine and white wine</a:t>
            </a:r>
          </a:p>
          <a:p>
            <a:pPr lvl="1"/>
            <a:r>
              <a:rPr lang="en-US" sz="2200" dirty="0" smtClean="0"/>
              <a:t>Histogram and </a:t>
            </a:r>
            <a:r>
              <a:rPr lang="en-US" sz="2200" dirty="0" err="1" smtClean="0"/>
              <a:t>quantile</a:t>
            </a:r>
            <a:r>
              <a:rPr lang="en-US" sz="2200" dirty="0" smtClean="0"/>
              <a:t> tables</a:t>
            </a:r>
          </a:p>
          <a:p>
            <a:r>
              <a:rPr lang="en-US" sz="2400" dirty="0" smtClean="0"/>
              <a:t>Scale variables to avoid insignificant odds ratio</a:t>
            </a:r>
          </a:p>
          <a:p>
            <a:pPr lvl="1"/>
            <a:r>
              <a:rPr lang="en-US" sz="2200" dirty="0" smtClean="0"/>
              <a:t>Boxplot of small ranges of some variables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08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7" y="873651"/>
            <a:ext cx="3994962" cy="29853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25" y="873651"/>
            <a:ext cx="3994961" cy="29853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67360" y="437455"/>
            <a:ext cx="116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 Wine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92225" y="448323"/>
            <a:ext cx="1346885" cy="37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White Wine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3675268" y="2220958"/>
            <a:ext cx="205946" cy="23889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0025447" y="2340407"/>
            <a:ext cx="205946" cy="23889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13932" y="4864124"/>
            <a:ext cx="87115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observed from measures of location for </a:t>
            </a:r>
            <a:r>
              <a:rPr lang="en-US" sz="2400" dirty="0" smtClean="0"/>
              <a:t>white and </a:t>
            </a:r>
            <a:r>
              <a:rPr lang="en-US" sz="2400" dirty="0"/>
              <a:t>red </a:t>
            </a:r>
            <a:r>
              <a:rPr lang="en-US" sz="2400" dirty="0" smtClean="0"/>
              <a:t>wine that </a:t>
            </a:r>
            <a:r>
              <a:rPr lang="en-US" sz="2400" dirty="0"/>
              <a:t>top 10% have </a:t>
            </a:r>
            <a:r>
              <a:rPr lang="en-US" sz="2400" dirty="0" smtClean="0"/>
              <a:t>quality </a:t>
            </a:r>
            <a:r>
              <a:rPr lang="en-US" sz="2400" dirty="0"/>
              <a:t>equal or greater than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Set 7 as quality cut-off, transforming response variable to binary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864" y="3896982"/>
            <a:ext cx="2181529" cy="6954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283" y="3910904"/>
            <a:ext cx="2181529" cy="695422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024106" y="4091305"/>
            <a:ext cx="2231706" cy="3067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024775" y="4116484"/>
            <a:ext cx="2231706" cy="3067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4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34" y="274457"/>
            <a:ext cx="10058400" cy="1371600"/>
          </a:xfrm>
        </p:spPr>
        <p:txBody>
          <a:bodyPr/>
          <a:lstStyle/>
          <a:p>
            <a:r>
              <a:rPr lang="en-US" dirty="0"/>
              <a:t>Set Cut-off for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459" y="2251401"/>
            <a:ext cx="10058400" cy="39319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</a:t>
            </a:r>
            <a:r>
              <a:rPr lang="en-US" sz="2400" dirty="0"/>
              <a:t>quality is equal or greater than 7, set quality = 1 and classify </a:t>
            </a:r>
            <a:r>
              <a:rPr lang="en-US" sz="2400" dirty="0" smtClean="0"/>
              <a:t>as </a:t>
            </a:r>
            <a:r>
              <a:rPr lang="en-US" sz="2400" dirty="0"/>
              <a:t>high quality wine; </a:t>
            </a:r>
          </a:p>
          <a:p>
            <a:r>
              <a:rPr lang="en-US" sz="2400" dirty="0"/>
              <a:t>otherwise, set quality = 0 </a:t>
            </a:r>
            <a:r>
              <a:rPr lang="en-US" sz="2400" dirty="0" smtClean="0"/>
              <a:t>and classify as </a:t>
            </a:r>
            <a:r>
              <a:rPr lang="en-US" sz="2400" dirty="0"/>
              <a:t>low quality </a:t>
            </a:r>
            <a:r>
              <a:rPr lang="en-US" sz="2400" dirty="0" smtClean="0"/>
              <a:t>wine</a:t>
            </a:r>
          </a:p>
          <a:p>
            <a:r>
              <a:rPr lang="en-US" sz="2400" dirty="0" smtClean="0"/>
              <a:t>We modeled 1 cases since our intention on high quality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90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600" y="3202529"/>
            <a:ext cx="3115158" cy="2344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46" y="3202529"/>
            <a:ext cx="3107161" cy="2344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892" y="640761"/>
            <a:ext cx="3116809" cy="2340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600" y="640761"/>
            <a:ext cx="3118882" cy="2342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46" y="640760"/>
            <a:ext cx="3107161" cy="23400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655" y="3524774"/>
            <a:ext cx="2272003" cy="254933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8626655" y="4673689"/>
            <a:ext cx="2231706" cy="2113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626655" y="4068175"/>
            <a:ext cx="2231706" cy="2155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635497" y="5240597"/>
            <a:ext cx="2231706" cy="5835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6512" y="5651156"/>
            <a:ext cx="5832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These continuous variables have range around or less than 1 that motivates us to scale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19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07" y="264673"/>
            <a:ext cx="10058400" cy="1371600"/>
          </a:xfrm>
        </p:spPr>
        <p:txBody>
          <a:bodyPr/>
          <a:lstStyle/>
          <a:p>
            <a:r>
              <a:rPr lang="en-US" dirty="0" smtClean="0"/>
              <a:t>Scaling variables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6152" y="1388975"/>
            <a:ext cx="90100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 interpret the odds ratio estimates as: for a one unit change in the predictor variable, the odds ratio for a positive outcome is expected to change by the respective coefficient while others hold constant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Chl</a:t>
            </a:r>
            <a:r>
              <a:rPr lang="en-US" sz="2400" dirty="0" smtClean="0"/>
              <a:t> = chlorides * 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Den = density * 1000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Vol</a:t>
            </a:r>
            <a:r>
              <a:rPr lang="en-US" sz="2400" dirty="0" smtClean="0"/>
              <a:t> = </a:t>
            </a:r>
            <a:r>
              <a:rPr lang="en-US" sz="2400" dirty="0" err="1" smtClean="0"/>
              <a:t>volatile_acidity</a:t>
            </a:r>
            <a:r>
              <a:rPr lang="en-US" sz="2400" dirty="0" smtClean="0"/>
              <a:t> *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Sul</a:t>
            </a:r>
            <a:r>
              <a:rPr lang="en-US" sz="2400" dirty="0" smtClean="0"/>
              <a:t> = </a:t>
            </a:r>
            <a:r>
              <a:rPr lang="en-US" sz="2400" dirty="0" err="1" smtClean="0"/>
              <a:t>sulphates</a:t>
            </a:r>
            <a:r>
              <a:rPr lang="en-US" sz="2400" dirty="0" smtClean="0"/>
              <a:t> *10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Ph_value</a:t>
            </a:r>
            <a:r>
              <a:rPr lang="en-US" sz="2400" dirty="0" smtClean="0"/>
              <a:t> = pH*100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828509"/>
              </p:ext>
            </p:extLst>
          </p:nvPr>
        </p:nvGraphicFramePr>
        <p:xfrm>
          <a:off x="1902717" y="4891702"/>
          <a:ext cx="8968565" cy="146896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93713"/>
                <a:gridCol w="1793713"/>
                <a:gridCol w="1793713"/>
                <a:gridCol w="1793713"/>
                <a:gridCol w="1793713"/>
              </a:tblGrid>
              <a:tr h="371681">
                <a:tc>
                  <a:txBody>
                    <a:bodyPr/>
                    <a:lstStyle/>
                    <a:p>
                      <a:r>
                        <a:rPr lang="en-US" dirty="0" smtClean="0"/>
                        <a:t>Chlorides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Density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Volatile_acidity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Sulphates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5339">
                <a:tc>
                  <a:txBody>
                    <a:bodyPr/>
                    <a:lstStyle/>
                    <a:p>
                      <a:r>
                        <a:rPr lang="en-US" dirty="0" smtClean="0"/>
                        <a:t>0.045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3.00</a:t>
                      </a:r>
                      <a:endParaRPr lang="en-US" dirty="0"/>
                    </a:p>
                  </a:txBody>
                  <a:tcPr/>
                </a:tc>
              </a:tr>
              <a:tr h="215339">
                <a:tc>
                  <a:txBody>
                    <a:bodyPr/>
                    <a:lstStyle/>
                    <a:p>
                      <a:r>
                        <a:rPr lang="en-US" dirty="0" smtClean="0"/>
                        <a:t>0.049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3.30</a:t>
                      </a:r>
                      <a:endParaRPr lang="en-US" dirty="0"/>
                    </a:p>
                  </a:txBody>
                  <a:tcPr/>
                </a:tc>
              </a:tr>
              <a:tr h="215339">
                <a:tc>
                  <a:txBody>
                    <a:bodyPr/>
                    <a:lstStyle/>
                    <a:p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0.99560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12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von">
      <a:majorFont>
        <a:latin typeface="Garamon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TC103457510[[fn=Savon]]</Template>
  <TotalTime>363</TotalTime>
  <Words>949</Words>
  <Application>Microsoft Office PowerPoint</Application>
  <PresentationFormat>Custom</PresentationFormat>
  <Paragraphs>202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Savon</vt:lpstr>
      <vt:lpstr>The Secret in Wine</vt:lpstr>
      <vt:lpstr>Introduction</vt:lpstr>
      <vt:lpstr>Objective and Methodology</vt:lpstr>
      <vt:lpstr>Data Description</vt:lpstr>
      <vt:lpstr>Data Adjusting</vt:lpstr>
      <vt:lpstr>PowerPoint Presentation</vt:lpstr>
      <vt:lpstr>Set Cut-off for Quality</vt:lpstr>
      <vt:lpstr>PowerPoint Presentation</vt:lpstr>
      <vt:lpstr>Scaling variables</vt:lpstr>
      <vt:lpstr>Correlations</vt:lpstr>
      <vt:lpstr>Logistic Regression for White Wine</vt:lpstr>
      <vt:lpstr>Odds Ratio</vt:lpstr>
      <vt:lpstr>Interpretation for White Wine</vt:lpstr>
      <vt:lpstr>Logistic Regression for Red Wine </vt:lpstr>
      <vt:lpstr>Odds Ratio</vt:lpstr>
      <vt:lpstr>Interpretation for Red Wine</vt:lpstr>
      <vt:lpstr>Fitness of Logistic Regression</vt:lpstr>
      <vt:lpstr>Summary for White Wine</vt:lpstr>
      <vt:lpstr>Summary for Red Wine</vt:lpstr>
      <vt:lpstr>Summary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Darren Glosemeyer</cp:lastModifiedBy>
  <cp:revision>37</cp:revision>
  <dcterms:created xsi:type="dcterms:W3CDTF">2013-12-03T00:37:26Z</dcterms:created>
  <dcterms:modified xsi:type="dcterms:W3CDTF">2014-01-10T15:52:00Z</dcterms:modified>
</cp:coreProperties>
</file>