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ko  Kampf" initials="MK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Mirko  Kampf" initials="MK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950C-D443-694B-A4A3-26C8E4575683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B9CA-68B6-2246-940E-41829BA7186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Etosha</a:t>
            </a:r>
            <a:r>
              <a:rPr lang="en-US" dirty="0" smtClean="0"/>
              <a:t> Workspace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i="1" dirty="0" smtClean="0"/>
              <a:t>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 0.9 </a:t>
            </a:r>
            <a:br>
              <a:rPr lang="en-US" dirty="0" smtClean="0"/>
            </a:br>
            <a:r>
              <a:rPr lang="en-US" dirty="0" smtClean="0"/>
              <a:t>(September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3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Multi-Cluster Mode : </a:t>
            </a:r>
            <a:r>
              <a:rPr lang="en-US" b="1" dirty="0" smtClean="0"/>
              <a:t>WHAT?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EDH holds real data for continuous analysis of data in real time.</a:t>
            </a:r>
          </a:p>
          <a:p>
            <a:endParaRPr lang="en-US" dirty="0" smtClean="0"/>
          </a:p>
          <a:p>
            <a:r>
              <a:rPr lang="en-US" dirty="0" smtClean="0"/>
              <a:t>Cheap cloud storage is used to hold aggregated data sets for temporal but recurring usage:</a:t>
            </a:r>
          </a:p>
          <a:p>
            <a:pPr lvl="1"/>
            <a:r>
              <a:rPr lang="en-US" i="1" dirty="0" smtClean="0"/>
              <a:t>incremental growth</a:t>
            </a:r>
          </a:p>
          <a:p>
            <a:pPr lvl="1"/>
            <a:r>
              <a:rPr lang="en-US" i="1" dirty="0" smtClean="0"/>
              <a:t>not permanently needed</a:t>
            </a:r>
          </a:p>
          <a:p>
            <a:endParaRPr lang="en-US" dirty="0" smtClean="0"/>
          </a:p>
          <a:p>
            <a:r>
              <a:rPr lang="en-US" dirty="0" smtClean="0"/>
              <a:t>Transient clusters process aggregated data.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56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Multi-Cluster Mode : </a:t>
            </a:r>
            <a:r>
              <a:rPr lang="en-US" b="1" dirty="0" smtClean="0"/>
              <a:t>HOW?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Metadata (about datasets and clusters) allow generation of data migration procedures (see </a:t>
            </a:r>
            <a:r>
              <a:rPr lang="en-US" dirty="0" err="1" smtClean="0"/>
              <a:t>Skool</a:t>
            </a:r>
            <a:r>
              <a:rPr lang="en-US" dirty="0" smtClean="0"/>
              <a:t> project from BT).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Automatic “function-push-down” on algorithm level.</a:t>
            </a:r>
          </a:p>
          <a:p>
            <a:pPr lvl="1"/>
            <a:r>
              <a:rPr lang="en-US" i="1" dirty="0" smtClean="0"/>
              <a:t>Indexing of node data.</a:t>
            </a:r>
          </a:p>
          <a:p>
            <a:pPr lvl="1"/>
            <a:r>
              <a:rPr lang="en-US" i="1" dirty="0" smtClean="0"/>
              <a:t>Analysis of time series data, incl. functional network extraction. </a:t>
            </a:r>
          </a:p>
          <a:p>
            <a:pPr lvl="1"/>
            <a:r>
              <a:rPr lang="en-US" i="1" dirty="0" smtClean="0"/>
              <a:t>Graph analysis in parallel (in different clusters) </a:t>
            </a:r>
          </a:p>
          <a:p>
            <a:pPr lvl="1"/>
            <a:endParaRPr lang="en-US" i="1" dirty="0"/>
          </a:p>
          <a:p>
            <a:r>
              <a:rPr lang="en-US" dirty="0" smtClean="0"/>
              <a:t>Automatic data migration for intermediate results</a:t>
            </a:r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532460" y="5178714"/>
            <a:ext cx="2299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=&gt; Reduce-phase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32460" y="4305113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=&gt; Map-phase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>
                <a:solidFill>
                  <a:srgbClr val="00B050"/>
                </a:solidFill>
              </a:rPr>
              <a:t>seudo-Multi-Cluster Mode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Extracts of real data</a:t>
            </a:r>
          </a:p>
          <a:p>
            <a:pPr lvl="1"/>
            <a:r>
              <a:rPr lang="en-US" dirty="0" smtClean="0"/>
              <a:t>prototyping and algorithmic tuning/optimizations</a:t>
            </a:r>
          </a:p>
          <a:p>
            <a:pPr lvl="1"/>
            <a:r>
              <a:rPr lang="en-US" dirty="0" smtClean="0"/>
              <a:t>Training procedures and model fitting on small subsets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Procedure analysis:</a:t>
            </a:r>
          </a:p>
          <a:p>
            <a:pPr lvl="2"/>
            <a:r>
              <a:rPr lang="en-US" dirty="0" smtClean="0"/>
              <a:t>Cost estimation</a:t>
            </a:r>
          </a:p>
          <a:p>
            <a:pPr lvl="2"/>
            <a:r>
              <a:rPr lang="en-US" dirty="0" smtClean="0"/>
              <a:t>Compliance checks</a:t>
            </a:r>
          </a:p>
          <a:p>
            <a:pPr lvl="2"/>
            <a:r>
              <a:rPr lang="en-US" dirty="0" smtClean="0"/>
              <a:t>Consistency checks</a:t>
            </a:r>
          </a:p>
          <a:p>
            <a:r>
              <a:rPr lang="en-US" i="1" dirty="0" smtClean="0"/>
              <a:t>No automatic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“function-push-down” </a:t>
            </a:r>
            <a:r>
              <a:rPr lang="en-US" i="1" dirty="0" smtClean="0"/>
              <a:t>on algorithm level</a:t>
            </a:r>
          </a:p>
        </p:txBody>
      </p:sp>
    </p:spTree>
    <p:extLst>
      <p:ext uri="{BB962C8B-B14F-4D97-AF65-F5344CB8AC3E}">
        <p14:creationId xmlns:p14="http://schemas.microsoft.com/office/powerpoint/2010/main" val="7907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Workbench concept:	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location is HDFS in one cluster</a:t>
            </a:r>
          </a:p>
          <a:p>
            <a:pPr lvl="1"/>
            <a:r>
              <a:rPr lang="en-US" dirty="0" smtClean="0"/>
              <a:t>Currently, there is only pseudo-multi-cluster support.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Etosha</a:t>
            </a:r>
            <a:r>
              <a:rPr lang="en-US" dirty="0" smtClean="0"/>
              <a:t>-workspace contains (meta)data for a particular project</a:t>
            </a:r>
          </a:p>
          <a:p>
            <a:pPr lvl="1"/>
            <a:r>
              <a:rPr lang="en-US" dirty="0" smtClean="0"/>
              <a:t>Typically, an HDFS cluster is used for a workspace.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S3 bucket can be used as well</a:t>
            </a:r>
            <a:endParaRPr lang="en-US" dirty="0" smtClean="0"/>
          </a:p>
          <a:p>
            <a:pPr lvl="1"/>
            <a:r>
              <a:rPr lang="en-US" dirty="0" smtClean="0"/>
              <a:t>Multiple workspaces can coexist in one HDFS cluster</a:t>
            </a:r>
          </a:p>
          <a:p>
            <a:pPr lvl="1"/>
            <a:r>
              <a:rPr lang="en-US" dirty="0" smtClean="0"/>
              <a:t>Dataset descriptors provide valuable information about the dataset if this can not be copied (if it is to large or if the policies do not allow it)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Algorithmic prototyping will help to negotiate based on preliminary results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9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7914" cy="1325563"/>
          </a:xfrm>
        </p:spPr>
        <p:txBody>
          <a:bodyPr/>
          <a:lstStyle/>
          <a:p>
            <a:r>
              <a:rPr lang="en-US" smtClean="0"/>
              <a:t>Data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14514" y="5965091"/>
            <a:ext cx="7190591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35" y="1690688"/>
            <a:ext cx="3153323" cy="470877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416046" y="6415152"/>
            <a:ext cx="330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(corpus was renamed to </a:t>
            </a:r>
            <a:r>
              <a:rPr lang="en-US" b="1" dirty="0" smtClean="0"/>
              <a:t>buckets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2547256" y="1936460"/>
            <a:ext cx="3039801" cy="42920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547255" y="2368843"/>
            <a:ext cx="3039801" cy="121913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2547255" y="3587977"/>
            <a:ext cx="3039801" cy="119431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547255" y="4783428"/>
            <a:ext cx="3039801" cy="4094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^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547253" y="5192843"/>
            <a:ext cx="3039801" cy="120661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^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5642711" y="1945791"/>
            <a:ext cx="31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Partitioned RDF Graph </a:t>
            </a:r>
            <a:r>
              <a:rPr lang="en-US" sz="1600" dirty="0" smtClean="0"/>
              <a:t>(SPARQL)</a:t>
            </a:r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5642711" y="2365668"/>
            <a:ext cx="2865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Lucene</a:t>
            </a:r>
            <a:r>
              <a:rPr lang="en-US" dirty="0" smtClean="0"/>
              <a:t> Index </a:t>
            </a:r>
            <a:br>
              <a:rPr lang="en-US" dirty="0" smtClean="0"/>
            </a:br>
            <a:r>
              <a:rPr lang="en-US" sz="1600" dirty="0" smtClean="0"/>
              <a:t>(full text search, node similarity)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642711" y="358797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Similarity Network(s)</a:t>
            </a:r>
            <a:br>
              <a:rPr lang="en-US" dirty="0" smtClean="0"/>
            </a:br>
            <a:r>
              <a:rPr lang="en-US" dirty="0" smtClean="0"/>
              <a:t>Functional Network(s)</a:t>
            </a:r>
          </a:p>
          <a:p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642711" y="4782296"/>
            <a:ext cx="278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of Raw Data </a:t>
            </a:r>
            <a:r>
              <a:rPr lang="en-US" sz="1600" dirty="0" smtClean="0"/>
              <a:t>(nodes)</a:t>
            </a:r>
          </a:p>
          <a:p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642711" y="5192843"/>
            <a:ext cx="340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Series Buckets </a:t>
            </a:r>
            <a:r>
              <a:rPr lang="en-US" sz="1600" dirty="0" smtClean="0"/>
              <a:t>(incl. Metadata)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160425" y="2054176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69557" y="20507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8389970" y="868787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Raw data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809779" y="879463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 (ETL)</a:t>
            </a:r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 rot="16200000">
            <a:off x="9696100" y="929738"/>
            <a:ext cx="161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25" name="Rechteck 24"/>
          <p:cNvSpPr/>
          <p:nvPr/>
        </p:nvSpPr>
        <p:spPr>
          <a:xfrm rot="16200000">
            <a:off x="9224426" y="858661"/>
            <a:ext cx="176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Extract Structure</a:t>
            </a:r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 rot="16200000">
            <a:off x="10152674" y="1007553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Expose Model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002414" y="20507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03012" y="20507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803609" y="20507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0425" y="2639955"/>
            <a:ext cx="205274" cy="200558"/>
          </a:xfrm>
          <a:prstGeom prst="ellipse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69557" y="263656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002414" y="2636564"/>
            <a:ext cx="205274" cy="200558"/>
          </a:xfrm>
          <a:prstGeom prst="ellipse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403012" y="263656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803609" y="263656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60425" y="362520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569557" y="362181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02414" y="362181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403012" y="362181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803609" y="362181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160425" y="391809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569557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002414" y="391470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403012" y="391470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803609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145498" y="4854329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554630" y="4850938"/>
            <a:ext cx="205274" cy="200558"/>
          </a:xfrm>
          <a:prstGeom prst="ellipse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987487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388085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788682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45498" y="5264876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554630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987487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388085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788682" y="5261485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/>
          <p:cNvSpPr/>
          <p:nvPr/>
        </p:nvSpPr>
        <p:spPr>
          <a:xfrm rot="16200000">
            <a:off x="10616590" y="1070872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Apply Model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1204206" y="5261485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204206" y="4850938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1204206" y="3630323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1204206" y="391470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204206" y="2636564"/>
            <a:ext cx="205274" cy="2005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204206" y="2052944"/>
            <a:ext cx="205274" cy="2005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./WORKBENCH/DEMO-WS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DEMO-WS</a:t>
            </a:r>
            <a:r>
              <a:rPr lang="en-US" dirty="0" smtClean="0"/>
              <a:t> folder is a subfolder 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WORKBENCH</a:t>
            </a:r>
            <a:r>
              <a:rPr lang="en-US" dirty="0" smtClean="0"/>
              <a:t> folder.</a:t>
            </a:r>
          </a:p>
          <a:p>
            <a:endParaRPr lang="en-US" dirty="0"/>
          </a:p>
          <a:p>
            <a:r>
              <a:rPr lang="en-US" dirty="0" smtClean="0"/>
              <a:t>Data for demo </a:t>
            </a:r>
            <a:r>
              <a:rPr lang="en-US" dirty="0" smtClean="0"/>
              <a:t>use-cases</a:t>
            </a:r>
            <a:r>
              <a:rPr lang="en-US" dirty="0" smtClean="0"/>
              <a:t> are collected in this place.</a:t>
            </a:r>
          </a:p>
          <a:p>
            <a:endParaRPr lang="en-US" dirty="0"/>
          </a:p>
          <a:p>
            <a:r>
              <a:rPr lang="en-US" dirty="0" smtClean="0"/>
              <a:t>Collaboration between software engineers, data scientists, and researchers can start in this place.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The WORKBENCH folder can contain multiple WS (workspace folders)</a:t>
            </a:r>
          </a:p>
          <a:p>
            <a:r>
              <a:rPr lang="en-US" dirty="0" smtClean="0"/>
              <a:t>This allows a direct integration into Eclipse based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8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Breitbild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Arial</vt:lpstr>
      <vt:lpstr>Office-Design</vt:lpstr>
      <vt:lpstr>Etosha Workspace</vt:lpstr>
      <vt:lpstr>Multi-Cluster Mode : WHAT?</vt:lpstr>
      <vt:lpstr>Multi-Cluster Mode : HOW?</vt:lpstr>
      <vt:lpstr>Pseudo-Multi-Cluster Mode</vt:lpstr>
      <vt:lpstr>About the Workbench concept: </vt:lpstr>
      <vt:lpstr>Data Architecture</vt:lpstr>
      <vt:lpstr>./WORKBENCH/DEMO-WS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Etosha Workspace</dc:title>
  <dc:creator>Mirko  Kampf</dc:creator>
  <cp:lastModifiedBy>Mirko  Kampf</cp:lastModifiedBy>
  <cp:revision>13</cp:revision>
  <dcterms:created xsi:type="dcterms:W3CDTF">2016-10-01T07:55:43Z</dcterms:created>
  <dcterms:modified xsi:type="dcterms:W3CDTF">2016-10-01T11:14:15Z</dcterms:modified>
</cp:coreProperties>
</file>