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60" r:id="rId5"/>
    <p:sldId id="261" r:id="rId6"/>
    <p:sldId id="259" r:id="rId7"/>
    <p:sldId id="258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 Kampf" initials="MK" lastIdx="1" clrIdx="0">
    <p:extLst/>
  </p:cmAuthor>
  <p:cmAuthor id="2" name="Mirko  Kampf" initials="MK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950C-D443-694B-A4A3-26C8E457568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Etosha</a:t>
            </a:r>
            <a:r>
              <a:rPr lang="en-US" dirty="0" smtClean="0"/>
              <a:t> Workspace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0.9 </a:t>
            </a:r>
            <a:br>
              <a:rPr lang="en-US" dirty="0" smtClean="0"/>
            </a:br>
            <a:r>
              <a:rPr lang="en-US" dirty="0" smtClean="0"/>
              <a:t>(September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3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</a:t>
            </a:r>
            <a:r>
              <a:rPr lang="en-US" dirty="0" smtClean="0"/>
              <a:t> a list of Elements in the DSP model</a:t>
            </a:r>
          </a:p>
          <a:p>
            <a:r>
              <a:rPr lang="en-US" dirty="0" smtClean="0"/>
              <a:t>We use Neo4J to represent the DSP in a property graph. </a:t>
            </a:r>
          </a:p>
          <a:p>
            <a:r>
              <a:rPr lang="en-US" dirty="0" smtClean="0"/>
              <a:t>An RDF representation is generated using Apache Jena. This model files can be loaded, using the </a:t>
            </a:r>
            <a:r>
              <a:rPr lang="en-US" dirty="0" err="1" smtClean="0"/>
              <a:t>FusekiCloud</a:t>
            </a:r>
            <a:r>
              <a:rPr lang="en-US" dirty="0" smtClean="0"/>
              <a:t> service. </a:t>
            </a:r>
          </a:p>
          <a:p>
            <a:r>
              <a:rPr lang="en-US" dirty="0" smtClean="0"/>
              <a:t>Model creation is based on </a:t>
            </a:r>
            <a:r>
              <a:rPr lang="en-US" b="1" dirty="0" smtClean="0"/>
              <a:t>semantic logging</a:t>
            </a:r>
            <a:r>
              <a:rPr lang="en-US" dirty="0" smtClean="0"/>
              <a:t>. This means, relevant well known facts are directly exposed already during runtime and during data analysis procedures, rather than crawling the logs.</a:t>
            </a:r>
          </a:p>
          <a:p>
            <a:r>
              <a:rPr lang="en-US" dirty="0" smtClean="0"/>
              <a:t>Log based metadata management coexists and allows advanced consistency checks.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11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DSP-Domain Model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140"/>
            <a:ext cx="2900892" cy="4351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223300" y="2260425"/>
            <a:ext cx="3969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 of this </a:t>
            </a:r>
            <a:r>
              <a:rPr lang="en-US" dirty="0" err="1" smtClean="0"/>
              <a:t>classe</a:t>
            </a:r>
            <a:r>
              <a:rPr lang="en-US" dirty="0" smtClean="0"/>
              <a:t> is representation of data, flow, owners, systems etc. as entities.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the static view of the system which describes relations, dependencies, history etc.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Simply describe the system and expose knowledge in a machine readable form.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0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DSP-Process Model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759200" cy="3581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438451" y="2349594"/>
            <a:ext cx="39695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 of this classes is representation and control of dataset lifecycles, e.g. during distributed analysis workflows.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the dynamic view of the system which describes the current state, history and possible future.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Track the life cycle and build a bridge between business and technical metadata.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Store (1) </a:t>
            </a:r>
            <a:br>
              <a:rPr lang="en-US" dirty="0" smtClean="0"/>
            </a:br>
            <a:r>
              <a:rPr lang="en-US" dirty="0" smtClean="0"/>
              <a:t>Local files (single user)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store model </a:t>
            </a:r>
            <a:r>
              <a:rPr lang="en-US" dirty="0" smtClean="0"/>
              <a:t>data </a:t>
            </a:r>
            <a:r>
              <a:rPr lang="en-US" dirty="0" smtClean="0"/>
              <a:t>locally on a </a:t>
            </a:r>
            <a:r>
              <a:rPr lang="en-US" dirty="0" smtClean="0"/>
              <a:t>workstation</a:t>
            </a:r>
          </a:p>
          <a:p>
            <a:endParaRPr lang="en-US" dirty="0"/>
          </a:p>
          <a:p>
            <a:r>
              <a:rPr lang="en-US" dirty="0" smtClean="0"/>
              <a:t>Folder: 	$</a:t>
            </a:r>
            <a:r>
              <a:rPr lang="en-US" dirty="0" err="1" smtClean="0"/>
              <a:t>user.home</a:t>
            </a:r>
            <a:r>
              <a:rPr lang="en-US" dirty="0" smtClean="0"/>
              <a:t>/</a:t>
            </a:r>
            <a:r>
              <a:rPr lang="en-US" dirty="0" err="1" smtClean="0"/>
              <a:t>etosha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69" y="3623907"/>
            <a:ext cx="3187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8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Store </a:t>
            </a:r>
            <a:r>
              <a:rPr lang="en-US" dirty="0" smtClean="0"/>
              <a:t>(2) </a:t>
            </a:r>
            <a:br>
              <a:rPr lang="en-US" dirty="0" smtClean="0"/>
            </a:br>
            <a:r>
              <a:rPr lang="en-US" dirty="0" smtClean="0"/>
              <a:t>Cluster Local </a:t>
            </a:r>
            <a:r>
              <a:rPr lang="en-US" dirty="0"/>
              <a:t>files </a:t>
            </a:r>
            <a:r>
              <a:rPr lang="en-US" dirty="0" smtClean="0"/>
              <a:t>(multi user)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all model files in HDFS for </a:t>
            </a:r>
            <a:r>
              <a:rPr lang="en-US" dirty="0" smtClean="0"/>
              <a:t>reliability</a:t>
            </a:r>
          </a:p>
          <a:p>
            <a:endParaRPr lang="en-US" dirty="0"/>
          </a:p>
          <a:p>
            <a:r>
              <a:rPr lang="en-US" dirty="0" smtClean="0"/>
              <a:t>HDFS: </a:t>
            </a:r>
            <a:r>
              <a:rPr lang="en-US" dirty="0" smtClean="0"/>
              <a:t>/</a:t>
            </a:r>
            <a:r>
              <a:rPr lang="en-US" dirty="0" err="1" smtClean="0"/>
              <a:t>etosha</a:t>
            </a:r>
            <a:r>
              <a:rPr lang="en-US" dirty="0" smtClean="0"/>
              <a:t>/CLUSTER-ID/USER/ </a:t>
            </a:r>
            <a:r>
              <a:rPr lang="is-IS" dirty="0" smtClean="0"/>
              <a:t>… (model files)</a:t>
            </a:r>
          </a:p>
          <a:p>
            <a:endParaRPr lang="is-IS" dirty="0"/>
          </a:p>
          <a:p>
            <a:r>
              <a:rPr lang="en-US" dirty="0" smtClean="0"/>
              <a:t>CLUSTER-ID: same as HDFS-ID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0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Etosha</a:t>
            </a:r>
            <a:r>
              <a:rPr lang="en-US" b="1" dirty="0"/>
              <a:t> </a:t>
            </a:r>
            <a:r>
              <a:rPr lang="en-US" b="1" dirty="0" err="1"/>
              <a:t>Tripple</a:t>
            </a:r>
            <a:r>
              <a:rPr lang="en-US" b="1" dirty="0"/>
              <a:t> Collector Service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build on </a:t>
            </a:r>
            <a:r>
              <a:rPr lang="en-US" dirty="0" smtClean="0"/>
              <a:t>FUSEKI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 : "ETCS",</a:t>
            </a:r>
          </a:p>
          <a:p>
            <a:pPr marL="0" indent="0">
              <a:buNone/>
            </a:pPr>
            <a:r>
              <a:rPr lang="en-US" dirty="0"/>
              <a:t>  "label" : "ETCS",</a:t>
            </a:r>
          </a:p>
          <a:p>
            <a:pPr marL="0" indent="0">
              <a:buNone/>
            </a:pPr>
            <a:r>
              <a:rPr lang="en-US" dirty="0"/>
              <a:t>  "description" : "The </a:t>
            </a:r>
            <a:r>
              <a:rPr lang="en-US" dirty="0" err="1"/>
              <a:t>Etosha</a:t>
            </a:r>
            <a:r>
              <a:rPr lang="en-US" dirty="0"/>
              <a:t> </a:t>
            </a:r>
            <a:r>
              <a:rPr lang="en-US" dirty="0" err="1"/>
              <a:t>Tripple</a:t>
            </a:r>
            <a:r>
              <a:rPr lang="en-US" dirty="0"/>
              <a:t> Collector Service (build on FUSEKI)",</a:t>
            </a:r>
          </a:p>
          <a:p>
            <a:pPr marL="0" indent="0">
              <a:buNone/>
            </a:pPr>
            <a:r>
              <a:rPr lang="en-US" dirty="0"/>
              <a:t>  "version" : "1.0",</a:t>
            </a:r>
          </a:p>
          <a:p>
            <a:pPr marL="0" indent="0">
              <a:buNone/>
            </a:pPr>
            <a:r>
              <a:rPr lang="en-US" dirty="0"/>
              <a:t>  "icon" : "images/</a:t>
            </a:r>
            <a:r>
              <a:rPr lang="en-US" dirty="0" err="1"/>
              <a:t>etcs.png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rolesWithExternalLinks</a:t>
            </a:r>
            <a:r>
              <a:rPr lang="en-US" dirty="0"/>
              <a:t>" : ["ETC_SERVICE"],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runAs</a:t>
            </a:r>
            <a:r>
              <a:rPr lang="en-US" dirty="0"/>
              <a:t>" : { </a:t>
            </a:r>
          </a:p>
          <a:p>
            <a:pPr marL="0" indent="0">
              <a:buNone/>
            </a:pPr>
            <a:r>
              <a:rPr lang="en-US" dirty="0"/>
              <a:t>    "user" : "root",</a:t>
            </a:r>
          </a:p>
          <a:p>
            <a:pPr marL="0" indent="0">
              <a:buNone/>
            </a:pPr>
            <a:r>
              <a:rPr lang="en-US" dirty="0"/>
              <a:t>    "group" : "root"</a:t>
            </a:r>
          </a:p>
          <a:p>
            <a:pPr marL="0" indent="0">
              <a:buNone/>
            </a:pPr>
            <a:r>
              <a:rPr lang="en-US" dirty="0"/>
              <a:t>   },  </a:t>
            </a:r>
          </a:p>
          <a:p>
            <a:pPr marL="0" indent="0">
              <a:buNone/>
            </a:pPr>
            <a:r>
              <a:rPr lang="en-US" dirty="0"/>
              <a:t>   "roles" : [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"name" : "ETC_SERVICE",</a:t>
            </a:r>
          </a:p>
          <a:p>
            <a:pPr marL="0" indent="0">
              <a:buNone/>
            </a:pPr>
            <a:r>
              <a:rPr lang="en-US" dirty="0"/>
              <a:t>       "label" : "ETC Service",</a:t>
            </a:r>
          </a:p>
          <a:p>
            <a:pPr marL="0" indent="0">
              <a:buNone/>
            </a:pPr>
            <a:r>
              <a:rPr lang="en-US" dirty="0"/>
              <a:t>       "</a:t>
            </a:r>
            <a:r>
              <a:rPr lang="en-US" dirty="0" err="1"/>
              <a:t>pluralLabel</a:t>
            </a:r>
            <a:r>
              <a:rPr lang="en-US" dirty="0"/>
              <a:t>" : "ETC Services",</a:t>
            </a:r>
          </a:p>
          <a:p>
            <a:pPr marL="0" indent="0">
              <a:buNone/>
            </a:pPr>
            <a:r>
              <a:rPr lang="en-US" dirty="0"/>
              <a:t>       "parameters" : 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"name" : "</a:t>
            </a:r>
            <a:r>
              <a:rPr lang="en-US" dirty="0" err="1"/>
              <a:t>port_num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"label" : "</a:t>
            </a:r>
            <a:r>
              <a:rPr lang="en-US" dirty="0" err="1"/>
              <a:t>Fuseki</a:t>
            </a:r>
            <a:r>
              <a:rPr lang="en-US" dirty="0"/>
              <a:t> Web UI port",</a:t>
            </a:r>
          </a:p>
          <a:p>
            <a:pPr marL="0" indent="0">
              <a:buNone/>
            </a:pPr>
            <a:r>
              <a:rPr lang="en-US" dirty="0"/>
              <a:t>          "description" : "The </a:t>
            </a:r>
            <a:r>
              <a:rPr lang="en-US" dirty="0" err="1"/>
              <a:t>Fuseki</a:t>
            </a:r>
            <a:r>
              <a:rPr lang="en-US" dirty="0"/>
              <a:t> Web UI port number",</a:t>
            </a:r>
          </a:p>
          <a:p>
            <a:pPr marL="0" indent="0">
              <a:buNone/>
            </a:pPr>
            <a:r>
              <a:rPr lang="en-US" dirty="0"/>
              <a:t>          "required" : "true",</a:t>
            </a:r>
          </a:p>
          <a:p>
            <a:pPr marL="0" indent="0">
              <a:buNone/>
            </a:pPr>
            <a:r>
              <a:rPr lang="en-US" dirty="0"/>
              <a:t>          "type" : "port",</a:t>
            </a:r>
          </a:p>
          <a:p>
            <a:pPr marL="0" indent="0">
              <a:buNone/>
            </a:pPr>
            <a:r>
              <a:rPr lang="en-US" dirty="0"/>
              <a:t>          "default" : 9200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externalLink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"name" : "</a:t>
            </a:r>
            <a:r>
              <a:rPr lang="en-US" dirty="0" err="1"/>
              <a:t>fuseki_web_ui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"label" : "</a:t>
            </a:r>
            <a:r>
              <a:rPr lang="en-US" dirty="0" err="1"/>
              <a:t>Fuseki</a:t>
            </a:r>
            <a:r>
              <a:rPr lang="en-US" dirty="0"/>
              <a:t> Web UI UI",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url</a:t>
            </a:r>
            <a:r>
              <a:rPr lang="en-US" dirty="0"/>
              <a:t>" : "http://${host}:${</a:t>
            </a:r>
            <a:r>
              <a:rPr lang="en-US" dirty="0" err="1"/>
              <a:t>port_num</a:t>
            </a:r>
            <a:r>
              <a:rPr lang="en-US" dirty="0"/>
              <a:t>}$"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"topology" : {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minInstances</a:t>
            </a:r>
            <a:r>
              <a:rPr lang="en-US" dirty="0"/>
              <a:t>" : "1",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maxInstances</a:t>
            </a:r>
            <a:r>
              <a:rPr lang="en-US" dirty="0"/>
              <a:t>" : "1"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startRunner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"program" : "scripts/</a:t>
            </a:r>
            <a:r>
              <a:rPr lang="en-US" dirty="0" err="1"/>
              <a:t>control.sh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args</a:t>
            </a:r>
            <a:r>
              <a:rPr lang="en-US" dirty="0"/>
              <a:t>" : [ "start" ],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environmentVariables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 "WEBSERVER_PORT" : "${</a:t>
            </a:r>
            <a:r>
              <a:rPr lang="en-US" dirty="0" err="1"/>
              <a:t>port_num</a:t>
            </a:r>
            <a:r>
              <a:rPr lang="en-US" dirty="0"/>
              <a:t>}"         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41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Fuseki</a:t>
            </a:r>
            <a:r>
              <a:rPr lang="en-US" dirty="0" smtClean="0"/>
              <a:t> &amp; </a:t>
            </a:r>
            <a:r>
              <a:rPr lang="en-US" dirty="0" err="1" smtClean="0"/>
              <a:t>FusekiCloud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all model </a:t>
            </a:r>
            <a:r>
              <a:rPr lang="en-US" dirty="0" smtClean="0"/>
              <a:t>files from multiple clusters</a:t>
            </a:r>
          </a:p>
          <a:p>
            <a:endParaRPr lang="en-US" dirty="0"/>
          </a:p>
          <a:p>
            <a:r>
              <a:rPr lang="en-US" dirty="0" smtClean="0"/>
              <a:t>HDFS:/</a:t>
            </a:r>
            <a:r>
              <a:rPr lang="en-US" dirty="0" err="1" smtClean="0"/>
              <a:t>etosha</a:t>
            </a:r>
            <a:r>
              <a:rPr lang="en-US" dirty="0" smtClean="0"/>
              <a:t>/CLOUD-ID/CLUSTER-ID/USER</a:t>
            </a:r>
            <a:r>
              <a:rPr lang="en-US" dirty="0"/>
              <a:t>/ </a:t>
            </a:r>
            <a:r>
              <a:rPr lang="is-IS" dirty="0"/>
              <a:t>… (model files)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Query using SPARQL</a:t>
            </a:r>
          </a:p>
          <a:p>
            <a:r>
              <a:rPr lang="en-US" dirty="0" smtClean="0"/>
              <a:t>Use multiple </a:t>
            </a:r>
            <a:r>
              <a:rPr lang="en-US" dirty="0" err="1" smtClean="0"/>
              <a:t>Fuseki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Expose data to </a:t>
            </a:r>
            <a:r>
              <a:rPr lang="en-US" dirty="0" smtClean="0"/>
              <a:t>other </a:t>
            </a:r>
            <a:r>
              <a:rPr lang="en-US" dirty="0" smtClean="0"/>
              <a:t>triple </a:t>
            </a:r>
            <a:r>
              <a:rPr lang="en-US" dirty="0" smtClean="0"/>
              <a:t>stores</a:t>
            </a:r>
          </a:p>
          <a:p>
            <a:r>
              <a:rPr lang="en-US" dirty="0" smtClean="0"/>
              <a:t>Manage collaboration via GITHUB binding on a node’s local disc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1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Etosha</a:t>
            </a:r>
            <a:r>
              <a:rPr lang="en-US" b="1" dirty="0"/>
              <a:t> </a:t>
            </a:r>
            <a:r>
              <a:rPr lang="en-US" b="1" dirty="0" smtClean="0"/>
              <a:t>Model Integrator </a:t>
            </a:r>
            <a:r>
              <a:rPr lang="en-US" b="1" dirty="0"/>
              <a:t>Service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build on </a:t>
            </a:r>
            <a:r>
              <a:rPr lang="en-US" dirty="0" smtClean="0"/>
              <a:t>FUSEKI CLOUD and GIT)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 : "ETCS",</a:t>
            </a:r>
          </a:p>
          <a:p>
            <a:pPr marL="0" indent="0">
              <a:buNone/>
            </a:pPr>
            <a:r>
              <a:rPr lang="en-US" dirty="0"/>
              <a:t>  "label" : "ETCS",</a:t>
            </a:r>
          </a:p>
          <a:p>
            <a:pPr marL="0" indent="0">
              <a:buNone/>
            </a:pPr>
            <a:r>
              <a:rPr lang="en-US" dirty="0"/>
              <a:t>  "description" : "The </a:t>
            </a:r>
            <a:r>
              <a:rPr lang="en-US" dirty="0" err="1"/>
              <a:t>Etosha</a:t>
            </a:r>
            <a:r>
              <a:rPr lang="en-US" dirty="0"/>
              <a:t> </a:t>
            </a:r>
            <a:r>
              <a:rPr lang="en-US" dirty="0" err="1"/>
              <a:t>Tripple</a:t>
            </a:r>
            <a:r>
              <a:rPr lang="en-US" dirty="0"/>
              <a:t> Collector Service (build on FUSEKI)",</a:t>
            </a:r>
          </a:p>
          <a:p>
            <a:pPr marL="0" indent="0">
              <a:buNone/>
            </a:pPr>
            <a:r>
              <a:rPr lang="en-US" dirty="0"/>
              <a:t>  "version" : "1.0",</a:t>
            </a:r>
          </a:p>
          <a:p>
            <a:pPr marL="0" indent="0">
              <a:buNone/>
            </a:pPr>
            <a:r>
              <a:rPr lang="en-US" dirty="0"/>
              <a:t>  "icon" : "images/</a:t>
            </a:r>
            <a:r>
              <a:rPr lang="en-US" dirty="0" err="1"/>
              <a:t>etcs.png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rolesWithExternalLinks</a:t>
            </a:r>
            <a:r>
              <a:rPr lang="en-US" dirty="0"/>
              <a:t>" : ["ETC_SERVICE"],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runAs</a:t>
            </a:r>
            <a:r>
              <a:rPr lang="en-US" dirty="0"/>
              <a:t>" : { </a:t>
            </a:r>
          </a:p>
          <a:p>
            <a:pPr marL="0" indent="0">
              <a:buNone/>
            </a:pPr>
            <a:r>
              <a:rPr lang="en-US" dirty="0"/>
              <a:t>    "user" : "root",</a:t>
            </a:r>
          </a:p>
          <a:p>
            <a:pPr marL="0" indent="0">
              <a:buNone/>
            </a:pPr>
            <a:r>
              <a:rPr lang="en-US" dirty="0"/>
              <a:t>    "group" : "root"</a:t>
            </a:r>
          </a:p>
          <a:p>
            <a:pPr marL="0" indent="0">
              <a:buNone/>
            </a:pPr>
            <a:r>
              <a:rPr lang="en-US" dirty="0"/>
              <a:t>   },  </a:t>
            </a:r>
          </a:p>
          <a:p>
            <a:pPr marL="0" indent="0">
              <a:buNone/>
            </a:pPr>
            <a:r>
              <a:rPr lang="en-US" dirty="0"/>
              <a:t>   "roles" : [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"name" : "ETC_SERVICE",</a:t>
            </a:r>
          </a:p>
          <a:p>
            <a:pPr marL="0" indent="0">
              <a:buNone/>
            </a:pPr>
            <a:r>
              <a:rPr lang="en-US" dirty="0"/>
              <a:t>       "label" : "ETC Service",</a:t>
            </a:r>
          </a:p>
          <a:p>
            <a:pPr marL="0" indent="0">
              <a:buNone/>
            </a:pPr>
            <a:r>
              <a:rPr lang="en-US" dirty="0"/>
              <a:t>       "</a:t>
            </a:r>
            <a:r>
              <a:rPr lang="en-US" dirty="0" err="1"/>
              <a:t>pluralLabel</a:t>
            </a:r>
            <a:r>
              <a:rPr lang="en-US" dirty="0"/>
              <a:t>" : "ETC Services",</a:t>
            </a:r>
          </a:p>
          <a:p>
            <a:pPr marL="0" indent="0">
              <a:buNone/>
            </a:pPr>
            <a:r>
              <a:rPr lang="en-US" dirty="0"/>
              <a:t>       "parameters" : 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"name" : "</a:t>
            </a:r>
            <a:r>
              <a:rPr lang="en-US" dirty="0" err="1"/>
              <a:t>port_num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"label" : "</a:t>
            </a:r>
            <a:r>
              <a:rPr lang="en-US" dirty="0" err="1"/>
              <a:t>Fuseki</a:t>
            </a:r>
            <a:r>
              <a:rPr lang="en-US" dirty="0"/>
              <a:t> Web UI port",</a:t>
            </a:r>
          </a:p>
          <a:p>
            <a:pPr marL="0" indent="0">
              <a:buNone/>
            </a:pPr>
            <a:r>
              <a:rPr lang="en-US" dirty="0"/>
              <a:t>          "description" : "The </a:t>
            </a:r>
            <a:r>
              <a:rPr lang="en-US" dirty="0" err="1"/>
              <a:t>Fuseki</a:t>
            </a:r>
            <a:r>
              <a:rPr lang="en-US" dirty="0"/>
              <a:t> Web UI port number",</a:t>
            </a:r>
          </a:p>
          <a:p>
            <a:pPr marL="0" indent="0">
              <a:buNone/>
            </a:pPr>
            <a:r>
              <a:rPr lang="en-US" dirty="0"/>
              <a:t>          "required" : "true",</a:t>
            </a:r>
          </a:p>
          <a:p>
            <a:pPr marL="0" indent="0">
              <a:buNone/>
            </a:pPr>
            <a:r>
              <a:rPr lang="en-US" dirty="0"/>
              <a:t>          "type" : "port",</a:t>
            </a:r>
          </a:p>
          <a:p>
            <a:pPr marL="0" indent="0">
              <a:buNone/>
            </a:pPr>
            <a:r>
              <a:rPr lang="en-US" dirty="0"/>
              <a:t>          "default" : 9200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externalLink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"name" : "</a:t>
            </a:r>
            <a:r>
              <a:rPr lang="en-US" dirty="0" err="1"/>
              <a:t>fuseki_web_ui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"label" : "</a:t>
            </a:r>
            <a:r>
              <a:rPr lang="en-US" dirty="0" err="1"/>
              <a:t>Fuseki</a:t>
            </a:r>
            <a:r>
              <a:rPr lang="en-US" dirty="0"/>
              <a:t> Web UI UI",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url</a:t>
            </a:r>
            <a:r>
              <a:rPr lang="en-US" dirty="0"/>
              <a:t>" : "http://${host}:${</a:t>
            </a:r>
            <a:r>
              <a:rPr lang="en-US" dirty="0" err="1"/>
              <a:t>port_num</a:t>
            </a:r>
            <a:r>
              <a:rPr lang="en-US" dirty="0"/>
              <a:t>}$"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"topology" : {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minInstances</a:t>
            </a:r>
            <a:r>
              <a:rPr lang="en-US" dirty="0"/>
              <a:t>" : "1",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maxInstances</a:t>
            </a:r>
            <a:r>
              <a:rPr lang="en-US" dirty="0"/>
              <a:t>" : "1"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startRunner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"program" : "scripts/</a:t>
            </a:r>
            <a:r>
              <a:rPr lang="en-US" dirty="0" err="1"/>
              <a:t>control.sh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args</a:t>
            </a:r>
            <a:r>
              <a:rPr lang="en-US" dirty="0"/>
              <a:t>" : [ "start" ],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environmentVariables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 "WEBSERVER_PORT" : "${</a:t>
            </a:r>
            <a:r>
              <a:rPr lang="en-US" dirty="0" err="1"/>
              <a:t>port_num</a:t>
            </a:r>
            <a:r>
              <a:rPr lang="en-US" dirty="0"/>
              <a:t>}"         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Spanning Metadata Integration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88" y="1825625"/>
            <a:ext cx="7191823" cy="4351338"/>
          </a:xfrm>
        </p:spPr>
      </p:pic>
    </p:spTree>
    <p:extLst>
      <p:ext uri="{BB962C8B-B14F-4D97-AF65-F5344CB8AC3E}">
        <p14:creationId xmlns:p14="http://schemas.microsoft.com/office/powerpoint/2010/main" val="7409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51" y="0"/>
            <a:ext cx="7931995" cy="686526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Multi-Cluster Mode : </a:t>
            </a:r>
            <a:r>
              <a:rPr lang="en-US" b="1" dirty="0" smtClean="0"/>
              <a:t>WHAT is this?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EDH typical holds data for continuous analysis of data in real time.</a:t>
            </a:r>
          </a:p>
          <a:p>
            <a:endParaRPr lang="en-US" dirty="0" smtClean="0"/>
          </a:p>
          <a:p>
            <a:r>
              <a:rPr lang="en-US" dirty="0" smtClean="0"/>
              <a:t>Cheap cloud storage, or integration clusters are used to hold aggregated data sets for temporal but recurring usage:</a:t>
            </a:r>
          </a:p>
          <a:p>
            <a:pPr lvl="1"/>
            <a:r>
              <a:rPr lang="en-US" i="1" dirty="0" smtClean="0"/>
              <a:t>incremental growth</a:t>
            </a:r>
          </a:p>
          <a:p>
            <a:pPr lvl="1"/>
            <a:r>
              <a:rPr lang="en-US" i="1" dirty="0" smtClean="0"/>
              <a:t>not permanently needed</a:t>
            </a:r>
          </a:p>
          <a:p>
            <a:endParaRPr lang="en-US" dirty="0" smtClean="0"/>
          </a:p>
          <a:p>
            <a:r>
              <a:rPr lang="en-US" dirty="0" smtClean="0"/>
              <a:t>Transient clusters generate and process aggregated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56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Multi-Cluster Mode : </a:t>
            </a: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Metadata (about </a:t>
            </a:r>
            <a:r>
              <a:rPr lang="en-US" b="1" dirty="0" smtClean="0"/>
              <a:t>datasets</a:t>
            </a:r>
            <a:r>
              <a:rPr lang="en-US" dirty="0" smtClean="0"/>
              <a:t> and </a:t>
            </a:r>
            <a:r>
              <a:rPr lang="en-US" b="1" dirty="0" smtClean="0"/>
              <a:t>Hadoop clusters</a:t>
            </a:r>
            <a:r>
              <a:rPr lang="en-US" dirty="0" smtClean="0"/>
              <a:t>) allow generation of data migration procedures (see: </a:t>
            </a:r>
            <a:r>
              <a:rPr lang="en-US" b="1" dirty="0" err="1" smtClean="0"/>
              <a:t>Skool</a:t>
            </a:r>
            <a:r>
              <a:rPr lang="en-US" dirty="0" smtClean="0"/>
              <a:t> project from BT).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Automatic “function-push-down” on algorithm level:</a:t>
            </a:r>
          </a:p>
          <a:p>
            <a:pPr lvl="1"/>
            <a:r>
              <a:rPr lang="en-US" i="1" dirty="0" smtClean="0"/>
              <a:t>Indexing of node data.</a:t>
            </a:r>
          </a:p>
          <a:p>
            <a:pPr lvl="1"/>
            <a:r>
              <a:rPr lang="en-US" i="1" dirty="0" smtClean="0"/>
              <a:t>Analysis of time series data, incl. functional network extraction. </a:t>
            </a:r>
          </a:p>
          <a:p>
            <a:pPr lvl="1"/>
            <a:r>
              <a:rPr lang="en-US" i="1" dirty="0" smtClean="0"/>
              <a:t>Graph analysis in parallel (in different clusters) </a:t>
            </a:r>
          </a:p>
          <a:p>
            <a:pPr lvl="1"/>
            <a:endParaRPr lang="en-US" i="1" dirty="0"/>
          </a:p>
          <a:p>
            <a:r>
              <a:rPr lang="en-US" dirty="0" smtClean="0"/>
              <a:t>Automatic data migration for intermediate results</a:t>
            </a:r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532460" y="5178714"/>
            <a:ext cx="229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=&gt; Reduce-phase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32460" y="4305113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=&gt; Map-phase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Pseudo-Multi-Cluster Mode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Extracts of real data</a:t>
            </a:r>
          </a:p>
          <a:p>
            <a:pPr lvl="1"/>
            <a:r>
              <a:rPr lang="en-US" dirty="0" smtClean="0"/>
              <a:t>prototyping and algorithmic tuning/optimizations</a:t>
            </a:r>
          </a:p>
          <a:p>
            <a:pPr lvl="1"/>
            <a:r>
              <a:rPr lang="en-US" dirty="0" smtClean="0"/>
              <a:t>Training procedures and model fitting on small subsets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Procedure analysis:</a:t>
            </a:r>
          </a:p>
          <a:p>
            <a:pPr lvl="2"/>
            <a:r>
              <a:rPr lang="en-US" dirty="0" smtClean="0"/>
              <a:t>Cost estimation</a:t>
            </a:r>
          </a:p>
          <a:p>
            <a:pPr lvl="2"/>
            <a:r>
              <a:rPr lang="en-US" dirty="0" smtClean="0"/>
              <a:t>Compliance checks</a:t>
            </a:r>
          </a:p>
          <a:p>
            <a:pPr lvl="2"/>
            <a:r>
              <a:rPr lang="en-US" dirty="0" smtClean="0"/>
              <a:t>Consistency checks</a:t>
            </a:r>
          </a:p>
          <a:p>
            <a:r>
              <a:rPr lang="en-US" i="1" dirty="0" smtClean="0"/>
              <a:t>No automatic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“function-push-down” </a:t>
            </a:r>
            <a:r>
              <a:rPr lang="en-US" i="1" dirty="0" smtClean="0"/>
              <a:t>on algorithm level</a:t>
            </a:r>
          </a:p>
        </p:txBody>
      </p:sp>
    </p:spTree>
    <p:extLst>
      <p:ext uri="{BB962C8B-B14F-4D97-AF65-F5344CB8AC3E}">
        <p14:creationId xmlns:p14="http://schemas.microsoft.com/office/powerpoint/2010/main" val="79070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Workbench concept: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location is HDFS in one cluster</a:t>
            </a:r>
          </a:p>
          <a:p>
            <a:pPr lvl="1"/>
            <a:r>
              <a:rPr lang="en-US" dirty="0" smtClean="0"/>
              <a:t>Currently, there is only pseudo-multi-cluster support under construction.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err="1" smtClean="0"/>
              <a:t>Etosha</a:t>
            </a:r>
            <a:r>
              <a:rPr lang="en-US" b="1" dirty="0" smtClean="0"/>
              <a:t>-workspace</a:t>
            </a:r>
            <a:r>
              <a:rPr lang="en-US" dirty="0" smtClean="0"/>
              <a:t> contains (meta)data for a particular project</a:t>
            </a:r>
          </a:p>
          <a:p>
            <a:pPr lvl="1"/>
            <a:r>
              <a:rPr lang="en-US" dirty="0" smtClean="0"/>
              <a:t>Typically, an HDFS cluster is used for a workspace.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S3 bucket can be used as well.</a:t>
            </a:r>
          </a:p>
          <a:p>
            <a:pPr lvl="1"/>
            <a:r>
              <a:rPr lang="en-US" dirty="0" smtClean="0"/>
              <a:t>Multiple workspaces can coexist in one HDFS cluster.</a:t>
            </a:r>
          </a:p>
          <a:p>
            <a:pPr lvl="1"/>
            <a:r>
              <a:rPr lang="en-US" i="1" dirty="0" smtClean="0"/>
              <a:t>Dataset descriptors </a:t>
            </a:r>
            <a:r>
              <a:rPr lang="en-US" dirty="0" smtClean="0"/>
              <a:t>provide valuable information about the dataset if it can not be copied (if it is too large or if the policies do not allow a copy).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Algorithmic prototyping will help to negotiate access roles and techniques based on preliminary results.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9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9208"/>
            <a:ext cx="5627914" cy="1325563"/>
          </a:xfrm>
        </p:spPr>
        <p:txBody>
          <a:bodyPr/>
          <a:lstStyle/>
          <a:p>
            <a:r>
              <a:rPr lang="en-US" dirty="0" smtClean="0"/>
              <a:t>Data Architecture: </a:t>
            </a:r>
            <a:br>
              <a:rPr lang="en-US" dirty="0" smtClean="0"/>
            </a:br>
            <a:r>
              <a:rPr lang="en-US" sz="3200" dirty="0" smtClean="0"/>
              <a:t>Workspace structure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4514" y="5965091"/>
            <a:ext cx="7190591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5" y="1690688"/>
            <a:ext cx="3153323" cy="470877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416046" y="6415152"/>
            <a:ext cx="330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(corpus was renamed to </a:t>
            </a:r>
            <a:r>
              <a:rPr lang="en-US" b="1" dirty="0" smtClean="0"/>
              <a:t>buckets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547256" y="1936460"/>
            <a:ext cx="3039801" cy="42920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47255" y="2368843"/>
            <a:ext cx="3039801" cy="121913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547255" y="3587977"/>
            <a:ext cx="3039801" cy="11943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547255" y="4783428"/>
            <a:ext cx="3039801" cy="4094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^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547253" y="5192843"/>
            <a:ext cx="3039801" cy="12066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^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642711" y="1945791"/>
            <a:ext cx="319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Partitioned RDF Graph </a:t>
            </a:r>
            <a:r>
              <a:rPr lang="en-US" sz="1600" dirty="0" smtClean="0"/>
              <a:t>(SPARQL)</a:t>
            </a:r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5642711" y="2365668"/>
            <a:ext cx="2865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Index </a:t>
            </a:r>
            <a:br>
              <a:rPr lang="en-US" dirty="0" smtClean="0"/>
            </a:br>
            <a:r>
              <a:rPr lang="en-US" sz="1600" dirty="0" smtClean="0"/>
              <a:t>(full text search, node similarity)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642711" y="358797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Network(s)</a:t>
            </a:r>
            <a:br>
              <a:rPr lang="en-US" dirty="0" smtClean="0"/>
            </a:br>
            <a:r>
              <a:rPr lang="en-US" dirty="0" smtClean="0"/>
              <a:t>Functional Network(s)</a:t>
            </a:r>
          </a:p>
          <a:p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642711" y="4782296"/>
            <a:ext cx="278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of Raw Data </a:t>
            </a:r>
            <a:r>
              <a:rPr lang="en-US" sz="1600" dirty="0" smtClean="0"/>
              <a:t>(nodes)</a:t>
            </a:r>
          </a:p>
          <a:p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642711" y="5192843"/>
            <a:ext cx="3408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Buckets </a:t>
            </a:r>
            <a:r>
              <a:rPr lang="en-US" sz="1600" dirty="0" smtClean="0"/>
              <a:t>(incl. Metadata)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160425" y="2054176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69557" y="205078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8389970" y="868787"/>
            <a:ext cx="17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Raw data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809779" y="879463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 (ETL)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 rot="16200000">
            <a:off x="9696100" y="929738"/>
            <a:ext cx="161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 rot="16200000">
            <a:off x="9224426" y="85866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Extract Structure</a:t>
            </a:r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 rot="16200000">
            <a:off x="10152674" y="1007553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Expose Model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002414" y="20507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03012" y="205078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803609" y="20507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0425" y="2639955"/>
            <a:ext cx="205274" cy="200558"/>
          </a:xfrm>
          <a:prstGeom prst="ellipse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69557" y="263656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002414" y="2636564"/>
            <a:ext cx="205274" cy="200558"/>
          </a:xfrm>
          <a:prstGeom prst="ellipse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403012" y="263656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803609" y="263656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60425" y="362520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569557" y="362181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2414" y="362181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403012" y="362181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803609" y="362181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160425" y="391809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569557" y="391470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002414" y="391470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403012" y="391470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803609" y="391470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145498" y="4854329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554630" y="4850938"/>
            <a:ext cx="205274" cy="200558"/>
          </a:xfrm>
          <a:prstGeom prst="ellipse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87487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388085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788682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145498" y="5264876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554630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87487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388085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788682" y="526148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/>
          <p:nvPr/>
        </p:nvSpPr>
        <p:spPr>
          <a:xfrm rot="16200000">
            <a:off x="10616590" y="107087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Apply Model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1204206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204206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204206" y="3630323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204206" y="391470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204206" y="263656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204206" y="205294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./WORKBENCH/DEMO-WS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DEMO-WS</a:t>
            </a:r>
            <a:r>
              <a:rPr lang="en-US" dirty="0" smtClean="0"/>
              <a:t> folder is the Workspace and a subfolder 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WORKBENCH</a:t>
            </a:r>
            <a:r>
              <a:rPr lang="en-US" dirty="0" smtClean="0"/>
              <a:t> folder.</a:t>
            </a:r>
          </a:p>
          <a:p>
            <a:endParaRPr lang="en-US" dirty="0"/>
          </a:p>
          <a:p>
            <a:r>
              <a:rPr lang="en-US" dirty="0" smtClean="0"/>
              <a:t>Data for demo use-cases are collected in this place.</a:t>
            </a:r>
          </a:p>
          <a:p>
            <a:endParaRPr lang="en-US" dirty="0"/>
          </a:p>
          <a:p>
            <a:r>
              <a:rPr lang="en-US" dirty="0" smtClean="0"/>
              <a:t>Collaboration between software engineers, data scientists, and researchers can start in this place.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 WORKBENCH folder can contain multiple WS (workspace folders)</a:t>
            </a:r>
          </a:p>
          <a:p>
            <a:endParaRPr lang="en-US" dirty="0" smtClean="0"/>
          </a:p>
          <a:p>
            <a:r>
              <a:rPr lang="en-US" dirty="0" smtClean="0"/>
              <a:t>This maps directly to the Eclipse workspace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8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Macintosh PowerPoint</Application>
  <PresentationFormat>Breitbild</PresentationFormat>
  <Paragraphs>193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Courier New</vt:lpstr>
      <vt:lpstr>Arial</vt:lpstr>
      <vt:lpstr>Office-Design</vt:lpstr>
      <vt:lpstr>Etosha Workspace</vt:lpstr>
      <vt:lpstr>Cluster Spanning Metadata Integration</vt:lpstr>
      <vt:lpstr>Metadata Exposure</vt:lpstr>
      <vt:lpstr>Multi-Cluster Mode : WHAT is this?</vt:lpstr>
      <vt:lpstr>Multi-Cluster Mode : HOW?</vt:lpstr>
      <vt:lpstr>Pseudo-Multi-Cluster Mode</vt:lpstr>
      <vt:lpstr>About the Workbench concept: </vt:lpstr>
      <vt:lpstr>Data Architecture:  Workspace structure</vt:lpstr>
      <vt:lpstr>./WORKBENCH/DEMO-WS</vt:lpstr>
      <vt:lpstr>DSP Model</vt:lpstr>
      <vt:lpstr>DSP-Domain Model</vt:lpstr>
      <vt:lpstr>DSP-Process Model</vt:lpstr>
      <vt:lpstr>Model Store (1)  Local files (single user)</vt:lpstr>
      <vt:lpstr>Model Store (2)  Cluster Local files (multi user)</vt:lpstr>
      <vt:lpstr>The Etosha Tripple Collector Service  (build on FUSEKI) </vt:lpstr>
      <vt:lpstr>Fuseki &amp; FusekiCloud</vt:lpstr>
      <vt:lpstr>The Etosha Model Integrator Service  (build on FUSEKI CLOUD and GIT)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Etosha Workspace</dc:title>
  <dc:creator>Mirko  Kampf</dc:creator>
  <cp:lastModifiedBy>Mirko  Kampf</cp:lastModifiedBy>
  <cp:revision>24</cp:revision>
  <dcterms:created xsi:type="dcterms:W3CDTF">2016-10-01T07:55:43Z</dcterms:created>
  <dcterms:modified xsi:type="dcterms:W3CDTF">2017-01-21T12:40:52Z</dcterms:modified>
</cp:coreProperties>
</file>