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6" r:id="rId14"/>
    <p:sldId id="270" r:id="rId15"/>
    <p:sldId id="271" r:id="rId16"/>
    <p:sldId id="272" r:id="rId17"/>
    <p:sldId id="273"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en.wikipedia.org/wiki/Web_application" TargetMode="External"/><Relationship Id="rId7" Type="http://schemas.openxmlformats.org/officeDocument/2006/relationships/image" Target="../media/image18.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2815750" y="2064774"/>
            <a:ext cx="6560500" cy="2771952"/>
          </a:xfrm>
        </p:spPr>
        <p:txBody>
          <a:bodyPr/>
          <a:lstStyle/>
          <a:p>
            <a:pPr algn="ctr">
              <a:lnSpc>
                <a:spcPct val="150000"/>
              </a:lnSpc>
              <a:spcAft>
                <a:spcPts val="1000"/>
              </a:spcAft>
            </a:pP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359435" y="5964011"/>
            <a:ext cx="9104539" cy="893989"/>
          </a:xfrm>
        </p:spPr>
        <p:txBody>
          <a:bodyPr>
            <a:normAutofit fontScale="70000" lnSpcReduction="20000"/>
          </a:bodyPr>
          <a:lstStyle/>
          <a:p>
            <a:pPr lvl="0" algn="just">
              <a:lnSpc>
                <a:spcPct val="150000"/>
              </a:lnSpc>
            </a:pP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Group 8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Members</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pP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 Hala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BOUDIAF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Aisha</a:t>
            </a:r>
            <a:r>
              <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HAMZA Noor Nacera      KAMIRI Lilia      YAHYAOUI </a:t>
            </a:r>
            <a:r>
              <a:rPr lang="fr-FR" sz="19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Chahinez</a:t>
            </a:r>
            <a:endParaRPr lang="fr-FR" sz="1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13C108-0AEC-4E9C-B78C-31AB7FC1770B}"/>
              </a:ext>
            </a:extLst>
          </p:cNvPr>
          <p:cNvPicPr>
            <a:picLocks noChangeAspect="1"/>
          </p:cNvPicPr>
          <p:nvPr/>
        </p:nvPicPr>
        <p:blipFill>
          <a:blip r:embed="rId2"/>
          <a:stretch>
            <a:fillRect/>
          </a:stretch>
        </p:blipFill>
        <p:spPr>
          <a:xfrm>
            <a:off x="5589988" y="2986634"/>
            <a:ext cx="1012024" cy="560881"/>
          </a:xfrm>
          <a:prstGeom prst="rect">
            <a:avLst/>
          </a:prstGeom>
        </p:spPr>
      </p:pic>
      <p:pic>
        <p:nvPicPr>
          <p:cNvPr id="7" name="Picture 6">
            <a:extLst>
              <a:ext uri="{FF2B5EF4-FFF2-40B4-BE49-F238E27FC236}">
                <a16:creationId xmlns:a16="http://schemas.microsoft.com/office/drawing/2014/main" id="{537F081B-D945-48EF-A6CC-3B05081A19F1}"/>
              </a:ext>
            </a:extLst>
          </p:cNvPr>
          <p:cNvPicPr>
            <a:picLocks noChangeAspect="1"/>
          </p:cNvPicPr>
          <p:nvPr/>
        </p:nvPicPr>
        <p:blipFill>
          <a:blip r:embed="rId3"/>
          <a:stretch>
            <a:fillRect/>
          </a:stretch>
        </p:blipFill>
        <p:spPr>
          <a:xfrm>
            <a:off x="359435" y="190500"/>
            <a:ext cx="2366700" cy="2438400"/>
          </a:xfrm>
          <a:prstGeom prst="rect">
            <a:avLst/>
          </a:prstGeom>
        </p:spPr>
      </p:pic>
      <p:pic>
        <p:nvPicPr>
          <p:cNvPr id="9" name="Picture 8">
            <a:extLst>
              <a:ext uri="{FF2B5EF4-FFF2-40B4-BE49-F238E27FC236}">
                <a16:creationId xmlns:a16="http://schemas.microsoft.com/office/drawing/2014/main" id="{ED71A0E3-9563-4171-BDC0-53E43C3F062A}"/>
              </a:ext>
            </a:extLst>
          </p:cNvPr>
          <p:cNvPicPr>
            <a:picLocks noChangeAspect="1"/>
          </p:cNvPicPr>
          <p:nvPr/>
        </p:nvPicPr>
        <p:blipFill>
          <a:blip r:embed="rId4"/>
          <a:stretch>
            <a:fillRect/>
          </a:stretch>
        </p:blipFill>
        <p:spPr>
          <a:xfrm>
            <a:off x="9591368" y="254892"/>
            <a:ext cx="2518250" cy="2438400"/>
          </a:xfrm>
          <a:prstGeom prst="rect">
            <a:avLst/>
          </a:prstGeom>
        </p:spPr>
      </p:pic>
      <p:pic>
        <p:nvPicPr>
          <p:cNvPr id="14" name="Picture 13">
            <a:extLst>
              <a:ext uri="{FF2B5EF4-FFF2-40B4-BE49-F238E27FC236}">
                <a16:creationId xmlns:a16="http://schemas.microsoft.com/office/drawing/2014/main" id="{80F50B8F-4C72-479E-9D1D-77D1E5C2FC34}"/>
              </a:ext>
            </a:extLst>
          </p:cNvPr>
          <p:cNvPicPr>
            <a:picLocks noChangeAspect="1"/>
          </p:cNvPicPr>
          <p:nvPr/>
        </p:nvPicPr>
        <p:blipFill>
          <a:blip r:embed="rId5"/>
          <a:stretch>
            <a:fillRect/>
          </a:stretch>
        </p:blipFill>
        <p:spPr>
          <a:xfrm>
            <a:off x="10536456" y="5324914"/>
            <a:ext cx="1278194" cy="1278194"/>
          </a:xfrm>
          <a:prstGeom prst="rect">
            <a:avLst/>
          </a:prstGeom>
        </p:spPr>
      </p:pic>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807086934"/>
              </p:ext>
            </p:extLst>
          </p:nvPr>
        </p:nvGraphicFramePr>
        <p:xfrm>
          <a:off x="402770" y="533402"/>
          <a:ext cx="8338459" cy="5315310"/>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609598">
                <a:tc gridSpan="2">
                  <a:txBody>
                    <a:bodyPr/>
                    <a:lstStyle/>
                    <a:p>
                      <a:pPr marL="457200" algn="ctr">
                        <a:lnSpc>
                          <a:spcPct val="150000"/>
                        </a:lnSpc>
                        <a:spcAft>
                          <a:spcPts val="1000"/>
                        </a:spcAft>
                      </a:pPr>
                      <a:r>
                        <a:rPr lang="en-US" sz="2000" dirty="0">
                          <a:solidFill>
                            <a:schemeClr val="tx1"/>
                          </a:solidFill>
                          <a:effectLst/>
                          <a:latin typeface="Arial Black" panose="020B0A04020102020204" pitchFamily="34" charset="0"/>
                          <a:cs typeface="Times New Roman" panose="02020603050405020304" pitchFamily="18" charset="0"/>
                        </a:rPr>
                        <a:t>GOOGLE WORKSPACE</a:t>
                      </a:r>
                      <a:endParaRPr lang="fr-FR" sz="20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3002545246"/>
              </p:ext>
            </p:extLst>
          </p:nvPr>
        </p:nvGraphicFramePr>
        <p:xfrm>
          <a:off x="612647" y="656243"/>
          <a:ext cx="8125333" cy="5222008"/>
        </p:xfrm>
        <a:graphic>
          <a:graphicData uri="http://schemas.openxmlformats.org/drawingml/2006/table">
            <a:tbl>
              <a:tblPr firstRow="1" firstCol="1" bandRow="1">
                <a:tableStyleId>{F5AB1C69-6EDB-4FF4-983F-18BD219EF322}</a:tableStyleId>
              </a:tblPr>
              <a:tblGrid>
                <a:gridCol w="1778128">
                  <a:extLst>
                    <a:ext uri="{9D8B030D-6E8A-4147-A177-3AD203B41FA5}">
                      <a16:colId xmlns:a16="http://schemas.microsoft.com/office/drawing/2014/main" val="4037179507"/>
                    </a:ext>
                  </a:extLst>
                </a:gridCol>
                <a:gridCol w="6347205">
                  <a:extLst>
                    <a:ext uri="{9D8B030D-6E8A-4147-A177-3AD203B41FA5}">
                      <a16:colId xmlns:a16="http://schemas.microsoft.com/office/drawing/2014/main" val="1696896879"/>
                    </a:ext>
                  </a:extLst>
                </a:gridCol>
              </a:tblGrid>
              <a:tr h="1848364">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b="0" dirty="0">
                          <a:solidFill>
                            <a:schemeClr val="bg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09946402"/>
                  </a:ext>
                </a:extLst>
              </a:tr>
              <a:tr h="1601490">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dirty="0">
                          <a:effectLst/>
                          <a:latin typeface="Times New Roman" panose="02020603050405020304" pitchFamily="18" charset="0"/>
                          <a:cs typeface="Times New Roman" panose="02020603050405020304" pitchFamily="18" charset="0"/>
                        </a:rPr>
                        <a:t>Google Slides is a </a:t>
                      </a:r>
                      <a:r>
                        <a:rPr lang="en-US" sz="1800" u="sng" dirty="0">
                          <a:solidFill>
                            <a:srgbClr val="C00000"/>
                          </a:solidFill>
                          <a:effectLst/>
                          <a:latin typeface="Times New Roman" panose="02020603050405020304" pitchFamily="18" charset="0"/>
                          <a:cs typeface="Times New Roman" panose="02020603050405020304" pitchFamily="18" charset="0"/>
                          <a:hlinkClick r:id="rId2" tooltip="Presentation program">
                            <a:extLst>
                              <a:ext uri="{A12FA001-AC4F-418D-AE19-62706E023703}">
                                <ahyp:hlinkClr xmlns:ahyp="http://schemas.microsoft.com/office/drawing/2018/hyperlinkcolor" val="tx"/>
                              </a:ext>
                            </a:extLst>
                          </a:hlinkClick>
                        </a:rPr>
                        <a:t>presentation program</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included as part of the free, </a:t>
                      </a:r>
                      <a:r>
                        <a:rPr lang="en-US" sz="1800" u="sng" dirty="0">
                          <a:solidFill>
                            <a:srgbClr val="C00000"/>
                          </a:solidFill>
                          <a:effectLst/>
                          <a:latin typeface="Times New Roman" panose="02020603050405020304" pitchFamily="18" charset="0"/>
                          <a:cs typeface="Times New Roman" panose="02020603050405020304" pitchFamily="18" charset="0"/>
                          <a:hlinkClick r:id="rId3" tooltip="Web application">
                            <a:extLst>
                              <a:ext uri="{A12FA001-AC4F-418D-AE19-62706E023703}">
                                <ahyp:hlinkClr xmlns:ahyp="http://schemas.microsoft.com/office/drawing/2018/hyperlinkcolor" val="tx"/>
                              </a:ext>
                            </a:extLst>
                          </a:hlinkClick>
                        </a:rPr>
                        <a:t>web-based</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4" tooltip="Google Docs Editors">
                            <a:extLst>
                              <a:ext uri="{A12FA001-AC4F-418D-AE19-62706E023703}">
                                <ahyp:hlinkClr xmlns:ahyp="http://schemas.microsoft.com/office/drawing/2018/hyperlinkcolor" val="tx"/>
                              </a:ext>
                            </a:extLst>
                          </a:hlinkClick>
                        </a:rPr>
                        <a:t>Google Docs</a:t>
                      </a:r>
                      <a:r>
                        <a:rPr lang="en-US" sz="1800" dirty="0">
                          <a:effectLst/>
                          <a:latin typeface="Times New Roman" panose="02020603050405020304" pitchFamily="18" charset="0"/>
                          <a:cs typeface="Times New Roman" panose="02020603050405020304" pitchFamily="18" charset="0"/>
                        </a:rPr>
                        <a:t> 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5" tooltip="Google">
                            <a:extLst>
                              <a:ext uri="{A12FA001-AC4F-418D-AE19-62706E023703}">
                                <ahyp:hlinkClr xmlns:ahyp="http://schemas.microsoft.com/office/drawing/2018/hyperlinkcolor" val="tx"/>
                              </a:ext>
                            </a:extLst>
                          </a:hlinkClick>
                        </a:rPr>
                        <a:t>Google</a:t>
                      </a:r>
                      <a:r>
                        <a:rPr lang="en-US" sz="1800" dirty="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just">
                        <a:lnSpc>
                          <a:spcPct val="100000"/>
                        </a:lnSpc>
                        <a:spcAft>
                          <a:spcPts val="1000"/>
                        </a:spcAft>
                      </a:pPr>
                      <a:r>
                        <a:rPr lang="en-US" sz="18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3801" y="1226646"/>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902" y="2895600"/>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352" y="4624300"/>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186598" y="227013"/>
            <a:ext cx="9100621" cy="2927083"/>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endParaRPr lang="fr-FR" sz="1800" b="1" i="1" dirty="0">
              <a:solidFill>
                <a:schemeClr val="accent3">
                  <a:lumMod val="75000"/>
                </a:schemeClr>
              </a:solidFill>
              <a:effectLst/>
              <a:latin typeface="Times New Roman" panose="02020603050405020304" pitchFamily="18" charset="0"/>
            </a:endParaRP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a:p>
            <a:pPr marL="228600" indent="228600" algn="just">
              <a:lnSpc>
                <a:spcPct val="150000"/>
              </a:lnSpc>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indent="228600" algn="just">
              <a:lnSpc>
                <a:spcPct val="150000"/>
              </a:lnSpc>
              <a:spcAft>
                <a:spcPts val="10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3102818673"/>
              </p:ext>
            </p:extLst>
          </p:nvPr>
        </p:nvGraphicFramePr>
        <p:xfrm>
          <a:off x="667166" y="2118524"/>
          <a:ext cx="7645707" cy="4313838"/>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463887">
                <a:tc gridSpan="2">
                  <a:txBody>
                    <a:bodyPr/>
                    <a:lstStyle/>
                    <a:p>
                      <a:pPr marL="457200" algn="ctr">
                        <a:lnSpc>
                          <a:spcPct val="150000"/>
                        </a:lnSpc>
                        <a:spcAft>
                          <a:spcPts val="1000"/>
                        </a:spcAft>
                      </a:pPr>
                      <a:r>
                        <a:rPr lang="en-US" sz="2000" dirty="0">
                          <a:solidFill>
                            <a:schemeClr val="tx1"/>
                          </a:solidFill>
                          <a:effectLst/>
                          <a:latin typeface="Arial Black" panose="020B0A04020102020204" pitchFamily="34" charset="0"/>
                          <a:cs typeface="Times New Roman" panose="02020603050405020304" pitchFamily="18" charset="0"/>
                        </a:rPr>
                        <a:t>MICROSOFT 365</a:t>
                      </a:r>
                      <a:endParaRPr lang="fr-FR" sz="20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hMerge="1">
                  <a:txBody>
                    <a:bodyPr/>
                    <a:lstStyle/>
                    <a:p>
                      <a:endParaRPr lang="fr-FR"/>
                    </a:p>
                  </a:txBody>
                  <a:tcPr/>
                </a:tc>
                <a:extLst>
                  <a:ext uri="{0D108BD9-81ED-4DB2-BD59-A6C34878D82A}">
                    <a16:rowId xmlns:a16="http://schemas.microsoft.com/office/drawing/2014/main" val="4029414111"/>
                  </a:ext>
                </a:extLst>
              </a:tr>
              <a:tr h="1714827">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Microsoft Word: </a:t>
                      </a:r>
                      <a:r>
                        <a:rPr lang="en-US" sz="1800" dirty="0">
                          <a:effectLst/>
                          <a:latin typeface="Times New Roman" panose="02020603050405020304" pitchFamily="18" charset="0"/>
                          <a:cs typeface="Times New Roman" panose="02020603050405020304" pitchFamily="18" charset="0"/>
                        </a:rPr>
                        <a:t>A word processing application for creating and editing documents that was developed by Microsoft . It was first released on October 25, 1983, under the name</a:t>
                      </a:r>
                      <a:r>
                        <a:rPr lang="en-US" sz="1800" dirty="0">
                          <a:effectLst/>
                          <a:highlight>
                            <a:srgbClr val="C0C0C0"/>
                          </a:highlight>
                          <a:latin typeface="Times New Roman" panose="02020603050405020304" pitchFamily="18" charset="0"/>
                          <a:cs typeface="Times New Roman" panose="02020603050405020304" pitchFamily="18" charset="0"/>
                        </a:rPr>
                        <a:t> Multi-Tool </a:t>
                      </a:r>
                      <a:r>
                        <a:rPr lang="en-US" sz="1800" dirty="0">
                          <a:effectLst/>
                          <a:latin typeface="Times New Roman" panose="02020603050405020304" pitchFamily="18" charset="0"/>
                          <a:cs typeface="Times New Roman" panose="02020603050405020304" pitchFamily="18" charset="0"/>
                        </a:rPr>
                        <a:t>Word for </a:t>
                      </a:r>
                      <a:r>
                        <a:rPr lang="en-US" sz="1800" dirty="0" err="1">
                          <a:effectLst/>
                          <a:latin typeface="Times New Roman" panose="02020603050405020304" pitchFamily="18" charset="0"/>
                          <a:cs typeface="Times New Roman" panose="02020603050405020304" pitchFamily="18" charset="0"/>
                        </a:rPr>
                        <a:t>Xenix</a:t>
                      </a:r>
                      <a:r>
                        <a:rPr lang="en-US" sz="1800" dirty="0">
                          <a:effectLst/>
                          <a:latin typeface="Times New Roman" panose="02020603050405020304" pitchFamily="18" charset="0"/>
                          <a:cs typeface="Times New Roman" panose="02020603050405020304" pitchFamily="18" charset="0"/>
                        </a:rPr>
                        <a:t> systems.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061921403"/>
                  </a:ext>
                </a:extLst>
              </a:tr>
              <a:tr h="2124090">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rgbClr val="00B050"/>
                          </a:solidFill>
                          <a:effectLst/>
                          <a:highlight>
                            <a:srgbClr val="C0C0C0"/>
                          </a:highligh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It features calculation or computation capabilities, graphing tools, pivot tables, and a macro programming language called Visual Basic for Applications (VBA).</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dirty="0">
                        <a:effectLst/>
                        <a:latin typeface="Times New Roman" panose="02020603050405020304"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90208689"/>
                  </a:ext>
                </a:extLst>
              </a:tr>
            </a:tbl>
          </a:graphicData>
        </a:graphic>
      </p:graphicFrame>
      <p:pic>
        <p:nvPicPr>
          <p:cNvPr id="4" name="Picture 3">
            <a:extLst>
              <a:ext uri="{FF2B5EF4-FFF2-40B4-BE49-F238E27FC236}">
                <a16:creationId xmlns:a16="http://schemas.microsoft.com/office/drawing/2014/main" id="{51E49D9B-6293-4E1F-9BC4-503AB11F5E43}"/>
              </a:ext>
            </a:extLst>
          </p:cNvPr>
          <p:cNvPicPr>
            <a:picLocks noChangeAspect="1"/>
          </p:cNvPicPr>
          <p:nvPr/>
        </p:nvPicPr>
        <p:blipFill>
          <a:blip r:embed="rId3"/>
          <a:stretch>
            <a:fillRect/>
          </a:stretch>
        </p:blipFill>
        <p:spPr>
          <a:xfrm>
            <a:off x="787801" y="3104722"/>
            <a:ext cx="1062300" cy="599893"/>
          </a:xfrm>
          <a:prstGeom prst="rect">
            <a:avLst/>
          </a:prstGeom>
        </p:spPr>
      </p:pic>
      <p:pic>
        <p:nvPicPr>
          <p:cNvPr id="7" name="Picture 6">
            <a:extLst>
              <a:ext uri="{FF2B5EF4-FFF2-40B4-BE49-F238E27FC236}">
                <a16:creationId xmlns:a16="http://schemas.microsoft.com/office/drawing/2014/main" id="{BF9617ED-F174-490A-9AB7-07CE9019429C}"/>
              </a:ext>
            </a:extLst>
          </p:cNvPr>
          <p:cNvPicPr>
            <a:picLocks noChangeAspect="1"/>
          </p:cNvPicPr>
          <p:nvPr/>
        </p:nvPicPr>
        <p:blipFill>
          <a:blip r:embed="rId4"/>
          <a:stretch>
            <a:fillRect/>
          </a:stretch>
        </p:blipFill>
        <p:spPr>
          <a:xfrm>
            <a:off x="1030660" y="4855028"/>
            <a:ext cx="576582" cy="603504"/>
          </a:xfrm>
          <a:prstGeom prst="rect">
            <a:avLst/>
          </a:prstGeom>
        </p:spPr>
      </p:pic>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61411734"/>
              </p:ext>
            </p:extLst>
          </p:nvPr>
        </p:nvGraphicFramePr>
        <p:xfrm>
          <a:off x="338328" y="274147"/>
          <a:ext cx="8476488" cy="5884612"/>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265445">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C00000"/>
                          </a:solidFill>
                          <a:effectLs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1333223022"/>
                  </a:ext>
                </a:extLst>
              </a:tr>
              <a:tr h="1431766">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002060"/>
                          </a:solidFill>
                          <a:effectLst/>
                          <a:latin typeface="Times New Roman" panose="02020603050405020304" pitchFamily="18" charset="0"/>
                          <a:cs typeface="Times New Roman" panose="02020603050405020304" pitchFamily="18" charset="0"/>
                        </a:rPr>
                        <a:t>Microsoft Outlook:</a:t>
                      </a:r>
                      <a:r>
                        <a:rPr lang="en-US" sz="1800" dirty="0">
                          <a:solidFill>
                            <a:schemeClr val="bg1"/>
                          </a:solidFill>
                          <a:effectLst/>
                          <a:latin typeface="Times New Roman" panose="02020603050405020304" pitchFamily="18" charset="0"/>
                          <a:cs typeface="Times New Roman" panose="02020603050405020304" pitchFamily="18" charset="0"/>
                        </a:rPr>
                        <a:t> is a personal information manager software system from Microsoft, available as a part of the Microsoft 365 software suites. Though primarily being popular as an email client for businesses.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538866278"/>
                  </a:ext>
                </a:extLst>
              </a:tr>
              <a:tr h="1265445">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rgbClr val="7030A0"/>
                          </a:solidFill>
                          <a:effectLs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554758535"/>
                  </a:ext>
                </a:extLst>
              </a:tr>
              <a:tr h="459022">
                <a:tc gridSpan="2">
                  <a:txBody>
                    <a:bodyPr/>
                    <a:lstStyle/>
                    <a:p>
                      <a:pPr marL="457200" algn="ctr">
                        <a:lnSpc>
                          <a:spcPct val="150000"/>
                        </a:lnSpc>
                        <a:spcAft>
                          <a:spcPts val="1000"/>
                        </a:spcAft>
                      </a:pPr>
                      <a:r>
                        <a:rPr lang="en-US" sz="1800" dirty="0">
                          <a:solidFill>
                            <a:schemeClr val="tx1"/>
                          </a:solidFill>
                          <a:effectLst/>
                          <a:latin typeface="Arial Black" panose="020B0A04020102020204" pitchFamily="34" charset="0"/>
                          <a:cs typeface="Times New Roman" panose="02020603050405020304" pitchFamily="18" charset="0"/>
                        </a:rPr>
                        <a:t>VISUAL STUDIO</a:t>
                      </a:r>
                      <a:endParaRPr lang="fr-FR" sz="18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45429" marR="45429" marT="0" marB="0">
                    <a:solidFill>
                      <a:schemeClr val="accent2"/>
                    </a:solidFill>
                  </a:tcPr>
                </a:tc>
                <a:tc hMerge="1">
                  <a:txBody>
                    <a:bodyPr/>
                    <a:lstStyle/>
                    <a:p>
                      <a:endParaRPr lang="fr-FR"/>
                    </a:p>
                  </a:txBody>
                  <a:tcPr/>
                </a:tc>
                <a:extLst>
                  <a:ext uri="{0D108BD9-81ED-4DB2-BD59-A6C34878D82A}">
                    <a16:rowId xmlns:a16="http://schemas.microsoft.com/office/drawing/2014/main" val="309003027"/>
                  </a:ext>
                </a:extLst>
              </a:tr>
              <a:tr h="877130">
                <a:tc rowSpan="2">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40000"/>
                        <a:lumOff val="60000"/>
                      </a:schemeClr>
                    </a:solidFill>
                  </a:tcPr>
                </a:tc>
                <a:tc>
                  <a:txBody>
                    <a:bodyPr/>
                    <a:lstStyle/>
                    <a:p>
                      <a:pPr algn="just">
                        <a:lnSpc>
                          <a:spcPct val="150000"/>
                        </a:lnSpc>
                        <a:spcAft>
                          <a:spcPts val="1000"/>
                        </a:spcAft>
                      </a:pPr>
                      <a:r>
                        <a:rPr lang="en-US" sz="1800" b="1" dirty="0">
                          <a:solidFill>
                            <a:schemeClr val="accent2">
                              <a:lumMod val="50000"/>
                            </a:schemeClr>
                          </a:solidFill>
                          <a:effectLs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solidFill>
                      <a:schemeClr val="accent1">
                        <a:lumMod val="20000"/>
                        <a:lumOff val="80000"/>
                      </a:schemeClr>
                    </a:solidFill>
                  </a:tcPr>
                </a:tc>
                <a:extLst>
                  <a:ext uri="{0D108BD9-81ED-4DB2-BD59-A6C34878D82A}">
                    <a16:rowId xmlns:a16="http://schemas.microsoft.com/office/drawing/2014/main" val="2986597669"/>
                  </a:ext>
                </a:extLst>
              </a:tr>
              <a:tr h="585804">
                <a:tc vMerge="1">
                  <a:txBody>
                    <a:bodyPr/>
                    <a:lstStyle/>
                    <a:p>
                      <a:endParaRPr lang="fr-FR"/>
                    </a:p>
                  </a:txBody>
                  <a:tcPr/>
                </a:tc>
                <a:tc>
                  <a:txBody>
                    <a:bodyPr/>
                    <a:lstStyle/>
                    <a:p>
                      <a:r>
                        <a:rPr lang="en-US" sz="1800" b="1" dirty="0">
                          <a:solidFill>
                            <a:schemeClr val="accent2">
                              <a:lumMod val="50000"/>
                            </a:schemeClr>
                          </a:solidFill>
                          <a:effectLs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232003033"/>
                  </a:ext>
                </a:extLst>
              </a:tr>
            </a:tbl>
          </a:graphicData>
        </a:graphic>
      </p:graphicFrame>
      <p:pic>
        <p:nvPicPr>
          <p:cNvPr id="6152" name="Picture 23">
            <a:extLst>
              <a:ext uri="{FF2B5EF4-FFF2-40B4-BE49-F238E27FC236}">
                <a16:creationId xmlns:a16="http://schemas.microsoft.com/office/drawing/2014/main" id="{5985C68D-8816-B820-3443-334970E8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2" y="587353"/>
            <a:ext cx="557212" cy="492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5">
            <a:extLst>
              <a:ext uri="{FF2B5EF4-FFF2-40B4-BE49-F238E27FC236}">
                <a16:creationId xmlns:a16="http://schemas.microsoft.com/office/drawing/2014/main" id="{47BF3C8D-49C3-6D2A-F521-74B89E8E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 y="1884810"/>
            <a:ext cx="557212" cy="51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01" y="3323094"/>
            <a:ext cx="557212"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601" y="5105400"/>
            <a:ext cx="493711" cy="43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176269" y="0"/>
            <a:ext cx="8725359" cy="6659580"/>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These Microsoft tools are designed to support a broad range of tasks, from personal productivity to enterprise-level development and cloud services. They often integrate seamlessly with each other, providing a comprehensive ecosystem for individuals and organizations</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Here's an overview of their relation to ICT: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Version Control (Git): </a:t>
            </a:r>
            <a:r>
              <a:rPr lang="en-US" dirty="0">
                <a:effectLst/>
                <a:latin typeface="Times New Roman" panose="02020603050405020304" pitchFamily="18" charset="0"/>
                <a:ea typeface="Calibri" panose="020F0502020204030204" pitchFamily="34" charset="0"/>
                <a:cs typeface="Arial" panose="020B0604020202020204" pitchFamily="34" charset="0"/>
              </a:rPr>
              <a:t>Git is a distributed version control system that allows developers to track changes in their codebase. It is crucial in ICT as it enables multiple developers to work on the same project simultaneously without conflicts, roll back to previous versions, and collaborate effectively.</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Collaboration (GitHub):</a:t>
            </a:r>
            <a:r>
              <a:rPr lang="en-US" dirty="0">
                <a:effectLst/>
                <a:latin typeface="Times New Roman" panose="02020603050405020304" pitchFamily="18" charset="0"/>
                <a:ea typeface="Calibri" panose="020F0502020204030204" pitchFamily="34" charset="0"/>
                <a:cs typeface="Arial" panose="020B0604020202020204" pitchFamily="34" charset="0"/>
              </a:rPr>
              <a:t> GitHub allows developers to work on projects from different locations. This is especially important in the context of distributed teams and remote work, common in the ICT industry.</a:t>
            </a:r>
            <a:endParaRPr lang="fr-FR"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CC5DA9-7501-EADF-E600-EE8F01B62759}"/>
              </a:ext>
            </a:extLst>
          </p:cNvPr>
          <p:cNvSpPr txBox="1"/>
          <p:nvPr/>
        </p:nvSpPr>
        <p:spPr>
          <a:xfrm>
            <a:off x="-198303" y="616944"/>
            <a:ext cx="9419421" cy="5033879"/>
          </a:xfrm>
          <a:prstGeom prst="rect">
            <a:avLst/>
          </a:prstGeom>
          <a:noFill/>
        </p:spPr>
        <p:txBody>
          <a:bodyPr wrap="square" rtlCol="0">
            <a:spAutoFit/>
          </a:bodyPr>
          <a:lstStyle/>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Code Hosting and Repository Management (GitHub): </a:t>
            </a: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serves as a central hub for hosting Git repositories. Developers can push their code to GitHub, making it accessible to others in the team. The repository management features of GitHub are crucial in organizing code, managing access, and ensuring a centralized location for codebase storage.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Issue Tracking and Product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provides tools for issue tracking and project management, allowing teams to organize and prioritize tasks. The issue tracking system helps in identifying and resolving problems, tracking feature requests, and managing the overall project lifecycle.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Open-Source Development: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is a prominent platform for hosting open-source projects, fostering collaboration and community contributions. Many ICT projects, libraries, and frameworks are open source, and GitHub provides a space for developers to contribute, share, and collaborate on such projects</a:t>
            </a:r>
            <a:r>
              <a:rPr lang="en-US" dirty="0">
                <a:effectLst/>
                <a:latin typeface="Time new roma"/>
                <a:ea typeface="Calibri" panose="020F0502020204030204" pitchFamily="34" charset="0"/>
                <a:cs typeface="Arial" panose="020B0604020202020204" pitchFamily="34" charset="0"/>
              </a:rPr>
              <a:t>.</a:t>
            </a:r>
            <a:endParaRPr lang="fr-FR" dirty="0">
              <a:effectLst/>
              <a:latin typeface="Time new rom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467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352540"/>
            <a:ext cx="8527055" cy="5611793"/>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These technologies play crucial roles in software development, collaboration, and cloud computing, contributing to the efficiency and effectiveness of IT processes. Keep in mind that the technology landscape is dynamic, and new tools and services may emerge over time.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363557" y="296128"/>
            <a:ext cx="8824511" cy="5927777"/>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24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5G Technology: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buClr>
                <a:srgbClr val="FF0000"/>
              </a:buClr>
            </a:pPr>
            <a:r>
              <a:rPr lang="fr-FR" sz="1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deployment and widespread adoption of 5G networks were well underway, promising faster and more reliable connectivity. In the future, 5G is expected to enable new applications and services, especially in areas like augmented reality, virtual reality, and the Internet of Things (IoT).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and Machine Learning (ML):</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integration of AI and ML into ICT systems was already a prominent trend. In the future, we can expect even more intelligent and adaptive systems, ranging from advanced data analytics to smart automation in various industries.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4C4E5D0-2DED-47B2-90D6-A88674129919}"/>
              </a:ext>
            </a:extLst>
          </p:cNvPr>
          <p:cNvPicPr>
            <a:picLocks noChangeAspect="1"/>
          </p:cNvPicPr>
          <p:nvPr/>
        </p:nvPicPr>
        <p:blipFill>
          <a:blip r:embed="rId2"/>
          <a:stretch>
            <a:fillRect/>
          </a:stretch>
        </p:blipFill>
        <p:spPr>
          <a:xfrm>
            <a:off x="9820276" y="2306198"/>
            <a:ext cx="2274868" cy="2245603"/>
          </a:xfrm>
          <a:prstGeom prst="rect">
            <a:avLst/>
          </a:prstGeom>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3AC089-2B10-09A8-A2A9-5AEEEDA1A601}"/>
              </a:ext>
            </a:extLst>
          </p:cNvPr>
          <p:cNvSpPr txBox="1"/>
          <p:nvPr/>
        </p:nvSpPr>
        <p:spPr>
          <a:xfrm>
            <a:off x="253388" y="198304"/>
            <a:ext cx="9155017" cy="5859553"/>
          </a:xfrm>
          <a:prstGeom prst="rect">
            <a:avLst/>
          </a:prstGeom>
          <a:noFill/>
        </p:spPr>
        <p:txBody>
          <a:bodyPr wrap="square" rtlCol="0">
            <a:spAutoFit/>
          </a:bodyPr>
          <a:lstStyle/>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connected devices was increasing, and IoT applications were expanding across sectors such as healthcare, smart cities, agriculture, and manufacturing. The future of ICT involves a more seamless and integrated IoT ecosystem, with enhanced security and interoperability.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Cybersecurity: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increasing complexity and connectivity of ICT systems, cybersecurity becomes even more critical. Future developments in ICT will likely focus on improving security measures, incorporating advanced encryption, and developing innovative solutions to counter evolving cyber threats.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Human-Computer Interaction (HCI):</a:t>
            </a:r>
            <a:endParaRPr lang="fr-FR"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ICT involves improving the ways in which humans interact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6076D0-7DDB-405C-BECB-BBD6C08C61F9}"/>
              </a:ext>
            </a:extLst>
          </p:cNvPr>
          <p:cNvPicPr>
            <a:picLocks noChangeAspect="1"/>
          </p:cNvPicPr>
          <p:nvPr/>
        </p:nvPicPr>
        <p:blipFill>
          <a:blip r:embed="rId2"/>
          <a:stretch>
            <a:fillRect/>
          </a:stretch>
        </p:blipFill>
        <p:spPr>
          <a:xfrm>
            <a:off x="9725025" y="2124516"/>
            <a:ext cx="2362200" cy="2018859"/>
          </a:xfrm>
          <a:prstGeom prst="rect">
            <a:avLst/>
          </a:prstGeom>
        </p:spPr>
      </p:pic>
    </p:spTree>
    <p:extLst>
      <p:ext uri="{BB962C8B-B14F-4D97-AF65-F5344CB8AC3E}">
        <p14:creationId xmlns:p14="http://schemas.microsoft.com/office/powerpoint/2010/main" val="20680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264405" y="187287"/>
            <a:ext cx="8967730" cy="6002349"/>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4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continues to shape and redefine our world. The period leading up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witnessed remarkable advancements in areas such as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5G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technology, artificial intelligence, the Internet of Things, and cybersecurity. These innovations have not only transformed the way we communicate and process information but have also paved the way for unprecedented opportunities.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with these advancements many challenges surfaced. One of the most prominent challenges is the rapid pace of technological growth which often outpaced the ability of organizations and individuals to adapt. In addition, the use of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raises ethical questions, such as the responsible use of artificial intelligence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automation's impact on employment, and the ethical implications of data collection and analysis. Moreover, not everyone has equal access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disparities in access to technology, internet connectivity, and digital literacy can widen social and economic gaps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2" descr="doc, document, list, paper, todo, checklist, tasks ">
            <a:extLst>
              <a:ext uri="{FF2B5EF4-FFF2-40B4-BE49-F238E27FC236}">
                <a16:creationId xmlns:a16="http://schemas.microsoft.com/office/drawing/2014/main" id="{ABF42BB0-96B2-4081-87C2-038EF38FF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960" y="1862722"/>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B1B529-9D0D-4D97-936C-C7AA42B62BAB}"/>
              </a:ext>
            </a:extLst>
          </p:cNvPr>
          <p:cNvSpPr/>
          <p:nvPr/>
        </p:nvSpPr>
        <p:spPr>
          <a:xfrm>
            <a:off x="4352925" y="971550"/>
            <a:ext cx="3505200" cy="4152900"/>
          </a:xfrm>
          <a:prstGeom prst="rect">
            <a:avLst/>
          </a:prstGeom>
          <a:noFill/>
          <a:ln>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30323B-C5FB-4E2F-A774-FAC07624DEA1}"/>
              </a:ext>
            </a:extLst>
          </p:cNvPr>
          <p:cNvSpPr txBox="1"/>
          <p:nvPr/>
        </p:nvSpPr>
        <p:spPr>
          <a:xfrm>
            <a:off x="3209924" y="1478518"/>
            <a:ext cx="6467475" cy="1569660"/>
          </a:xfrm>
          <a:prstGeom prst="rect">
            <a:avLst/>
          </a:prstGeom>
          <a:noFill/>
        </p:spPr>
        <p:txBody>
          <a:bodyPr wrap="square" rtlCol="0">
            <a:spAutoFit/>
          </a:bodyPr>
          <a:lstStyle/>
          <a:p>
            <a:r>
              <a:rPr lang="en-US" sz="9600" dirty="0">
                <a:latin typeface="Engravers MT" panose="02090707080505020304" pitchFamily="18" charset="0"/>
              </a:rPr>
              <a:t>THANK</a:t>
            </a:r>
          </a:p>
        </p:txBody>
      </p:sp>
      <p:sp>
        <p:nvSpPr>
          <p:cNvPr id="5" name="TextBox 4">
            <a:extLst>
              <a:ext uri="{FF2B5EF4-FFF2-40B4-BE49-F238E27FC236}">
                <a16:creationId xmlns:a16="http://schemas.microsoft.com/office/drawing/2014/main" id="{708A6DA4-D64E-4D21-9E00-C4711841B953}"/>
              </a:ext>
            </a:extLst>
          </p:cNvPr>
          <p:cNvSpPr txBox="1"/>
          <p:nvPr/>
        </p:nvSpPr>
        <p:spPr>
          <a:xfrm>
            <a:off x="4181473" y="3063182"/>
            <a:ext cx="4524375" cy="1569660"/>
          </a:xfrm>
          <a:prstGeom prst="rect">
            <a:avLst/>
          </a:prstGeom>
          <a:noFill/>
        </p:spPr>
        <p:txBody>
          <a:bodyPr wrap="square" rtlCol="0">
            <a:spAutoFit/>
          </a:bodyPr>
          <a:lstStyle/>
          <a:p>
            <a:r>
              <a:rPr lang="en-US" sz="9600" dirty="0">
                <a:latin typeface="Engravers MT" panose="02090707080505020304" pitchFamily="18" charset="0"/>
              </a:rPr>
              <a:t>YOU</a:t>
            </a:r>
          </a:p>
        </p:txBody>
      </p:sp>
    </p:spTree>
    <p:extLst>
      <p:ext uri="{BB962C8B-B14F-4D97-AF65-F5344CB8AC3E}">
        <p14:creationId xmlns:p14="http://schemas.microsoft.com/office/powerpoint/2010/main" val="27486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69458" y="476479"/>
            <a:ext cx="8339769" cy="5905041"/>
          </a:xfrm>
          <a:prstGeom prst="rect">
            <a:avLst/>
          </a:prstGeom>
          <a:noFill/>
        </p:spPr>
        <p:txBody>
          <a:bodyPr wrap="square" rtlCol="0">
            <a:spAutoFit/>
          </a:bodyPr>
          <a:lstStyle/>
          <a:p>
            <a:r>
              <a:rPr lang="fr-FR" sz="2800" b="1" dirty="0">
                <a:solidFill>
                  <a:srgbClr val="FFC000"/>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History and evolution of TIC</a:t>
            </a:r>
            <a:endParaRPr lang="en-US" sz="2400" b="1" spc="-5" dirty="0">
              <a:solidFill>
                <a:srgbClr val="FFC000"/>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C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C00000"/>
                </a:solidFill>
                <a:effectLst/>
                <a:latin typeface="Times New Roman" panose="02020603050405020304" pitchFamily="18" charset="0"/>
                <a:ea typeface="Calibri" panose="020F0502020204030204" pitchFamily="34" charset="0"/>
              </a:rPr>
              <a:t>,</a:t>
            </a:r>
            <a:r>
              <a:rPr lang="en-US" sz="1800" spc="-5" dirty="0">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spc="-5" dirty="0">
                <a:solidFill>
                  <a:srgbClr val="C00000"/>
                </a:solidFill>
                <a:effectLst/>
                <a:highlight>
                  <a:srgbClr val="D3D3D3"/>
                </a:highlight>
                <a:latin typeface="Times New Roman" panose="02020603050405020304" pitchFamily="18" charset="0"/>
                <a:ea typeface="Calibri" panose="020F0502020204030204" pitchFamily="34" charset="0"/>
              </a:rPr>
              <a:t>first electronic computers</a:t>
            </a:r>
            <a:r>
              <a:rPr lang="en-US" sz="1800" spc="-5" dirty="0">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pic>
        <p:nvPicPr>
          <p:cNvPr id="4" name="Image 3">
            <a:extLst>
              <a:ext uri="{FF2B5EF4-FFF2-40B4-BE49-F238E27FC236}">
                <a16:creationId xmlns:a16="http://schemas.microsoft.com/office/drawing/2014/main" id="{0BAB4BEE-1792-EDFF-BB5D-1DDCED558A26}"/>
              </a:ext>
            </a:extLst>
          </p:cNvPr>
          <p:cNvPicPr>
            <a:picLocks noChangeAspect="1"/>
          </p:cNvPicPr>
          <p:nvPr/>
        </p:nvPicPr>
        <p:blipFill>
          <a:blip r:embed="rId2"/>
          <a:stretch>
            <a:fillRect/>
          </a:stretch>
        </p:blipFill>
        <p:spPr>
          <a:xfrm>
            <a:off x="330507" y="2886590"/>
            <a:ext cx="4406748" cy="2214219"/>
          </a:xfrm>
          <a:prstGeom prst="rect">
            <a:avLst/>
          </a:prstGeom>
        </p:spPr>
      </p:pic>
      <p:sp>
        <p:nvSpPr>
          <p:cNvPr id="6" name="Text Box 4">
            <a:extLst>
              <a:ext uri="{FF2B5EF4-FFF2-40B4-BE49-F238E27FC236}">
                <a16:creationId xmlns:a16="http://schemas.microsoft.com/office/drawing/2014/main" id="{7AFC094C-7DFE-8BC1-9F8A-F40FD9620BD3}"/>
              </a:ext>
            </a:extLst>
          </p:cNvPr>
          <p:cNvSpPr txBox="1"/>
          <p:nvPr/>
        </p:nvSpPr>
        <p:spPr>
          <a:xfrm>
            <a:off x="936617" y="5265708"/>
            <a:ext cx="2026920" cy="1828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i="1" dirty="0">
                <a:solidFill>
                  <a:schemeClr val="accent6">
                    <a:lumMod val="75000"/>
                  </a:schemeClr>
                </a:solidFill>
                <a:effectLst/>
                <a:latin typeface="Time new roma"/>
                <a:ea typeface="Calibri" panose="020F0502020204030204" pitchFamily="34" charset="0"/>
                <a:cs typeface="Arial" panose="020B0604020202020204" pitchFamily="34" charset="0"/>
              </a:rPr>
              <a:t>Figure 1: a Telegraph</a:t>
            </a:r>
            <a:endParaRPr lang="fr-FR" i="1" dirty="0">
              <a:solidFill>
                <a:schemeClr val="accent6">
                  <a:lumMod val="75000"/>
                </a:schemeClr>
              </a:solidFill>
              <a:effectLst/>
              <a:latin typeface="Time new roma"/>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3"/>
          <a:stretch>
            <a:fillRect/>
          </a:stretch>
        </p:blipFill>
        <p:spPr>
          <a:xfrm>
            <a:off x="5144189" y="2886590"/>
            <a:ext cx="4054895" cy="2214219"/>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5552502" y="5172482"/>
            <a:ext cx="3646582" cy="369332"/>
          </a:xfrm>
          <a:prstGeom prst="rect">
            <a:avLst/>
          </a:prstGeom>
          <a:noFill/>
        </p:spPr>
        <p:txBody>
          <a:bodyPr wrap="square" rtlCol="0">
            <a:spAutoFit/>
          </a:bodyPr>
          <a:lstStyle/>
          <a:p>
            <a:r>
              <a:rPr lang="fr-FR" i="1" dirty="0">
                <a:solidFill>
                  <a:schemeClr val="accent6">
                    <a:lumMod val="75000"/>
                  </a:schemeClr>
                </a:solidFill>
                <a:latin typeface="Time new roma"/>
              </a:rPr>
              <a:t>Figure 2 : </a:t>
            </a:r>
            <a:r>
              <a:rPr lang="en-US" sz="1800" i="1" dirty="0">
                <a:solidFill>
                  <a:schemeClr val="accent6">
                    <a:lumMod val="75000"/>
                  </a:schemeClr>
                </a:solidFill>
                <a:effectLst/>
                <a:latin typeface="Time new roma"/>
                <a:ea typeface="Calibri" panose="020F0502020204030204" pitchFamily="34" charset="0"/>
                <a:cs typeface="Arial" panose="020B0604020202020204" pitchFamily="34" charset="0"/>
              </a:rPr>
              <a:t>First electronic computer</a:t>
            </a:r>
            <a:endParaRPr lang="fr-FR" i="1" dirty="0">
              <a:solidFill>
                <a:schemeClr val="accent6">
                  <a:lumMod val="75000"/>
                </a:schemeClr>
              </a:solidFill>
              <a:latin typeface="Time new roma"/>
            </a:endParaRPr>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242371" y="473726"/>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      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 2">
            <a:extLst>
              <a:ext uri="{FF2B5EF4-FFF2-40B4-BE49-F238E27FC236}">
                <a16:creationId xmlns:a16="http://schemas.microsoft.com/office/drawing/2014/main" id="{57260E48-1D51-2CEF-A58C-2C56E8F98054}"/>
              </a:ext>
            </a:extLst>
          </p:cNvPr>
          <p:cNvPicPr>
            <a:picLocks noChangeAspect="1"/>
          </p:cNvPicPr>
          <p:nvPr/>
        </p:nvPicPr>
        <p:blipFill>
          <a:blip r:embed="rId2"/>
          <a:stretch>
            <a:fillRect/>
          </a:stretch>
        </p:blipFill>
        <p:spPr>
          <a:xfrm>
            <a:off x="5277079" y="3690650"/>
            <a:ext cx="3712684" cy="1972019"/>
          </a:xfrm>
          <a:prstGeom prst="rect">
            <a:avLst/>
          </a:prstGeom>
        </p:spPr>
      </p:pic>
      <p:pic>
        <p:nvPicPr>
          <p:cNvPr id="4" name="Image 3">
            <a:extLst>
              <a:ext uri="{FF2B5EF4-FFF2-40B4-BE49-F238E27FC236}">
                <a16:creationId xmlns:a16="http://schemas.microsoft.com/office/drawing/2014/main" id="{41163CC1-CB5D-1BAD-647A-505DB6EBE534}"/>
              </a:ext>
            </a:extLst>
          </p:cNvPr>
          <p:cNvPicPr>
            <a:picLocks noChangeAspect="1"/>
          </p:cNvPicPr>
          <p:nvPr/>
        </p:nvPicPr>
        <p:blipFill>
          <a:blip r:embed="rId3"/>
          <a:stretch>
            <a:fillRect/>
          </a:stretch>
        </p:blipFill>
        <p:spPr>
          <a:xfrm>
            <a:off x="407624" y="3690650"/>
            <a:ext cx="3712684" cy="1972019"/>
          </a:xfrm>
          <a:prstGeom prst="rect">
            <a:avLst/>
          </a:prstGeom>
        </p:spPr>
      </p:pic>
      <p:sp>
        <p:nvSpPr>
          <p:cNvPr id="5" name="ZoneTexte 4">
            <a:extLst>
              <a:ext uri="{FF2B5EF4-FFF2-40B4-BE49-F238E27FC236}">
                <a16:creationId xmlns:a16="http://schemas.microsoft.com/office/drawing/2014/main" id="{346A1028-412A-E975-F3E4-260F52A2FA6A}"/>
              </a:ext>
            </a:extLst>
          </p:cNvPr>
          <p:cNvSpPr txBox="1"/>
          <p:nvPr/>
        </p:nvSpPr>
        <p:spPr>
          <a:xfrm>
            <a:off x="5387249" y="5662669"/>
            <a:ext cx="3712683" cy="646331"/>
          </a:xfrm>
          <a:prstGeom prst="rect">
            <a:avLst/>
          </a:prstGeom>
          <a:noFill/>
        </p:spPr>
        <p:txBody>
          <a:bodyPr wrap="squar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4 : </a:t>
            </a:r>
            <a:r>
              <a:rPr lang="en-US" sz="1800" b="1" i="1" dirty="0">
                <a:solidFill>
                  <a:schemeClr val="accent1">
                    <a:lumMod val="75000"/>
                  </a:schemeClr>
                </a:solidFill>
                <a:effectLst/>
                <a:latin typeface="Times New Roman" panose="02020603050405020304" pitchFamily="18" charset="0"/>
                <a:cs typeface="Times New Roman" panose="02020603050405020304" pitchFamily="18" charset="0"/>
              </a:rPr>
              <a:t>Artificial Intelligence</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33179808-142A-B63A-F5D0-0F46CCE6F98B}"/>
              </a:ext>
            </a:extLst>
          </p:cNvPr>
          <p:cNvSpPr txBox="1"/>
          <p:nvPr/>
        </p:nvSpPr>
        <p:spPr>
          <a:xfrm>
            <a:off x="771181" y="5685320"/>
            <a:ext cx="2089033" cy="369332"/>
          </a:xfrm>
          <a:prstGeom prst="rect">
            <a:avLst/>
          </a:prstGeom>
          <a:noFill/>
        </p:spPr>
        <p:txBody>
          <a:bodyPr wrap="non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3 : Internet  </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686878A-7FC9-41C0-A64E-FFF2BF87122A}"/>
              </a:ext>
            </a:extLst>
          </p:cNvPr>
          <p:cNvPicPr>
            <a:picLocks noChangeAspect="1"/>
          </p:cNvPicPr>
          <p:nvPr/>
        </p:nvPicPr>
        <p:blipFill>
          <a:blip r:embed="rId4"/>
          <a:stretch>
            <a:fillRect/>
          </a:stretch>
        </p:blipFill>
        <p:spPr>
          <a:xfrm>
            <a:off x="9852062" y="145223"/>
            <a:ext cx="2152651" cy="2074208"/>
          </a:xfrm>
          <a:prstGeom prst="rect">
            <a:avLst/>
          </a:prstGeom>
        </p:spPr>
      </p:pic>
      <p:pic>
        <p:nvPicPr>
          <p:cNvPr id="3074" name="Picture 2" descr="Ai, artificial intelligence, automaton, brain, electronics, robotics, technology icon - Free download">
            <a:extLst>
              <a:ext uri="{FF2B5EF4-FFF2-40B4-BE49-F238E27FC236}">
                <a16:creationId xmlns:a16="http://schemas.microsoft.com/office/drawing/2014/main" id="{8E13453E-CA5B-48DF-97FE-D5080A1576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6534" y="4868225"/>
            <a:ext cx="2045466" cy="184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927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400" b="1"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pic>
        <p:nvPicPr>
          <p:cNvPr id="4" name="Picture 3">
            <a:extLst>
              <a:ext uri="{FF2B5EF4-FFF2-40B4-BE49-F238E27FC236}">
                <a16:creationId xmlns:a16="http://schemas.microsoft.com/office/drawing/2014/main" id="{8B4B5E06-563D-4485-9E3E-B028590D54D5}"/>
              </a:ext>
            </a:extLst>
          </p:cNvPr>
          <p:cNvPicPr>
            <a:picLocks noChangeAspect="1"/>
          </p:cNvPicPr>
          <p:nvPr/>
        </p:nvPicPr>
        <p:blipFill>
          <a:blip r:embed="rId2"/>
          <a:stretch>
            <a:fillRect/>
          </a:stretch>
        </p:blipFill>
        <p:spPr>
          <a:xfrm>
            <a:off x="9624332" y="2438401"/>
            <a:ext cx="2371725" cy="1909762"/>
          </a:xfrm>
          <a:prstGeom prst="rect">
            <a:avLst/>
          </a:prstGeom>
        </p:spPr>
      </p:pic>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rgbClr val="FFC000"/>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services</a:t>
            </a:r>
            <a:endParaRPr lang="fr-FR" sz="2000" b="1" i="1" dirty="0">
              <a:solidFill>
                <a:schemeClr val="accent3">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3114</TotalTime>
  <Words>2491</Words>
  <Application>Microsoft Office PowerPoint</Application>
  <PresentationFormat>Widescreen</PresentationFormat>
  <Paragraphs>101</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Calibri</vt:lpstr>
      <vt:lpstr>Engravers MT</vt:lpstr>
      <vt:lpstr>Symbol</vt:lpstr>
      <vt:lpstr>Time new roma</vt:lpstr>
      <vt:lpstr>Times New Roman</vt:lpstr>
      <vt:lpstr>Trebuchet MS</vt:lpstr>
      <vt:lpstr>Wingdings</vt:lpstr>
      <vt:lpstr>Wingdings 3</vt:lpstr>
      <vt:lpstr>Facette</vt:lpstr>
      <vt:lpstr>Final Project of TIC  Information and Communication Technologies ICT  &amp; Technologies related to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DELL</cp:lastModifiedBy>
  <cp:revision>7</cp:revision>
  <dcterms:created xsi:type="dcterms:W3CDTF">2024-01-01T17:55:02Z</dcterms:created>
  <dcterms:modified xsi:type="dcterms:W3CDTF">2024-01-05T20:12:02Z</dcterms:modified>
</cp:coreProperties>
</file>