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6" r:id="rId14"/>
    <p:sldId id="270" r:id="rId15"/>
    <p:sldId id="271" r:id="rId16"/>
    <p:sldId id="272" r:id="rId17"/>
    <p:sldId id="273" r:id="rId18"/>
    <p:sldId id="274"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10:43:51.951" v="6803" actId="255"/>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10:43:09.118" v="6801" actId="255"/>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10:43:09.118" v="6801" actId="255"/>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10:43:40.396" v="6802" actId="255"/>
        <pc:sldMkLst>
          <pc:docMk/>
          <pc:sldMk cId="1324247123" sldId="273"/>
        </pc:sldMkLst>
        <pc:spChg chg="add mod">
          <ac:chgData name="Chahinez Yahiaoui" userId="60bbd5248aadbc6a" providerId="LiveId" clId="{755EDBCF-F2E2-4603-A54C-DE63A909D963}" dt="2024-01-05T10:43:40.396" v="6802" actId="255"/>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10:43:51.951" v="6803" actId="255"/>
        <pc:sldMkLst>
          <pc:docMk/>
          <pc:sldMk cId="125317397" sldId="275"/>
        </pc:sldMkLst>
        <pc:spChg chg="add mod">
          <ac:chgData name="Chahinez Yahiaoui" userId="60bbd5248aadbc6a" providerId="LiveId" clId="{755EDBCF-F2E2-4603-A54C-DE63A909D963}" dt="2024-01-05T10:43:51.951" v="6803" actId="255"/>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‹N°›</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9997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44666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4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55078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07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1648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76864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9581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8252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20203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700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42367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9486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2502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548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Tree>
    <p:extLst>
      <p:ext uri="{BB962C8B-B14F-4D97-AF65-F5344CB8AC3E}">
        <p14:creationId xmlns:p14="http://schemas.microsoft.com/office/powerpoint/2010/main" val="57858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‹N°›</a:t>
            </a:fld>
            <a:endParaRPr lang="fr-FR"/>
          </a:p>
        </p:txBody>
      </p:sp>
    </p:spTree>
    <p:extLst>
      <p:ext uri="{BB962C8B-B14F-4D97-AF65-F5344CB8AC3E}">
        <p14:creationId xmlns:p14="http://schemas.microsoft.com/office/powerpoint/2010/main" val="380337889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en.wikipedia.org/wiki/Web_application" TargetMode="External"/><Relationship Id="rId7" Type="http://schemas.openxmlformats.org/officeDocument/2006/relationships/image" Target="../media/image17.png"/><Relationship Id="rId2" Type="http://schemas.openxmlformats.org/officeDocument/2006/relationships/hyperlink" Target="https://en.wikipedia.org/wiki/Presentation_program" TargetMode="Externa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s://en.wikipedia.org/wiki/Google" TargetMode="External"/><Relationship Id="rId4" Type="http://schemas.openxmlformats.org/officeDocument/2006/relationships/hyperlink" Target="https://en.wikipedia.org/wiki/Google_Docs_Edito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opedia.com/definition/27854/enterprise-compu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2815750" y="2572158"/>
            <a:ext cx="6560500" cy="1480457"/>
          </a:xfrm>
        </p:spPr>
        <p:txBody>
          <a:bodyPr/>
          <a:lstStyle/>
          <a:p>
            <a:pPr>
              <a:lnSpc>
                <a:spcPct val="115000"/>
              </a:lnSpc>
              <a:spcAft>
                <a:spcPts val="1000"/>
              </a:spcAft>
            </a:pP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3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544286" y="4049486"/>
            <a:ext cx="4242289" cy="1110312"/>
          </a:xfrm>
        </p:spPr>
        <p:txBody>
          <a:bodyPr>
            <a:normAutofit fontScale="25000" lnSpcReduction="20000"/>
          </a:bodyPr>
          <a:lstStyle/>
          <a:p>
            <a:pPr lvl="0" algn="just">
              <a:lnSpc>
                <a:spcPct val="150000"/>
              </a:lnSpc>
            </a:pPr>
            <a:r>
              <a:rPr lang="fr-FR" sz="8000" b="1"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Assembled</a:t>
            </a:r>
            <a:r>
              <a:rPr lang="fr-FR" sz="80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fr-FR" sz="8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group 8</a:t>
            </a:r>
          </a:p>
          <a:p>
            <a:pPr marL="285750" lvl="0" indent="-285750" algn="just">
              <a:lnSpc>
                <a:spcPct val="150000"/>
              </a:lnSpc>
              <a:buFont typeface="Arial" panose="020B0604020202020204" pitchFamily="34" charset="0"/>
              <a:buChar char="•"/>
            </a:pP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Hala</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Boudiaf Aicha </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Hamza  Nacera Noor</a:t>
            </a:r>
          </a:p>
          <a:p>
            <a:pPr marL="285750" indent="-285750" algn="just">
              <a:lnSpc>
                <a:spcPct val="150000"/>
              </a:lnSpc>
              <a:buFont typeface="Arial" panose="020B0604020202020204" pitchFamily="34" charset="0"/>
              <a:buChar char="•"/>
            </a:pPr>
            <a:r>
              <a:rPr lang="en-US" sz="6400" dirty="0" err="1">
                <a:solidFill>
                  <a:schemeClr val="tx2"/>
                </a:solidFill>
                <a:effectLst/>
                <a:latin typeface="Times New Roman" panose="02020603050405020304" pitchFamily="18" charset="0"/>
                <a:ea typeface="Calibri" panose="020F0502020204030204" pitchFamily="34" charset="0"/>
                <a:cs typeface="Arial" panose="020B0604020202020204" pitchFamily="34" charset="0"/>
              </a:rPr>
              <a:t>Kamiri</a:t>
            </a:r>
            <a:r>
              <a:rPr lang="en-US" sz="64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 Lilia</a:t>
            </a:r>
            <a:endPar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Yahiaoui Chahinez </a:t>
            </a:r>
          </a:p>
          <a:p>
            <a:pPr marL="285750" lvl="0" indent="-285750" algn="just">
              <a:lnSpc>
                <a:spcPct val="150000"/>
              </a:lnSpc>
              <a:buFont typeface="Arial" panose="020B0604020202020204" pitchFamily="34" charset="0"/>
              <a:buChar char="•"/>
            </a:pPr>
            <a:endPar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ai, artificial intelligence, electronics, light bulb, robotics, science fiction, technology ">
            <a:extLst>
              <a:ext uri="{FF2B5EF4-FFF2-40B4-BE49-F238E27FC236}">
                <a16:creationId xmlns:a16="http://schemas.microsoft.com/office/drawing/2014/main" id="{04ABC423-6655-D657-0CD2-1772A4462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560" y="5440680"/>
            <a:ext cx="123444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ality, technology, virtual, vr ">
            <a:extLst>
              <a:ext uri="{FF2B5EF4-FFF2-40B4-BE49-F238E27FC236}">
                <a16:creationId xmlns:a16="http://schemas.microsoft.com/office/drawing/2014/main" id="{EBDED86A-68A8-E672-3EB5-01DC7FD0F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90" y="211517"/>
            <a:ext cx="2363770" cy="23637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ernet of things, internet, iot, wireless, mechanic, gear, settings ">
            <a:extLst>
              <a:ext uri="{FF2B5EF4-FFF2-40B4-BE49-F238E27FC236}">
                <a16:creationId xmlns:a16="http://schemas.microsoft.com/office/drawing/2014/main" id="{FDA02079-ADDA-688A-4EE1-67173983F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5480" y="30480"/>
            <a:ext cx="2636520" cy="263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2887812542"/>
              </p:ext>
            </p:extLst>
          </p:nvPr>
        </p:nvGraphicFramePr>
        <p:xfrm>
          <a:off x="402770" y="533402"/>
          <a:ext cx="8338459" cy="5428233"/>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722521">
                <a:tc gridSpan="2">
                  <a:txBody>
                    <a:bodyPr/>
                    <a:lstStyle/>
                    <a:p>
                      <a:pPr marL="457200" algn="ctr">
                        <a:lnSpc>
                          <a:spcPct val="150000"/>
                        </a:lnSpc>
                        <a:spcAft>
                          <a:spcPts val="1000"/>
                        </a:spcAft>
                      </a:pPr>
                      <a:r>
                        <a:rPr lang="en-US" sz="2000" dirty="0">
                          <a:solidFill>
                            <a:srgbClr val="C00000"/>
                          </a:solidFill>
                          <a:effectLst/>
                          <a:latin typeface="Times New Roman" panose="02020603050405020304" pitchFamily="18" charset="0"/>
                          <a:cs typeface="Times New Roman" panose="02020603050405020304" pitchFamily="18" charset="0"/>
                        </a:rPr>
                        <a:t>GOOGLE WORKSPACE</a:t>
                      </a:r>
                      <a:endParaRPr lang="fr-FR"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3739273820"/>
                  </a:ext>
                </a:extLst>
              </a:tr>
              <a:tr h="1807256">
                <a:tc>
                  <a:txBody>
                    <a:bodyPr/>
                    <a:lstStyle/>
                    <a:p>
                      <a:pPr algn="l">
                        <a:lnSpc>
                          <a:spcPct val="150000"/>
                        </a:lnSpc>
                        <a:spcAft>
                          <a:spcPts val="1000"/>
                        </a:spcAft>
                      </a:pPr>
                      <a:endParaRPr lang="fr-FR" sz="1100" dirty="0">
                        <a:solidFill>
                          <a:schemeClr val="accent1">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 It also provides a webmail interface, accessible through a web browser, and is also accessible through the official mobile application.</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8401037"/>
                  </a:ext>
                </a:extLst>
              </a:tr>
              <a:tr h="1441117">
                <a:tc>
                  <a:txBody>
                    <a:bodyPr/>
                    <a:lstStyle/>
                    <a:p>
                      <a:pPr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Launched on April 24, 2012,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938469"/>
                  </a:ext>
                </a:extLst>
              </a:tr>
              <a:tr h="145733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Docs is an online word processor included as part of the free, web-based Google Docs Editors suite offered by Google. It  is accessible via an internet browser as a web-based application and is also available as a mobile app.</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84581"/>
                  </a:ext>
                </a:extLst>
              </a:tr>
            </a:tbl>
          </a:graphicData>
        </a:graphic>
      </p:graphicFrame>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514" y="1625065"/>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22" y="3406446"/>
            <a:ext cx="641667" cy="63181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8">
            <a:extLst>
              <a:ext uri="{FF2B5EF4-FFF2-40B4-BE49-F238E27FC236}">
                <a16:creationId xmlns:a16="http://schemas.microsoft.com/office/drawing/2014/main" id="{2602CC55-248F-EBA8-0729-CA062114E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854" y="4853772"/>
            <a:ext cx="563563" cy="4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7"/>
                                        </p:tgtEl>
                                        <p:attrNameLst>
                                          <p:attrName>style.visibility</p:attrName>
                                        </p:attrNameLst>
                                      </p:cBhvr>
                                      <p:to>
                                        <p:strVal val="visible"/>
                                      </p:to>
                                    </p:set>
                                    <p:animEffect transition="in" filter="fade">
                                      <p:cBhvr>
                                        <p:cTn id="21" dur="1000"/>
                                        <p:tgtEl>
                                          <p:spTgt spid="4097"/>
                                        </p:tgtEl>
                                      </p:cBhvr>
                                    </p:animEffect>
                                    <p:anim calcmode="lin" valueType="num">
                                      <p:cBhvr>
                                        <p:cTn id="22" dur="1000" fill="hold"/>
                                        <p:tgtEl>
                                          <p:spTgt spid="4097"/>
                                        </p:tgtEl>
                                        <p:attrNameLst>
                                          <p:attrName>ppt_x</p:attrName>
                                        </p:attrNameLst>
                                      </p:cBhvr>
                                      <p:tavLst>
                                        <p:tav tm="0">
                                          <p:val>
                                            <p:strVal val="#ppt_x"/>
                                          </p:val>
                                        </p:tav>
                                        <p:tav tm="100000">
                                          <p:val>
                                            <p:strVal val="#ppt_x"/>
                                          </p:val>
                                        </p:tav>
                                      </p:tavLst>
                                    </p:anim>
                                    <p:anim calcmode="lin" valueType="num">
                                      <p:cBhvr>
                                        <p:cTn id="23"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3499599186"/>
              </p:ext>
            </p:extLst>
          </p:nvPr>
        </p:nvGraphicFramePr>
        <p:xfrm>
          <a:off x="612647" y="656243"/>
          <a:ext cx="8125333" cy="5217708"/>
        </p:xfrm>
        <a:graphic>
          <a:graphicData uri="http://schemas.openxmlformats.org/drawingml/2006/table">
            <a:tbl>
              <a:tblPr firstRow="1" firstCol="1" bandRow="1">
                <a:tableStyleId>{F5AB1C69-6EDB-4FF4-983F-18BD219EF322}</a:tableStyleId>
              </a:tblPr>
              <a:tblGrid>
                <a:gridCol w="1806766">
                  <a:extLst>
                    <a:ext uri="{9D8B030D-6E8A-4147-A177-3AD203B41FA5}">
                      <a16:colId xmlns:a16="http://schemas.microsoft.com/office/drawing/2014/main" val="4037179507"/>
                    </a:ext>
                  </a:extLst>
                </a:gridCol>
                <a:gridCol w="6318567">
                  <a:extLst>
                    <a:ext uri="{9D8B030D-6E8A-4147-A177-3AD203B41FA5}">
                      <a16:colId xmlns:a16="http://schemas.microsoft.com/office/drawing/2014/main" val="1696896879"/>
                    </a:ext>
                  </a:extLst>
                </a:gridCol>
              </a:tblGrid>
              <a:tr h="17981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solidFill>
                            <a:schemeClr val="bg1"/>
                          </a:solidFill>
                          <a:effectLst/>
                          <a:latin typeface="Times New Roman" panose="02020603050405020304" pitchFamily="18" charset="0"/>
                          <a:cs typeface="Times New Roman" panose="02020603050405020304" pitchFamily="18" charset="0"/>
                        </a:rPr>
                        <a:t>Google Sheet is a spreadsheet application included as part of the free, web-based Google Docs Editors suite offered by Google. The app allows users to create and edit files online while collaborating with other users in real-time. Edits are tracked by which user made them, along with a revision history. </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4209946402"/>
                  </a:ext>
                </a:extLst>
              </a:tr>
              <a:tr h="147668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Google Slides is a </a:t>
                      </a:r>
                      <a:r>
                        <a:rPr lang="en-US" sz="1800" u="sng" dirty="0">
                          <a:solidFill>
                            <a:srgbClr val="C00000"/>
                          </a:solidFill>
                          <a:effectLst/>
                          <a:latin typeface="Times New Roman" panose="02020603050405020304" pitchFamily="18" charset="0"/>
                          <a:cs typeface="Times New Roman" panose="02020603050405020304" pitchFamily="18" charset="0"/>
                          <a:hlinkClick r:id="rId2" tooltip="Presentation program">
                            <a:extLst>
                              <a:ext uri="{A12FA001-AC4F-418D-AE19-62706E023703}">
                                <ahyp:hlinkClr xmlns:ahyp="http://schemas.microsoft.com/office/drawing/2018/hyperlinkcolor" val="tx"/>
                              </a:ext>
                            </a:extLst>
                          </a:hlinkClick>
                        </a:rPr>
                        <a:t>presentation program</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cs typeface="Times New Roman" panose="02020603050405020304" pitchFamily="18" charset="0"/>
                        </a:rPr>
                        <a:t>included as part of the free, </a:t>
                      </a:r>
                      <a:r>
                        <a:rPr lang="en-US" sz="1800" u="sng" dirty="0">
                          <a:solidFill>
                            <a:srgbClr val="C00000"/>
                          </a:solidFill>
                          <a:effectLst/>
                          <a:latin typeface="Times New Roman" panose="02020603050405020304" pitchFamily="18" charset="0"/>
                          <a:cs typeface="Times New Roman" panose="02020603050405020304" pitchFamily="18" charset="0"/>
                          <a:hlinkClick r:id="rId3" tooltip="Web application">
                            <a:extLst>
                              <a:ext uri="{A12FA001-AC4F-418D-AE19-62706E023703}">
                                <ahyp:hlinkClr xmlns:ahyp="http://schemas.microsoft.com/office/drawing/2018/hyperlinkcolor" val="tx"/>
                              </a:ext>
                            </a:extLst>
                          </a:hlinkClick>
                        </a:rPr>
                        <a:t>web-based</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u="sng" dirty="0">
                          <a:solidFill>
                            <a:srgbClr val="C00000"/>
                          </a:solidFill>
                          <a:effectLst/>
                          <a:latin typeface="Times New Roman" panose="02020603050405020304" pitchFamily="18" charset="0"/>
                          <a:cs typeface="Times New Roman" panose="02020603050405020304" pitchFamily="18" charset="0"/>
                          <a:hlinkClick r:id="rId4" tooltip="Google Docs Editors">
                            <a:extLst>
                              <a:ext uri="{A12FA001-AC4F-418D-AE19-62706E023703}">
                                <ahyp:hlinkClr xmlns:ahyp="http://schemas.microsoft.com/office/drawing/2018/hyperlinkcolor" val="tx"/>
                              </a:ext>
                            </a:extLst>
                          </a:hlinkClick>
                        </a:rPr>
                        <a:t>Google Docs</a:t>
                      </a:r>
                      <a:r>
                        <a:rPr lang="en-US" sz="1800" dirty="0">
                          <a:effectLst/>
                          <a:latin typeface="Times New Roman" panose="02020603050405020304" pitchFamily="18" charset="0"/>
                          <a:cs typeface="Times New Roman" panose="02020603050405020304" pitchFamily="18" charset="0"/>
                        </a:rPr>
                        <a:t> suite offered by</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u="sng" dirty="0">
                          <a:solidFill>
                            <a:srgbClr val="C00000"/>
                          </a:solidFill>
                          <a:effectLst/>
                          <a:latin typeface="Times New Roman" panose="02020603050405020304" pitchFamily="18" charset="0"/>
                          <a:cs typeface="Times New Roman" panose="02020603050405020304" pitchFamily="18" charset="0"/>
                          <a:hlinkClick r:id="rId5" tooltip="Google">
                            <a:extLst>
                              <a:ext uri="{A12FA001-AC4F-418D-AE19-62706E023703}">
                                <ahyp:hlinkClr xmlns:ahyp="http://schemas.microsoft.com/office/drawing/2018/hyperlinkcolor" val="tx"/>
                              </a:ext>
                            </a:extLst>
                          </a:hlinkClick>
                        </a:rPr>
                        <a:t>Google</a:t>
                      </a:r>
                      <a:r>
                        <a:rPr lang="en-US" sz="1800" dirty="0">
                          <a:effectLst/>
                          <a:latin typeface="Times New Roman" panose="02020603050405020304" pitchFamily="18" charset="0"/>
                          <a:cs typeface="Times New Roman" panose="02020603050405020304" pitchFamily="18" charset="0"/>
                        </a:rPr>
                        <a:t>. The app allows users to create and edit files online while collaborating with other users in real-time. Those edits are tracked by a user with a revision history presenting changes.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958558"/>
                  </a:ext>
                </a:extLst>
              </a:tr>
              <a:tr h="1772154">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Google Classroom is a free blended learning platform developed by Google for educational institutions that aims to simplify creating, distributing, and grading assignments. The primary purpose of Google Classroom is to streamline the process of sharing files between teachers and students. As of 2021, approximately 150 million users use Google Classroom.</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414004"/>
                  </a:ext>
                </a:extLst>
              </a:tr>
            </a:tbl>
          </a:graphicData>
        </a:graphic>
      </p:graphicFrame>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3801" y="1226646"/>
            <a:ext cx="549275"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902" y="2895600"/>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352" y="4624300"/>
            <a:ext cx="6381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1"/>
                                        </p:tgtEl>
                                        <p:attrNameLst>
                                          <p:attrName>style.visibility</p:attrName>
                                        </p:attrNameLst>
                                      </p:cBhvr>
                                      <p:to>
                                        <p:strVal val="visible"/>
                                      </p:to>
                                    </p:set>
                                    <p:animEffect transition="in" filter="fade">
                                      <p:cBhvr>
                                        <p:cTn id="21" dur="1000"/>
                                        <p:tgtEl>
                                          <p:spTgt spid="5121"/>
                                        </p:tgtEl>
                                      </p:cBhvr>
                                    </p:animEffect>
                                    <p:anim calcmode="lin" valueType="num">
                                      <p:cBhvr>
                                        <p:cTn id="22" dur="1000" fill="hold"/>
                                        <p:tgtEl>
                                          <p:spTgt spid="5121"/>
                                        </p:tgtEl>
                                        <p:attrNameLst>
                                          <p:attrName>ppt_x</p:attrName>
                                        </p:attrNameLst>
                                      </p:cBhvr>
                                      <p:tavLst>
                                        <p:tav tm="0">
                                          <p:val>
                                            <p:strVal val="#ppt_x"/>
                                          </p:val>
                                        </p:tav>
                                        <p:tav tm="100000">
                                          <p:val>
                                            <p:strVal val="#ppt_x"/>
                                          </p:val>
                                        </p:tav>
                                      </p:tavLst>
                                    </p:anim>
                                    <p:anim calcmode="lin" valueType="num">
                                      <p:cBhvr>
                                        <p:cTn id="23"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186598" y="227013"/>
            <a:ext cx="9100621" cy="2927083"/>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Microsoft tools</a:t>
            </a:r>
            <a:endParaRPr lang="fr-FR" sz="1800" b="1" i="1" dirty="0">
              <a:solidFill>
                <a:schemeClr val="accent3">
                  <a:lumMod val="75000"/>
                </a:schemeClr>
              </a:solidFill>
              <a:effectLst/>
              <a:latin typeface="Times New Roman" panose="02020603050405020304" pitchFamily="18" charset="0"/>
            </a:endParaRPr>
          </a:p>
          <a:p>
            <a:pPr marL="228600"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a:p>
            <a:pPr marL="228600" indent="228600" algn="just">
              <a:lnSpc>
                <a:spcPct val="150000"/>
              </a:lnSpc>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228600" indent="228600" algn="just">
              <a:lnSpc>
                <a:spcPct val="150000"/>
              </a:lnSpc>
              <a:spcAft>
                <a:spcPts val="10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4086498567"/>
              </p:ext>
            </p:extLst>
          </p:nvPr>
        </p:nvGraphicFramePr>
        <p:xfrm>
          <a:off x="667166" y="2118524"/>
          <a:ext cx="7645707" cy="4134168"/>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363340">
                <a:tc gridSpan="2">
                  <a:txBody>
                    <a:bodyPr/>
                    <a:lstStyle/>
                    <a:p>
                      <a:pPr marL="457200" algn="ctr">
                        <a:lnSpc>
                          <a:spcPct val="150000"/>
                        </a:lnSpc>
                        <a:spcAft>
                          <a:spcPts val="1000"/>
                        </a:spcAft>
                      </a:pPr>
                      <a:r>
                        <a:rPr lang="en-US" sz="2000" dirty="0">
                          <a:solidFill>
                            <a:srgbClr val="C00000"/>
                          </a:solidFill>
                          <a:effectLst/>
                          <a:latin typeface="Times New Roman" panose="02020603050405020304" pitchFamily="18" charset="0"/>
                          <a:cs typeface="Times New Roman" panose="02020603050405020304" pitchFamily="18" charset="0"/>
                        </a:rPr>
                        <a:t>MICROSOFT 365</a:t>
                      </a:r>
                      <a:endParaRPr lang="fr-FR"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4029414111"/>
                  </a:ext>
                </a:extLst>
              </a:tr>
              <a:tr h="1579057">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800" dirty="0">
                          <a:effectLst/>
                          <a:highlight>
                            <a:srgbClr val="C0C0C0"/>
                          </a:highlight>
                          <a:latin typeface="Times New Roman" panose="02020603050405020304" pitchFamily="18" charset="0"/>
                          <a:cs typeface="Times New Roman" panose="02020603050405020304" pitchFamily="18" charset="0"/>
                        </a:rPr>
                        <a:t>Microsoft Word: </a:t>
                      </a:r>
                      <a:r>
                        <a:rPr lang="en-US" sz="1800" dirty="0">
                          <a:effectLst/>
                          <a:latin typeface="Times New Roman" panose="02020603050405020304" pitchFamily="18" charset="0"/>
                          <a:cs typeface="Times New Roman" panose="02020603050405020304" pitchFamily="18" charset="0"/>
                        </a:rPr>
                        <a:t>A word processing application for creating and editing documents that was developed by Microsoft . It was first released on October 25, 1983, under the name</a:t>
                      </a:r>
                      <a:r>
                        <a:rPr lang="en-US" sz="1800" dirty="0">
                          <a:effectLst/>
                          <a:highlight>
                            <a:srgbClr val="C0C0C0"/>
                          </a:highlight>
                          <a:latin typeface="Times New Roman" panose="02020603050405020304" pitchFamily="18" charset="0"/>
                          <a:cs typeface="Times New Roman" panose="02020603050405020304" pitchFamily="18" charset="0"/>
                        </a:rPr>
                        <a:t> Multi-Tool </a:t>
                      </a:r>
                      <a:r>
                        <a:rPr lang="en-US" sz="1800" dirty="0">
                          <a:effectLst/>
                          <a:latin typeface="Times New Roman" panose="02020603050405020304" pitchFamily="18" charset="0"/>
                          <a:cs typeface="Times New Roman" panose="02020603050405020304" pitchFamily="18" charset="0"/>
                        </a:rPr>
                        <a:t>Word for </a:t>
                      </a:r>
                      <a:r>
                        <a:rPr lang="en-US" sz="1800" dirty="0" err="1">
                          <a:effectLst/>
                          <a:latin typeface="Times New Roman" panose="02020603050405020304" pitchFamily="18" charset="0"/>
                          <a:cs typeface="Times New Roman" panose="02020603050405020304" pitchFamily="18" charset="0"/>
                        </a:rPr>
                        <a:t>Xenix</a:t>
                      </a:r>
                      <a:r>
                        <a:rPr lang="en-US" sz="1800" dirty="0">
                          <a:effectLst/>
                          <a:latin typeface="Times New Roman" panose="02020603050405020304" pitchFamily="18" charset="0"/>
                          <a:cs typeface="Times New Roman" panose="02020603050405020304" pitchFamily="18" charset="0"/>
                        </a:rPr>
                        <a:t> systems.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21403"/>
                  </a:ext>
                </a:extLst>
              </a:tr>
              <a:tr h="2124090">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dirty="0">
                          <a:effectLst/>
                          <a:highlight>
                            <a:srgbClr val="C0C0C0"/>
                          </a:highligh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It features calculation or computation capabilities, graphing tools, pivot tables, and a macro programming language called Visual Basic for Applications (VBA).</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0208689"/>
                  </a:ext>
                </a:extLst>
              </a:tr>
            </a:tbl>
          </a:graphicData>
        </a:graphic>
      </p:graphicFrame>
      <p:pic>
        <p:nvPicPr>
          <p:cNvPr id="10" name="Image 9" descr="Une image contenant symbole, Rectangle, Police, Graphique&#10;&#10;Description générée automatiquement">
            <a:extLst>
              <a:ext uri="{FF2B5EF4-FFF2-40B4-BE49-F238E27FC236}">
                <a16:creationId xmlns:a16="http://schemas.microsoft.com/office/drawing/2014/main" id="{F683813E-3B9B-2847-38AA-2E7E87B4B791}"/>
              </a:ext>
            </a:extLst>
          </p:cNvPr>
          <p:cNvPicPr>
            <a:picLocks noChangeAspect="1"/>
          </p:cNvPicPr>
          <p:nvPr/>
        </p:nvPicPr>
        <p:blipFill>
          <a:blip r:embed="rId3"/>
          <a:stretch>
            <a:fillRect/>
          </a:stretch>
        </p:blipFill>
        <p:spPr>
          <a:xfrm>
            <a:off x="885885" y="4670531"/>
            <a:ext cx="866132" cy="750151"/>
          </a:xfrm>
          <a:prstGeom prst="rect">
            <a:avLst/>
          </a:prstGeom>
        </p:spPr>
      </p:pic>
      <p:pic>
        <p:nvPicPr>
          <p:cNvPr id="12" name="Image 11" descr="Une image contenant capture d’écran, Graphique, Bleu électrique, Police&#10;&#10;Description générée automatiquement">
            <a:extLst>
              <a:ext uri="{FF2B5EF4-FFF2-40B4-BE49-F238E27FC236}">
                <a16:creationId xmlns:a16="http://schemas.microsoft.com/office/drawing/2014/main" id="{5DB4802A-FBDA-D415-E470-8619AA52C68E}"/>
              </a:ext>
            </a:extLst>
          </p:cNvPr>
          <p:cNvPicPr>
            <a:picLocks noChangeAspect="1"/>
          </p:cNvPicPr>
          <p:nvPr/>
        </p:nvPicPr>
        <p:blipFill>
          <a:blip r:embed="rId4"/>
          <a:stretch>
            <a:fillRect/>
          </a:stretch>
        </p:blipFill>
        <p:spPr>
          <a:xfrm>
            <a:off x="1123629" y="2972305"/>
            <a:ext cx="705172" cy="750151"/>
          </a:xfrm>
          <a:prstGeom prst="rect">
            <a:avLst/>
          </a:prstGeom>
        </p:spPr>
      </p:pic>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3762115238"/>
              </p:ext>
            </p:extLst>
          </p:nvPr>
        </p:nvGraphicFramePr>
        <p:xfrm>
          <a:off x="338328" y="274147"/>
          <a:ext cx="8476488" cy="5617459"/>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b="0" dirty="0">
                          <a:solidFill>
                            <a:schemeClr val="bg1"/>
                          </a:solidFill>
                          <a:effectLst/>
                          <a:highlight>
                            <a:srgbClr val="C0C0C0"/>
                          </a:highlight>
                          <a:latin typeface="Times New Roman" panose="02020603050405020304" pitchFamily="18" charset="0"/>
                          <a:cs typeface="Times New Roman" panose="02020603050405020304" pitchFamily="18" charset="0"/>
                        </a:rPr>
                        <a:t>Microsoft PowerPoint: </a:t>
                      </a:r>
                      <a:r>
                        <a:rPr lang="en-US" sz="1800" b="0" dirty="0">
                          <a:solidFill>
                            <a:schemeClr val="bg1"/>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1333223022"/>
                  </a:ext>
                </a:extLst>
              </a:tr>
              <a:tr h="134093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bg1"/>
                          </a:solidFill>
                          <a:effectLst/>
                          <a:highlight>
                            <a:srgbClr val="C0C0C0"/>
                          </a:highlight>
                          <a:latin typeface="Times New Roman" panose="02020603050405020304" pitchFamily="18" charset="0"/>
                          <a:cs typeface="Times New Roman" panose="02020603050405020304" pitchFamily="18" charset="0"/>
                        </a:rPr>
                        <a:t>Microsoft Outlook: </a:t>
                      </a:r>
                      <a:r>
                        <a:rPr lang="en-US" sz="1800" dirty="0">
                          <a:solidFill>
                            <a:schemeClr val="bg1"/>
                          </a:solidFill>
                          <a:effectLst/>
                          <a:latin typeface="Times New Roman" panose="02020603050405020304" pitchFamily="18" charset="0"/>
                          <a:cs typeface="Times New Roman" panose="02020603050405020304" pitchFamily="18" charset="0"/>
                        </a:rPr>
                        <a:t>is a personal information manager software system from Microsoft, available as a part of the Microsoft 365 software suites. Though primarily being popular as an email client for businesses.</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2538866278"/>
                  </a:ext>
                </a:extLst>
              </a:tr>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bg1"/>
                          </a:solidFill>
                          <a:effectLst/>
                          <a:highlight>
                            <a:srgbClr val="C0C0C0"/>
                          </a:highlight>
                          <a:latin typeface="Times New Roman" panose="02020603050405020304" pitchFamily="18" charset="0"/>
                          <a:cs typeface="Times New Roman" panose="02020603050405020304" pitchFamily="18" charset="0"/>
                        </a:rPr>
                        <a:t>Microsoft OneNote: </a:t>
                      </a:r>
                      <a:r>
                        <a:rPr lang="en-US" sz="1800" dirty="0">
                          <a:solidFill>
                            <a:schemeClr val="bg1"/>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554758535"/>
                  </a:ext>
                </a:extLst>
              </a:tr>
              <a:tr h="355831">
                <a:tc gridSpan="2">
                  <a:txBody>
                    <a:bodyPr/>
                    <a:lstStyle/>
                    <a:p>
                      <a:pPr marL="457200" algn="ctr">
                        <a:lnSpc>
                          <a:spcPct val="150000"/>
                        </a:lnSpc>
                        <a:spcAft>
                          <a:spcPts val="1000"/>
                        </a:spcAft>
                      </a:pPr>
                      <a:r>
                        <a:rPr lang="en-US" sz="1800" dirty="0">
                          <a:solidFill>
                            <a:schemeClr val="bg1"/>
                          </a:solidFill>
                          <a:effectLst/>
                          <a:latin typeface="Times New Roman" panose="02020603050405020304" pitchFamily="18" charset="0"/>
                          <a:cs typeface="Times New Roman" panose="02020603050405020304" pitchFamily="18" charset="0"/>
                        </a:rPr>
                        <a:t>VISUAL STUDIO</a:t>
                      </a:r>
                      <a:endParaRPr lang="fr-F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hMerge="1">
                  <a:txBody>
                    <a:bodyPr/>
                    <a:lstStyle/>
                    <a:p>
                      <a:endParaRPr lang="fr-FR"/>
                    </a:p>
                  </a:txBody>
                  <a:tcPr/>
                </a:tc>
                <a:extLst>
                  <a:ext uri="{0D108BD9-81ED-4DB2-BD59-A6C34878D82A}">
                    <a16:rowId xmlns:a16="http://schemas.microsoft.com/office/drawing/2014/main" val="309003027"/>
                  </a:ext>
                </a:extLst>
              </a:tr>
              <a:tr h="995354">
                <a:tc rowSpan="2">
                  <a:txBody>
                    <a:bodyPr/>
                    <a:lstStyle/>
                    <a:p>
                      <a:pPr algn="just">
                        <a:lnSpc>
                          <a:spcPct val="150000"/>
                        </a:lnSpc>
                        <a:spcAft>
                          <a:spcPts val="10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bg1"/>
                          </a:solidFill>
                          <a:effectLst/>
                          <a:highlight>
                            <a:srgbClr val="C0C0C0"/>
                          </a:highlight>
                          <a:latin typeface="Times New Roman" panose="02020603050405020304" pitchFamily="18" charset="0"/>
                          <a:cs typeface="Times New Roman" panose="02020603050405020304" pitchFamily="18" charset="0"/>
                        </a:rPr>
                        <a:t>Visual Studio IDE: </a:t>
                      </a:r>
                      <a:r>
                        <a:rPr lang="en-US" sz="1800" dirty="0">
                          <a:solidFill>
                            <a:schemeClr val="bg1"/>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tc>
                <a:extLst>
                  <a:ext uri="{0D108BD9-81ED-4DB2-BD59-A6C34878D82A}">
                    <a16:rowId xmlns:a16="http://schemas.microsoft.com/office/drawing/2014/main" val="2986597669"/>
                  </a:ext>
                </a:extLst>
              </a:tr>
              <a:tr h="538986">
                <a:tc vMerge="1">
                  <a:txBody>
                    <a:bodyPr/>
                    <a:lstStyle/>
                    <a:p>
                      <a:endParaRPr lang="fr-FR"/>
                    </a:p>
                  </a:txBody>
                  <a:tcPr/>
                </a:tc>
                <a:tc>
                  <a:txBody>
                    <a:bodyPr/>
                    <a:lstStyle/>
                    <a:p>
                      <a:r>
                        <a:rPr lang="en-US" sz="1800" dirty="0">
                          <a:solidFill>
                            <a:schemeClr val="bg1"/>
                          </a:solidFill>
                          <a:effectLst/>
                          <a:highlight>
                            <a:srgbClr val="C0C0C0"/>
                          </a:highlight>
                          <a:latin typeface="Times New Roman" panose="02020603050405020304" pitchFamily="18" charset="0"/>
                          <a:cs typeface="Times New Roman" panose="02020603050405020304" pitchFamily="18" charset="0"/>
                        </a:rPr>
                        <a:t>Visual Studio Code: </a:t>
                      </a:r>
                      <a:r>
                        <a:rPr lang="en-US" sz="1800" dirty="0">
                          <a:solidFill>
                            <a:schemeClr val="bg1"/>
                          </a:solidFill>
                          <a:effectLst/>
                          <a:latin typeface="Times New Roman" panose="02020603050405020304" pitchFamily="18" charset="0"/>
                          <a:cs typeface="Times New Roman" panose="02020603050405020304" pitchFamily="18" charset="0"/>
                        </a:rPr>
                        <a:t>A lightweight, open-source code editor with support for various programming languages.</a:t>
                      </a:r>
                      <a:endParaRPr lang="fr-FR" dirty="0">
                        <a:solidFill>
                          <a:schemeClr val="bg1"/>
                        </a:solidFill>
                        <a:latin typeface="Times New Roman" panose="02020603050405020304" pitchFamily="18" charset="0"/>
                        <a:cs typeface="Times New Roman" panose="02020603050405020304" pitchFamily="18" charset="0"/>
                      </a:endParaRPr>
                    </a:p>
                  </a:txBody>
                  <a:tcPr marL="45429" marR="45429" marT="0" marB="0"/>
                </a:tc>
                <a:extLst>
                  <a:ext uri="{0D108BD9-81ED-4DB2-BD59-A6C34878D82A}">
                    <a16:rowId xmlns:a16="http://schemas.microsoft.com/office/drawing/2014/main" val="2232003033"/>
                  </a:ext>
                </a:extLst>
              </a:tr>
            </a:tbl>
          </a:graphicData>
        </a:graphic>
      </p:graphicFrame>
      <p:pic>
        <p:nvPicPr>
          <p:cNvPr id="6152" name="Picture 23">
            <a:extLst>
              <a:ext uri="{FF2B5EF4-FFF2-40B4-BE49-F238E27FC236}">
                <a16:creationId xmlns:a16="http://schemas.microsoft.com/office/drawing/2014/main" id="{5985C68D-8816-B820-3443-334970E8D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6" y="575335"/>
            <a:ext cx="528637" cy="4921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25">
            <a:extLst>
              <a:ext uri="{FF2B5EF4-FFF2-40B4-BE49-F238E27FC236}">
                <a16:creationId xmlns:a16="http://schemas.microsoft.com/office/drawing/2014/main" id="{47BF3C8D-49C3-6D2A-F521-74B89E8E0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 y="1860774"/>
            <a:ext cx="557212" cy="517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538" y="3047627"/>
            <a:ext cx="541338"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52" y="4927620"/>
            <a:ext cx="401637"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176269" y="0"/>
            <a:ext cx="8725359" cy="6659580"/>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These Microsoft tools are designed to support a broad range of tasks, from personal productivity to enterprise-level development and cloud services. They often integrate seamlessly with each other, providing a comprehensive ecosystem for individuals and organizations</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Here's an overview of their relation to ICT: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Version Control (Git): </a:t>
            </a:r>
            <a:r>
              <a:rPr lang="en-US" dirty="0">
                <a:effectLst/>
                <a:latin typeface="Times New Roman" panose="02020603050405020304" pitchFamily="18" charset="0"/>
                <a:ea typeface="Calibri" panose="020F0502020204030204" pitchFamily="34" charset="0"/>
                <a:cs typeface="Arial" panose="020B0604020202020204" pitchFamily="34" charset="0"/>
              </a:rPr>
              <a:t>Git is a distributed version control system that allows developers to track changes in their codebase. It is crucial in ICT as it enables multiple developers to work on the same project simultaneously without conflicts, roll back to previous versions, and collaborate effectively.</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Collaboration (GitHub):</a:t>
            </a:r>
            <a:r>
              <a:rPr lang="en-US" dirty="0">
                <a:effectLst/>
                <a:latin typeface="Times New Roman" panose="02020603050405020304" pitchFamily="18" charset="0"/>
                <a:ea typeface="Calibri" panose="020F0502020204030204" pitchFamily="34" charset="0"/>
                <a:cs typeface="Arial" panose="020B0604020202020204" pitchFamily="34" charset="0"/>
              </a:rPr>
              <a:t> GitHub allows developers to work on projects from different locations. This is especially important in the context of distributed teams and remote work, common in the ICT industry.</a:t>
            </a:r>
            <a:endParaRPr lang="fr-FR"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FCC5DA9-7501-EADF-E600-EE8F01B62759}"/>
              </a:ext>
            </a:extLst>
          </p:cNvPr>
          <p:cNvSpPr txBox="1"/>
          <p:nvPr/>
        </p:nvSpPr>
        <p:spPr>
          <a:xfrm>
            <a:off x="-198303" y="616944"/>
            <a:ext cx="9419421" cy="5033879"/>
          </a:xfrm>
          <a:prstGeom prst="rect">
            <a:avLst/>
          </a:prstGeom>
          <a:noFill/>
        </p:spPr>
        <p:txBody>
          <a:bodyPr wrap="square" rtlCol="0">
            <a:spAutoFit/>
          </a:bodyPr>
          <a:lstStyle/>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Code Hosting and Repository Management (GitHub): </a:t>
            </a: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serves as a central hub for hosting Git repositories. Developers can push their code to GitHub, making it accessible to others in the team. The repository management features of GitHub are crucial in organizing code, managing access, and ensuring a centralized location for codebase storage.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Issue Tracking and Product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provides tools for issue tracking and project management, allowing teams to organize and prioritize tasks. The issue tracking system helps in identifying and resolving problems, tracking feature requests, and managing the overall project lifecycle.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Open-Source Development: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is a prominent platform for hosting open-source projects, fostering collaboration and community contributions. Many ICT projects, libraries, and frameworks are open source, and GitHub provides a space for developers to contribute, share, and collaborate on such projects</a:t>
            </a:r>
            <a:r>
              <a:rPr lang="en-US" dirty="0">
                <a:effectLst/>
                <a:latin typeface="Time new roma"/>
                <a:ea typeface="Calibri" panose="020F0502020204030204" pitchFamily="34" charset="0"/>
                <a:cs typeface="Arial" panose="020B0604020202020204" pitchFamily="34" charset="0"/>
              </a:rPr>
              <a:t>.</a:t>
            </a:r>
            <a:endParaRPr lang="fr-FR" dirty="0">
              <a:effectLst/>
              <a:latin typeface="Time new roma"/>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4676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352540"/>
            <a:ext cx="8527055" cy="5611793"/>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These technologies play crucial roles in software development, collaboration, and cloud computing, contributing to the efficiency and effectiveness of IT processes. Keep in mind that the technology landscape is dynamic, and new tools and services may emerge over time.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363557" y="296128"/>
            <a:ext cx="8824511" cy="5927777"/>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24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5G Technology: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nSpc>
                <a:spcPct val="115000"/>
              </a:lnSpc>
              <a:buClr>
                <a:srgbClr val="FF0000"/>
              </a:buClr>
            </a:pPr>
            <a:r>
              <a:rPr lang="fr-FR" sz="1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deployment and widespread adoption of 5G networks were well underway, promising faster and more reliable connectivity. In the future, 5G is expected to enable new applications and services, especially in areas like augmented reality, virtual reality, and the Internet of Things (IoT).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(AI) and Machine Learning (ML):</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integration of AI and ML into ICT systems was already a prominent trend. In the future, we can expect even more intelligent and adaptive systems, ranging from advanced data analytics to smart automation in various industries.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4" name="Picture 2" descr="ai, artificial intelligence, automaton, brain, electronics, robotics, technology ">
            <a:extLst>
              <a:ext uri="{FF2B5EF4-FFF2-40B4-BE49-F238E27FC236}">
                <a16:creationId xmlns:a16="http://schemas.microsoft.com/office/drawing/2014/main" id="{CFFFBF47-A7AB-CA09-AE5F-745C08EB6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5904" y="34290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33AC089-2B10-09A8-A2A9-5AEEEDA1A601}"/>
              </a:ext>
            </a:extLst>
          </p:cNvPr>
          <p:cNvSpPr txBox="1"/>
          <p:nvPr/>
        </p:nvSpPr>
        <p:spPr>
          <a:xfrm>
            <a:off x="253388" y="198304"/>
            <a:ext cx="9155017" cy="5859553"/>
          </a:xfrm>
          <a:prstGeom prst="rect">
            <a:avLst/>
          </a:prstGeom>
          <a:noFill/>
        </p:spPr>
        <p:txBody>
          <a:bodyPr wrap="square" rtlCol="0">
            <a:spAutoFit/>
          </a:bodyPr>
          <a:lstStyle/>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a:t>
            </a:r>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connected devices was increasing, and IoT applications were expanding across sectors such as healthcare, smart cities, agriculture, and manufacturing. The future of ICT involves a more seamless and integrated IoT ecosystem, with enhanced security and interoperability.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Cybersecurity: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increasing complexity and connectivity of ICT systems, cybersecurity becomes even more critical. Future developments in ICT will likely focus on improving security measures, incorporating advanced encryption, and developing innovative solutions to counter evolving cyber threats.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Human-Computer Interaction (HCI):</a:t>
            </a:r>
            <a:endParaRPr lang="fr-FR"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evolution of ICT involves improving the ways in which humans interact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100" name="Picture 4" descr="computer, network protection, safe, syber security ">
            <a:extLst>
              <a:ext uri="{FF2B5EF4-FFF2-40B4-BE49-F238E27FC236}">
                <a16:creationId xmlns:a16="http://schemas.microsoft.com/office/drawing/2014/main" id="{C7B08CED-8D06-9C83-D6DE-213DB4562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3132" y="2129860"/>
            <a:ext cx="1935480" cy="199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0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264405" y="187287"/>
            <a:ext cx="8967730" cy="6002349"/>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400"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continues to shape and redefine our world. The period leading up to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2022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witnessed remarkable advancements in areas such as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5G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technology, artificial intelligence, the Internet of Things, and cybersecurity. These innovations have not only transformed the way we communicate and process information but have also paved the way for unprecedented opportunities.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with these advancements many challenges surfaced. One of the most prominent challenges is the rapid pace of technological growth which often outpaced the ability of organizations and individuals to adapt. In addition, the use of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raises ethical questions, such as the responsible use of artificial intelligence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automation's impact on employment, and the ethical implications of data collection and analysis. Moreover, not everyone has equal access to </a:t>
            </a:r>
            <a:r>
              <a:rPr lang="en-US" sz="1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ICT,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disparities in access to technology, internet connectivity, and digital literacy can widen social and economic gaps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807905" y="828288"/>
            <a:ext cx="759062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u="sng"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TIC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TIC…………………………………………….</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218" name="Picture 2" descr="doc, document, list, paper, todo, checklist, tasks ">
            <a:extLst>
              <a:ext uri="{FF2B5EF4-FFF2-40B4-BE49-F238E27FC236}">
                <a16:creationId xmlns:a16="http://schemas.microsoft.com/office/drawing/2014/main" id="{8981E45E-A9EC-7F76-052C-71F30538C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495" y="1813560"/>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movie, movie theater, movies, screen, the end, theater, theatre ">
            <a:extLst>
              <a:ext uri="{FF2B5EF4-FFF2-40B4-BE49-F238E27FC236}">
                <a16:creationId xmlns:a16="http://schemas.microsoft.com/office/drawing/2014/main" id="{8700CBF7-C2EB-4A2B-0E9E-321B31B73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335280"/>
            <a:ext cx="5425440" cy="542544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letter, saying, thank, thank you, thanks, thanksgiving ">
            <a:extLst>
              <a:ext uri="{FF2B5EF4-FFF2-40B4-BE49-F238E27FC236}">
                <a16:creationId xmlns:a16="http://schemas.microsoft.com/office/drawing/2014/main" id="{EEADC155-B0DC-11DD-4127-6F21EC377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60" y="3840480"/>
            <a:ext cx="2209802" cy="199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791378" y="890530"/>
            <a:ext cx="8505022" cy="4274545"/>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BA6A212-46F1-9183-5569-623AA52E4AA5}"/>
              </a:ext>
            </a:extLst>
          </p:cNvPr>
          <p:cNvSpPr txBox="1"/>
          <p:nvPr/>
        </p:nvSpPr>
        <p:spPr>
          <a:xfrm>
            <a:off x="669458" y="476479"/>
            <a:ext cx="8339769" cy="5905041"/>
          </a:xfrm>
          <a:prstGeom prst="rect">
            <a:avLst/>
          </a:prstGeom>
          <a:noFill/>
        </p:spPr>
        <p:txBody>
          <a:bodyPr wrap="square" rtlCol="0">
            <a:spAutoFit/>
          </a:bodyPr>
          <a:lstStyle/>
          <a:p>
            <a:r>
              <a:rPr lang="fr-FR" sz="2800" b="1" dirty="0">
                <a:solidFill>
                  <a:srgbClr val="FFC000"/>
                </a:solidFill>
                <a:latin typeface="Times New Roman" panose="02020603050405020304" pitchFamily="18" charset="0"/>
                <a:cs typeface="Times New Roman" panose="02020603050405020304" pitchFamily="18" charset="0"/>
              </a:rPr>
              <a:t>Introduction</a:t>
            </a:r>
          </a:p>
          <a:p>
            <a:pPr indent="457200" algn="just">
              <a:lnSpc>
                <a:spcPct val="150000"/>
              </a:lnSpc>
              <a:spcAft>
                <a:spcPts val="1000"/>
              </a:spcAft>
            </a:pPr>
            <a:r>
              <a:rPr lang="fr-FR"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ICT is often used as a synonym for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information technology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but the two terms can have slightly different meanings when used in different contexts. In some industries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only applies to </a:t>
            </a: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enterprise computing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 the broader label ICT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Therefore, IT is often considered to be a subset of ICT that deals with the technical aspects of managing information, while ICT is a broader term that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past few decades, ICT has become an integral part of modern society, influencing how we communicate, work, learn, and conduct business.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253388" y="539827"/>
            <a:ext cx="8791460" cy="5141600"/>
          </a:xfrm>
          <a:prstGeom prst="rect">
            <a:avLst/>
          </a:prstGeom>
          <a:noFill/>
        </p:spPr>
        <p:txBody>
          <a:bodyPr wrap="square" rtlCol="0">
            <a:spAutoFit/>
          </a:bodyPr>
          <a:lstStyle/>
          <a:p>
            <a:pPr indent="457200" algn="just">
              <a:lnSpc>
                <a:spcPct val="150000"/>
              </a:lnSpc>
              <a:spcAft>
                <a:spcPts val="1000"/>
              </a:spcAft>
            </a:pPr>
            <a:r>
              <a:rPr kumimoji="0" lang="en-US" altLang="fr-FR"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History and evolution of TIC</a:t>
            </a:r>
            <a:endParaRPr lang="en-US" sz="2400" b="1" spc="-5" dirty="0">
              <a:solidFill>
                <a:srgbClr val="FFC000"/>
              </a:solidFill>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spc="-5" dirty="0">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p>
          <a:p>
            <a:pPr marL="285750" indent="-285750" algn="just">
              <a:lnSpc>
                <a:spcPct val="150000"/>
              </a:lnSpc>
              <a:spcAft>
                <a:spcPts val="1000"/>
              </a:spcAft>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1: The Emergence of Telecommunications :</a:t>
            </a:r>
            <a:endParaRPr lang="en-US" sz="2000" spc="-5"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800" spc="-5" dirty="0">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a:t>
            </a:r>
            <a:r>
              <a:rPr lang="en-US" sz="1800" spc="-5" dirty="0">
                <a:solidFill>
                  <a:srgbClr val="C00000"/>
                </a:solidFill>
                <a:effectLst/>
                <a:highlight>
                  <a:srgbClr val="D3D3D3"/>
                </a:highlight>
                <a:latin typeface="Times New Roman" panose="02020603050405020304" pitchFamily="18" charset="0"/>
                <a:ea typeface="Calibri" panose="020F0502020204030204" pitchFamily="34" charset="0"/>
              </a:rPr>
              <a:t>telegraph</a:t>
            </a:r>
            <a:r>
              <a:rPr lang="en-US" sz="1800" spc="-5" dirty="0">
                <a:solidFill>
                  <a:srgbClr val="C00000"/>
                </a:solidFill>
                <a:effectLst/>
                <a:latin typeface="Times New Roman" panose="02020603050405020304" pitchFamily="18" charset="0"/>
                <a:ea typeface="Calibri" panose="020F0502020204030204" pitchFamily="34" charset="0"/>
              </a:rPr>
              <a:t>,</a:t>
            </a:r>
            <a:r>
              <a:rPr lang="en-US" sz="1800" spc="-5" dirty="0">
                <a:effectLst/>
                <a:latin typeface="Times New Roman" panose="02020603050405020304" pitchFamily="18" charset="0"/>
                <a:ea typeface="Calibri" panose="020F0502020204030204" pitchFamily="34" charset="0"/>
              </a:rPr>
              <a:t> which revolutionized communication by allowing messages to be transmitted across long distances in a matter of minutes. Later, the invention of the telephone in the late 19th century enabled people to communicate in real-time, allowing for faster and more efficient communication.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9320" y="121186"/>
            <a:ext cx="9221119" cy="2610971"/>
          </a:xfrm>
          <a:prstGeom prst="rect">
            <a:avLst/>
          </a:prstGeom>
          <a:noFill/>
        </p:spPr>
        <p:txBody>
          <a:bodyPr wrap="square" rtlCol="0">
            <a:spAutoFit/>
          </a:bodyPr>
          <a:lstStyle/>
          <a:p>
            <a:pPr indent="228600" algn="just">
              <a:lnSpc>
                <a:spcPct val="150000"/>
              </a:lnSpc>
              <a:spcAft>
                <a:spcPts val="1000"/>
              </a:spcAft>
            </a:pPr>
            <a:endParaRPr lang="fr-FR"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2: The Rise of Computing :</a:t>
            </a:r>
            <a:endParaRPr lang="en-US" sz="2000" spc="-5" dirty="0">
              <a:solidFill>
                <a:schemeClr val="accent1">
                  <a:lumMod val="75000"/>
                </a:schemeClr>
              </a:solidFill>
              <a:latin typeface="Times New Roman" panose="02020603050405020304" pitchFamily="18" charset="0"/>
              <a:ea typeface="Calibri" panose="020F0502020204030204" pitchFamily="34" charset="0"/>
            </a:endParaRPr>
          </a:p>
          <a:p>
            <a:r>
              <a:rPr lang="en-US" sz="1800" spc="-5" dirty="0">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a:t>
            </a:r>
            <a:r>
              <a:rPr lang="en-US" sz="1800" spc="-5" dirty="0">
                <a:solidFill>
                  <a:srgbClr val="C00000"/>
                </a:solidFill>
                <a:effectLst/>
                <a:highlight>
                  <a:srgbClr val="D3D3D3"/>
                </a:highlight>
                <a:latin typeface="Times New Roman" panose="02020603050405020304" pitchFamily="18" charset="0"/>
                <a:ea typeface="Calibri" panose="020F0502020204030204" pitchFamily="34" charset="0"/>
              </a:rPr>
              <a:t>first electronic computers</a:t>
            </a:r>
            <a:r>
              <a:rPr lang="en-US" sz="1800" spc="-5" dirty="0">
                <a:effectLst/>
                <a:latin typeface="Times New Roman" panose="02020603050405020304" pitchFamily="18" charset="0"/>
                <a:ea typeface="Calibri" panose="020F0502020204030204" pitchFamily="34" charset="0"/>
              </a:rPr>
              <a:t>. These early computers were large and expensive, and were used primarily by government agencies and large corporations. However, as technology advanced, computers became smaller, faster, and more affordable, making them accessible to a wider range of users.</a:t>
            </a:r>
            <a:r>
              <a:rPr lang="en-US" sz="1800" dirty="0">
                <a:effectLst/>
                <a:latin typeface="Times New Roman" panose="02020603050405020304" pitchFamily="18" charset="0"/>
                <a:ea typeface="Calibri" panose="020F0502020204030204" pitchFamily="34" charset="0"/>
              </a:rPr>
              <a:t> </a:t>
            </a:r>
            <a:endParaRPr lang="fr-FR" dirty="0"/>
          </a:p>
        </p:txBody>
      </p:sp>
      <p:pic>
        <p:nvPicPr>
          <p:cNvPr id="4" name="Image 3">
            <a:extLst>
              <a:ext uri="{FF2B5EF4-FFF2-40B4-BE49-F238E27FC236}">
                <a16:creationId xmlns:a16="http://schemas.microsoft.com/office/drawing/2014/main" id="{0BAB4BEE-1792-EDFF-BB5D-1DDCED558A26}"/>
              </a:ext>
            </a:extLst>
          </p:cNvPr>
          <p:cNvPicPr>
            <a:picLocks noChangeAspect="1"/>
          </p:cNvPicPr>
          <p:nvPr/>
        </p:nvPicPr>
        <p:blipFill>
          <a:blip r:embed="rId2"/>
          <a:stretch>
            <a:fillRect/>
          </a:stretch>
        </p:blipFill>
        <p:spPr>
          <a:xfrm>
            <a:off x="330507" y="2886590"/>
            <a:ext cx="4406748" cy="2214219"/>
          </a:xfrm>
          <a:prstGeom prst="rect">
            <a:avLst/>
          </a:prstGeom>
        </p:spPr>
      </p:pic>
      <p:sp>
        <p:nvSpPr>
          <p:cNvPr id="6" name="Text Box 4">
            <a:extLst>
              <a:ext uri="{FF2B5EF4-FFF2-40B4-BE49-F238E27FC236}">
                <a16:creationId xmlns:a16="http://schemas.microsoft.com/office/drawing/2014/main" id="{7AFC094C-7DFE-8BC1-9F8A-F40FD9620BD3}"/>
              </a:ext>
            </a:extLst>
          </p:cNvPr>
          <p:cNvSpPr txBox="1"/>
          <p:nvPr/>
        </p:nvSpPr>
        <p:spPr>
          <a:xfrm>
            <a:off x="936617" y="5265708"/>
            <a:ext cx="2026920" cy="18288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US" i="1" dirty="0">
                <a:solidFill>
                  <a:schemeClr val="accent6">
                    <a:lumMod val="75000"/>
                  </a:schemeClr>
                </a:solidFill>
                <a:effectLst/>
                <a:latin typeface="Time new roma"/>
                <a:ea typeface="Calibri" panose="020F0502020204030204" pitchFamily="34" charset="0"/>
                <a:cs typeface="Arial" panose="020B0604020202020204" pitchFamily="34" charset="0"/>
              </a:rPr>
              <a:t>Figure 1: a Telegraph</a:t>
            </a:r>
            <a:endParaRPr lang="fr-FR" i="1" dirty="0">
              <a:solidFill>
                <a:schemeClr val="accent6">
                  <a:lumMod val="75000"/>
                </a:schemeClr>
              </a:solidFill>
              <a:effectLst/>
              <a:latin typeface="Time new roma"/>
              <a:ea typeface="Calibri" panose="020F0502020204030204" pitchFamily="34" charset="0"/>
              <a:cs typeface="Arial" panose="020B0604020202020204" pitchFamily="34" charset="0"/>
            </a:endParaRPr>
          </a:p>
        </p:txBody>
      </p:sp>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3"/>
          <a:stretch>
            <a:fillRect/>
          </a:stretch>
        </p:blipFill>
        <p:spPr>
          <a:xfrm>
            <a:off x="5144189" y="2886590"/>
            <a:ext cx="4054895" cy="2214219"/>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5552502" y="5172482"/>
            <a:ext cx="3646582" cy="369332"/>
          </a:xfrm>
          <a:prstGeom prst="rect">
            <a:avLst/>
          </a:prstGeom>
          <a:noFill/>
        </p:spPr>
        <p:txBody>
          <a:bodyPr wrap="square" rtlCol="0">
            <a:spAutoFit/>
          </a:bodyPr>
          <a:lstStyle/>
          <a:p>
            <a:r>
              <a:rPr lang="fr-FR" i="1" dirty="0">
                <a:solidFill>
                  <a:schemeClr val="accent6">
                    <a:lumMod val="75000"/>
                  </a:schemeClr>
                </a:solidFill>
                <a:latin typeface="Time new roma"/>
              </a:rPr>
              <a:t>Figure 2 : </a:t>
            </a:r>
            <a:r>
              <a:rPr lang="en-US" sz="1800" i="1" dirty="0">
                <a:solidFill>
                  <a:schemeClr val="accent6">
                    <a:lumMod val="75000"/>
                  </a:schemeClr>
                </a:solidFill>
                <a:effectLst/>
                <a:latin typeface="Time new roma"/>
                <a:ea typeface="Calibri" panose="020F0502020204030204" pitchFamily="34" charset="0"/>
                <a:cs typeface="Arial" panose="020B0604020202020204" pitchFamily="34" charset="0"/>
              </a:rPr>
              <a:t>First electronic computer</a:t>
            </a:r>
            <a:endParaRPr lang="fr-FR" i="1" dirty="0">
              <a:solidFill>
                <a:schemeClr val="accent6">
                  <a:lumMod val="75000"/>
                </a:schemeClr>
              </a:solidFill>
              <a:latin typeface="Time new roma"/>
            </a:endParaRPr>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242371" y="473726"/>
            <a:ext cx="9121965" cy="5642570"/>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3: The Emergence of the Internet</a:t>
            </a:r>
            <a:endParaRPr lang="en-US" sz="2000" b="1" i="1"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      The third stage of ICT applications was marked by the emergence of the internet. This began in the late 20th century with the creation of the World Wide Web, which allowed for the sharing of information across networks. The internet revolutionized communication by enabling people to communicate and share information across vast distances in real-time. The emergence of the internet also led to the creation of new industries and business models, such as e-commerce, social media, and online advertising. </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50000"/>
              </a:lnSpc>
              <a:spcAft>
                <a:spcPts val="1000"/>
              </a:spcAft>
              <a:buClr>
                <a:schemeClr val="accent1">
                  <a:lumMod val="75000"/>
                </a:schemeClr>
              </a:buClr>
              <a:buFont typeface="Arial" panose="020B0604020202020204" pitchFamily="34" charset="0"/>
              <a:buChar char="•"/>
            </a:pPr>
            <a:r>
              <a:rPr lang="en-US" sz="1800" b="1" i="1" dirty="0">
                <a:solidFill>
                  <a:schemeClr val="accent1">
                    <a:lumMod val="75000"/>
                  </a:schemeClr>
                </a:solidFill>
                <a:effectLst/>
                <a:latin typeface="Times New Roman" panose="02020603050405020304" pitchFamily="18" charset="0"/>
              </a:rPr>
              <a:t>Stage 4: The Rise of Mobile Computing</a:t>
            </a: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fourth stage of ICT applications was marked by the rise of mobile computing. This began in the early 21st century with the invention of smartphones and tablets. Mobile computing allowed for greater mobility and flexibility, enabling people to access information and communicate from anywhere at any time. The emergence of mobile computing also led to the creation of new industries and business models, such as mobile apps and mobile advertising</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05FAE5-04EB-156C-104E-15A3C61619BA}"/>
              </a:ext>
            </a:extLst>
          </p:cNvPr>
          <p:cNvSpPr txBox="1"/>
          <p:nvPr/>
        </p:nvSpPr>
        <p:spPr>
          <a:xfrm>
            <a:off x="187287" y="352540"/>
            <a:ext cx="9672809" cy="3130793"/>
          </a:xfrm>
          <a:prstGeom prst="rect">
            <a:avLst/>
          </a:prstGeom>
          <a:noFill/>
        </p:spPr>
        <p:txBody>
          <a:bodyPr wrap="square" rtlCol="0">
            <a:spAutoFit/>
          </a:bodyPr>
          <a:lstStyle/>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5: The Emergence of Artificial Intelligence</a:t>
            </a:r>
            <a:endParaRPr lang="fr-FR" sz="2000" b="1" i="1" dirty="0">
              <a:solidFill>
                <a:schemeClr val="accent1">
                  <a:lumMod val="75000"/>
                </a:schemeClr>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fifth stage of ICT applications is currently underway and is marked by the emergence of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 (AI)</a:t>
            </a:r>
            <a:r>
              <a:rPr lang="en-US" sz="1800" dirty="0">
                <a:effectLst/>
                <a:latin typeface="Times New Roman" panose="02020603050405020304" pitchFamily="18" charset="0"/>
                <a:ea typeface="Calibri" panose="020F0502020204030204" pitchFamily="34" charset="0"/>
                <a:cs typeface="Arial" panose="020B0604020202020204" pitchFamily="34" charset="0"/>
              </a:rPr>
              <a:t>. AI is a field of computer science that involves the development of algorithms and computer programs that can perform tasks that typically require human intelligence, such as visual perception, speech recognition, and decision-making. AI has the potential to revolutionize the way we work and live by enabling greater automation, efficiency, and accuracy in various industries and fields.</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 2">
            <a:extLst>
              <a:ext uri="{FF2B5EF4-FFF2-40B4-BE49-F238E27FC236}">
                <a16:creationId xmlns:a16="http://schemas.microsoft.com/office/drawing/2014/main" id="{57260E48-1D51-2CEF-A58C-2C56E8F98054}"/>
              </a:ext>
            </a:extLst>
          </p:cNvPr>
          <p:cNvPicPr>
            <a:picLocks noChangeAspect="1"/>
          </p:cNvPicPr>
          <p:nvPr/>
        </p:nvPicPr>
        <p:blipFill>
          <a:blip r:embed="rId2"/>
          <a:stretch>
            <a:fillRect/>
          </a:stretch>
        </p:blipFill>
        <p:spPr>
          <a:xfrm>
            <a:off x="5277079" y="3690650"/>
            <a:ext cx="3712684" cy="1972019"/>
          </a:xfrm>
          <a:prstGeom prst="rect">
            <a:avLst/>
          </a:prstGeom>
        </p:spPr>
      </p:pic>
      <p:pic>
        <p:nvPicPr>
          <p:cNvPr id="4" name="Image 3">
            <a:extLst>
              <a:ext uri="{FF2B5EF4-FFF2-40B4-BE49-F238E27FC236}">
                <a16:creationId xmlns:a16="http://schemas.microsoft.com/office/drawing/2014/main" id="{41163CC1-CB5D-1BAD-647A-505DB6EBE534}"/>
              </a:ext>
            </a:extLst>
          </p:cNvPr>
          <p:cNvPicPr>
            <a:picLocks noChangeAspect="1"/>
          </p:cNvPicPr>
          <p:nvPr/>
        </p:nvPicPr>
        <p:blipFill>
          <a:blip r:embed="rId3"/>
          <a:stretch>
            <a:fillRect/>
          </a:stretch>
        </p:blipFill>
        <p:spPr>
          <a:xfrm>
            <a:off x="407624" y="3690650"/>
            <a:ext cx="3712684" cy="1972019"/>
          </a:xfrm>
          <a:prstGeom prst="rect">
            <a:avLst/>
          </a:prstGeom>
        </p:spPr>
      </p:pic>
      <p:sp>
        <p:nvSpPr>
          <p:cNvPr id="5" name="ZoneTexte 4">
            <a:extLst>
              <a:ext uri="{FF2B5EF4-FFF2-40B4-BE49-F238E27FC236}">
                <a16:creationId xmlns:a16="http://schemas.microsoft.com/office/drawing/2014/main" id="{346A1028-412A-E975-F3E4-260F52A2FA6A}"/>
              </a:ext>
            </a:extLst>
          </p:cNvPr>
          <p:cNvSpPr txBox="1"/>
          <p:nvPr/>
        </p:nvSpPr>
        <p:spPr>
          <a:xfrm>
            <a:off x="5387249" y="5662669"/>
            <a:ext cx="3712683" cy="646331"/>
          </a:xfrm>
          <a:prstGeom prst="rect">
            <a:avLst/>
          </a:prstGeom>
          <a:noFill/>
        </p:spPr>
        <p:txBody>
          <a:bodyPr wrap="squar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4 : </a:t>
            </a:r>
            <a:r>
              <a:rPr lang="en-US" sz="1800" b="1" i="1" dirty="0">
                <a:solidFill>
                  <a:schemeClr val="accent1">
                    <a:lumMod val="75000"/>
                  </a:schemeClr>
                </a:solidFill>
                <a:effectLst/>
                <a:latin typeface="Times New Roman" panose="02020603050405020304" pitchFamily="18" charset="0"/>
                <a:cs typeface="Times New Roman" panose="02020603050405020304" pitchFamily="18" charset="0"/>
              </a:rPr>
              <a:t>Artificial Intelligence</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fr-FR" dirty="0"/>
          </a:p>
        </p:txBody>
      </p:sp>
      <p:sp>
        <p:nvSpPr>
          <p:cNvPr id="7" name="ZoneTexte 6">
            <a:extLst>
              <a:ext uri="{FF2B5EF4-FFF2-40B4-BE49-F238E27FC236}">
                <a16:creationId xmlns:a16="http://schemas.microsoft.com/office/drawing/2014/main" id="{33179808-142A-B63A-F5D0-0F46CCE6F98B}"/>
              </a:ext>
            </a:extLst>
          </p:cNvPr>
          <p:cNvSpPr txBox="1"/>
          <p:nvPr/>
        </p:nvSpPr>
        <p:spPr>
          <a:xfrm>
            <a:off x="771181" y="5685320"/>
            <a:ext cx="2089033" cy="369332"/>
          </a:xfrm>
          <a:prstGeom prst="rect">
            <a:avLst/>
          </a:prstGeom>
          <a:noFill/>
        </p:spPr>
        <p:txBody>
          <a:bodyPr wrap="non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3 : Internet  </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p:txBody>
      </p:sp>
      <p:pic>
        <p:nvPicPr>
          <p:cNvPr id="2050" name="Picture 2" descr="ai, artificial intelligence, automaton, brain, electronics, robotics, technology ">
            <a:extLst>
              <a:ext uri="{FF2B5EF4-FFF2-40B4-BE49-F238E27FC236}">
                <a16:creationId xmlns:a16="http://schemas.microsoft.com/office/drawing/2014/main" id="{14DA07E4-562A-B1D6-7AFD-B4A59A61B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2680" y="607296"/>
            <a:ext cx="1645920" cy="15720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i, artificial intelligence, automaton, brain, electronics, robotics, technology ">
            <a:extLst>
              <a:ext uri="{FF2B5EF4-FFF2-40B4-BE49-F238E27FC236}">
                <a16:creationId xmlns:a16="http://schemas.microsoft.com/office/drawing/2014/main" id="{9318C93A-E516-1B2F-BCB1-FDC015F199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0002" y="5447465"/>
            <a:ext cx="1214374" cy="121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927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195943" y="174171"/>
            <a:ext cx="8665028" cy="6057611"/>
          </a:xfrm>
          <a:prstGeom prst="rect">
            <a:avLst/>
          </a:prstGeom>
          <a:noFill/>
        </p:spPr>
        <p:txBody>
          <a:bodyPr wrap="square" rtlCol="0">
            <a:spAutoFit/>
          </a:bodyPr>
          <a:lstStyle/>
          <a:p>
            <a:pPr>
              <a:lnSpc>
                <a:spcPct val="150000"/>
              </a:lnSpc>
              <a:spcBef>
                <a:spcPts val="1200"/>
              </a:spcBef>
            </a:pPr>
            <a:r>
              <a:rPr lang="en-US" sz="24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2400" b="1"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indent="2667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impact of Information and Communication Technology (ICT) is profound and pervasive across various aspects of society and individual lives. Notably:</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E-Learning: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facilitated the growth of e-learning, making education accessible to a global audience. Online courses, educational apps, and digital resources have expanded learning opportunities.</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Especially evident during global events like the </a:t>
            </a:r>
            <a:r>
              <a:rPr lang="en-US" i="1" dirty="0">
                <a:effectLst/>
                <a:latin typeface="Times New Roman" panose="02020603050405020304" pitchFamily="18" charset="0"/>
                <a:ea typeface="Calibri" panose="020F0502020204030204" pitchFamily="34" charset="0"/>
                <a:cs typeface="Arial" panose="020B0604020202020204" pitchFamily="34" charset="0"/>
              </a:rPr>
              <a:t>COVID-19</a:t>
            </a:r>
            <a:r>
              <a:rPr lang="en-US" dirty="0">
                <a:effectLst/>
                <a:latin typeface="Times New Roman" panose="02020603050405020304" pitchFamily="18" charset="0"/>
                <a:ea typeface="Calibri" panose="020F0502020204030204" pitchFamily="34" charset="0"/>
                <a:cs typeface="Arial" panose="020B0604020202020204" pitchFamily="34" charset="0"/>
              </a:rPr>
              <a:t> pandemic, ICT has allowed for remote learning, enabling students to access educational materials from home.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Business and Economy:</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Automation and Efficiency:</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increased efficiency in business operations through automation, data analytics, and enterprise resource planning (ERP) </a:t>
            </a:r>
            <a:r>
              <a:rPr lang="en-US" dirty="0">
                <a:effectLst/>
                <a:latin typeface="Times New Roman" panose="02020603050405020304" pitchFamily="18" charset="0"/>
                <a:ea typeface="Calibri" panose="020F0502020204030204" pitchFamily="34" charset="0"/>
              </a:rPr>
              <a:t>system.</a:t>
            </a:r>
          </a:p>
        </p:txBody>
      </p:sp>
      <p:pic>
        <p:nvPicPr>
          <p:cNvPr id="3076" name="Picture 4" descr="course, degree, laptop, learning, online, study ">
            <a:extLst>
              <a:ext uri="{FF2B5EF4-FFF2-40B4-BE49-F238E27FC236}">
                <a16:creationId xmlns:a16="http://schemas.microsoft.com/office/drawing/2014/main" id="{ED88606E-C50C-3EF1-53ED-3AD005030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4783" y="1877095"/>
            <a:ext cx="2227217" cy="222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3FA6F6A-E6FC-98EC-C8E7-50C95C6F32A4}"/>
              </a:ext>
            </a:extLst>
          </p:cNvPr>
          <p:cNvSpPr txBox="1"/>
          <p:nvPr/>
        </p:nvSpPr>
        <p:spPr>
          <a:xfrm>
            <a:off x="468086" y="587829"/>
            <a:ext cx="9198428" cy="4865914"/>
          </a:xfrm>
          <a:prstGeom prst="rect">
            <a:avLst/>
          </a:prstGeom>
          <a:noFill/>
        </p:spPr>
        <p:txBody>
          <a:bodyPr wrap="square" rtlCol="0">
            <a:spAutoFit/>
          </a:bodyPr>
          <a:lstStyle/>
          <a:p>
            <a:endParaRPr lang="fr-FR" dirty="0"/>
          </a:p>
        </p:txBody>
      </p:sp>
      <p:sp>
        <p:nvSpPr>
          <p:cNvPr id="4" name="ZoneTexte 3">
            <a:extLst>
              <a:ext uri="{FF2B5EF4-FFF2-40B4-BE49-F238E27FC236}">
                <a16:creationId xmlns:a16="http://schemas.microsoft.com/office/drawing/2014/main" id="{BCC9CE91-441B-9ECC-A355-D9F114F4851B}"/>
              </a:ext>
            </a:extLst>
          </p:cNvPr>
          <p:cNvSpPr txBox="1"/>
          <p:nvPr/>
        </p:nvSpPr>
        <p:spPr>
          <a:xfrm>
            <a:off x="468086" y="435429"/>
            <a:ext cx="9198428" cy="4865914"/>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44007B3-2E53-0CA8-7F79-935622448FDD}"/>
              </a:ext>
            </a:extLst>
          </p:cNvPr>
          <p:cNvSpPr txBox="1"/>
          <p:nvPr/>
        </p:nvSpPr>
        <p:spPr>
          <a:xfrm>
            <a:off x="620486" y="587829"/>
            <a:ext cx="9198428" cy="4865914"/>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FF2E81AC-BD4A-FAF0-3314-88C1E4E9614E}"/>
              </a:ext>
            </a:extLst>
          </p:cNvPr>
          <p:cNvSpPr txBox="1"/>
          <p:nvPr/>
        </p:nvSpPr>
        <p:spPr>
          <a:xfrm>
            <a:off x="772886" y="740229"/>
            <a:ext cx="9198428" cy="4865914"/>
          </a:xfrm>
          <a:prstGeom prst="rect">
            <a:avLst/>
          </a:prstGeom>
          <a:noFill/>
        </p:spPr>
        <p:txBody>
          <a:bodyPr wrap="square" rtlCol="0">
            <a:spAutoFit/>
          </a:bodyPr>
          <a:lstStyle/>
          <a:p>
            <a:endParaRPr lang="fr-FR" dirty="0"/>
          </a:p>
        </p:txBody>
      </p:sp>
      <p:pic>
        <p:nvPicPr>
          <p:cNvPr id="11" name="Image 10">
            <a:extLst>
              <a:ext uri="{FF2B5EF4-FFF2-40B4-BE49-F238E27FC236}">
                <a16:creationId xmlns:a16="http://schemas.microsoft.com/office/drawing/2014/main" id="{63A87394-1AA3-7DAA-16C0-740F22227B50}"/>
              </a:ext>
            </a:extLst>
          </p:cNvPr>
          <p:cNvPicPr>
            <a:picLocks noChangeAspect="1"/>
          </p:cNvPicPr>
          <p:nvPr/>
        </p:nvPicPr>
        <p:blipFill>
          <a:blip r:embed="rId2"/>
          <a:stretch>
            <a:fillRect/>
          </a:stretch>
        </p:blipFill>
        <p:spPr>
          <a:xfrm>
            <a:off x="543079" y="912044"/>
            <a:ext cx="8894835" cy="4718713"/>
          </a:xfrm>
          <a:prstGeom prst="rect">
            <a:avLst/>
          </a:prstGeom>
        </p:spPr>
      </p:pic>
      <p:sp>
        <p:nvSpPr>
          <p:cNvPr id="13" name="ZoneTexte 12">
            <a:extLst>
              <a:ext uri="{FF2B5EF4-FFF2-40B4-BE49-F238E27FC236}">
                <a16:creationId xmlns:a16="http://schemas.microsoft.com/office/drawing/2014/main" id="{A4192226-E5A5-A2A9-E4FF-B0F8089190BE}"/>
              </a:ext>
            </a:extLst>
          </p:cNvPr>
          <p:cNvSpPr txBox="1"/>
          <p:nvPr/>
        </p:nvSpPr>
        <p:spPr>
          <a:xfrm>
            <a:off x="314479" y="10885"/>
            <a:ext cx="8644463" cy="6779035"/>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Healthcare:</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Telemedicine:</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 This is particularly important for those in remote areas or unable to travel.</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Health Information Systems:</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sz="2400" b="1" kern="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2400" dirty="0">
              <a:solidFill>
                <a:srgbClr val="FFC000"/>
              </a:solidFill>
              <a:effectLst/>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Now, let's explore specific technologies related to ICT, including Google services, Microsoft tools, Git, and GitHub…</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3">
                    <a:lumMod val="75000"/>
                  </a:schemeClr>
                </a:solidFill>
                <a:effectLst/>
                <a:latin typeface="Times New Roman" panose="02020603050405020304" pitchFamily="18" charset="0"/>
              </a:rPr>
              <a:t>Google services</a:t>
            </a:r>
            <a:endParaRPr lang="fr-FR" sz="2000" b="1" i="1" dirty="0">
              <a:solidFill>
                <a:schemeClr val="accent3">
                  <a:lumMod val="75000"/>
                </a:schemeClr>
              </a:solidFill>
              <a:effectLst/>
              <a:latin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a:p>
            <a:pPr indent="457200" algn="just">
              <a:lnSpc>
                <a:spcPct val="150000"/>
              </a:lnSpc>
              <a:spcAft>
                <a:spcPts val="10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3073</TotalTime>
  <Words>2490</Words>
  <Application>Microsoft Office PowerPoint</Application>
  <PresentationFormat>Grand écran</PresentationFormat>
  <Paragraphs>104</Paragraphs>
  <Slides>20</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Arial</vt:lpstr>
      <vt:lpstr>Calibri</vt:lpstr>
      <vt:lpstr>Symbol</vt:lpstr>
      <vt:lpstr>Time new roma</vt:lpstr>
      <vt:lpstr>Times New Roman</vt:lpstr>
      <vt:lpstr>Trebuchet MS</vt:lpstr>
      <vt:lpstr>Wingdings</vt:lpstr>
      <vt:lpstr>Wingdings 3</vt:lpstr>
      <vt:lpstr>Facette</vt:lpstr>
      <vt:lpstr>Final Project of TIC  Information and Communication Technologies ICT  &amp; Technologies related to ICT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zone2200@hotmail.fr</cp:lastModifiedBy>
  <cp:revision>2</cp:revision>
  <dcterms:created xsi:type="dcterms:W3CDTF">2024-01-01T17:55:02Z</dcterms:created>
  <dcterms:modified xsi:type="dcterms:W3CDTF">2024-01-05T18:39:45Z</dcterms:modified>
</cp:coreProperties>
</file>