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2EF6-D84E-49DD-979A-28DC56D06A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02EE05-F09D-4F8E-9022-4BA160E76AF8}">
      <dgm:prSet/>
      <dgm:spPr/>
      <dgm:t>
        <a:bodyPr/>
        <a:lstStyle/>
        <a:p>
          <a:r>
            <a:rPr lang="en-US"/>
            <a:t>Toronto is the capital of Ontario and is the most populous city in Canada with a population of 2,731,571 in 2016.</a:t>
          </a:r>
        </a:p>
      </dgm:t>
    </dgm:pt>
    <dgm:pt modelId="{2D5C2B39-28D7-457C-9738-CE502896637E}" type="parTrans" cxnId="{802B4440-FBCF-4110-B303-190C4DE771FE}">
      <dgm:prSet/>
      <dgm:spPr/>
      <dgm:t>
        <a:bodyPr/>
        <a:lstStyle/>
        <a:p>
          <a:endParaRPr lang="en-US"/>
        </a:p>
      </dgm:t>
    </dgm:pt>
    <dgm:pt modelId="{BB4F043F-159A-4E86-8CF4-885580BFE60A}" type="sibTrans" cxnId="{802B4440-FBCF-4110-B303-190C4DE771FE}">
      <dgm:prSet/>
      <dgm:spPr/>
      <dgm:t>
        <a:bodyPr/>
        <a:lstStyle/>
        <a:p>
          <a:endParaRPr lang="en-US"/>
        </a:p>
      </dgm:t>
    </dgm:pt>
    <dgm:pt modelId="{6A59E0AB-0BA0-47F3-B63B-D817864A99A3}">
      <dgm:prSet/>
      <dgm:spPr/>
      <dgm:t>
        <a:bodyPr/>
        <a:lstStyle/>
        <a:p>
          <a:r>
            <a:rPr lang="en-US"/>
            <a:t>Toronto is host to various cuisines from all over the world like Chinese, Vietnamese, Korean, Indian, Italian etc. </a:t>
          </a:r>
        </a:p>
      </dgm:t>
    </dgm:pt>
    <dgm:pt modelId="{57294F6A-CA0A-412E-8E18-ACDF5161C458}" type="parTrans" cxnId="{1AC1FAEF-FBBD-4571-AD26-964EDB99FF2A}">
      <dgm:prSet/>
      <dgm:spPr/>
      <dgm:t>
        <a:bodyPr/>
        <a:lstStyle/>
        <a:p>
          <a:endParaRPr lang="en-US"/>
        </a:p>
      </dgm:t>
    </dgm:pt>
    <dgm:pt modelId="{A369656D-F56B-475E-97A5-4358F2E01327}" type="sibTrans" cxnId="{1AC1FAEF-FBBD-4571-AD26-964EDB99FF2A}">
      <dgm:prSet/>
      <dgm:spPr/>
      <dgm:t>
        <a:bodyPr/>
        <a:lstStyle/>
        <a:p>
          <a:endParaRPr lang="en-US"/>
        </a:p>
      </dgm:t>
    </dgm:pt>
    <dgm:pt modelId="{A48A9884-F3B5-4380-92C6-BB4EB60DC12A}">
      <dgm:prSet/>
      <dgm:spPr/>
      <dgm:t>
        <a:bodyPr/>
        <a:lstStyle/>
        <a:p>
          <a:r>
            <a:rPr lang="en-US"/>
            <a:t>There are neighborhoods where the dominant cuisine is based on the demographics of the people living there. </a:t>
          </a:r>
        </a:p>
      </dgm:t>
    </dgm:pt>
    <dgm:pt modelId="{8A481250-80A7-4A25-A13F-75D74B1DF832}" type="parTrans" cxnId="{957F1C2A-5E38-4DBF-8F6B-4BEC11B15DCB}">
      <dgm:prSet/>
      <dgm:spPr/>
      <dgm:t>
        <a:bodyPr/>
        <a:lstStyle/>
        <a:p>
          <a:endParaRPr lang="en-US"/>
        </a:p>
      </dgm:t>
    </dgm:pt>
    <dgm:pt modelId="{DF2CE913-9222-4EF6-BC86-B0297B6E0C1F}" type="sibTrans" cxnId="{957F1C2A-5E38-4DBF-8F6B-4BEC11B15DCB}">
      <dgm:prSet/>
      <dgm:spPr/>
      <dgm:t>
        <a:bodyPr/>
        <a:lstStyle/>
        <a:p>
          <a:endParaRPr lang="en-US"/>
        </a:p>
      </dgm:t>
    </dgm:pt>
    <dgm:pt modelId="{1F33CB29-780D-4C58-9613-18B1001C7D4F}">
      <dgm:prSet/>
      <dgm:spPr/>
      <dgm:t>
        <a:bodyPr/>
        <a:lstStyle/>
        <a:p>
          <a:r>
            <a:rPr lang="en-US"/>
            <a:t>Certain neighborhoods are famous for certain types of cuisines. For example, Chinatown is famous for Chinese cuisine, Koreatown is famous for Korean cuisine and so on.</a:t>
          </a:r>
        </a:p>
      </dgm:t>
    </dgm:pt>
    <dgm:pt modelId="{F7DE3B79-031B-4BF9-AF14-00869094F08B}" type="parTrans" cxnId="{7F47AE1A-55E8-434E-9CF6-55E1A0021E0F}">
      <dgm:prSet/>
      <dgm:spPr/>
      <dgm:t>
        <a:bodyPr/>
        <a:lstStyle/>
        <a:p>
          <a:endParaRPr lang="en-US"/>
        </a:p>
      </dgm:t>
    </dgm:pt>
    <dgm:pt modelId="{58574052-C84A-4084-AFB4-4AF7D6AC3AD6}" type="sibTrans" cxnId="{7F47AE1A-55E8-434E-9CF6-55E1A0021E0F}">
      <dgm:prSet/>
      <dgm:spPr/>
      <dgm:t>
        <a:bodyPr/>
        <a:lstStyle/>
        <a:p>
          <a:endParaRPr lang="en-US"/>
        </a:p>
      </dgm:t>
    </dgm:pt>
    <dgm:pt modelId="{00EA0C86-98A7-42F3-B7F8-1E9C07AE10C8}" type="pres">
      <dgm:prSet presAssocID="{C2B02EF6-D84E-49DD-979A-28DC56D06ABF}" presName="root" presStyleCnt="0">
        <dgm:presLayoutVars>
          <dgm:dir/>
          <dgm:resizeHandles val="exact"/>
        </dgm:presLayoutVars>
      </dgm:prSet>
      <dgm:spPr/>
    </dgm:pt>
    <dgm:pt modelId="{F897EDD3-E3A9-4F8A-AB5E-1E16D340FBCD}" type="pres">
      <dgm:prSet presAssocID="{5802EE05-F09D-4F8E-9022-4BA160E76AF8}" presName="compNode" presStyleCnt="0"/>
      <dgm:spPr/>
    </dgm:pt>
    <dgm:pt modelId="{7C6F9833-EE0D-451A-A927-B084F571680A}" type="pres">
      <dgm:prSet presAssocID="{5802EE05-F09D-4F8E-9022-4BA160E76AF8}" presName="bgRect" presStyleLbl="bgShp" presStyleIdx="0" presStyleCnt="4"/>
      <dgm:spPr/>
    </dgm:pt>
    <dgm:pt modelId="{F72CE207-62E9-4D4B-9371-6CAA394C18DE}" type="pres">
      <dgm:prSet presAssocID="{5802EE05-F09D-4F8E-9022-4BA160E76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8D29038-D723-4CDB-A32C-C4762E23EC08}" type="pres">
      <dgm:prSet presAssocID="{5802EE05-F09D-4F8E-9022-4BA160E76AF8}" presName="spaceRect" presStyleCnt="0"/>
      <dgm:spPr/>
    </dgm:pt>
    <dgm:pt modelId="{9489F7B2-F6EF-4C53-8C55-613A441BF0E0}" type="pres">
      <dgm:prSet presAssocID="{5802EE05-F09D-4F8E-9022-4BA160E76AF8}" presName="parTx" presStyleLbl="revTx" presStyleIdx="0" presStyleCnt="4">
        <dgm:presLayoutVars>
          <dgm:chMax val="0"/>
          <dgm:chPref val="0"/>
        </dgm:presLayoutVars>
      </dgm:prSet>
      <dgm:spPr/>
    </dgm:pt>
    <dgm:pt modelId="{451622B1-3D0A-4458-BFC6-789980EC88CE}" type="pres">
      <dgm:prSet presAssocID="{BB4F043F-159A-4E86-8CF4-885580BFE60A}" presName="sibTrans" presStyleCnt="0"/>
      <dgm:spPr/>
    </dgm:pt>
    <dgm:pt modelId="{83219CB7-E16D-4923-986E-CEF9E0B07CC1}" type="pres">
      <dgm:prSet presAssocID="{6A59E0AB-0BA0-47F3-B63B-D817864A99A3}" presName="compNode" presStyleCnt="0"/>
      <dgm:spPr/>
    </dgm:pt>
    <dgm:pt modelId="{4BF2B626-68E4-45C7-A58B-2F1570F70584}" type="pres">
      <dgm:prSet presAssocID="{6A59E0AB-0BA0-47F3-B63B-D817864A99A3}" presName="bgRect" presStyleLbl="bgShp" presStyleIdx="1" presStyleCnt="4"/>
      <dgm:spPr/>
    </dgm:pt>
    <dgm:pt modelId="{766B05FE-F612-470F-A9F6-AA232E6BA131}" type="pres">
      <dgm:prSet presAssocID="{6A59E0AB-0BA0-47F3-B63B-D817864A99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FD13ED01-3EDC-49E5-88A6-F7EE1B3A3247}" type="pres">
      <dgm:prSet presAssocID="{6A59E0AB-0BA0-47F3-B63B-D817864A99A3}" presName="spaceRect" presStyleCnt="0"/>
      <dgm:spPr/>
    </dgm:pt>
    <dgm:pt modelId="{F1550D81-F399-47BE-AC46-EF7C50023572}" type="pres">
      <dgm:prSet presAssocID="{6A59E0AB-0BA0-47F3-B63B-D817864A99A3}" presName="parTx" presStyleLbl="revTx" presStyleIdx="1" presStyleCnt="4">
        <dgm:presLayoutVars>
          <dgm:chMax val="0"/>
          <dgm:chPref val="0"/>
        </dgm:presLayoutVars>
      </dgm:prSet>
      <dgm:spPr/>
    </dgm:pt>
    <dgm:pt modelId="{2D6CD56A-5347-427F-A690-CD1CE1CAA0E7}" type="pres">
      <dgm:prSet presAssocID="{A369656D-F56B-475E-97A5-4358F2E01327}" presName="sibTrans" presStyleCnt="0"/>
      <dgm:spPr/>
    </dgm:pt>
    <dgm:pt modelId="{D82F4539-1068-4EBE-9502-943A4DF65422}" type="pres">
      <dgm:prSet presAssocID="{A48A9884-F3B5-4380-92C6-BB4EB60DC12A}" presName="compNode" presStyleCnt="0"/>
      <dgm:spPr/>
    </dgm:pt>
    <dgm:pt modelId="{A6B78879-255A-4BB2-85EA-C7CC59988477}" type="pres">
      <dgm:prSet presAssocID="{A48A9884-F3B5-4380-92C6-BB4EB60DC12A}" presName="bgRect" presStyleLbl="bgShp" presStyleIdx="2" presStyleCnt="4"/>
      <dgm:spPr/>
    </dgm:pt>
    <dgm:pt modelId="{0AF01674-AA97-4258-9DD7-753E94D88EEB}" type="pres">
      <dgm:prSet presAssocID="{A48A9884-F3B5-4380-92C6-BB4EB60DC1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F5F7382D-05E5-4917-98D4-68F39C75EC96}" type="pres">
      <dgm:prSet presAssocID="{A48A9884-F3B5-4380-92C6-BB4EB60DC12A}" presName="spaceRect" presStyleCnt="0"/>
      <dgm:spPr/>
    </dgm:pt>
    <dgm:pt modelId="{2FF36F61-B705-4E1E-963B-80A4A1194F8E}" type="pres">
      <dgm:prSet presAssocID="{A48A9884-F3B5-4380-92C6-BB4EB60DC12A}" presName="parTx" presStyleLbl="revTx" presStyleIdx="2" presStyleCnt="4">
        <dgm:presLayoutVars>
          <dgm:chMax val="0"/>
          <dgm:chPref val="0"/>
        </dgm:presLayoutVars>
      </dgm:prSet>
      <dgm:spPr/>
    </dgm:pt>
    <dgm:pt modelId="{FCCCF4BE-D1DA-4662-9D55-0487A984181C}" type="pres">
      <dgm:prSet presAssocID="{DF2CE913-9222-4EF6-BC86-B0297B6E0C1F}" presName="sibTrans" presStyleCnt="0"/>
      <dgm:spPr/>
    </dgm:pt>
    <dgm:pt modelId="{D9A8D1EC-210C-46C7-A888-2A9FD1358E8A}" type="pres">
      <dgm:prSet presAssocID="{1F33CB29-780D-4C58-9613-18B1001C7D4F}" presName="compNode" presStyleCnt="0"/>
      <dgm:spPr/>
    </dgm:pt>
    <dgm:pt modelId="{354398D8-2777-4914-8EEE-47724F0D54EF}" type="pres">
      <dgm:prSet presAssocID="{1F33CB29-780D-4C58-9613-18B1001C7D4F}" presName="bgRect" presStyleLbl="bgShp" presStyleIdx="3" presStyleCnt="4"/>
      <dgm:spPr/>
    </dgm:pt>
    <dgm:pt modelId="{993AD5C9-1343-4717-8A24-EFCE777B3D22}" type="pres">
      <dgm:prSet presAssocID="{1F33CB29-780D-4C58-9613-18B1001C7D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D3DE6648-6DA2-487A-8664-897FC7EF9CEC}" type="pres">
      <dgm:prSet presAssocID="{1F33CB29-780D-4C58-9613-18B1001C7D4F}" presName="spaceRect" presStyleCnt="0"/>
      <dgm:spPr/>
    </dgm:pt>
    <dgm:pt modelId="{2352C55A-9E46-4038-ADE3-62197043ED03}" type="pres">
      <dgm:prSet presAssocID="{1F33CB29-780D-4C58-9613-18B1001C7D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47AE1A-55E8-434E-9CF6-55E1A0021E0F}" srcId="{C2B02EF6-D84E-49DD-979A-28DC56D06ABF}" destId="{1F33CB29-780D-4C58-9613-18B1001C7D4F}" srcOrd="3" destOrd="0" parTransId="{F7DE3B79-031B-4BF9-AF14-00869094F08B}" sibTransId="{58574052-C84A-4084-AFB4-4AF7D6AC3AD6}"/>
    <dgm:cxn modelId="{957F1C2A-5E38-4DBF-8F6B-4BEC11B15DCB}" srcId="{C2B02EF6-D84E-49DD-979A-28DC56D06ABF}" destId="{A48A9884-F3B5-4380-92C6-BB4EB60DC12A}" srcOrd="2" destOrd="0" parTransId="{8A481250-80A7-4A25-A13F-75D74B1DF832}" sibTransId="{DF2CE913-9222-4EF6-BC86-B0297B6E0C1F}"/>
    <dgm:cxn modelId="{802B4440-FBCF-4110-B303-190C4DE771FE}" srcId="{C2B02EF6-D84E-49DD-979A-28DC56D06ABF}" destId="{5802EE05-F09D-4F8E-9022-4BA160E76AF8}" srcOrd="0" destOrd="0" parTransId="{2D5C2B39-28D7-457C-9738-CE502896637E}" sibTransId="{BB4F043F-159A-4E86-8CF4-885580BFE60A}"/>
    <dgm:cxn modelId="{BB4B946B-0661-47DA-93B1-F0D32191BEAD}" type="presOf" srcId="{1F33CB29-780D-4C58-9613-18B1001C7D4F}" destId="{2352C55A-9E46-4038-ADE3-62197043ED03}" srcOrd="0" destOrd="0" presId="urn:microsoft.com/office/officeart/2018/2/layout/IconVerticalSolidList"/>
    <dgm:cxn modelId="{E5ADA54E-6549-4F08-B9C9-DD07D7EC986B}" type="presOf" srcId="{5802EE05-F09D-4F8E-9022-4BA160E76AF8}" destId="{9489F7B2-F6EF-4C53-8C55-613A441BF0E0}" srcOrd="0" destOrd="0" presId="urn:microsoft.com/office/officeart/2018/2/layout/IconVerticalSolidList"/>
    <dgm:cxn modelId="{645C01AE-6A99-4DB3-B6A5-158F4CDAAFA5}" type="presOf" srcId="{A48A9884-F3B5-4380-92C6-BB4EB60DC12A}" destId="{2FF36F61-B705-4E1E-963B-80A4A1194F8E}" srcOrd="0" destOrd="0" presId="urn:microsoft.com/office/officeart/2018/2/layout/IconVerticalSolidList"/>
    <dgm:cxn modelId="{A0C89AB7-4B75-4D9E-A3AA-0968CA448540}" type="presOf" srcId="{6A59E0AB-0BA0-47F3-B63B-D817864A99A3}" destId="{F1550D81-F399-47BE-AC46-EF7C50023572}" srcOrd="0" destOrd="0" presId="urn:microsoft.com/office/officeart/2018/2/layout/IconVerticalSolidList"/>
    <dgm:cxn modelId="{48372AD3-801E-4D32-8AFB-955F8256F1EB}" type="presOf" srcId="{C2B02EF6-D84E-49DD-979A-28DC56D06ABF}" destId="{00EA0C86-98A7-42F3-B7F8-1E9C07AE10C8}" srcOrd="0" destOrd="0" presId="urn:microsoft.com/office/officeart/2018/2/layout/IconVerticalSolidList"/>
    <dgm:cxn modelId="{1AC1FAEF-FBBD-4571-AD26-964EDB99FF2A}" srcId="{C2B02EF6-D84E-49DD-979A-28DC56D06ABF}" destId="{6A59E0AB-0BA0-47F3-B63B-D817864A99A3}" srcOrd="1" destOrd="0" parTransId="{57294F6A-CA0A-412E-8E18-ACDF5161C458}" sibTransId="{A369656D-F56B-475E-97A5-4358F2E01327}"/>
    <dgm:cxn modelId="{C3F4B42E-EEA8-489B-916E-6EA153C90C98}" type="presParOf" srcId="{00EA0C86-98A7-42F3-B7F8-1E9C07AE10C8}" destId="{F897EDD3-E3A9-4F8A-AB5E-1E16D340FBCD}" srcOrd="0" destOrd="0" presId="urn:microsoft.com/office/officeart/2018/2/layout/IconVerticalSolidList"/>
    <dgm:cxn modelId="{1EBC492C-8F02-4EBB-9C6D-0E2B545CE0FE}" type="presParOf" srcId="{F897EDD3-E3A9-4F8A-AB5E-1E16D340FBCD}" destId="{7C6F9833-EE0D-451A-A927-B084F571680A}" srcOrd="0" destOrd="0" presId="urn:microsoft.com/office/officeart/2018/2/layout/IconVerticalSolidList"/>
    <dgm:cxn modelId="{478C9DC2-AD52-42FC-B56C-C3AC75CA1C96}" type="presParOf" srcId="{F897EDD3-E3A9-4F8A-AB5E-1E16D340FBCD}" destId="{F72CE207-62E9-4D4B-9371-6CAA394C18DE}" srcOrd="1" destOrd="0" presId="urn:microsoft.com/office/officeart/2018/2/layout/IconVerticalSolidList"/>
    <dgm:cxn modelId="{81501FD1-F37E-47F4-8D6B-58C03CB002A6}" type="presParOf" srcId="{F897EDD3-E3A9-4F8A-AB5E-1E16D340FBCD}" destId="{D8D29038-D723-4CDB-A32C-C4762E23EC08}" srcOrd="2" destOrd="0" presId="urn:microsoft.com/office/officeart/2018/2/layout/IconVerticalSolidList"/>
    <dgm:cxn modelId="{4284DC05-EF81-4C23-A59C-0CCDFEDD6FA9}" type="presParOf" srcId="{F897EDD3-E3A9-4F8A-AB5E-1E16D340FBCD}" destId="{9489F7B2-F6EF-4C53-8C55-613A441BF0E0}" srcOrd="3" destOrd="0" presId="urn:microsoft.com/office/officeart/2018/2/layout/IconVerticalSolidList"/>
    <dgm:cxn modelId="{A724DA37-ADBA-4B15-92F0-6EE78C0EC2EB}" type="presParOf" srcId="{00EA0C86-98A7-42F3-B7F8-1E9C07AE10C8}" destId="{451622B1-3D0A-4458-BFC6-789980EC88CE}" srcOrd="1" destOrd="0" presId="urn:microsoft.com/office/officeart/2018/2/layout/IconVerticalSolidList"/>
    <dgm:cxn modelId="{CCBAE8A3-685E-490A-84D9-68575ABA38BC}" type="presParOf" srcId="{00EA0C86-98A7-42F3-B7F8-1E9C07AE10C8}" destId="{83219CB7-E16D-4923-986E-CEF9E0B07CC1}" srcOrd="2" destOrd="0" presId="urn:microsoft.com/office/officeart/2018/2/layout/IconVerticalSolidList"/>
    <dgm:cxn modelId="{24E8FCEE-B2D4-40D3-B8F9-ACA08EB95462}" type="presParOf" srcId="{83219CB7-E16D-4923-986E-CEF9E0B07CC1}" destId="{4BF2B626-68E4-45C7-A58B-2F1570F70584}" srcOrd="0" destOrd="0" presId="urn:microsoft.com/office/officeart/2018/2/layout/IconVerticalSolidList"/>
    <dgm:cxn modelId="{A37DFF3B-6313-4169-9C06-E721F4C1F429}" type="presParOf" srcId="{83219CB7-E16D-4923-986E-CEF9E0B07CC1}" destId="{766B05FE-F612-470F-A9F6-AA232E6BA131}" srcOrd="1" destOrd="0" presId="urn:microsoft.com/office/officeart/2018/2/layout/IconVerticalSolidList"/>
    <dgm:cxn modelId="{FA221BDA-C3DE-4939-B05A-0E16A9FC54F9}" type="presParOf" srcId="{83219CB7-E16D-4923-986E-CEF9E0B07CC1}" destId="{FD13ED01-3EDC-49E5-88A6-F7EE1B3A3247}" srcOrd="2" destOrd="0" presId="urn:microsoft.com/office/officeart/2018/2/layout/IconVerticalSolidList"/>
    <dgm:cxn modelId="{9EFED29F-DBD8-4E2C-ADC8-E6EE0A04991B}" type="presParOf" srcId="{83219CB7-E16D-4923-986E-CEF9E0B07CC1}" destId="{F1550D81-F399-47BE-AC46-EF7C50023572}" srcOrd="3" destOrd="0" presId="urn:microsoft.com/office/officeart/2018/2/layout/IconVerticalSolidList"/>
    <dgm:cxn modelId="{48FE4E7E-DAC6-4D00-B7BA-36294421BE5F}" type="presParOf" srcId="{00EA0C86-98A7-42F3-B7F8-1E9C07AE10C8}" destId="{2D6CD56A-5347-427F-A690-CD1CE1CAA0E7}" srcOrd="3" destOrd="0" presId="urn:microsoft.com/office/officeart/2018/2/layout/IconVerticalSolidList"/>
    <dgm:cxn modelId="{1D1D8B0A-0113-4A41-BE72-F5F6C82D53F1}" type="presParOf" srcId="{00EA0C86-98A7-42F3-B7F8-1E9C07AE10C8}" destId="{D82F4539-1068-4EBE-9502-943A4DF65422}" srcOrd="4" destOrd="0" presId="urn:microsoft.com/office/officeart/2018/2/layout/IconVerticalSolidList"/>
    <dgm:cxn modelId="{36728E48-013C-422B-8AD3-737443C35800}" type="presParOf" srcId="{D82F4539-1068-4EBE-9502-943A4DF65422}" destId="{A6B78879-255A-4BB2-85EA-C7CC59988477}" srcOrd="0" destOrd="0" presId="urn:microsoft.com/office/officeart/2018/2/layout/IconVerticalSolidList"/>
    <dgm:cxn modelId="{B0EE5E4E-2FAB-4D30-B9F0-C67F87DA1DE5}" type="presParOf" srcId="{D82F4539-1068-4EBE-9502-943A4DF65422}" destId="{0AF01674-AA97-4258-9DD7-753E94D88EEB}" srcOrd="1" destOrd="0" presId="urn:microsoft.com/office/officeart/2018/2/layout/IconVerticalSolidList"/>
    <dgm:cxn modelId="{619D4A18-63ED-4BAB-8414-592141D2296F}" type="presParOf" srcId="{D82F4539-1068-4EBE-9502-943A4DF65422}" destId="{F5F7382D-05E5-4917-98D4-68F39C75EC96}" srcOrd="2" destOrd="0" presId="urn:microsoft.com/office/officeart/2018/2/layout/IconVerticalSolidList"/>
    <dgm:cxn modelId="{C998FAA8-0004-4C09-A306-AABE835501F8}" type="presParOf" srcId="{D82F4539-1068-4EBE-9502-943A4DF65422}" destId="{2FF36F61-B705-4E1E-963B-80A4A1194F8E}" srcOrd="3" destOrd="0" presId="urn:microsoft.com/office/officeart/2018/2/layout/IconVerticalSolidList"/>
    <dgm:cxn modelId="{5B2EB3FF-7E0F-4208-AC14-F0F4AFB79CE1}" type="presParOf" srcId="{00EA0C86-98A7-42F3-B7F8-1E9C07AE10C8}" destId="{FCCCF4BE-D1DA-4662-9D55-0487A984181C}" srcOrd="5" destOrd="0" presId="urn:microsoft.com/office/officeart/2018/2/layout/IconVerticalSolidList"/>
    <dgm:cxn modelId="{145F4CA0-E62C-435C-B5EC-BFF3486AEA37}" type="presParOf" srcId="{00EA0C86-98A7-42F3-B7F8-1E9C07AE10C8}" destId="{D9A8D1EC-210C-46C7-A888-2A9FD1358E8A}" srcOrd="6" destOrd="0" presId="urn:microsoft.com/office/officeart/2018/2/layout/IconVerticalSolidList"/>
    <dgm:cxn modelId="{200303A4-5302-441C-AB83-805E8D21E8FD}" type="presParOf" srcId="{D9A8D1EC-210C-46C7-A888-2A9FD1358E8A}" destId="{354398D8-2777-4914-8EEE-47724F0D54EF}" srcOrd="0" destOrd="0" presId="urn:microsoft.com/office/officeart/2018/2/layout/IconVerticalSolidList"/>
    <dgm:cxn modelId="{005A483B-96C5-4520-9BB7-432923929EF8}" type="presParOf" srcId="{D9A8D1EC-210C-46C7-A888-2A9FD1358E8A}" destId="{993AD5C9-1343-4717-8A24-EFCE777B3D22}" srcOrd="1" destOrd="0" presId="urn:microsoft.com/office/officeart/2018/2/layout/IconVerticalSolidList"/>
    <dgm:cxn modelId="{2B029899-DE57-42AB-B767-E207A80370A7}" type="presParOf" srcId="{D9A8D1EC-210C-46C7-A888-2A9FD1358E8A}" destId="{D3DE6648-6DA2-487A-8664-897FC7EF9CEC}" srcOrd="2" destOrd="0" presId="urn:microsoft.com/office/officeart/2018/2/layout/IconVerticalSolidList"/>
    <dgm:cxn modelId="{687D8478-8540-48CD-8846-358802D222C4}" type="presParOf" srcId="{D9A8D1EC-210C-46C7-A888-2A9FD1358E8A}" destId="{2352C55A-9E46-4038-ADE3-62197043ED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F9833-EE0D-451A-A927-B084F571680A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CE207-62E9-4D4B-9371-6CAA394C18DE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9F7B2-F6EF-4C53-8C55-613A441BF0E0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Toronto is the capital of Ontario and is the most populous city in Canada with a population of 2,731,571 in 2016.</a:t>
          </a:r>
        </a:p>
      </dsp:txBody>
      <dsp:txXfrm>
        <a:off x="1110795" y="1897"/>
        <a:ext cx="5385254" cy="961727"/>
      </dsp:txXfrm>
    </dsp:sp>
    <dsp:sp modelId="{4BF2B626-68E4-45C7-A58B-2F1570F70584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B05FE-F612-470F-A9F6-AA232E6BA131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50D81-F399-47BE-AC46-EF7C50023572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Toronto is host to various cuisines from all over the world like Chinese, Vietnamese, Korean, Indian, Italian etc. </a:t>
          </a:r>
        </a:p>
      </dsp:txBody>
      <dsp:txXfrm>
        <a:off x="1110795" y="1204056"/>
        <a:ext cx="5385254" cy="961727"/>
      </dsp:txXfrm>
    </dsp:sp>
    <dsp:sp modelId="{A6B78879-255A-4BB2-85EA-C7CC59988477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01674-AA97-4258-9DD7-753E94D88EEB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36F61-B705-4E1E-963B-80A4A1194F8E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are neighborhoods where the dominant cuisine is based on the demographics of the people living there. </a:t>
          </a:r>
        </a:p>
      </dsp:txBody>
      <dsp:txXfrm>
        <a:off x="1110795" y="2406215"/>
        <a:ext cx="5385254" cy="961727"/>
      </dsp:txXfrm>
    </dsp:sp>
    <dsp:sp modelId="{354398D8-2777-4914-8EEE-47724F0D54EF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AD5C9-1343-4717-8A24-EFCE777B3D22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2C55A-9E46-4038-ADE3-62197043ED03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Certain neighborhoods are famous for certain types of cuisines. For example, Chinatown is famous for Chinese cuisine, Koreatown is famous for Korean cuisine and so on.</a:t>
          </a:r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41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575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1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7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2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6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A33178-43F5-43F1-9B48-4F5954F0730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8A6B-C39F-40AC-B9BB-75F3A4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kamis1r/Coursera_Capstone/blob/master/Geospatial_Coordinates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4447-CF6A-4D99-9C33-1A2057210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Toronto Neighborhoods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3EBA0-68C2-4BEB-B49E-D3F303DB6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3088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A4B1F-306C-4EB4-B56F-C53B58FE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Descriptive statistics 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34C6-FEDF-4470-91B8-9407C06E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r>
              <a:rPr lang="en-US" dirty="0"/>
              <a:t>The neighborhoods with the highest number the restaurants are Chinatown, Grange Park and Kensington Market with 61 restaurants.</a:t>
            </a:r>
          </a:p>
          <a:p>
            <a:r>
              <a:rPr lang="en-US" dirty="0"/>
              <a:t>The neighborhoods with the least number of restaurants are Roselawn, Lawrence Park with only 1 restaurant in each.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1778AD-0D21-4725-A902-BF7F075D49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2" y="3218642"/>
            <a:ext cx="3413671" cy="23212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01053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D8D4-82CE-4D5A-BC76-51AB942C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085D-FE04-4D84-BC22-C390D113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We use the K-means clustering algorithm to cluster the neighborhoods based on the frequency of the top 7 cuisines in the neighborhoods.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number of clusters is selected beforehand to be 7.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K-means is appropriate for this problem because it is a type of unsupervised clustering where we do not know the distinguishing factors of the resultant clusters or groups beforehand.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1026" name="Picture 2" descr="Image result for k-means clustering">
            <a:extLst>
              <a:ext uri="{FF2B5EF4-FFF2-40B4-BE49-F238E27FC236}">
                <a16:creationId xmlns:a16="http://schemas.microsoft.com/office/drawing/2014/main" id="{12C3CC5E-66C3-4DAB-962A-1C3F0F82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998649"/>
            <a:ext cx="5451627" cy="23033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95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FAE46C-4890-40EA-A086-3DA96FC6E6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186683"/>
            <a:ext cx="9150807" cy="2745241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0282D-71ED-4859-8B8B-F9D8AFBA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After applying clustering</a:t>
            </a:r>
          </a:p>
        </p:txBody>
      </p:sp>
    </p:spTree>
    <p:extLst>
      <p:ext uri="{BB962C8B-B14F-4D97-AF65-F5344CB8AC3E}">
        <p14:creationId xmlns:p14="http://schemas.microsoft.com/office/powerpoint/2010/main" val="2129910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2430-DDEB-477D-8334-0194CA75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2F83F7B-1268-4D11-BC9D-874857D758A9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" r="24757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A9B41-132D-481F-955C-8E0BE8D2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7 clusters are produced that have similar cuisines within a cluster. </a:t>
            </a:r>
          </a:p>
          <a:p>
            <a:r>
              <a:rPr lang="en-US" dirty="0"/>
              <a:t>The clusters of neighborhoods are visualized on a map with each color indicating a specific cluster using the folium package. </a:t>
            </a:r>
          </a:p>
        </p:txBody>
      </p:sp>
    </p:spTree>
    <p:extLst>
      <p:ext uri="{BB962C8B-B14F-4D97-AF65-F5344CB8AC3E}">
        <p14:creationId xmlns:p14="http://schemas.microsoft.com/office/powerpoint/2010/main" val="9338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6F892-CE92-46CF-8EEA-5042C92F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EBEBEB"/>
                </a:solidFill>
              </a:rPr>
              <a:t>Discussion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AF88-6786-4417-9432-ADA85642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r>
              <a:rPr lang="en-US" dirty="0"/>
              <a:t>In Cluster 6, we can see how the K-means clustering algorithm successfully grouped the neighborhoods of Christie and Roselawn since they have similar cuisines like Italian, Hawaiian, and Greek.</a:t>
            </a:r>
          </a:p>
          <a:p>
            <a:endParaRPr lang="en-US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F866A0-ACFA-4113-AA07-4FF9ECAE3D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76" y="3904194"/>
            <a:ext cx="8891903" cy="19260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3652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CE07-7A07-48A4-97BA-F6D93148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E607-C18C-464A-A978-A91EDED6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study, I analyzed the popular cuisines of different neighborhoods in Toronto using the foursquare API and clustered the neighborhoods using a machine learning algorithm called k-means clustering. </a:t>
            </a:r>
          </a:p>
          <a:p>
            <a:r>
              <a:rPr lang="en-US" dirty="0"/>
              <a:t>I used the coordinates of the neighborhoods from a different table to visualize the clusters on a folium map.</a:t>
            </a:r>
          </a:p>
          <a:p>
            <a:r>
              <a:rPr lang="en-US" dirty="0"/>
              <a:t>These mapped clusters can be very useful for tourist guides to recommend their clients what neighborhoods in Toronto to visit to get a taste of a cuisine of their choice. </a:t>
            </a:r>
          </a:p>
          <a:p>
            <a:r>
              <a:rPr lang="en-US" dirty="0"/>
              <a:t>Restaurant entrepreneurs can examine the clusters closely to look at the dominant cuisines of a neighborhood and make financial decisions.</a:t>
            </a:r>
          </a:p>
        </p:txBody>
      </p:sp>
    </p:spTree>
    <p:extLst>
      <p:ext uri="{BB962C8B-B14F-4D97-AF65-F5344CB8AC3E}">
        <p14:creationId xmlns:p14="http://schemas.microsoft.com/office/powerpoint/2010/main" val="284631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98579-A302-4271-9499-A137F024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Background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1708D5-75CD-4F77-A7AC-2EA72BDC6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4201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402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D7BBF-32AD-4244-82BB-E3F698C8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Problem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93D5E6F-4C72-45CB-BB79-1F7DEF24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Tourists who are new to Toronto need help in deciding what neighborhood to visit in order to try the cuisine it is famous for.</a:t>
            </a:r>
          </a:p>
          <a:p>
            <a:r>
              <a:rPr lang="en-US" dirty="0"/>
              <a:t>Tourist guides find it helpful if they know what neighborhoods are popular for specific cuisines so that they can recommend them to the tourists.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72BB-8299-420D-B8B2-4B1BCAD4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018B-2375-42F5-8983-A33E2F3F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Tourists to Toronto would be interested in finding the neighborhoods in which their favorite cuisine is famous. </a:t>
            </a:r>
          </a:p>
          <a:p>
            <a:r>
              <a:rPr lang="en-US" dirty="0"/>
              <a:t>Tourist guides find it helpful in recommending those neighborhoods based on the interests of their clients. </a:t>
            </a:r>
          </a:p>
          <a:p>
            <a:r>
              <a:rPr lang="en-US" dirty="0"/>
              <a:t>Entrepreneurs can find what the dominant cuisine of a neighborhood is in order to decide if they want to establish restaurant of a different cuisine to avoid competition or choose a different neighborhood.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2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D2EB5-0D02-4004-AFEA-B31E1E22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Sources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91567F-6FE0-40DF-951D-E691694DD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2182336"/>
            <a:ext cx="5449889" cy="2493324"/>
          </a:xfrm>
          <a:prstGeom prst="rect">
            <a:avLst/>
          </a:prstGeom>
          <a:effectLst/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A427-E111-4DB1-9EDC-987E3A90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about the boroughs, neighborhoods and postal codes in Toronto taken from </a:t>
            </a:r>
            <a:r>
              <a:rPr lang="en-US" u="sng">
                <a:solidFill>
                  <a:srgbClr val="EBEBEB"/>
                </a:solidFill>
                <a:hlinkClick r:id="rId3"/>
              </a:rPr>
              <a:t>https://en.wikipedia.org/wiki/List_of_postal_codes_of_Canada:_M</a:t>
            </a:r>
            <a:r>
              <a:rPr lang="en-US">
                <a:solidFill>
                  <a:srgbClr val="EBEBEB"/>
                </a:solidFill>
              </a:rPr>
              <a:t>. 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48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EB5-0D02-4004-AFEA-B31E1E22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A427-E111-4DB1-9EDC-987E3A90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/>
              <a:t>The coordinates of each neighborhood according to its postal code is given in </a:t>
            </a:r>
            <a:r>
              <a:rPr lang="en-US" u="sng">
                <a:hlinkClick r:id="rId2"/>
              </a:rPr>
              <a:t>https://github.com/kamis1r/Coursera_Capstone/blob/master/Geospatial_Coordinates.csv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E3CC2A-BFE7-4443-A3CE-2C78AF2AD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38" y="3429000"/>
            <a:ext cx="9099068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0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A72D-A293-4B16-8809-19A8A565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Foursquare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D36D-72EB-4630-97BA-3585A75B9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Details of restaurants can be obtained by refining location data given by Foursquare API. </a:t>
            </a:r>
          </a:p>
          <a:p>
            <a:r>
              <a:rPr lang="en-US" dirty="0"/>
              <a:t>A request is made to tabulate all venues in a neighborhood. </a:t>
            </a:r>
          </a:p>
          <a:p>
            <a:r>
              <a:rPr lang="en-US" dirty="0"/>
              <a:t>Details of the venue like the name ,location and, category of the restaurant are listed.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50B56-42E8-48D1-A6A0-44DECC912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94" y="1241257"/>
            <a:ext cx="5451627" cy="28041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871C5F-40D7-469F-A20C-7DF971C98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88597"/>
            <a:ext cx="4336156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0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6692-02AC-46C5-988A-90BCCE1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Recommendations using Foursquare API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86D2FF-26D6-4EAD-ABE6-18D276D2BD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058093"/>
            <a:ext cx="8947150" cy="21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2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73C1C-CEE5-473B-9936-B1F61EB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Exploratory Data Analysis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FCD6E0-8F68-4272-89F5-A8107D0F06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" y="2920980"/>
            <a:ext cx="5451627" cy="2916619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7ACF0A-CEE4-436F-8AA9-FC941073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A pie chart that represents the share in popularity of the top 20 popular cuisines of Toronto.</a:t>
            </a:r>
          </a:p>
          <a:p>
            <a:r>
              <a:rPr lang="en-US" dirty="0"/>
              <a:t>Italian is the most popular followed by Japanese. </a:t>
            </a:r>
          </a:p>
          <a:p>
            <a:r>
              <a:rPr lang="en-US" dirty="0"/>
              <a:t>The least popular cuisine among all cuisines is Afghan</a:t>
            </a:r>
          </a:p>
        </p:txBody>
      </p:sp>
    </p:spTree>
    <p:extLst>
      <p:ext uri="{BB962C8B-B14F-4D97-AF65-F5344CB8AC3E}">
        <p14:creationId xmlns:p14="http://schemas.microsoft.com/office/powerpoint/2010/main" val="500748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670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Clustering Toronto Neighborhoods </vt:lpstr>
      <vt:lpstr>Background</vt:lpstr>
      <vt:lpstr>Problem</vt:lpstr>
      <vt:lpstr>Target Audience</vt:lpstr>
      <vt:lpstr>Data Sources</vt:lpstr>
      <vt:lpstr>Data Sources</vt:lpstr>
      <vt:lpstr>Foursquare API</vt:lpstr>
      <vt:lpstr>Venue Recommendations using Foursquare API</vt:lpstr>
      <vt:lpstr>Exploratory Data Analysis</vt:lpstr>
      <vt:lpstr>Descriptive statistics </vt:lpstr>
      <vt:lpstr>Clustering</vt:lpstr>
      <vt:lpstr>After applying clustering</vt:lpstr>
      <vt:lpstr>Results</vt:lpstr>
      <vt:lpstr>Discussion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Toronto Neighborhoods </dc:title>
  <dc:creator> </dc:creator>
  <cp:lastModifiedBy> </cp:lastModifiedBy>
  <cp:revision>2</cp:revision>
  <dcterms:created xsi:type="dcterms:W3CDTF">2019-08-30T01:37:04Z</dcterms:created>
  <dcterms:modified xsi:type="dcterms:W3CDTF">2019-08-30T01:41:37Z</dcterms:modified>
</cp:coreProperties>
</file>