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5" r:id="rId2"/>
    <p:sldId id="277" r:id="rId3"/>
    <p:sldId id="278" r:id="rId4"/>
    <p:sldId id="280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ndale, Vivek(Cognizant)" initials="UV" lastIdx="4" clrIdx="0">
    <p:extLst>
      <p:ext uri="{19B8F6BF-5375-455C-9EA6-DF929625EA0E}">
        <p15:presenceInfo xmlns:p15="http://schemas.microsoft.com/office/powerpoint/2012/main" userId="S-1-5-21-1178368992-402679808-390482200-553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434" autoAdjust="0"/>
  </p:normalViewPr>
  <p:slideViewPr>
    <p:cSldViewPr snapToGrid="0">
      <p:cViewPr varScale="1">
        <p:scale>
          <a:sx n="98" d="100"/>
          <a:sy n="98" d="100"/>
        </p:scale>
        <p:origin x="39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t>10-Jan-2017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t>10-Jan-2017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PATH_perspect2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35" b="6070"/>
          <a:stretch/>
        </p:blipFill>
        <p:spPr>
          <a:xfrm>
            <a:off x="0" y="0"/>
            <a:ext cx="8648700" cy="51435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1937657"/>
            <a:ext cx="9144000" cy="1825302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19101" y="4694466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© 2016 Cognizant </a:t>
            </a:r>
            <a:endParaRPr lang="en-US" sz="9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0" name="Picture 9" descr="Cognizant_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01" y="337320"/>
            <a:ext cx="2258154" cy="684559"/>
          </a:xfrm>
          <a:prstGeom prst="rect">
            <a:avLst/>
          </a:prstGeom>
        </p:spPr>
      </p:pic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2123028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558810"/>
            <a:ext cx="8284633" cy="5847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PRESENTATION TITLE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148948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Speaker Name / Title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079500" y="-1308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15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7696"/>
            <a:ext cx="8471337" cy="455444"/>
          </a:xfrm>
        </p:spPr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5352" y="1002382"/>
            <a:ext cx="4150321" cy="329339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buNone/>
              <a:defRPr sz="2400">
                <a:solidFill>
                  <a:srgbClr val="141414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1600">
                <a:solidFill>
                  <a:srgbClr val="141414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400">
                <a:solidFill>
                  <a:srgbClr val="141414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4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Media Placeholder 3"/>
          <p:cNvSpPr>
            <a:spLocks noGrp="1"/>
          </p:cNvSpPr>
          <p:nvPr>
            <p:ph type="media" sz="quarter" idx="14" hasCustomPrompt="1"/>
          </p:nvPr>
        </p:nvSpPr>
        <p:spPr>
          <a:xfrm>
            <a:off x="4697610" y="1024928"/>
            <a:ext cx="4446391" cy="347534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Insert Media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67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08216" y="1692265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99748" y="2924164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3896" y="1975053"/>
            <a:ext cx="8333704" cy="4708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rgbClr val="141414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Transition Slide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837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utterstock_123391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6735"/>
          <a:stretch/>
        </p:blipFill>
        <p:spPr>
          <a:xfrm>
            <a:off x="0" y="1"/>
            <a:ext cx="9160968" cy="471592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ath_extra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422" b="-118"/>
          <a:stretch/>
        </p:blipFill>
        <p:spPr>
          <a:xfrm>
            <a:off x="0" y="-50305"/>
            <a:ext cx="9144000" cy="477880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00100" y="689203"/>
            <a:ext cx="7594600" cy="3765094"/>
          </a:xfrm>
          <a:prstGeom prst="rect">
            <a:avLst/>
          </a:prstGeom>
          <a:solidFill>
            <a:sysClr val="window" lastClr="FFFFFF">
              <a:alpha val="84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162958" y="923925"/>
            <a:ext cx="6850743" cy="0"/>
          </a:xfrm>
          <a:prstGeom prst="line">
            <a:avLst/>
          </a:prstGeom>
          <a:ln w="3175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181100" y="1131795"/>
            <a:ext cx="6845300" cy="30194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buNone/>
              <a:defRPr sz="4500" baseline="0">
                <a:solidFill>
                  <a:schemeClr val="tx2"/>
                </a:solidFill>
              </a:defRPr>
            </a:lvl1pPr>
            <a:lvl2pPr marL="457200" indent="0" algn="l">
              <a:buNone/>
              <a:defRPr>
                <a:solidFill>
                  <a:schemeClr val="tx2"/>
                </a:solidFill>
              </a:defRPr>
            </a:lvl2pPr>
            <a:lvl3pPr marL="914400" indent="0" algn="l">
              <a:buNone/>
              <a:defRPr>
                <a:solidFill>
                  <a:schemeClr val="tx2"/>
                </a:solidFill>
              </a:defRPr>
            </a:lvl3pPr>
            <a:lvl4pPr marL="1371600" indent="0" algn="l">
              <a:buNone/>
              <a:defRPr>
                <a:solidFill>
                  <a:schemeClr val="tx2"/>
                </a:solidFill>
              </a:defRPr>
            </a:lvl4pPr>
            <a:lvl5pPr marL="1828800" indent="0" algn="l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Short and Impactful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37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1592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Full Page Media Here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-346344" y="-199442"/>
            <a:ext cx="184666" cy="36933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7696"/>
            <a:ext cx="8471337" cy="455444"/>
          </a:xfrm>
        </p:spPr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3437"/>
            <a:ext cx="9144000" cy="388248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Full Page Media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29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Gradie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97628"/>
            <a:ext cx="4243723" cy="4293143"/>
          </a:xfrm>
        </p:spPr>
        <p:txBody>
          <a:bodyPr anchor="t"/>
          <a:lstStyle>
            <a:lvl1pPr>
              <a:defRPr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</a:defRPr>
            </a:lvl1pPr>
          </a:lstStyle>
          <a:p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4364038" cy="469077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800" baseline="0"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Insert Media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8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ep Challeng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16x9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11"/>
          <a:stretch/>
        </p:blipFill>
        <p:spPr>
          <a:xfrm>
            <a:off x="0" y="190499"/>
            <a:ext cx="9154183" cy="4953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07282" y="2964932"/>
            <a:ext cx="3137247" cy="45544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410066" y="3563717"/>
            <a:ext cx="3152551" cy="1443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  <p:pic>
        <p:nvPicPr>
          <p:cNvPr id="9" name="Picture 8" descr="Cognizant_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937" y="337320"/>
            <a:ext cx="2258154" cy="68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07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ep Challenging w/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8882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16x9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50" r="71988"/>
          <a:stretch/>
        </p:blipFill>
        <p:spPr>
          <a:xfrm>
            <a:off x="0" y="2808875"/>
            <a:ext cx="2564309" cy="23403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07282" y="2952232"/>
            <a:ext cx="3137247" cy="45544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410066" y="3551017"/>
            <a:ext cx="3152551" cy="1443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  <p:pic>
        <p:nvPicPr>
          <p:cNvPr id="10" name="Picture 9" descr="Cognizant_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937" y="286520"/>
            <a:ext cx="2258154" cy="684559"/>
          </a:xfrm>
          <a:prstGeom prst="rect">
            <a:avLst/>
          </a:prstGeom>
        </p:spPr>
      </p:pic>
      <p:pic>
        <p:nvPicPr>
          <p:cNvPr id="16" name="Picture 15" descr="16x9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25" t="45648" b="3453"/>
          <a:stretch/>
        </p:blipFill>
        <p:spPr>
          <a:xfrm>
            <a:off x="2922498" y="2522601"/>
            <a:ext cx="6231685" cy="2620900"/>
          </a:xfrm>
          <a:prstGeom prst="rect">
            <a:avLst/>
          </a:prstGeom>
        </p:spPr>
      </p:pic>
      <p:pic>
        <p:nvPicPr>
          <p:cNvPr id="17" name="Picture 16" descr="16x9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0" t="10230" b="53878"/>
          <a:stretch/>
        </p:blipFill>
        <p:spPr>
          <a:xfrm>
            <a:off x="3364537" y="698867"/>
            <a:ext cx="5790047" cy="184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3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ATH_perspect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7" b="6067"/>
          <a:stretch/>
        </p:blipFill>
        <p:spPr>
          <a:xfrm>
            <a:off x="-1" y="0"/>
            <a:ext cx="8652933" cy="51435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19101" y="4694466"/>
            <a:ext cx="1923143" cy="2308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+mn-lt"/>
                <a:cs typeface="Arial"/>
              </a:rPr>
              <a:t>© 2016 Cognizant </a:t>
            </a:r>
            <a:endParaRPr lang="en-US" sz="900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1930400"/>
            <a:ext cx="9144000" cy="1832559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2123028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558810"/>
            <a:ext cx="8284633" cy="5847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PRESENTATION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148948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Speaker Name / Title</a:t>
            </a:r>
            <a:endParaRPr lang="en-US" dirty="0"/>
          </a:p>
        </p:txBody>
      </p:sp>
      <p:pic>
        <p:nvPicPr>
          <p:cNvPr id="16" name="Picture 15" descr="Cognizant_LOGO_on blac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3470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26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PATH_perspect2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35" b="6070"/>
          <a:stretch/>
        </p:blipFill>
        <p:spPr>
          <a:xfrm>
            <a:off x="0" y="0"/>
            <a:ext cx="8648700" cy="5143500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419101" y="4694466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© 2016 Cognizant </a:t>
            </a:r>
            <a:endParaRPr lang="en-US" sz="9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3" name="Picture 22" descr="Cognizant_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01" y="337320"/>
            <a:ext cx="2258154" cy="68455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1778000"/>
            <a:ext cx="9144000" cy="1984959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1778001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220133"/>
            <a:ext cx="8284633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PRESENTATION TITLE GOES HERE. USE THIS SLIDE FOR 2 LINE TITLES.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301357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Speaker Name /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74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PATH_perspect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7" b="6067"/>
          <a:stretch/>
        </p:blipFill>
        <p:spPr>
          <a:xfrm>
            <a:off x="-1" y="0"/>
            <a:ext cx="8652933" cy="5143500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419101" y="4694466"/>
            <a:ext cx="1923143" cy="2308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+mn-lt"/>
                <a:cs typeface="Arial"/>
              </a:rPr>
              <a:t>© 2016 Cognizant </a:t>
            </a:r>
            <a:endParaRPr lang="en-US" sz="900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1769533"/>
            <a:ext cx="9144000" cy="1993427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1778001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220133"/>
            <a:ext cx="8284633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PRESENTATION TITLE GOES HERE. USE THIS SLIDE FOR 2 LINE TITLES.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301357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Speaker Name / Title</a:t>
            </a:r>
            <a:endParaRPr lang="en-US" dirty="0"/>
          </a:p>
        </p:txBody>
      </p:sp>
      <p:pic>
        <p:nvPicPr>
          <p:cNvPr id="10" name="Picture 9" descr="Cognizant_LOGO_on blac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3470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8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2" y="247696"/>
            <a:ext cx="8464987" cy="455444"/>
          </a:xfrm>
        </p:spPr>
        <p:txBody>
          <a:bodyPr/>
          <a:lstStyle>
            <a:lvl1pPr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536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7696"/>
            <a:ext cx="8464987" cy="455444"/>
          </a:xfrm>
        </p:spPr>
        <p:txBody>
          <a:bodyPr>
            <a:normAutofit/>
          </a:bodyPr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4858" y="994478"/>
            <a:ext cx="8460842" cy="32805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rgbClr val="141414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rgbClr val="141414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rgbClr val="141414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761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, sub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8" y="999973"/>
            <a:ext cx="8448142" cy="8080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07988" y="1989271"/>
            <a:ext cx="4072571" cy="251033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845050" y="1990115"/>
            <a:ext cx="3924301" cy="25920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Supporting text</a:t>
            </a:r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304363" y="247696"/>
            <a:ext cx="8464987" cy="455444"/>
          </a:xfrm>
        </p:spPr>
        <p:txBody>
          <a:bodyPr>
            <a:normAutofit/>
          </a:bodyPr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287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7" y="996032"/>
            <a:ext cx="4160817" cy="3301728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0099CC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697610" y="1014898"/>
            <a:ext cx="4446391" cy="347902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pPr lvl="0"/>
            <a:r>
              <a:rPr lang="en-US" dirty="0" smtClean="0"/>
              <a:t>Insert Media here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63" y="247696"/>
            <a:ext cx="8464987" cy="455444"/>
          </a:xfrm>
        </p:spPr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236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text and Me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7609" y="990843"/>
            <a:ext cx="3975294" cy="3318923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0099CC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304800" y="996032"/>
            <a:ext cx="4170874" cy="349788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pPr lvl="0"/>
            <a:r>
              <a:rPr lang="en-US" dirty="0" smtClean="0"/>
              <a:t>Insert Media here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63" y="247696"/>
            <a:ext cx="8464987" cy="455444"/>
          </a:xfrm>
        </p:spPr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59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4703348"/>
            <a:ext cx="9144000" cy="446957"/>
          </a:xfrm>
          <a:prstGeom prst="rect">
            <a:avLst/>
          </a:prstGeom>
          <a:gradFill flip="none" rotWithShape="1">
            <a:gsLst>
              <a:gs pos="2400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75000"/>
                  <a:lumOff val="25000"/>
                </a:sys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9780" y="4809388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cs typeface="Arial"/>
              </a:rPr>
              <a:t>© 2016 Cognizant 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lt"/>
              <a:cs typeface="Arial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616874" y="4823178"/>
            <a:ext cx="0" cy="207146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646" y="4728848"/>
            <a:ext cx="539195" cy="3757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63" y="247696"/>
            <a:ext cx="8382437" cy="455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Header text</a:t>
            </a:r>
            <a:endParaRPr lang="en-US" dirty="0"/>
          </a:p>
        </p:txBody>
      </p:sp>
      <p:pic>
        <p:nvPicPr>
          <p:cNvPr id="9" name="Picture 8" descr="Cognizant_LOGO_on black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350" y="4771123"/>
            <a:ext cx="1018116" cy="30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7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74" r:id="rId3"/>
    <p:sldLayoutId id="2147483675" r:id="rId4"/>
    <p:sldLayoutId id="2147483666" r:id="rId5"/>
    <p:sldLayoutId id="2147483661" r:id="rId6"/>
    <p:sldLayoutId id="2147483650" r:id="rId7"/>
    <p:sldLayoutId id="2147483651" r:id="rId8"/>
    <p:sldLayoutId id="2147483665" r:id="rId9"/>
    <p:sldLayoutId id="2147483668" r:id="rId10"/>
    <p:sldLayoutId id="2147483673" r:id="rId11"/>
    <p:sldLayoutId id="2147483663" r:id="rId12"/>
    <p:sldLayoutId id="2147483664" r:id="rId13"/>
    <p:sldLayoutId id="2147483670" r:id="rId14"/>
    <p:sldLayoutId id="2147483669" r:id="rId15"/>
    <p:sldLayoutId id="2147483667" r:id="rId16"/>
    <p:sldLayoutId id="2147483672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19100" y="2340198"/>
            <a:ext cx="8284633" cy="429229"/>
          </a:xfrm>
        </p:spPr>
        <p:txBody>
          <a:bodyPr/>
          <a:lstStyle/>
          <a:p>
            <a:r>
              <a:rPr lang="en-US" dirty="0" smtClean="0"/>
              <a:t>Jan 2017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19100" y="2775980"/>
            <a:ext cx="8284633" cy="584775"/>
          </a:xfrm>
        </p:spPr>
        <p:txBody>
          <a:bodyPr/>
          <a:lstStyle/>
          <a:p>
            <a:r>
              <a:rPr lang="en-US" dirty="0" smtClean="0"/>
              <a:t>BIGFrame PEG Development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1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ounded Rectangle 121"/>
          <p:cNvSpPr/>
          <p:nvPr/>
        </p:nvSpPr>
        <p:spPr>
          <a:xfrm>
            <a:off x="504246" y="643093"/>
            <a:ext cx="5626655" cy="4023360"/>
          </a:xfrm>
          <a:prstGeom prst="roundRect">
            <a:avLst>
              <a:gd name="adj" fmla="val 1792"/>
            </a:avLst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3674395" y="722303"/>
            <a:ext cx="2185207" cy="1850680"/>
          </a:xfrm>
          <a:prstGeom prst="roundRect">
            <a:avLst>
              <a:gd name="adj" fmla="val 8187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3655637" y="1176515"/>
            <a:ext cx="22995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800" dirty="0" smtClean="0">
                <a:solidFill>
                  <a:prstClr val="black"/>
                </a:solidFill>
              </a:rPr>
              <a:t>Operating System : Windows 8 R2 64 bits Processor : 4 Cores @2.30 GHz (Intel Xeon)</a:t>
            </a:r>
          </a:p>
          <a:p>
            <a:pPr defTabSz="685800"/>
            <a:r>
              <a:rPr lang="en-US" sz="800" dirty="0" smtClean="0">
                <a:solidFill>
                  <a:prstClr val="black"/>
                </a:solidFill>
              </a:rPr>
              <a:t>Physical memory : 8 </a:t>
            </a:r>
            <a:r>
              <a:rPr lang="en-US" sz="800" dirty="0">
                <a:solidFill>
                  <a:prstClr val="black"/>
                </a:solidFill>
              </a:rPr>
              <a:t>GB</a:t>
            </a:r>
          </a:p>
          <a:p>
            <a:pPr defTabSz="685800"/>
            <a:r>
              <a:rPr lang="en-US" sz="800" dirty="0" smtClean="0">
                <a:solidFill>
                  <a:prstClr val="black"/>
                </a:solidFill>
              </a:rPr>
              <a:t>Storage : 100 GB</a:t>
            </a:r>
          </a:p>
          <a:p>
            <a:pPr defTabSz="685800"/>
            <a:r>
              <a:rPr lang="en-US" sz="800" dirty="0">
                <a:solidFill>
                  <a:prstClr val="black"/>
                </a:solidFill>
              </a:rPr>
              <a:t>Disk RPM - </a:t>
            </a:r>
            <a:r>
              <a:rPr lang="en-US" sz="800" dirty="0" smtClean="0">
                <a:solidFill>
                  <a:prstClr val="black"/>
                </a:solidFill>
              </a:rPr>
              <a:t>10K, Raid </a:t>
            </a:r>
            <a:r>
              <a:rPr lang="en-US" sz="800" dirty="0">
                <a:solidFill>
                  <a:prstClr val="black"/>
                </a:solidFill>
              </a:rPr>
              <a:t>Type – RAID 5</a:t>
            </a:r>
          </a:p>
          <a:p>
            <a:pPr defTabSz="685800"/>
            <a:r>
              <a:rPr lang="en-US" sz="800" dirty="0">
                <a:solidFill>
                  <a:prstClr val="black"/>
                </a:solidFill>
              </a:rPr>
              <a:t>Disk type - SAS </a:t>
            </a:r>
            <a:endParaRPr lang="en-US" sz="800" dirty="0" smtClean="0">
              <a:solidFill>
                <a:prstClr val="black"/>
              </a:solidFill>
            </a:endParaRPr>
          </a:p>
          <a:p>
            <a:pPr defTabSz="685800"/>
            <a:r>
              <a:rPr lang="en-US" sz="800" dirty="0" smtClean="0">
                <a:solidFill>
                  <a:prstClr val="black"/>
                </a:solidFill>
              </a:rPr>
              <a:t>Utilities Installed</a:t>
            </a:r>
            <a:r>
              <a:rPr lang="en-US" sz="800" dirty="0">
                <a:solidFill>
                  <a:prstClr val="black"/>
                </a:solidFill>
              </a:rPr>
              <a:t>:</a:t>
            </a:r>
          </a:p>
          <a:p>
            <a:pPr lvl="1" defTabSz="685800"/>
            <a:r>
              <a:rPr lang="en-US" sz="800" dirty="0">
                <a:solidFill>
                  <a:prstClr val="black"/>
                </a:solidFill>
              </a:rPr>
              <a:t> - </a:t>
            </a:r>
            <a:r>
              <a:rPr lang="en-US" sz="800" dirty="0" smtClean="0">
                <a:solidFill>
                  <a:prstClr val="black"/>
                </a:solidFill>
              </a:rPr>
              <a:t>PowerShell </a:t>
            </a:r>
            <a:r>
              <a:rPr lang="en-US" sz="800" dirty="0">
                <a:solidFill>
                  <a:prstClr val="black"/>
                </a:solidFill>
              </a:rPr>
              <a:t>4.1</a:t>
            </a:r>
          </a:p>
          <a:p>
            <a:pPr lvl="1" defTabSz="685800"/>
            <a:r>
              <a:rPr lang="en-US" sz="800" dirty="0">
                <a:solidFill>
                  <a:prstClr val="black"/>
                </a:solidFill>
              </a:rPr>
              <a:t> </a:t>
            </a:r>
            <a:r>
              <a:rPr lang="en-US" sz="800" dirty="0" smtClean="0">
                <a:solidFill>
                  <a:prstClr val="black"/>
                </a:solidFill>
              </a:rPr>
              <a:t>- </a:t>
            </a:r>
            <a:r>
              <a:rPr lang="en-US" sz="800" dirty="0" err="1" smtClean="0">
                <a:solidFill>
                  <a:prstClr val="black"/>
                </a:solidFill>
              </a:rPr>
              <a:t>bcp</a:t>
            </a:r>
            <a:r>
              <a:rPr lang="en-US" sz="800" dirty="0" smtClean="0">
                <a:solidFill>
                  <a:prstClr val="black"/>
                </a:solidFill>
              </a:rPr>
              <a:t> utility</a:t>
            </a:r>
            <a:r>
              <a:rPr lang="en-US" sz="800" dirty="0">
                <a:solidFill>
                  <a:prstClr val="black"/>
                </a:solidFill>
              </a:rPr>
              <a:t>	</a:t>
            </a:r>
          </a:p>
          <a:p>
            <a:pPr lvl="1" defTabSz="685800"/>
            <a:r>
              <a:rPr lang="en-US" sz="800" dirty="0">
                <a:solidFill>
                  <a:prstClr val="black"/>
                </a:solidFill>
              </a:rPr>
              <a:t> - </a:t>
            </a:r>
            <a:r>
              <a:rPr lang="en-US" sz="800" dirty="0" smtClean="0">
                <a:solidFill>
                  <a:prstClr val="black"/>
                </a:solidFill>
              </a:rPr>
              <a:t>SQL server Client (2014)</a:t>
            </a:r>
            <a:endParaRPr lang="en-US" sz="800" dirty="0">
              <a:solidFill>
                <a:srgbClr val="FF0000"/>
              </a:solidFill>
            </a:endParaRPr>
          </a:p>
          <a:p>
            <a:pPr lvl="1" defTabSz="685800"/>
            <a:r>
              <a:rPr lang="en-US" sz="800" dirty="0">
                <a:solidFill>
                  <a:prstClr val="black"/>
                </a:solidFill>
              </a:rPr>
              <a:t> </a:t>
            </a:r>
            <a:r>
              <a:rPr lang="en-US" sz="800" dirty="0" smtClean="0">
                <a:solidFill>
                  <a:prstClr val="black"/>
                </a:solidFill>
              </a:rPr>
              <a:t>- SFTP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2</a:t>
            </a:fld>
            <a:endParaRPr lang="en-US"/>
          </a:p>
        </p:txBody>
      </p:sp>
      <p:sp>
        <p:nvSpPr>
          <p:cNvPr id="58" name="Title 4"/>
          <p:cNvSpPr>
            <a:spLocks noGrp="1"/>
          </p:cNvSpPr>
          <p:nvPr>
            <p:ph type="title"/>
          </p:nvPr>
        </p:nvSpPr>
        <p:spPr>
          <a:xfrm>
            <a:off x="304363" y="247699"/>
            <a:ext cx="8464987" cy="455444"/>
          </a:xfrm>
        </p:spPr>
        <p:txBody>
          <a:bodyPr>
            <a:noAutofit/>
          </a:bodyPr>
          <a:lstStyle/>
          <a:p>
            <a:r>
              <a:rPr lang="en-US" sz="1600" dirty="0" smtClean="0"/>
              <a:t>Development Infrastructure : On-Premise Teradata </a:t>
            </a:r>
            <a:r>
              <a:rPr lang="en-US" sz="1600" dirty="0"/>
              <a:t>to </a:t>
            </a:r>
            <a:r>
              <a:rPr lang="en-US" sz="1600" dirty="0" smtClean="0"/>
              <a:t>Azure based SQL DW</a:t>
            </a:r>
            <a:endParaRPr lang="en-US" sz="1600" dirty="0"/>
          </a:p>
        </p:txBody>
      </p:sp>
      <p:sp>
        <p:nvSpPr>
          <p:cNvPr id="144" name="Rounded Rectangle 143"/>
          <p:cNvSpPr/>
          <p:nvPr/>
        </p:nvSpPr>
        <p:spPr>
          <a:xfrm>
            <a:off x="6882366" y="1125056"/>
            <a:ext cx="1721246" cy="3179658"/>
          </a:xfrm>
          <a:prstGeom prst="roundRect">
            <a:avLst>
              <a:gd name="adj" fmla="val 1792"/>
            </a:avLst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 rot="16200000">
            <a:off x="-328928" y="2293881"/>
            <a:ext cx="1323846" cy="28944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1100" dirty="0">
                <a:solidFill>
                  <a:schemeClr val="bg1"/>
                </a:solidFill>
              </a:rPr>
              <a:t>On-Premise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6945084" y="3965669"/>
            <a:ext cx="1323846" cy="28944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685800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Azure Cloud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818869" y="4639120"/>
            <a:ext cx="6786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750" dirty="0">
                <a:solidFill>
                  <a:prstClr val="black"/>
                </a:solidFill>
              </a:rPr>
              <a:t>Pune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597399" y="693837"/>
            <a:ext cx="2215129" cy="1472264"/>
          </a:xfrm>
          <a:prstGeom prst="roundRect">
            <a:avLst>
              <a:gd name="adj" fmla="val 8943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68667" y="753234"/>
            <a:ext cx="17252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b="1" dirty="0">
                <a:solidFill>
                  <a:prstClr val="black"/>
                </a:solidFill>
              </a:rPr>
              <a:t>Teradata </a:t>
            </a:r>
            <a:r>
              <a:rPr lang="en-US" sz="900" b="1" dirty="0" smtClean="0">
                <a:solidFill>
                  <a:prstClr val="black"/>
                </a:solidFill>
              </a:rPr>
              <a:t>Database Server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54197" y="1114143"/>
            <a:ext cx="24072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800" dirty="0" smtClean="0">
                <a:solidFill>
                  <a:prstClr val="black"/>
                </a:solidFill>
              </a:rPr>
              <a:t>Operating System : </a:t>
            </a:r>
            <a:r>
              <a:rPr lang="en-US" sz="800" dirty="0">
                <a:solidFill>
                  <a:prstClr val="black"/>
                </a:solidFill>
              </a:rPr>
              <a:t>Windows 7 </a:t>
            </a:r>
            <a:r>
              <a:rPr lang="en-US" sz="800" dirty="0" smtClean="0">
                <a:solidFill>
                  <a:prstClr val="black"/>
                </a:solidFill>
              </a:rPr>
              <a:t>SP1(32 </a:t>
            </a:r>
            <a:r>
              <a:rPr lang="en-US" sz="800" dirty="0">
                <a:solidFill>
                  <a:prstClr val="black"/>
                </a:solidFill>
              </a:rPr>
              <a:t>bits)</a:t>
            </a:r>
          </a:p>
          <a:p>
            <a:pPr defTabSz="685800"/>
            <a:r>
              <a:rPr lang="en-US" sz="800" dirty="0" smtClean="0">
                <a:solidFill>
                  <a:prstClr val="black"/>
                </a:solidFill>
              </a:rPr>
              <a:t>Processor : 4 Cores @3.40 GHz (Intel i3-4130)</a:t>
            </a:r>
            <a:endParaRPr lang="en-US" sz="800" dirty="0">
              <a:solidFill>
                <a:prstClr val="black"/>
              </a:solidFill>
            </a:endParaRPr>
          </a:p>
          <a:p>
            <a:pPr defTabSz="685800"/>
            <a:r>
              <a:rPr lang="en-US" sz="800" dirty="0" smtClean="0">
                <a:solidFill>
                  <a:prstClr val="black"/>
                </a:solidFill>
              </a:rPr>
              <a:t>Physical memory : 4 </a:t>
            </a:r>
            <a:r>
              <a:rPr lang="en-US" sz="800" dirty="0">
                <a:solidFill>
                  <a:prstClr val="black"/>
                </a:solidFill>
              </a:rPr>
              <a:t>GB</a:t>
            </a:r>
          </a:p>
          <a:p>
            <a:pPr defTabSz="685800"/>
            <a:r>
              <a:rPr lang="en-US" sz="800" dirty="0">
                <a:solidFill>
                  <a:prstClr val="black"/>
                </a:solidFill>
              </a:rPr>
              <a:t>Teradata : 13.00.00.12</a:t>
            </a:r>
          </a:p>
          <a:p>
            <a:pPr defTabSz="685800"/>
            <a:r>
              <a:rPr lang="en-US" sz="800" dirty="0" smtClean="0">
                <a:solidFill>
                  <a:prstClr val="black"/>
                </a:solidFill>
              </a:rPr>
              <a:t>Teradata Database Storage : 10 GB</a:t>
            </a:r>
          </a:p>
          <a:p>
            <a:pPr defTabSz="685800"/>
            <a:r>
              <a:rPr lang="en-US" sz="800" dirty="0" smtClean="0">
                <a:solidFill>
                  <a:schemeClr val="tx2"/>
                </a:solidFill>
              </a:rPr>
              <a:t>Teradata </a:t>
            </a:r>
            <a:r>
              <a:rPr lang="en-US" sz="800" dirty="0">
                <a:solidFill>
                  <a:schemeClr val="tx2"/>
                </a:solidFill>
              </a:rPr>
              <a:t>Server Character </a:t>
            </a:r>
            <a:r>
              <a:rPr lang="en-US" sz="800" dirty="0" smtClean="0">
                <a:solidFill>
                  <a:schemeClr val="tx2"/>
                </a:solidFill>
              </a:rPr>
              <a:t>Sets : </a:t>
            </a:r>
            <a:r>
              <a:rPr lang="en-US" sz="800" dirty="0" smtClean="0">
                <a:solidFill>
                  <a:schemeClr val="tx2"/>
                </a:solidFill>
              </a:rPr>
              <a:t>LATIN</a:t>
            </a:r>
            <a:endParaRPr lang="en-US" sz="800" dirty="0" smtClean="0">
              <a:solidFill>
                <a:schemeClr val="tx2"/>
              </a:solidFill>
            </a:endParaRPr>
          </a:p>
          <a:p>
            <a:pPr defTabSz="685800"/>
            <a:r>
              <a:rPr lang="en-US" sz="800" dirty="0" smtClean="0">
                <a:solidFill>
                  <a:prstClr val="black"/>
                </a:solidFill>
              </a:rPr>
              <a:t>Utilities Installed</a:t>
            </a:r>
            <a:r>
              <a:rPr lang="en-US" sz="800" dirty="0">
                <a:solidFill>
                  <a:prstClr val="black"/>
                </a:solidFill>
              </a:rPr>
              <a:t>:</a:t>
            </a:r>
          </a:p>
          <a:p>
            <a:pPr lvl="1" defTabSz="685800"/>
            <a:r>
              <a:rPr lang="en-US" sz="800" dirty="0">
                <a:solidFill>
                  <a:prstClr val="black"/>
                </a:solidFill>
              </a:rPr>
              <a:t> </a:t>
            </a:r>
            <a:r>
              <a:rPr lang="en-US" sz="600" dirty="0">
                <a:solidFill>
                  <a:prstClr val="black"/>
                </a:solidFill>
              </a:rPr>
              <a:t>- </a:t>
            </a:r>
            <a:r>
              <a:rPr lang="en-US" sz="600" dirty="0" smtClean="0">
                <a:solidFill>
                  <a:prstClr val="black"/>
                </a:solidFill>
              </a:rPr>
              <a:t>TTU Library</a:t>
            </a:r>
            <a:endParaRPr lang="en-US" sz="600" dirty="0">
              <a:solidFill>
                <a:prstClr val="black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891710" y="2178279"/>
            <a:ext cx="1507226" cy="21544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800" dirty="0" smtClean="0">
                <a:solidFill>
                  <a:prstClr val="black"/>
                </a:solidFill>
              </a:rPr>
              <a:t>Server Location : Kolkata</a:t>
            </a:r>
            <a:endParaRPr lang="en-US" sz="800" dirty="0">
              <a:solidFill>
                <a:prstClr val="black"/>
              </a:solidFill>
            </a:endParaRPr>
          </a:p>
        </p:txBody>
      </p:sp>
      <p:pic>
        <p:nvPicPr>
          <p:cNvPr id="1026" name="Picture 2" descr="Image result for teradat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878" y="729970"/>
            <a:ext cx="621835" cy="21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3" name="Straight Arrow Connector 152"/>
          <p:cNvCxnSpPr/>
          <p:nvPr/>
        </p:nvCxnSpPr>
        <p:spPr>
          <a:xfrm>
            <a:off x="3117347" y="3600406"/>
            <a:ext cx="612537" cy="0"/>
          </a:xfrm>
          <a:prstGeom prst="straightConnector1">
            <a:avLst/>
          </a:prstGeom>
          <a:ln w="12700">
            <a:solidFill>
              <a:srgbClr val="92D05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Rounded Rectangle 189"/>
          <p:cNvSpPr/>
          <p:nvPr/>
        </p:nvSpPr>
        <p:spPr>
          <a:xfrm>
            <a:off x="3241550" y="2782487"/>
            <a:ext cx="2471234" cy="1805988"/>
          </a:xfrm>
          <a:prstGeom prst="roundRect">
            <a:avLst>
              <a:gd name="adj" fmla="val 8187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3241550" y="2859009"/>
            <a:ext cx="170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b="1" dirty="0" smtClean="0">
                <a:solidFill>
                  <a:prstClr val="black"/>
                </a:solidFill>
              </a:rPr>
              <a:t>BIGFrame Back End Server</a:t>
            </a:r>
            <a:endParaRPr lang="en-US" sz="900" b="1" dirty="0">
              <a:solidFill>
                <a:prstClr val="black"/>
              </a:solidFill>
            </a:endParaRPr>
          </a:p>
        </p:txBody>
      </p:sp>
      <p:pic>
        <p:nvPicPr>
          <p:cNvPr id="202" name="Picture 20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567" y="2808941"/>
            <a:ext cx="373476" cy="447500"/>
          </a:xfrm>
          <a:prstGeom prst="rect">
            <a:avLst/>
          </a:prstGeom>
        </p:spPr>
      </p:pic>
      <p:sp>
        <p:nvSpPr>
          <p:cNvPr id="208" name="TextBox 207"/>
          <p:cNvSpPr txBox="1"/>
          <p:nvPr/>
        </p:nvSpPr>
        <p:spPr>
          <a:xfrm rot="16200000">
            <a:off x="5087829" y="3564316"/>
            <a:ext cx="1507226" cy="21544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800" dirty="0" smtClean="0">
                <a:solidFill>
                  <a:prstClr val="black"/>
                </a:solidFill>
              </a:rPr>
              <a:t>Server Location : Pune</a:t>
            </a:r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3245618" y="3238247"/>
            <a:ext cx="268459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800" dirty="0" smtClean="0">
                <a:solidFill>
                  <a:prstClr val="black"/>
                </a:solidFill>
              </a:rPr>
              <a:t>Operating System : </a:t>
            </a:r>
            <a:r>
              <a:rPr lang="en-US" sz="800" dirty="0">
                <a:solidFill>
                  <a:prstClr val="black"/>
                </a:solidFill>
              </a:rPr>
              <a:t>Ubuntu Server(14.0.4) 64 bits </a:t>
            </a:r>
            <a:endParaRPr lang="en-US" sz="800" dirty="0" smtClean="0">
              <a:solidFill>
                <a:prstClr val="black"/>
              </a:solidFill>
            </a:endParaRPr>
          </a:p>
          <a:p>
            <a:pPr defTabSz="685800"/>
            <a:r>
              <a:rPr lang="en-US" sz="800" dirty="0" smtClean="0">
                <a:solidFill>
                  <a:prstClr val="black"/>
                </a:solidFill>
              </a:rPr>
              <a:t>Processor : 4 Cores @2.30 GHz (</a:t>
            </a:r>
            <a:r>
              <a:rPr lang="en-US" sz="800" dirty="0">
                <a:solidFill>
                  <a:prstClr val="black"/>
                </a:solidFill>
              </a:rPr>
              <a:t>Intel Xeon</a:t>
            </a:r>
          </a:p>
          <a:p>
            <a:pPr defTabSz="685800"/>
            <a:r>
              <a:rPr lang="en-US" sz="800" dirty="0" smtClean="0">
                <a:solidFill>
                  <a:prstClr val="black"/>
                </a:solidFill>
              </a:rPr>
              <a:t>Physical memory : 16 </a:t>
            </a:r>
            <a:r>
              <a:rPr lang="en-US" sz="800" dirty="0">
                <a:solidFill>
                  <a:prstClr val="black"/>
                </a:solidFill>
              </a:rPr>
              <a:t>GB</a:t>
            </a:r>
          </a:p>
          <a:p>
            <a:pPr defTabSz="685800"/>
            <a:r>
              <a:rPr lang="en-US" sz="800" dirty="0" smtClean="0">
                <a:solidFill>
                  <a:prstClr val="black"/>
                </a:solidFill>
              </a:rPr>
              <a:t>Storage : 400 GB</a:t>
            </a:r>
          </a:p>
          <a:p>
            <a:pPr defTabSz="685800"/>
            <a:r>
              <a:rPr lang="en-US" sz="800" dirty="0">
                <a:solidFill>
                  <a:prstClr val="black"/>
                </a:solidFill>
              </a:rPr>
              <a:t>Disk RPM - </a:t>
            </a:r>
            <a:r>
              <a:rPr lang="en-US" sz="800" dirty="0" smtClean="0">
                <a:solidFill>
                  <a:prstClr val="black"/>
                </a:solidFill>
              </a:rPr>
              <a:t>10K, Raid </a:t>
            </a:r>
            <a:r>
              <a:rPr lang="en-US" sz="800" dirty="0">
                <a:solidFill>
                  <a:prstClr val="black"/>
                </a:solidFill>
              </a:rPr>
              <a:t>Type – RAID 5</a:t>
            </a:r>
          </a:p>
          <a:p>
            <a:pPr defTabSz="685800"/>
            <a:r>
              <a:rPr lang="en-US" sz="800" dirty="0">
                <a:solidFill>
                  <a:prstClr val="black"/>
                </a:solidFill>
              </a:rPr>
              <a:t>Disk type - SAS </a:t>
            </a:r>
            <a:endParaRPr lang="en-US" sz="800" dirty="0" smtClean="0">
              <a:solidFill>
                <a:prstClr val="black"/>
              </a:solidFill>
            </a:endParaRPr>
          </a:p>
          <a:p>
            <a:pPr defTabSz="685800"/>
            <a:r>
              <a:rPr lang="en-US" sz="800" dirty="0" smtClean="0">
                <a:solidFill>
                  <a:prstClr val="black"/>
                </a:solidFill>
              </a:rPr>
              <a:t>Utilities Installed</a:t>
            </a:r>
            <a:r>
              <a:rPr lang="en-US" sz="800" dirty="0">
                <a:solidFill>
                  <a:prstClr val="black"/>
                </a:solidFill>
              </a:rPr>
              <a:t>:</a:t>
            </a:r>
          </a:p>
          <a:p>
            <a:pPr lvl="1" defTabSz="685800"/>
            <a:r>
              <a:rPr lang="en-US" sz="800" dirty="0">
                <a:solidFill>
                  <a:prstClr val="black"/>
                </a:solidFill>
              </a:rPr>
              <a:t> </a:t>
            </a:r>
            <a:r>
              <a:rPr lang="en-US" sz="600" dirty="0">
                <a:solidFill>
                  <a:prstClr val="black"/>
                </a:solidFill>
              </a:rPr>
              <a:t>- </a:t>
            </a:r>
            <a:r>
              <a:rPr lang="nn-NO" sz="600" dirty="0" smtClean="0">
                <a:solidFill>
                  <a:prstClr val="black"/>
                </a:solidFill>
              </a:rPr>
              <a:t>Microsoft JDBC Driver </a:t>
            </a:r>
            <a:r>
              <a:rPr lang="nn-NO" sz="600" dirty="0">
                <a:solidFill>
                  <a:prstClr val="black"/>
                </a:solidFill>
              </a:rPr>
              <a:t>6.0 for SQL </a:t>
            </a:r>
            <a:r>
              <a:rPr lang="nn-NO" sz="600" dirty="0" smtClean="0">
                <a:solidFill>
                  <a:prstClr val="black"/>
                </a:solidFill>
              </a:rPr>
              <a:t>Server</a:t>
            </a:r>
            <a:endParaRPr lang="en-US" sz="600" dirty="0" smtClean="0">
              <a:solidFill>
                <a:prstClr val="black"/>
              </a:solidFill>
            </a:endParaRPr>
          </a:p>
          <a:p>
            <a:pPr lvl="1" defTabSz="685800"/>
            <a:r>
              <a:rPr lang="en-US" sz="600" dirty="0">
                <a:solidFill>
                  <a:prstClr val="black"/>
                </a:solidFill>
              </a:rPr>
              <a:t> </a:t>
            </a:r>
            <a:r>
              <a:rPr lang="en-US" sz="600" dirty="0" smtClean="0">
                <a:solidFill>
                  <a:prstClr val="black"/>
                </a:solidFill>
              </a:rPr>
              <a:t>-  </a:t>
            </a:r>
            <a:r>
              <a:rPr lang="en-US" sz="600" dirty="0">
                <a:solidFill>
                  <a:prstClr val="black"/>
                </a:solidFill>
              </a:rPr>
              <a:t>- Azure CLI 0.10.6 </a:t>
            </a:r>
          </a:p>
          <a:p>
            <a:pPr lvl="1" defTabSz="685800"/>
            <a:r>
              <a:rPr lang="en-US" sz="600" dirty="0" smtClean="0">
                <a:solidFill>
                  <a:prstClr val="black"/>
                </a:solidFill>
              </a:rPr>
              <a:t> - Perl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3674395" y="769113"/>
            <a:ext cx="10637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900" b="1" dirty="0" smtClean="0">
                <a:solidFill>
                  <a:prstClr val="black"/>
                </a:solidFill>
              </a:rPr>
              <a:t>SQL VM</a:t>
            </a:r>
            <a:endParaRPr lang="en-US" sz="900" b="1" dirty="0">
              <a:solidFill>
                <a:prstClr val="black"/>
              </a:solidFill>
            </a:endParaRPr>
          </a:p>
        </p:txBody>
      </p:sp>
      <p:pic>
        <p:nvPicPr>
          <p:cNvPr id="238" name="Picture 2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220" y="748102"/>
            <a:ext cx="373476" cy="447500"/>
          </a:xfrm>
          <a:prstGeom prst="rect">
            <a:avLst/>
          </a:prstGeom>
        </p:spPr>
      </p:pic>
      <p:sp>
        <p:nvSpPr>
          <p:cNvPr id="240" name="TextBox 239"/>
          <p:cNvSpPr txBox="1"/>
          <p:nvPr/>
        </p:nvSpPr>
        <p:spPr>
          <a:xfrm rot="16200000">
            <a:off x="2849710" y="1426495"/>
            <a:ext cx="1406288" cy="21544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800" dirty="0" smtClean="0">
                <a:solidFill>
                  <a:prstClr val="black"/>
                </a:solidFill>
              </a:rPr>
              <a:t>Server Location : Pune</a:t>
            </a:r>
            <a:endParaRPr lang="en-US" sz="800" dirty="0">
              <a:solidFill>
                <a:prstClr val="black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7139801" y="2861290"/>
            <a:ext cx="1223789" cy="973005"/>
            <a:chOff x="7443154" y="3223029"/>
            <a:chExt cx="1223789" cy="973005"/>
          </a:xfrm>
        </p:grpSpPr>
        <p:pic>
          <p:nvPicPr>
            <p:cNvPr id="248" name="Picture 2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4354" y="3223029"/>
              <a:ext cx="781388" cy="6157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249" name="Picture 24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43154" y="3813016"/>
              <a:ext cx="1223789" cy="383018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7160436" y="1339641"/>
            <a:ext cx="1223789" cy="858045"/>
            <a:chOff x="7625556" y="1056901"/>
            <a:chExt cx="1223789" cy="858045"/>
          </a:xfrm>
        </p:grpSpPr>
        <p:pic>
          <p:nvPicPr>
            <p:cNvPr id="243" name="Picture 24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7933" y="1056901"/>
              <a:ext cx="440352" cy="44035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250" name="Picture 24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25556" y="1497745"/>
              <a:ext cx="1223789" cy="417201"/>
            </a:xfrm>
            <a:prstGeom prst="rect">
              <a:avLst/>
            </a:prstGeom>
          </p:spPr>
        </p:pic>
      </p:grpSp>
      <p:cxnSp>
        <p:nvCxnSpPr>
          <p:cNvPr id="38" name="Straight Connector 37"/>
          <p:cNvCxnSpPr/>
          <p:nvPr/>
        </p:nvCxnSpPr>
        <p:spPr>
          <a:xfrm>
            <a:off x="2817902" y="1357535"/>
            <a:ext cx="365760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194207" y="1357535"/>
            <a:ext cx="149493" cy="1451406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H="1">
            <a:off x="2894768" y="684367"/>
            <a:ext cx="10048" cy="2007032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2564341" y="684367"/>
            <a:ext cx="5120640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flipH="1">
            <a:off x="7679957" y="680589"/>
            <a:ext cx="10048" cy="64008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2692379" y="704391"/>
            <a:ext cx="904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HTTPS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2990854" y="2443973"/>
            <a:ext cx="904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TCP / IP</a:t>
            </a:r>
            <a:endParaRPr lang="en-US" sz="1000" dirty="0"/>
          </a:p>
        </p:txBody>
      </p:sp>
      <p:sp>
        <p:nvSpPr>
          <p:cNvPr id="257" name="TextBox 256"/>
          <p:cNvSpPr txBox="1"/>
          <p:nvPr/>
        </p:nvSpPr>
        <p:spPr>
          <a:xfrm>
            <a:off x="5872801" y="3369249"/>
            <a:ext cx="904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TCP / IP </a:t>
            </a:r>
            <a:endParaRPr lang="en-US" sz="1000" dirty="0"/>
          </a:p>
        </p:txBody>
      </p:sp>
      <p:cxnSp>
        <p:nvCxnSpPr>
          <p:cNvPr id="258" name="Straight Connector 257"/>
          <p:cNvCxnSpPr/>
          <p:nvPr/>
        </p:nvCxnSpPr>
        <p:spPr>
          <a:xfrm flipH="1">
            <a:off x="2524536" y="2158822"/>
            <a:ext cx="10048" cy="54864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814826" y="2362967"/>
            <a:ext cx="904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TCP / IP </a:t>
            </a:r>
            <a:endParaRPr lang="en-US" sz="1000" dirty="0"/>
          </a:p>
        </p:txBody>
      </p:sp>
      <p:cxnSp>
        <p:nvCxnSpPr>
          <p:cNvPr id="260" name="Straight Arrow Connector 259"/>
          <p:cNvCxnSpPr/>
          <p:nvPr/>
        </p:nvCxnSpPr>
        <p:spPr>
          <a:xfrm flipV="1">
            <a:off x="5861585" y="1980058"/>
            <a:ext cx="1280160" cy="5018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6036757" y="1710725"/>
            <a:ext cx="1148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TCP / IP, ODBC</a:t>
            </a:r>
            <a:endParaRPr lang="en-US" sz="1000" dirty="0"/>
          </a:p>
        </p:txBody>
      </p:sp>
      <p:sp>
        <p:nvSpPr>
          <p:cNvPr id="262" name="TextBox 261"/>
          <p:cNvSpPr txBox="1"/>
          <p:nvPr/>
        </p:nvSpPr>
        <p:spPr>
          <a:xfrm>
            <a:off x="5586210" y="2581001"/>
            <a:ext cx="904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FTP / sFTP</a:t>
            </a:r>
            <a:endParaRPr lang="en-US" sz="1000" dirty="0"/>
          </a:p>
        </p:txBody>
      </p:sp>
      <p:cxnSp>
        <p:nvCxnSpPr>
          <p:cNvPr id="263" name="Straight Connector 262"/>
          <p:cNvCxnSpPr/>
          <p:nvPr/>
        </p:nvCxnSpPr>
        <p:spPr>
          <a:xfrm flipH="1">
            <a:off x="5611990" y="2571652"/>
            <a:ext cx="70585" cy="255762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V="1">
            <a:off x="5924427" y="3614576"/>
            <a:ext cx="1188720" cy="5018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60436" y="2198178"/>
            <a:ext cx="12832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800" dirty="0" smtClean="0">
                <a:solidFill>
                  <a:prstClr val="black"/>
                </a:solidFill>
              </a:rPr>
              <a:t>Capacity : 100 DWU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18717" y="4310392"/>
            <a:ext cx="1507226" cy="21544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800" dirty="0" smtClean="0">
                <a:solidFill>
                  <a:prstClr val="black"/>
                </a:solidFill>
              </a:rPr>
              <a:t>Location : South East Asia</a:t>
            </a:r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598077" y="2690195"/>
            <a:ext cx="2471234" cy="1684955"/>
          </a:xfrm>
          <a:prstGeom prst="roundRect">
            <a:avLst>
              <a:gd name="adj" fmla="val 8187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9319" y="3234840"/>
            <a:ext cx="24523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700" dirty="0" smtClean="0">
                <a:solidFill>
                  <a:prstClr val="black"/>
                </a:solidFill>
              </a:rPr>
              <a:t>Operating System : </a:t>
            </a:r>
            <a:r>
              <a:rPr lang="en-US" sz="700" dirty="0">
                <a:solidFill>
                  <a:prstClr val="black"/>
                </a:solidFill>
              </a:rPr>
              <a:t>Ubuntu Server(14.0.4) 64 bits </a:t>
            </a:r>
            <a:r>
              <a:rPr lang="en-US" sz="700" dirty="0" smtClean="0">
                <a:solidFill>
                  <a:prstClr val="black"/>
                </a:solidFill>
              </a:rPr>
              <a:t>Processor : 4 Cores @2.30 GHz (</a:t>
            </a:r>
            <a:r>
              <a:rPr lang="en-US" sz="700" dirty="0">
                <a:solidFill>
                  <a:prstClr val="black"/>
                </a:solidFill>
              </a:rPr>
              <a:t>Intel </a:t>
            </a:r>
            <a:r>
              <a:rPr lang="en-US" sz="700" dirty="0" smtClean="0">
                <a:solidFill>
                  <a:prstClr val="black"/>
                </a:solidFill>
              </a:rPr>
              <a:t>Xeon)</a:t>
            </a:r>
            <a:endParaRPr lang="en-US" sz="700" dirty="0">
              <a:solidFill>
                <a:prstClr val="black"/>
              </a:solidFill>
            </a:endParaRPr>
          </a:p>
          <a:p>
            <a:pPr defTabSz="685800"/>
            <a:r>
              <a:rPr lang="en-US" sz="700" dirty="0" smtClean="0">
                <a:solidFill>
                  <a:prstClr val="black"/>
                </a:solidFill>
              </a:rPr>
              <a:t>Physical memory : 16 </a:t>
            </a:r>
            <a:r>
              <a:rPr lang="en-US" sz="700" dirty="0">
                <a:solidFill>
                  <a:prstClr val="black"/>
                </a:solidFill>
              </a:rPr>
              <a:t>GB</a:t>
            </a:r>
          </a:p>
          <a:p>
            <a:pPr defTabSz="685800"/>
            <a:r>
              <a:rPr lang="en-US" sz="700" dirty="0" smtClean="0">
                <a:solidFill>
                  <a:prstClr val="black"/>
                </a:solidFill>
              </a:rPr>
              <a:t>Storage : 200 GB</a:t>
            </a:r>
          </a:p>
          <a:p>
            <a:pPr defTabSz="685800"/>
            <a:r>
              <a:rPr lang="en-US" sz="700" dirty="0">
                <a:solidFill>
                  <a:prstClr val="black"/>
                </a:solidFill>
              </a:rPr>
              <a:t>Disk RPM - 10K</a:t>
            </a:r>
          </a:p>
          <a:p>
            <a:pPr defTabSz="685800"/>
            <a:r>
              <a:rPr lang="en-US" sz="700" dirty="0">
                <a:solidFill>
                  <a:prstClr val="black"/>
                </a:solidFill>
              </a:rPr>
              <a:t>Raid Type – </a:t>
            </a:r>
            <a:r>
              <a:rPr lang="en-US" sz="700" dirty="0" smtClean="0">
                <a:solidFill>
                  <a:prstClr val="black"/>
                </a:solidFill>
              </a:rPr>
              <a:t>RAID 5</a:t>
            </a:r>
            <a:endParaRPr lang="en-US" sz="700" dirty="0">
              <a:solidFill>
                <a:prstClr val="black"/>
              </a:solidFill>
            </a:endParaRPr>
          </a:p>
          <a:p>
            <a:pPr defTabSz="685800"/>
            <a:r>
              <a:rPr lang="en-US" sz="700" dirty="0">
                <a:solidFill>
                  <a:prstClr val="black"/>
                </a:solidFill>
              </a:rPr>
              <a:t>Disk type - SAS</a:t>
            </a:r>
          </a:p>
          <a:p>
            <a:pPr defTabSz="685800"/>
            <a:r>
              <a:rPr lang="en-US" sz="700" dirty="0" smtClean="0">
                <a:solidFill>
                  <a:prstClr val="black"/>
                </a:solidFill>
              </a:rPr>
              <a:t>Utilities Installed:</a:t>
            </a:r>
          </a:p>
          <a:p>
            <a:pPr lvl="1" defTabSz="685800"/>
            <a:r>
              <a:rPr lang="en-US" sz="700" dirty="0" smtClean="0">
                <a:solidFill>
                  <a:prstClr val="black"/>
                </a:solidFill>
              </a:rPr>
              <a:t> - Apache Tomcat 7</a:t>
            </a:r>
          </a:p>
          <a:p>
            <a:pPr lvl="1" defTabSz="685800"/>
            <a:r>
              <a:rPr lang="en-US" sz="600" dirty="0" smtClean="0">
                <a:solidFill>
                  <a:prstClr val="black"/>
                </a:solidFill>
              </a:rPr>
              <a:t> -   MySQL </a:t>
            </a:r>
            <a:r>
              <a:rPr lang="en-US" sz="600" dirty="0">
                <a:solidFill>
                  <a:prstClr val="black"/>
                </a:solidFill>
              </a:rPr>
              <a:t>5.6</a:t>
            </a:r>
            <a:endParaRPr lang="en-US" sz="700" dirty="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98076" y="2766717"/>
            <a:ext cx="1800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b="1" dirty="0" smtClean="0">
                <a:solidFill>
                  <a:prstClr val="black"/>
                </a:solidFill>
              </a:rPr>
              <a:t>BIGFrame Web </a:t>
            </a:r>
            <a:r>
              <a:rPr lang="en-US" sz="900" b="1" dirty="0">
                <a:solidFill>
                  <a:prstClr val="black"/>
                </a:solidFill>
              </a:rPr>
              <a:t>/ App Server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441" y="2715374"/>
            <a:ext cx="373476" cy="44750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051877" y="4389685"/>
            <a:ext cx="1507226" cy="21544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800" dirty="0" smtClean="0">
                <a:solidFill>
                  <a:prstClr val="black"/>
                </a:solidFill>
              </a:rPr>
              <a:t>Server Location : Pune</a:t>
            </a:r>
            <a:endParaRPr 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27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ounded Rectangle 112"/>
          <p:cNvSpPr/>
          <p:nvPr/>
        </p:nvSpPr>
        <p:spPr>
          <a:xfrm>
            <a:off x="257603" y="2690195"/>
            <a:ext cx="2471234" cy="1684955"/>
          </a:xfrm>
          <a:prstGeom prst="roundRect">
            <a:avLst>
              <a:gd name="adj" fmla="val 8187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28193" y="3177409"/>
            <a:ext cx="245234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700" dirty="0" smtClean="0">
                <a:solidFill>
                  <a:prstClr val="black"/>
                </a:solidFill>
              </a:rPr>
              <a:t>Operating System : </a:t>
            </a:r>
            <a:r>
              <a:rPr lang="en-US" sz="700" dirty="0">
                <a:solidFill>
                  <a:prstClr val="black"/>
                </a:solidFill>
              </a:rPr>
              <a:t>Ubuntu Server(14.0.4) 64 bits </a:t>
            </a:r>
            <a:r>
              <a:rPr lang="en-US" sz="700" dirty="0" smtClean="0">
                <a:solidFill>
                  <a:prstClr val="black"/>
                </a:solidFill>
              </a:rPr>
              <a:t>Processor : 4 Cores @2.30 GHz (</a:t>
            </a:r>
            <a:r>
              <a:rPr lang="en-US" sz="700" dirty="0">
                <a:solidFill>
                  <a:prstClr val="black"/>
                </a:solidFill>
              </a:rPr>
              <a:t>Intel </a:t>
            </a:r>
            <a:r>
              <a:rPr lang="en-US" sz="700" dirty="0" smtClean="0">
                <a:solidFill>
                  <a:prstClr val="black"/>
                </a:solidFill>
              </a:rPr>
              <a:t>Xeon)</a:t>
            </a:r>
            <a:endParaRPr lang="en-US" sz="700" dirty="0">
              <a:solidFill>
                <a:prstClr val="black"/>
              </a:solidFill>
            </a:endParaRPr>
          </a:p>
          <a:p>
            <a:pPr defTabSz="685800"/>
            <a:r>
              <a:rPr lang="en-US" sz="700" dirty="0" smtClean="0">
                <a:solidFill>
                  <a:prstClr val="black"/>
                </a:solidFill>
              </a:rPr>
              <a:t>Physical memory : 16 </a:t>
            </a:r>
            <a:r>
              <a:rPr lang="en-US" sz="700" dirty="0">
                <a:solidFill>
                  <a:prstClr val="black"/>
                </a:solidFill>
              </a:rPr>
              <a:t>GB</a:t>
            </a:r>
          </a:p>
          <a:p>
            <a:pPr defTabSz="685800"/>
            <a:r>
              <a:rPr lang="en-US" sz="700" dirty="0" smtClean="0">
                <a:solidFill>
                  <a:prstClr val="black"/>
                </a:solidFill>
              </a:rPr>
              <a:t>Storage : 200 GB</a:t>
            </a:r>
          </a:p>
          <a:p>
            <a:pPr defTabSz="685800"/>
            <a:r>
              <a:rPr lang="en-US" sz="700" dirty="0">
                <a:solidFill>
                  <a:prstClr val="black"/>
                </a:solidFill>
              </a:rPr>
              <a:t>Disk RPM - 10K</a:t>
            </a:r>
          </a:p>
          <a:p>
            <a:pPr defTabSz="685800"/>
            <a:r>
              <a:rPr lang="en-US" sz="700" dirty="0">
                <a:solidFill>
                  <a:prstClr val="black"/>
                </a:solidFill>
              </a:rPr>
              <a:t>Raid Type – </a:t>
            </a:r>
            <a:r>
              <a:rPr lang="en-US" sz="700" dirty="0" smtClean="0">
                <a:solidFill>
                  <a:prstClr val="black"/>
                </a:solidFill>
              </a:rPr>
              <a:t>RAID 5</a:t>
            </a:r>
            <a:endParaRPr lang="en-US" sz="700" dirty="0">
              <a:solidFill>
                <a:prstClr val="black"/>
              </a:solidFill>
            </a:endParaRPr>
          </a:p>
          <a:p>
            <a:pPr defTabSz="685800"/>
            <a:r>
              <a:rPr lang="en-US" sz="700" dirty="0">
                <a:solidFill>
                  <a:prstClr val="black"/>
                </a:solidFill>
              </a:rPr>
              <a:t>Disk type - SAS</a:t>
            </a:r>
          </a:p>
          <a:p>
            <a:pPr defTabSz="685800"/>
            <a:r>
              <a:rPr lang="en-US" sz="700" dirty="0" smtClean="0">
                <a:solidFill>
                  <a:prstClr val="black"/>
                </a:solidFill>
              </a:rPr>
              <a:t>Utilities Installed:</a:t>
            </a:r>
          </a:p>
          <a:p>
            <a:pPr lvl="1" defTabSz="685800"/>
            <a:r>
              <a:rPr lang="en-US" sz="700" dirty="0" smtClean="0">
                <a:solidFill>
                  <a:prstClr val="black"/>
                </a:solidFill>
              </a:rPr>
              <a:t> - Apache Tomcat 7</a:t>
            </a:r>
          </a:p>
          <a:p>
            <a:pPr lvl="1" defTabSz="685800"/>
            <a:r>
              <a:rPr lang="en-US" sz="700" dirty="0">
                <a:solidFill>
                  <a:prstClr val="black"/>
                </a:solidFill>
              </a:rPr>
              <a:t> - MySQL Database</a:t>
            </a:r>
          </a:p>
          <a:p>
            <a:pPr lvl="1" defTabSz="685800"/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3</a:t>
            </a:fld>
            <a:endParaRPr lang="en-US"/>
          </a:p>
        </p:txBody>
      </p:sp>
      <p:sp>
        <p:nvSpPr>
          <p:cNvPr id="58" name="Title 4"/>
          <p:cNvSpPr>
            <a:spLocks noGrp="1"/>
          </p:cNvSpPr>
          <p:nvPr>
            <p:ph type="title"/>
          </p:nvPr>
        </p:nvSpPr>
        <p:spPr>
          <a:xfrm>
            <a:off x="304363" y="247699"/>
            <a:ext cx="8464987" cy="455444"/>
          </a:xfrm>
        </p:spPr>
        <p:txBody>
          <a:bodyPr>
            <a:noAutofit/>
          </a:bodyPr>
          <a:lstStyle/>
          <a:p>
            <a:r>
              <a:rPr lang="en-US" sz="1600" dirty="0" smtClean="0"/>
              <a:t>Development Infrastructure : </a:t>
            </a:r>
            <a:r>
              <a:rPr lang="en-US" sz="1600" dirty="0"/>
              <a:t>On-Premise </a:t>
            </a:r>
            <a:r>
              <a:rPr lang="en-US" sz="1600" dirty="0" smtClean="0"/>
              <a:t>Teradata </a:t>
            </a:r>
            <a:r>
              <a:rPr lang="en-US" sz="1600" dirty="0"/>
              <a:t>to </a:t>
            </a:r>
            <a:r>
              <a:rPr lang="en-US" sz="1600" dirty="0" smtClean="0"/>
              <a:t>On-Premise Hadoop Data Lake</a:t>
            </a:r>
            <a:endParaRPr lang="en-US" sz="1600" dirty="0"/>
          </a:p>
        </p:txBody>
      </p:sp>
      <p:sp>
        <p:nvSpPr>
          <p:cNvPr id="122" name="Rounded Rectangle 121"/>
          <p:cNvSpPr/>
          <p:nvPr/>
        </p:nvSpPr>
        <p:spPr>
          <a:xfrm>
            <a:off x="3494938" y="1114142"/>
            <a:ext cx="5473964" cy="3170937"/>
          </a:xfrm>
          <a:prstGeom prst="roundRect">
            <a:avLst>
              <a:gd name="adj" fmla="val 1792"/>
            </a:avLst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656698" y="1221298"/>
            <a:ext cx="1267751" cy="28944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1100" dirty="0" smtClean="0">
                <a:solidFill>
                  <a:schemeClr val="bg1"/>
                </a:solidFill>
              </a:rPr>
              <a:t>Hadoop Cluster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1818869" y="4639120"/>
            <a:ext cx="6786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750" dirty="0">
                <a:solidFill>
                  <a:prstClr val="black"/>
                </a:solidFill>
              </a:rPr>
              <a:t>Pune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256925" y="693837"/>
            <a:ext cx="2215129" cy="1327396"/>
          </a:xfrm>
          <a:prstGeom prst="roundRect">
            <a:avLst>
              <a:gd name="adj" fmla="val 8943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28193" y="753234"/>
            <a:ext cx="17252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b="1" dirty="0">
                <a:solidFill>
                  <a:prstClr val="black"/>
                </a:solidFill>
              </a:rPr>
              <a:t>Teradata </a:t>
            </a:r>
            <a:r>
              <a:rPr lang="en-US" sz="900" b="1" dirty="0" smtClean="0">
                <a:solidFill>
                  <a:prstClr val="black"/>
                </a:solidFill>
              </a:rPr>
              <a:t>Database Server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13723" y="1114143"/>
            <a:ext cx="2407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800" dirty="0" smtClean="0">
                <a:solidFill>
                  <a:prstClr val="black"/>
                </a:solidFill>
              </a:rPr>
              <a:t>Operating System : </a:t>
            </a:r>
            <a:r>
              <a:rPr lang="en-US" sz="800" dirty="0">
                <a:solidFill>
                  <a:prstClr val="black"/>
                </a:solidFill>
              </a:rPr>
              <a:t>Windows 7 </a:t>
            </a:r>
            <a:r>
              <a:rPr lang="en-US" sz="800" dirty="0" smtClean="0">
                <a:solidFill>
                  <a:prstClr val="black"/>
                </a:solidFill>
              </a:rPr>
              <a:t>SP1(32 </a:t>
            </a:r>
            <a:r>
              <a:rPr lang="en-US" sz="800" dirty="0">
                <a:solidFill>
                  <a:prstClr val="black"/>
                </a:solidFill>
              </a:rPr>
              <a:t>bits)</a:t>
            </a:r>
          </a:p>
          <a:p>
            <a:pPr defTabSz="685800"/>
            <a:r>
              <a:rPr lang="en-US" sz="800" dirty="0" smtClean="0">
                <a:solidFill>
                  <a:prstClr val="black"/>
                </a:solidFill>
              </a:rPr>
              <a:t>Processor : 4 Cores @3.40 GHz (Intel i3-4130)</a:t>
            </a:r>
            <a:endParaRPr lang="en-US" sz="800" dirty="0">
              <a:solidFill>
                <a:prstClr val="black"/>
              </a:solidFill>
            </a:endParaRPr>
          </a:p>
          <a:p>
            <a:pPr defTabSz="685800"/>
            <a:r>
              <a:rPr lang="en-US" sz="800" dirty="0" smtClean="0">
                <a:solidFill>
                  <a:prstClr val="black"/>
                </a:solidFill>
              </a:rPr>
              <a:t>Physical memory : 4 </a:t>
            </a:r>
            <a:r>
              <a:rPr lang="en-US" sz="800" dirty="0">
                <a:solidFill>
                  <a:prstClr val="black"/>
                </a:solidFill>
              </a:rPr>
              <a:t>GB</a:t>
            </a:r>
          </a:p>
          <a:p>
            <a:pPr defTabSz="685800"/>
            <a:r>
              <a:rPr lang="en-US" sz="800" dirty="0">
                <a:solidFill>
                  <a:prstClr val="black"/>
                </a:solidFill>
              </a:rPr>
              <a:t>Teradata : 13.00.00.12</a:t>
            </a:r>
          </a:p>
          <a:p>
            <a:pPr defTabSz="685800"/>
            <a:r>
              <a:rPr lang="en-US" sz="800" dirty="0" smtClean="0">
                <a:solidFill>
                  <a:prstClr val="black"/>
                </a:solidFill>
              </a:rPr>
              <a:t>Teradata Database Storage : 10 GB</a:t>
            </a:r>
          </a:p>
          <a:p>
            <a:pPr defTabSz="685800"/>
            <a:r>
              <a:rPr lang="en-US" sz="800" dirty="0" smtClean="0">
                <a:solidFill>
                  <a:schemeClr val="tx2"/>
                </a:solidFill>
              </a:rPr>
              <a:t>Teradata </a:t>
            </a:r>
            <a:r>
              <a:rPr lang="en-US" sz="800" dirty="0">
                <a:solidFill>
                  <a:schemeClr val="tx2"/>
                </a:solidFill>
              </a:rPr>
              <a:t>Server Character </a:t>
            </a:r>
            <a:r>
              <a:rPr lang="en-US" sz="800" dirty="0" smtClean="0">
                <a:solidFill>
                  <a:schemeClr val="tx2"/>
                </a:solidFill>
              </a:rPr>
              <a:t>Sets : </a:t>
            </a:r>
            <a:r>
              <a:rPr lang="en-US" sz="800" dirty="0" smtClean="0">
                <a:solidFill>
                  <a:schemeClr val="tx2"/>
                </a:solidFill>
              </a:rPr>
              <a:t>LATIN</a:t>
            </a:r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551236" y="2032361"/>
            <a:ext cx="1507226" cy="21544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800" dirty="0" smtClean="0">
                <a:solidFill>
                  <a:prstClr val="black"/>
                </a:solidFill>
              </a:rPr>
              <a:t>Server Location : Kolkata</a:t>
            </a:r>
            <a:endParaRPr lang="en-US" sz="800" dirty="0">
              <a:solidFill>
                <a:prstClr val="black"/>
              </a:solidFill>
            </a:endParaRPr>
          </a:p>
        </p:txBody>
      </p:sp>
      <p:pic>
        <p:nvPicPr>
          <p:cNvPr id="1026" name="Picture 2" descr="Image result for teradat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4" y="729970"/>
            <a:ext cx="621835" cy="21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TextBox 122"/>
          <p:cNvSpPr txBox="1"/>
          <p:nvPr/>
        </p:nvSpPr>
        <p:spPr>
          <a:xfrm>
            <a:off x="257602" y="2766717"/>
            <a:ext cx="1800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b="1" dirty="0" smtClean="0">
                <a:solidFill>
                  <a:prstClr val="black"/>
                </a:solidFill>
              </a:rPr>
              <a:t>BIGFrame Web </a:t>
            </a:r>
            <a:r>
              <a:rPr lang="en-US" sz="900" b="1" dirty="0">
                <a:solidFill>
                  <a:prstClr val="black"/>
                </a:solidFill>
              </a:rPr>
              <a:t>/ App Server</a:t>
            </a:r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967" y="2715374"/>
            <a:ext cx="373476" cy="447500"/>
          </a:xfrm>
          <a:prstGeom prst="rect">
            <a:avLst/>
          </a:prstGeom>
        </p:spPr>
      </p:pic>
      <p:sp>
        <p:nvSpPr>
          <p:cNvPr id="173" name="TextBox 172"/>
          <p:cNvSpPr txBox="1"/>
          <p:nvPr/>
        </p:nvSpPr>
        <p:spPr>
          <a:xfrm>
            <a:off x="711403" y="4389685"/>
            <a:ext cx="1507226" cy="21544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800" dirty="0" smtClean="0">
                <a:solidFill>
                  <a:prstClr val="black"/>
                </a:solidFill>
              </a:rPr>
              <a:t>Server Location : Pune</a:t>
            </a:r>
            <a:endParaRPr lang="en-US" sz="800" dirty="0">
              <a:solidFill>
                <a:prstClr val="black"/>
              </a:solidFill>
            </a:endParaRPr>
          </a:p>
        </p:txBody>
      </p:sp>
      <p:cxnSp>
        <p:nvCxnSpPr>
          <p:cNvPr id="153" name="Straight Arrow Connector 152"/>
          <p:cNvCxnSpPr/>
          <p:nvPr/>
        </p:nvCxnSpPr>
        <p:spPr>
          <a:xfrm>
            <a:off x="3639498" y="2608825"/>
            <a:ext cx="612537" cy="0"/>
          </a:xfrm>
          <a:prstGeom prst="straightConnector1">
            <a:avLst/>
          </a:prstGeom>
          <a:ln w="12700">
            <a:solidFill>
              <a:srgbClr val="92D05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Rounded Rectangle 189"/>
          <p:cNvSpPr/>
          <p:nvPr/>
        </p:nvSpPr>
        <p:spPr>
          <a:xfrm>
            <a:off x="3656698" y="1703354"/>
            <a:ext cx="2471234" cy="1868084"/>
          </a:xfrm>
          <a:prstGeom prst="roundRect">
            <a:avLst>
              <a:gd name="adj" fmla="val 8187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3656698" y="1779876"/>
            <a:ext cx="17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b="1" dirty="0" smtClean="0">
                <a:solidFill>
                  <a:prstClr val="black"/>
                </a:solidFill>
              </a:rPr>
              <a:t>BIGFrame Back End Server</a:t>
            </a:r>
          </a:p>
          <a:p>
            <a:pPr defTabSz="685800"/>
            <a:r>
              <a:rPr lang="en-US" sz="900" b="1" dirty="0" smtClean="0">
                <a:solidFill>
                  <a:prstClr val="black"/>
                </a:solidFill>
              </a:rPr>
              <a:t>/ Name Node</a:t>
            </a:r>
            <a:endParaRPr lang="en-US" sz="900" b="1" dirty="0">
              <a:solidFill>
                <a:prstClr val="black"/>
              </a:solidFill>
            </a:endParaRPr>
          </a:p>
        </p:txBody>
      </p:sp>
      <p:pic>
        <p:nvPicPr>
          <p:cNvPr id="202" name="Picture 20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715" y="1729808"/>
            <a:ext cx="373476" cy="447500"/>
          </a:xfrm>
          <a:prstGeom prst="rect">
            <a:avLst/>
          </a:prstGeom>
        </p:spPr>
      </p:pic>
      <p:sp>
        <p:nvSpPr>
          <p:cNvPr id="209" name="TextBox 208"/>
          <p:cNvSpPr txBox="1"/>
          <p:nvPr/>
        </p:nvSpPr>
        <p:spPr>
          <a:xfrm>
            <a:off x="3637939" y="2247999"/>
            <a:ext cx="3115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800" dirty="0" smtClean="0">
                <a:solidFill>
                  <a:prstClr val="black"/>
                </a:solidFill>
              </a:rPr>
              <a:t>Operating System : </a:t>
            </a:r>
            <a:r>
              <a:rPr lang="en-US" sz="800" dirty="0">
                <a:solidFill>
                  <a:prstClr val="black"/>
                </a:solidFill>
              </a:rPr>
              <a:t>Ubuntu Server(14.0.4) 64 bits </a:t>
            </a:r>
            <a:endParaRPr lang="en-US" sz="800" dirty="0" smtClean="0">
              <a:solidFill>
                <a:prstClr val="black"/>
              </a:solidFill>
            </a:endParaRPr>
          </a:p>
          <a:p>
            <a:pPr defTabSz="685800"/>
            <a:r>
              <a:rPr lang="en-US" sz="800" dirty="0" smtClean="0">
                <a:solidFill>
                  <a:prstClr val="black"/>
                </a:solidFill>
              </a:rPr>
              <a:t>Processor : 4 Cores @2.30 GHz (</a:t>
            </a:r>
            <a:r>
              <a:rPr lang="en-US" sz="800" dirty="0">
                <a:solidFill>
                  <a:prstClr val="black"/>
                </a:solidFill>
              </a:rPr>
              <a:t>Intel Xeon</a:t>
            </a:r>
          </a:p>
          <a:p>
            <a:pPr defTabSz="685800"/>
            <a:r>
              <a:rPr lang="en-US" sz="800" dirty="0" smtClean="0">
                <a:solidFill>
                  <a:prstClr val="black"/>
                </a:solidFill>
              </a:rPr>
              <a:t>Physical memory : 16 </a:t>
            </a:r>
            <a:r>
              <a:rPr lang="en-US" sz="800" dirty="0">
                <a:solidFill>
                  <a:prstClr val="black"/>
                </a:solidFill>
              </a:rPr>
              <a:t>GB</a:t>
            </a:r>
          </a:p>
          <a:p>
            <a:pPr defTabSz="685800"/>
            <a:r>
              <a:rPr lang="en-US" sz="800" dirty="0" smtClean="0">
                <a:solidFill>
                  <a:prstClr val="black"/>
                </a:solidFill>
              </a:rPr>
              <a:t>Storage : 400 GB</a:t>
            </a:r>
          </a:p>
          <a:p>
            <a:pPr defTabSz="685800"/>
            <a:r>
              <a:rPr lang="en-US" sz="800" dirty="0">
                <a:solidFill>
                  <a:prstClr val="black"/>
                </a:solidFill>
              </a:rPr>
              <a:t>Disk RPM - 10K</a:t>
            </a:r>
          </a:p>
          <a:p>
            <a:pPr defTabSz="685800"/>
            <a:r>
              <a:rPr lang="en-US" sz="800" dirty="0">
                <a:solidFill>
                  <a:prstClr val="black"/>
                </a:solidFill>
              </a:rPr>
              <a:t>Raid Type – </a:t>
            </a:r>
            <a:r>
              <a:rPr lang="en-US" sz="800" dirty="0" smtClean="0">
                <a:solidFill>
                  <a:prstClr val="black"/>
                </a:solidFill>
              </a:rPr>
              <a:t>RAID 5</a:t>
            </a:r>
            <a:endParaRPr lang="en-US" sz="800" dirty="0">
              <a:solidFill>
                <a:prstClr val="black"/>
              </a:solidFill>
            </a:endParaRPr>
          </a:p>
          <a:p>
            <a:pPr defTabSz="685800"/>
            <a:r>
              <a:rPr lang="en-US" sz="800" dirty="0">
                <a:solidFill>
                  <a:prstClr val="black"/>
                </a:solidFill>
              </a:rPr>
              <a:t>Disk type - SAS</a:t>
            </a:r>
          </a:p>
          <a:p>
            <a:pPr defTabSz="685800"/>
            <a:r>
              <a:rPr lang="en-US" sz="800" dirty="0" smtClean="0">
                <a:solidFill>
                  <a:prstClr val="black"/>
                </a:solidFill>
              </a:rPr>
              <a:t>Utilities </a:t>
            </a:r>
            <a:r>
              <a:rPr lang="en-US" sz="800" dirty="0">
                <a:solidFill>
                  <a:prstClr val="black"/>
                </a:solidFill>
              </a:rPr>
              <a:t>Installed</a:t>
            </a:r>
            <a:r>
              <a:rPr lang="en-US" sz="800" dirty="0" smtClean="0">
                <a:solidFill>
                  <a:prstClr val="black"/>
                </a:solidFill>
              </a:rPr>
              <a:t>:</a:t>
            </a:r>
          </a:p>
          <a:p>
            <a:pPr lvl="1" defTabSz="685800"/>
            <a:r>
              <a:rPr lang="en-US" sz="800" dirty="0" smtClean="0">
                <a:solidFill>
                  <a:prstClr val="black"/>
                </a:solidFill>
              </a:rPr>
              <a:t>- BIGFrame Binary</a:t>
            </a:r>
            <a:endParaRPr lang="en-US" sz="800" dirty="0">
              <a:solidFill>
                <a:srgbClr val="FF0000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331284" y="1711764"/>
            <a:ext cx="612537" cy="0"/>
          </a:xfrm>
          <a:prstGeom prst="straightConnector1">
            <a:avLst/>
          </a:prstGeom>
          <a:ln w="12700">
            <a:solidFill>
              <a:srgbClr val="92D05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369774" y="1156996"/>
            <a:ext cx="2471234" cy="1604630"/>
          </a:xfrm>
          <a:prstGeom prst="roundRect">
            <a:avLst>
              <a:gd name="adj" fmla="val 8187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369774" y="1233517"/>
            <a:ext cx="170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b="1" dirty="0" smtClean="0">
                <a:solidFill>
                  <a:prstClr val="black"/>
                </a:solidFill>
              </a:rPr>
              <a:t>Edge Node</a:t>
            </a:r>
            <a:endParaRPr lang="en-US" sz="900" b="1" dirty="0">
              <a:solidFill>
                <a:prstClr val="black"/>
              </a:solidFill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91" y="1183449"/>
            <a:ext cx="373476" cy="44750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6351002" y="1604449"/>
            <a:ext cx="2437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800" dirty="0" smtClean="0">
                <a:solidFill>
                  <a:prstClr val="black"/>
                </a:solidFill>
              </a:rPr>
              <a:t>Operating System : </a:t>
            </a:r>
            <a:r>
              <a:rPr lang="en-US" sz="800" dirty="0">
                <a:solidFill>
                  <a:prstClr val="black"/>
                </a:solidFill>
              </a:rPr>
              <a:t>Ubuntu Server(14.0.4) 64 bits </a:t>
            </a:r>
            <a:endParaRPr lang="en-US" sz="800" dirty="0" smtClean="0">
              <a:solidFill>
                <a:prstClr val="black"/>
              </a:solidFill>
            </a:endParaRPr>
          </a:p>
          <a:p>
            <a:pPr defTabSz="685800"/>
            <a:r>
              <a:rPr lang="en-US" sz="800" dirty="0" smtClean="0">
                <a:solidFill>
                  <a:prstClr val="black"/>
                </a:solidFill>
              </a:rPr>
              <a:t>Processor : 4 Cores @2.30 GHz (</a:t>
            </a:r>
            <a:r>
              <a:rPr lang="en-US" sz="800" dirty="0">
                <a:solidFill>
                  <a:prstClr val="black"/>
                </a:solidFill>
              </a:rPr>
              <a:t>Intel Xeon</a:t>
            </a:r>
          </a:p>
          <a:p>
            <a:pPr defTabSz="685800"/>
            <a:r>
              <a:rPr lang="en-US" sz="800" dirty="0" smtClean="0">
                <a:solidFill>
                  <a:prstClr val="black"/>
                </a:solidFill>
              </a:rPr>
              <a:t>Physical memory : 16 </a:t>
            </a:r>
            <a:r>
              <a:rPr lang="en-US" sz="800" dirty="0">
                <a:solidFill>
                  <a:prstClr val="black"/>
                </a:solidFill>
              </a:rPr>
              <a:t>GB</a:t>
            </a:r>
          </a:p>
          <a:p>
            <a:pPr defTabSz="685800"/>
            <a:r>
              <a:rPr lang="en-US" sz="800" dirty="0" smtClean="0">
                <a:solidFill>
                  <a:prstClr val="black"/>
                </a:solidFill>
              </a:rPr>
              <a:t>Storage : 400 GB</a:t>
            </a:r>
          </a:p>
          <a:p>
            <a:pPr defTabSz="685800"/>
            <a:r>
              <a:rPr lang="en-US" sz="800" dirty="0">
                <a:solidFill>
                  <a:prstClr val="black"/>
                </a:solidFill>
              </a:rPr>
              <a:t>Disk RPM - 10K</a:t>
            </a:r>
          </a:p>
          <a:p>
            <a:pPr defTabSz="685800"/>
            <a:r>
              <a:rPr lang="en-US" sz="800" dirty="0">
                <a:solidFill>
                  <a:prstClr val="black"/>
                </a:solidFill>
              </a:rPr>
              <a:t>Raid Type – </a:t>
            </a:r>
            <a:r>
              <a:rPr lang="en-US" sz="800" dirty="0" smtClean="0">
                <a:solidFill>
                  <a:prstClr val="black"/>
                </a:solidFill>
              </a:rPr>
              <a:t>RAID 5</a:t>
            </a:r>
            <a:endParaRPr lang="en-US" sz="800" dirty="0">
              <a:solidFill>
                <a:prstClr val="black"/>
              </a:solidFill>
            </a:endParaRPr>
          </a:p>
          <a:p>
            <a:pPr defTabSz="685800"/>
            <a:r>
              <a:rPr lang="en-US" sz="800" dirty="0">
                <a:solidFill>
                  <a:prstClr val="black"/>
                </a:solidFill>
              </a:rPr>
              <a:t>Disk type - SAS</a:t>
            </a:r>
          </a:p>
          <a:p>
            <a:pPr defTabSz="685800"/>
            <a:r>
              <a:rPr lang="en-US" sz="800" dirty="0" smtClean="0">
                <a:solidFill>
                  <a:prstClr val="black"/>
                </a:solidFill>
              </a:rPr>
              <a:t>Utilities </a:t>
            </a:r>
            <a:r>
              <a:rPr lang="en-US" sz="800" dirty="0">
                <a:solidFill>
                  <a:prstClr val="black"/>
                </a:solidFill>
              </a:rPr>
              <a:t>Installed:</a:t>
            </a:r>
          </a:p>
          <a:p>
            <a:pPr lvl="1" defTabSz="685800"/>
            <a:r>
              <a:rPr lang="en-US" sz="800" dirty="0">
                <a:solidFill>
                  <a:prstClr val="black"/>
                </a:solidFill>
              </a:rPr>
              <a:t> - </a:t>
            </a:r>
            <a:r>
              <a:rPr lang="en-US" sz="800" dirty="0" smtClean="0">
                <a:solidFill>
                  <a:prstClr val="black"/>
                </a:solidFill>
              </a:rPr>
              <a:t>TTU Library</a:t>
            </a:r>
            <a:endParaRPr lang="en-US" sz="800" dirty="0">
              <a:solidFill>
                <a:prstClr val="black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6343188" y="3535974"/>
            <a:ext cx="612537" cy="0"/>
          </a:xfrm>
          <a:prstGeom prst="straightConnector1">
            <a:avLst/>
          </a:prstGeom>
          <a:ln w="12700">
            <a:solidFill>
              <a:srgbClr val="92D05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6360388" y="2825064"/>
            <a:ext cx="2471234" cy="1368843"/>
          </a:xfrm>
          <a:prstGeom prst="roundRect">
            <a:avLst>
              <a:gd name="adj" fmla="val 8187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360388" y="2901585"/>
            <a:ext cx="170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b="1" dirty="0" smtClean="0">
                <a:solidFill>
                  <a:prstClr val="black"/>
                </a:solidFill>
              </a:rPr>
              <a:t>Data Node(s)</a:t>
            </a:r>
            <a:endParaRPr lang="en-US" sz="900" b="1" dirty="0">
              <a:solidFill>
                <a:prstClr val="black"/>
              </a:solidFill>
            </a:endParaRP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405" y="2851517"/>
            <a:ext cx="373476" cy="44750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6341629" y="3272376"/>
            <a:ext cx="24899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800" dirty="0" smtClean="0">
                <a:solidFill>
                  <a:prstClr val="black"/>
                </a:solidFill>
              </a:rPr>
              <a:t>Operating System : </a:t>
            </a:r>
            <a:r>
              <a:rPr lang="en-US" sz="800" dirty="0">
                <a:solidFill>
                  <a:prstClr val="black"/>
                </a:solidFill>
              </a:rPr>
              <a:t>Ubuntu Server(14.0.4) 64 bits </a:t>
            </a:r>
            <a:endParaRPr lang="en-US" sz="800" dirty="0" smtClean="0">
              <a:solidFill>
                <a:prstClr val="black"/>
              </a:solidFill>
            </a:endParaRPr>
          </a:p>
          <a:p>
            <a:pPr defTabSz="685800"/>
            <a:r>
              <a:rPr lang="en-US" sz="800" dirty="0" smtClean="0">
                <a:solidFill>
                  <a:prstClr val="black"/>
                </a:solidFill>
              </a:rPr>
              <a:t>Processor : 4 Cores @2.30 GHz (</a:t>
            </a:r>
            <a:r>
              <a:rPr lang="en-US" sz="800" dirty="0">
                <a:solidFill>
                  <a:prstClr val="black"/>
                </a:solidFill>
              </a:rPr>
              <a:t>Intel Xeon</a:t>
            </a:r>
          </a:p>
          <a:p>
            <a:pPr defTabSz="685800"/>
            <a:r>
              <a:rPr lang="en-US" sz="800" dirty="0" smtClean="0">
                <a:solidFill>
                  <a:prstClr val="black"/>
                </a:solidFill>
              </a:rPr>
              <a:t>Physical memory : 16 </a:t>
            </a:r>
            <a:r>
              <a:rPr lang="en-US" sz="800" dirty="0">
                <a:solidFill>
                  <a:prstClr val="black"/>
                </a:solidFill>
              </a:rPr>
              <a:t>GB</a:t>
            </a:r>
          </a:p>
          <a:p>
            <a:pPr defTabSz="685800"/>
            <a:r>
              <a:rPr lang="en-US" sz="800" dirty="0" smtClean="0">
                <a:solidFill>
                  <a:prstClr val="black"/>
                </a:solidFill>
              </a:rPr>
              <a:t>Storage : 400 GB</a:t>
            </a:r>
          </a:p>
          <a:p>
            <a:pPr defTabSz="685800"/>
            <a:r>
              <a:rPr lang="en-US" sz="800" dirty="0">
                <a:solidFill>
                  <a:prstClr val="black"/>
                </a:solidFill>
              </a:rPr>
              <a:t>Disk RPM - 10K</a:t>
            </a:r>
          </a:p>
          <a:p>
            <a:pPr defTabSz="685800"/>
            <a:r>
              <a:rPr lang="en-US" sz="800" dirty="0">
                <a:solidFill>
                  <a:prstClr val="black"/>
                </a:solidFill>
              </a:rPr>
              <a:t>Raid Type – </a:t>
            </a:r>
            <a:r>
              <a:rPr lang="en-US" sz="800" dirty="0" smtClean="0">
                <a:solidFill>
                  <a:prstClr val="black"/>
                </a:solidFill>
              </a:rPr>
              <a:t>RAID 5</a:t>
            </a:r>
            <a:endParaRPr lang="en-US" sz="800" dirty="0">
              <a:solidFill>
                <a:prstClr val="black"/>
              </a:solidFill>
            </a:endParaRPr>
          </a:p>
          <a:p>
            <a:pPr defTabSz="685800"/>
            <a:r>
              <a:rPr lang="en-US" sz="800" dirty="0">
                <a:solidFill>
                  <a:prstClr val="black"/>
                </a:solidFill>
              </a:rPr>
              <a:t>Disk type - </a:t>
            </a:r>
            <a:r>
              <a:rPr lang="en-US" sz="800" dirty="0" smtClean="0">
                <a:solidFill>
                  <a:prstClr val="black"/>
                </a:solidFill>
              </a:rPr>
              <a:t>SAS</a:t>
            </a:r>
            <a:endParaRPr lang="en-US" sz="800" dirty="0">
              <a:solidFill>
                <a:prstClr val="black"/>
              </a:solidFill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2184062" y="2032361"/>
            <a:ext cx="10048" cy="64008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454946" y="2334307"/>
            <a:ext cx="904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TCP / IP </a:t>
            </a:r>
            <a:endParaRPr lang="en-US" sz="1000" dirty="0"/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2554294" y="1015112"/>
            <a:ext cx="10048" cy="164592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564341" y="1015111"/>
            <a:ext cx="3383280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5947333" y="1008473"/>
            <a:ext cx="10048" cy="64008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375903" y="1024878"/>
            <a:ext cx="904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HTTPS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2733343" y="2938535"/>
            <a:ext cx="914400" cy="5018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564341" y="2712517"/>
            <a:ext cx="1148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TCP / IP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5357098" y="4294873"/>
            <a:ext cx="1507226" cy="19585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800" dirty="0" smtClean="0">
                <a:solidFill>
                  <a:prstClr val="black"/>
                </a:solidFill>
              </a:rPr>
              <a:t>Server Location : Pune</a:t>
            </a:r>
            <a:endParaRPr 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43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ounded Rectangle 121"/>
          <p:cNvSpPr/>
          <p:nvPr/>
        </p:nvSpPr>
        <p:spPr>
          <a:xfrm>
            <a:off x="504246" y="643093"/>
            <a:ext cx="5626655" cy="4023360"/>
          </a:xfrm>
          <a:prstGeom prst="roundRect">
            <a:avLst>
              <a:gd name="adj" fmla="val 1792"/>
            </a:avLst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4</a:t>
            </a:fld>
            <a:endParaRPr lang="en-US"/>
          </a:p>
        </p:txBody>
      </p:sp>
      <p:sp>
        <p:nvSpPr>
          <p:cNvPr id="58" name="Title 4"/>
          <p:cNvSpPr>
            <a:spLocks noGrp="1"/>
          </p:cNvSpPr>
          <p:nvPr>
            <p:ph type="title"/>
          </p:nvPr>
        </p:nvSpPr>
        <p:spPr>
          <a:xfrm>
            <a:off x="304363" y="247699"/>
            <a:ext cx="8464987" cy="455444"/>
          </a:xfrm>
        </p:spPr>
        <p:txBody>
          <a:bodyPr>
            <a:noAutofit/>
          </a:bodyPr>
          <a:lstStyle/>
          <a:p>
            <a:r>
              <a:rPr lang="en-US" sz="1600" dirty="0" smtClean="0"/>
              <a:t>Development Infrastructure : On-Premise Teradata </a:t>
            </a:r>
            <a:r>
              <a:rPr lang="en-US" sz="1600" dirty="0"/>
              <a:t>to </a:t>
            </a:r>
            <a:r>
              <a:rPr lang="en-US" sz="1600" dirty="0" smtClean="0"/>
              <a:t>Azure </a:t>
            </a:r>
            <a:r>
              <a:rPr lang="en-US" sz="1600" dirty="0" err="1" smtClean="0"/>
              <a:t>HDInsight</a:t>
            </a:r>
            <a:endParaRPr lang="en-US" sz="1600" dirty="0"/>
          </a:p>
        </p:txBody>
      </p:sp>
      <p:sp>
        <p:nvSpPr>
          <p:cNvPr id="144" name="Rounded Rectangle 143"/>
          <p:cNvSpPr/>
          <p:nvPr/>
        </p:nvSpPr>
        <p:spPr>
          <a:xfrm>
            <a:off x="6882366" y="1125056"/>
            <a:ext cx="1721246" cy="3179658"/>
          </a:xfrm>
          <a:prstGeom prst="roundRect">
            <a:avLst>
              <a:gd name="adj" fmla="val 1792"/>
            </a:avLst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 rot="16200000">
            <a:off x="-328928" y="2293881"/>
            <a:ext cx="1323846" cy="28944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1100" dirty="0">
                <a:solidFill>
                  <a:schemeClr val="bg1"/>
                </a:solidFill>
              </a:rPr>
              <a:t>On-Premise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6945083" y="3965669"/>
            <a:ext cx="1580859" cy="28944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685800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Azure Cloud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818869" y="4639120"/>
            <a:ext cx="6786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750" dirty="0">
                <a:solidFill>
                  <a:prstClr val="black"/>
                </a:solidFill>
              </a:rPr>
              <a:t>Pune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597399" y="693837"/>
            <a:ext cx="2215129" cy="1472264"/>
          </a:xfrm>
          <a:prstGeom prst="roundRect">
            <a:avLst>
              <a:gd name="adj" fmla="val 8943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68667" y="753234"/>
            <a:ext cx="17252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b="1" dirty="0">
                <a:solidFill>
                  <a:prstClr val="black"/>
                </a:solidFill>
              </a:rPr>
              <a:t>Teradata </a:t>
            </a:r>
            <a:r>
              <a:rPr lang="en-US" sz="900" b="1" dirty="0" smtClean="0">
                <a:solidFill>
                  <a:prstClr val="black"/>
                </a:solidFill>
              </a:rPr>
              <a:t>Database Server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54197" y="1114143"/>
            <a:ext cx="24072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800" dirty="0" smtClean="0">
                <a:solidFill>
                  <a:prstClr val="black"/>
                </a:solidFill>
              </a:rPr>
              <a:t>Operating System : </a:t>
            </a:r>
            <a:r>
              <a:rPr lang="en-US" sz="800" dirty="0">
                <a:solidFill>
                  <a:prstClr val="black"/>
                </a:solidFill>
              </a:rPr>
              <a:t>Windows 7 </a:t>
            </a:r>
            <a:r>
              <a:rPr lang="en-US" sz="800" dirty="0" smtClean="0">
                <a:solidFill>
                  <a:prstClr val="black"/>
                </a:solidFill>
              </a:rPr>
              <a:t>SP1(32 </a:t>
            </a:r>
            <a:r>
              <a:rPr lang="en-US" sz="800" dirty="0">
                <a:solidFill>
                  <a:prstClr val="black"/>
                </a:solidFill>
              </a:rPr>
              <a:t>bits)</a:t>
            </a:r>
          </a:p>
          <a:p>
            <a:pPr defTabSz="685800"/>
            <a:r>
              <a:rPr lang="en-US" sz="800" dirty="0" smtClean="0">
                <a:solidFill>
                  <a:prstClr val="black"/>
                </a:solidFill>
              </a:rPr>
              <a:t>Processor : 4 Cores @3.40 GHz (Intel i3-4130)</a:t>
            </a:r>
            <a:endParaRPr lang="en-US" sz="800" dirty="0">
              <a:solidFill>
                <a:prstClr val="black"/>
              </a:solidFill>
            </a:endParaRPr>
          </a:p>
          <a:p>
            <a:pPr defTabSz="685800"/>
            <a:r>
              <a:rPr lang="en-US" sz="800" dirty="0" smtClean="0">
                <a:solidFill>
                  <a:prstClr val="black"/>
                </a:solidFill>
              </a:rPr>
              <a:t>Physical memory : 4 </a:t>
            </a:r>
            <a:r>
              <a:rPr lang="en-US" sz="800" dirty="0">
                <a:solidFill>
                  <a:prstClr val="black"/>
                </a:solidFill>
              </a:rPr>
              <a:t>GB</a:t>
            </a:r>
          </a:p>
          <a:p>
            <a:pPr defTabSz="685800"/>
            <a:r>
              <a:rPr lang="en-US" sz="800" dirty="0">
                <a:solidFill>
                  <a:prstClr val="black"/>
                </a:solidFill>
              </a:rPr>
              <a:t>Teradata : 13.00.00.12</a:t>
            </a:r>
          </a:p>
          <a:p>
            <a:pPr defTabSz="685800"/>
            <a:r>
              <a:rPr lang="en-US" sz="800" dirty="0" smtClean="0">
                <a:solidFill>
                  <a:prstClr val="black"/>
                </a:solidFill>
              </a:rPr>
              <a:t>Teradata Database Storage : 10 GB</a:t>
            </a:r>
          </a:p>
          <a:p>
            <a:pPr defTabSz="685800"/>
            <a:r>
              <a:rPr lang="en-US" sz="800" dirty="0" smtClean="0">
                <a:solidFill>
                  <a:schemeClr val="tx2"/>
                </a:solidFill>
              </a:rPr>
              <a:t>Teradata </a:t>
            </a:r>
            <a:r>
              <a:rPr lang="en-US" sz="800" dirty="0">
                <a:solidFill>
                  <a:schemeClr val="tx2"/>
                </a:solidFill>
              </a:rPr>
              <a:t>Server Character </a:t>
            </a:r>
            <a:r>
              <a:rPr lang="en-US" sz="800" dirty="0" smtClean="0">
                <a:solidFill>
                  <a:schemeClr val="tx2"/>
                </a:solidFill>
              </a:rPr>
              <a:t>Sets </a:t>
            </a:r>
            <a:r>
              <a:rPr lang="en-US" sz="800" smtClean="0">
                <a:solidFill>
                  <a:schemeClr val="tx2"/>
                </a:solidFill>
              </a:rPr>
              <a:t>: </a:t>
            </a:r>
            <a:r>
              <a:rPr lang="en-US" sz="800" smtClean="0">
                <a:solidFill>
                  <a:schemeClr val="tx2"/>
                </a:solidFill>
              </a:rPr>
              <a:t>LATIN</a:t>
            </a:r>
            <a:endParaRPr lang="en-US" sz="800" dirty="0" smtClean="0">
              <a:solidFill>
                <a:schemeClr val="tx2"/>
              </a:solidFill>
            </a:endParaRPr>
          </a:p>
          <a:p>
            <a:pPr defTabSz="685800"/>
            <a:r>
              <a:rPr lang="en-US" sz="800" dirty="0" smtClean="0">
                <a:solidFill>
                  <a:prstClr val="black"/>
                </a:solidFill>
              </a:rPr>
              <a:t>Utilities Installed</a:t>
            </a:r>
            <a:r>
              <a:rPr lang="en-US" sz="800" dirty="0">
                <a:solidFill>
                  <a:prstClr val="black"/>
                </a:solidFill>
              </a:rPr>
              <a:t>:</a:t>
            </a:r>
          </a:p>
          <a:p>
            <a:pPr lvl="1" defTabSz="685800"/>
            <a:r>
              <a:rPr lang="en-US" sz="800" dirty="0">
                <a:solidFill>
                  <a:prstClr val="black"/>
                </a:solidFill>
              </a:rPr>
              <a:t> </a:t>
            </a:r>
            <a:r>
              <a:rPr lang="en-US" sz="600" dirty="0">
                <a:solidFill>
                  <a:prstClr val="black"/>
                </a:solidFill>
              </a:rPr>
              <a:t>- </a:t>
            </a:r>
            <a:r>
              <a:rPr lang="en-US" sz="600" dirty="0" smtClean="0">
                <a:solidFill>
                  <a:prstClr val="black"/>
                </a:solidFill>
              </a:rPr>
              <a:t>TTU Library</a:t>
            </a:r>
            <a:endParaRPr lang="en-US" sz="600" dirty="0">
              <a:solidFill>
                <a:prstClr val="black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891710" y="2178279"/>
            <a:ext cx="1507226" cy="21544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800" dirty="0" smtClean="0">
                <a:solidFill>
                  <a:prstClr val="black"/>
                </a:solidFill>
              </a:rPr>
              <a:t>Server Location : Kolkata</a:t>
            </a:r>
            <a:endParaRPr lang="en-US" sz="800" dirty="0">
              <a:solidFill>
                <a:prstClr val="black"/>
              </a:solidFill>
            </a:endParaRPr>
          </a:p>
        </p:txBody>
      </p:sp>
      <p:pic>
        <p:nvPicPr>
          <p:cNvPr id="1026" name="Picture 2" descr="Image result for teradat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878" y="729970"/>
            <a:ext cx="621835" cy="21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0" name="Rounded Rectangle 189"/>
          <p:cNvSpPr/>
          <p:nvPr/>
        </p:nvSpPr>
        <p:spPr>
          <a:xfrm>
            <a:off x="3377895" y="1631026"/>
            <a:ext cx="2471234" cy="1805988"/>
          </a:xfrm>
          <a:prstGeom prst="roundRect">
            <a:avLst>
              <a:gd name="adj" fmla="val 8187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3377895" y="1741415"/>
            <a:ext cx="170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b="1" dirty="0" smtClean="0">
                <a:solidFill>
                  <a:prstClr val="black"/>
                </a:solidFill>
              </a:rPr>
              <a:t>BIGFrame Back End Server</a:t>
            </a:r>
            <a:endParaRPr lang="en-US" sz="900" b="1" dirty="0">
              <a:solidFill>
                <a:prstClr val="black"/>
              </a:solidFill>
            </a:endParaRPr>
          </a:p>
        </p:txBody>
      </p:sp>
      <p:pic>
        <p:nvPicPr>
          <p:cNvPr id="202" name="Picture 20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912" y="1691347"/>
            <a:ext cx="373476" cy="447500"/>
          </a:xfrm>
          <a:prstGeom prst="rect">
            <a:avLst/>
          </a:prstGeom>
        </p:spPr>
      </p:pic>
      <p:sp>
        <p:nvSpPr>
          <p:cNvPr id="209" name="TextBox 208"/>
          <p:cNvSpPr txBox="1"/>
          <p:nvPr/>
        </p:nvSpPr>
        <p:spPr>
          <a:xfrm>
            <a:off x="3323255" y="2122717"/>
            <a:ext cx="268459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800" dirty="0" smtClean="0">
                <a:solidFill>
                  <a:prstClr val="black"/>
                </a:solidFill>
              </a:rPr>
              <a:t>Operating System : </a:t>
            </a:r>
            <a:r>
              <a:rPr lang="en-US" sz="800" dirty="0">
                <a:solidFill>
                  <a:prstClr val="black"/>
                </a:solidFill>
              </a:rPr>
              <a:t>Ubuntu Server(14.0.4) 64 bits </a:t>
            </a:r>
            <a:endParaRPr lang="en-US" sz="800" dirty="0" smtClean="0">
              <a:solidFill>
                <a:prstClr val="black"/>
              </a:solidFill>
            </a:endParaRPr>
          </a:p>
          <a:p>
            <a:pPr defTabSz="685800"/>
            <a:r>
              <a:rPr lang="en-US" sz="800" dirty="0" smtClean="0">
                <a:solidFill>
                  <a:prstClr val="black"/>
                </a:solidFill>
              </a:rPr>
              <a:t>Processor : 4 Cores @2.30 GHz (</a:t>
            </a:r>
            <a:r>
              <a:rPr lang="en-US" sz="800" dirty="0">
                <a:solidFill>
                  <a:prstClr val="black"/>
                </a:solidFill>
              </a:rPr>
              <a:t>Intel Xeon</a:t>
            </a:r>
          </a:p>
          <a:p>
            <a:pPr defTabSz="685800"/>
            <a:r>
              <a:rPr lang="en-US" sz="800" dirty="0" smtClean="0">
                <a:solidFill>
                  <a:prstClr val="black"/>
                </a:solidFill>
              </a:rPr>
              <a:t>Physical memory : 16 </a:t>
            </a:r>
            <a:r>
              <a:rPr lang="en-US" sz="800" dirty="0">
                <a:solidFill>
                  <a:prstClr val="black"/>
                </a:solidFill>
              </a:rPr>
              <a:t>GB</a:t>
            </a:r>
          </a:p>
          <a:p>
            <a:pPr defTabSz="685800"/>
            <a:r>
              <a:rPr lang="en-US" sz="800" dirty="0" smtClean="0">
                <a:solidFill>
                  <a:prstClr val="black"/>
                </a:solidFill>
              </a:rPr>
              <a:t>Storage : 400 GB</a:t>
            </a:r>
          </a:p>
          <a:p>
            <a:pPr defTabSz="685800"/>
            <a:r>
              <a:rPr lang="en-US" sz="800" dirty="0">
                <a:solidFill>
                  <a:prstClr val="black"/>
                </a:solidFill>
              </a:rPr>
              <a:t>Disk RPM - </a:t>
            </a:r>
            <a:r>
              <a:rPr lang="en-US" sz="800" dirty="0" smtClean="0">
                <a:solidFill>
                  <a:prstClr val="black"/>
                </a:solidFill>
              </a:rPr>
              <a:t>10K, Raid </a:t>
            </a:r>
            <a:r>
              <a:rPr lang="en-US" sz="800" dirty="0">
                <a:solidFill>
                  <a:prstClr val="black"/>
                </a:solidFill>
              </a:rPr>
              <a:t>Type – RAID 5</a:t>
            </a:r>
          </a:p>
          <a:p>
            <a:pPr defTabSz="685800"/>
            <a:r>
              <a:rPr lang="en-US" sz="800" dirty="0">
                <a:solidFill>
                  <a:prstClr val="black"/>
                </a:solidFill>
              </a:rPr>
              <a:t>Disk type - SAS </a:t>
            </a:r>
            <a:endParaRPr lang="en-US" sz="800" dirty="0" smtClean="0">
              <a:solidFill>
                <a:prstClr val="black"/>
              </a:solidFill>
            </a:endParaRPr>
          </a:p>
          <a:p>
            <a:pPr defTabSz="685800"/>
            <a:r>
              <a:rPr lang="en-US" sz="800" dirty="0" smtClean="0">
                <a:solidFill>
                  <a:prstClr val="black"/>
                </a:solidFill>
              </a:rPr>
              <a:t>Utilities Installed</a:t>
            </a:r>
            <a:r>
              <a:rPr lang="en-US" sz="800" dirty="0">
                <a:solidFill>
                  <a:prstClr val="black"/>
                </a:solidFill>
              </a:rPr>
              <a:t>:</a:t>
            </a:r>
          </a:p>
          <a:p>
            <a:pPr lvl="1" defTabSz="685800"/>
            <a:r>
              <a:rPr lang="en-US" sz="800" dirty="0">
                <a:solidFill>
                  <a:prstClr val="black"/>
                </a:solidFill>
              </a:rPr>
              <a:t> </a:t>
            </a:r>
            <a:r>
              <a:rPr lang="en-US" sz="600" dirty="0">
                <a:solidFill>
                  <a:prstClr val="black"/>
                </a:solidFill>
              </a:rPr>
              <a:t>- </a:t>
            </a:r>
            <a:r>
              <a:rPr lang="nn-NO" sz="600" dirty="0" smtClean="0">
                <a:solidFill>
                  <a:prstClr val="black"/>
                </a:solidFill>
              </a:rPr>
              <a:t>Microsoft </a:t>
            </a:r>
            <a:r>
              <a:rPr lang="nn-NO" sz="600" dirty="0">
                <a:solidFill>
                  <a:prstClr val="black"/>
                </a:solidFill>
              </a:rPr>
              <a:t>JDBC Driver 6.0 for SQL </a:t>
            </a:r>
            <a:r>
              <a:rPr lang="nn-NO" sz="600" dirty="0" smtClean="0">
                <a:solidFill>
                  <a:prstClr val="black"/>
                </a:solidFill>
              </a:rPr>
              <a:t>Server</a:t>
            </a:r>
            <a:endParaRPr lang="en-US" sz="600" dirty="0" smtClean="0">
              <a:solidFill>
                <a:prstClr val="black"/>
              </a:solidFill>
            </a:endParaRPr>
          </a:p>
          <a:p>
            <a:pPr lvl="1" defTabSz="685800"/>
            <a:r>
              <a:rPr lang="en-US" sz="600" dirty="0" smtClean="0">
                <a:solidFill>
                  <a:prstClr val="black"/>
                </a:solidFill>
              </a:rPr>
              <a:t> </a:t>
            </a:r>
            <a:r>
              <a:rPr lang="en-US" sz="600" dirty="0">
                <a:solidFill>
                  <a:prstClr val="black"/>
                </a:solidFill>
              </a:rPr>
              <a:t>- Azure CLI 0.10.6 </a:t>
            </a:r>
          </a:p>
          <a:p>
            <a:pPr lvl="1" defTabSz="685800"/>
            <a:r>
              <a:rPr lang="en-US" sz="600" dirty="0" smtClean="0">
                <a:solidFill>
                  <a:prstClr val="black"/>
                </a:solidFill>
              </a:rPr>
              <a:t> - Perl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7139801" y="2861290"/>
            <a:ext cx="1223789" cy="973005"/>
            <a:chOff x="7443154" y="3223029"/>
            <a:chExt cx="1223789" cy="973005"/>
          </a:xfrm>
        </p:grpSpPr>
        <p:pic>
          <p:nvPicPr>
            <p:cNvPr id="248" name="Picture 2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4354" y="3223029"/>
              <a:ext cx="781388" cy="6157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249" name="Picture 24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43154" y="3813016"/>
              <a:ext cx="1223789" cy="383018"/>
            </a:xfrm>
            <a:prstGeom prst="rect">
              <a:avLst/>
            </a:prstGeom>
          </p:spPr>
        </p:pic>
      </p:grpSp>
      <p:sp>
        <p:nvSpPr>
          <p:cNvPr id="255" name="TextBox 254"/>
          <p:cNvSpPr txBox="1"/>
          <p:nvPr/>
        </p:nvSpPr>
        <p:spPr>
          <a:xfrm>
            <a:off x="6209386" y="653108"/>
            <a:ext cx="904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HTTPS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3134773" y="1089781"/>
            <a:ext cx="904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TCP / IP</a:t>
            </a:r>
            <a:endParaRPr lang="en-US" sz="1000" dirty="0"/>
          </a:p>
        </p:txBody>
      </p:sp>
      <p:sp>
        <p:nvSpPr>
          <p:cNvPr id="257" name="TextBox 256"/>
          <p:cNvSpPr txBox="1"/>
          <p:nvPr/>
        </p:nvSpPr>
        <p:spPr>
          <a:xfrm>
            <a:off x="6064027" y="3110750"/>
            <a:ext cx="904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TCP/IP</a:t>
            </a:r>
            <a:endParaRPr lang="en-US" sz="1000" dirty="0"/>
          </a:p>
        </p:txBody>
      </p:sp>
      <p:cxnSp>
        <p:nvCxnSpPr>
          <p:cNvPr id="258" name="Straight Connector 257"/>
          <p:cNvCxnSpPr/>
          <p:nvPr/>
        </p:nvCxnSpPr>
        <p:spPr>
          <a:xfrm flipH="1">
            <a:off x="2524536" y="2158822"/>
            <a:ext cx="10048" cy="54864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814826" y="2362967"/>
            <a:ext cx="904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TCP / IP </a:t>
            </a:r>
            <a:endParaRPr lang="en-US" sz="1000" dirty="0"/>
          </a:p>
        </p:txBody>
      </p:sp>
      <p:sp>
        <p:nvSpPr>
          <p:cNvPr id="262" name="TextBox 261"/>
          <p:cNvSpPr txBox="1"/>
          <p:nvPr/>
        </p:nvSpPr>
        <p:spPr>
          <a:xfrm>
            <a:off x="5928348" y="2643606"/>
            <a:ext cx="904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FTP / sFTP</a:t>
            </a:r>
            <a:endParaRPr lang="en-US" sz="1000" dirty="0"/>
          </a:p>
        </p:txBody>
      </p:sp>
      <p:cxnSp>
        <p:nvCxnSpPr>
          <p:cNvPr id="264" name="Straight Arrow Connector 263"/>
          <p:cNvCxnSpPr/>
          <p:nvPr/>
        </p:nvCxnSpPr>
        <p:spPr>
          <a:xfrm flipV="1">
            <a:off x="5835044" y="3018544"/>
            <a:ext cx="1188720" cy="5018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018717" y="4310392"/>
            <a:ext cx="1507226" cy="21544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800" dirty="0" smtClean="0">
                <a:solidFill>
                  <a:prstClr val="black"/>
                </a:solidFill>
              </a:rPr>
              <a:t>Location : South East Asia</a:t>
            </a:r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598077" y="2690195"/>
            <a:ext cx="2471234" cy="1684955"/>
          </a:xfrm>
          <a:prstGeom prst="roundRect">
            <a:avLst>
              <a:gd name="adj" fmla="val 8187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7399" y="3100372"/>
            <a:ext cx="24523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800" dirty="0" smtClean="0">
                <a:solidFill>
                  <a:prstClr val="black"/>
                </a:solidFill>
              </a:rPr>
              <a:t>Operating System : </a:t>
            </a:r>
            <a:r>
              <a:rPr lang="en-US" sz="800" dirty="0">
                <a:solidFill>
                  <a:prstClr val="black"/>
                </a:solidFill>
              </a:rPr>
              <a:t>Ubuntu Server(14.0.4) 64 bits </a:t>
            </a:r>
            <a:r>
              <a:rPr lang="en-US" sz="800" dirty="0" smtClean="0">
                <a:solidFill>
                  <a:prstClr val="black"/>
                </a:solidFill>
              </a:rPr>
              <a:t>Processor : 4 Cores @2.30 GHz (</a:t>
            </a:r>
            <a:r>
              <a:rPr lang="en-US" sz="800" dirty="0">
                <a:solidFill>
                  <a:prstClr val="black"/>
                </a:solidFill>
              </a:rPr>
              <a:t>Intel </a:t>
            </a:r>
            <a:r>
              <a:rPr lang="en-US" sz="800" dirty="0" smtClean="0">
                <a:solidFill>
                  <a:prstClr val="black"/>
                </a:solidFill>
              </a:rPr>
              <a:t>Xeon)</a:t>
            </a:r>
            <a:endParaRPr lang="en-US" sz="800" dirty="0">
              <a:solidFill>
                <a:prstClr val="black"/>
              </a:solidFill>
            </a:endParaRPr>
          </a:p>
          <a:p>
            <a:pPr defTabSz="685800"/>
            <a:r>
              <a:rPr lang="en-US" sz="800" dirty="0" smtClean="0">
                <a:solidFill>
                  <a:prstClr val="black"/>
                </a:solidFill>
              </a:rPr>
              <a:t>Physical memory : 16 </a:t>
            </a:r>
            <a:r>
              <a:rPr lang="en-US" sz="800" dirty="0">
                <a:solidFill>
                  <a:prstClr val="black"/>
                </a:solidFill>
              </a:rPr>
              <a:t>GB</a:t>
            </a:r>
          </a:p>
          <a:p>
            <a:pPr defTabSz="685800"/>
            <a:r>
              <a:rPr lang="en-US" sz="800" dirty="0" smtClean="0">
                <a:solidFill>
                  <a:prstClr val="black"/>
                </a:solidFill>
              </a:rPr>
              <a:t>Storage : 200 GB</a:t>
            </a:r>
          </a:p>
          <a:p>
            <a:pPr defTabSz="685800"/>
            <a:r>
              <a:rPr lang="en-US" sz="800" dirty="0">
                <a:solidFill>
                  <a:prstClr val="black"/>
                </a:solidFill>
              </a:rPr>
              <a:t>Disk RPM - 10K</a:t>
            </a:r>
          </a:p>
          <a:p>
            <a:pPr defTabSz="685800"/>
            <a:r>
              <a:rPr lang="en-US" sz="800" dirty="0">
                <a:solidFill>
                  <a:prstClr val="black"/>
                </a:solidFill>
              </a:rPr>
              <a:t>Raid Type – </a:t>
            </a:r>
            <a:r>
              <a:rPr lang="en-US" sz="800" dirty="0" smtClean="0">
                <a:solidFill>
                  <a:prstClr val="black"/>
                </a:solidFill>
              </a:rPr>
              <a:t>RAID 5</a:t>
            </a:r>
            <a:endParaRPr lang="en-US" sz="800" dirty="0">
              <a:solidFill>
                <a:prstClr val="black"/>
              </a:solidFill>
            </a:endParaRPr>
          </a:p>
          <a:p>
            <a:pPr defTabSz="685800"/>
            <a:r>
              <a:rPr lang="en-US" sz="800" dirty="0">
                <a:solidFill>
                  <a:prstClr val="black"/>
                </a:solidFill>
              </a:rPr>
              <a:t>Disk type - SAS</a:t>
            </a:r>
          </a:p>
          <a:p>
            <a:pPr defTabSz="685800"/>
            <a:r>
              <a:rPr lang="en-US" sz="800" dirty="0" smtClean="0">
                <a:solidFill>
                  <a:prstClr val="black"/>
                </a:solidFill>
              </a:rPr>
              <a:t>Utilities Installed:</a:t>
            </a:r>
          </a:p>
          <a:p>
            <a:pPr lvl="1" defTabSz="685800"/>
            <a:r>
              <a:rPr lang="en-US" sz="800" dirty="0" smtClean="0">
                <a:solidFill>
                  <a:prstClr val="black"/>
                </a:solidFill>
              </a:rPr>
              <a:t> - Apache Tomcat 7</a:t>
            </a:r>
          </a:p>
          <a:p>
            <a:pPr lvl="1" defTabSz="685800"/>
            <a:r>
              <a:rPr lang="en-US" sz="700" dirty="0">
                <a:solidFill>
                  <a:prstClr val="black"/>
                </a:solidFill>
              </a:rPr>
              <a:t> - MySQL 5.6</a:t>
            </a:r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98076" y="2766717"/>
            <a:ext cx="1800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900" b="1" dirty="0" smtClean="0">
                <a:solidFill>
                  <a:prstClr val="black"/>
                </a:solidFill>
              </a:rPr>
              <a:t>BIGFrame Web </a:t>
            </a:r>
            <a:r>
              <a:rPr lang="en-US" sz="900" b="1" dirty="0">
                <a:solidFill>
                  <a:prstClr val="black"/>
                </a:solidFill>
              </a:rPr>
              <a:t>/ App Server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441" y="2715374"/>
            <a:ext cx="373476" cy="44750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051877" y="4389685"/>
            <a:ext cx="1507226" cy="21544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800" dirty="0" smtClean="0">
                <a:solidFill>
                  <a:prstClr val="black"/>
                </a:solidFill>
              </a:rPr>
              <a:t>Server Location : Pune</a:t>
            </a:r>
            <a:endParaRPr lang="en-US" sz="800" dirty="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185" y="1331877"/>
            <a:ext cx="780290" cy="834223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7165920" y="2115288"/>
            <a:ext cx="1179158" cy="2724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685800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z="1000" dirty="0"/>
              <a:t>Azure </a:t>
            </a:r>
            <a:r>
              <a:rPr lang="en-US" sz="1000" dirty="0" err="1" smtClean="0"/>
              <a:t>HDInsight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54" idx="2"/>
            <a:endCxn id="248" idx="0"/>
          </p:cNvCxnSpPr>
          <p:nvPr/>
        </p:nvCxnSpPr>
        <p:spPr>
          <a:xfrm flipH="1">
            <a:off x="7751695" y="2387703"/>
            <a:ext cx="3804" cy="473587"/>
          </a:xfrm>
          <a:prstGeom prst="straightConnector1">
            <a:avLst/>
          </a:prstGeom>
          <a:ln>
            <a:headEnd type="triangle" w="lg" len="sm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endCxn id="190" idx="0"/>
          </p:cNvCxnSpPr>
          <p:nvPr/>
        </p:nvCxnSpPr>
        <p:spPr>
          <a:xfrm>
            <a:off x="2812528" y="1331877"/>
            <a:ext cx="1800984" cy="2991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034585" y="3547403"/>
            <a:ext cx="5344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/>
              <a:t>TCP / IP</a:t>
            </a:r>
            <a:endParaRPr lang="en-US" sz="600" dirty="0"/>
          </a:p>
        </p:txBody>
      </p:sp>
      <p:sp>
        <p:nvSpPr>
          <p:cNvPr id="208" name="TextBox 207"/>
          <p:cNvSpPr txBox="1"/>
          <p:nvPr/>
        </p:nvSpPr>
        <p:spPr>
          <a:xfrm>
            <a:off x="4739781" y="3439681"/>
            <a:ext cx="1268067" cy="21544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800" dirty="0" smtClean="0">
                <a:solidFill>
                  <a:prstClr val="black"/>
                </a:solidFill>
              </a:rPr>
              <a:t>Server Location : Pune</a:t>
            </a:r>
            <a:endParaRPr lang="en-US" sz="800" dirty="0">
              <a:solidFill>
                <a:prstClr val="black"/>
              </a:solidFill>
            </a:endParaRPr>
          </a:p>
        </p:txBody>
      </p:sp>
      <p:cxnSp>
        <p:nvCxnSpPr>
          <p:cNvPr id="15" name="Elbow Connector 14"/>
          <p:cNvCxnSpPr>
            <a:stCxn id="59" idx="3"/>
            <a:endCxn id="209" idx="2"/>
          </p:cNvCxnSpPr>
          <p:nvPr/>
        </p:nvCxnSpPr>
        <p:spPr>
          <a:xfrm flipV="1">
            <a:off x="3049742" y="3384601"/>
            <a:ext cx="1615810" cy="3774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/>
          <p:cNvCxnSpPr/>
          <p:nvPr/>
        </p:nvCxnSpPr>
        <p:spPr>
          <a:xfrm flipV="1">
            <a:off x="2902840" y="1354455"/>
            <a:ext cx="4959802" cy="1322896"/>
          </a:xfrm>
          <a:prstGeom prst="bentConnector4">
            <a:avLst>
              <a:gd name="adj1" fmla="val -15"/>
              <a:gd name="adj2" fmla="val 134347"/>
            </a:avLst>
          </a:prstGeom>
          <a:ln>
            <a:headEnd type="triangl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7751695" y="2506702"/>
            <a:ext cx="904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WASB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8333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gnizant_16x9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COGNIZANT_Corp_16x9_2015</Template>
  <TotalTime>380</TotalTime>
  <Words>789</Words>
  <Application>Microsoft Office PowerPoint</Application>
  <PresentationFormat>On-screen Show (16:9)</PresentationFormat>
  <Paragraphs>163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Cognizant_16x9</vt:lpstr>
      <vt:lpstr>PowerPoint Presentation</vt:lpstr>
      <vt:lpstr>Development Infrastructure : On-Premise Teradata to Azure based SQL DW</vt:lpstr>
      <vt:lpstr>Development Infrastructure : On-Premise Teradata to On-Premise Hadoop Data Lake</vt:lpstr>
      <vt:lpstr>Development Infrastructure : On-Premise Teradata to Azure HDInsight</vt:lpstr>
    </vt:vector>
  </TitlesOfParts>
  <Company>Cognizant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Jaiganesh V (Cognizant)</dc:creator>
  <cp:lastModifiedBy>Biswas, Sekhar Ranjan (Cognizant)</cp:lastModifiedBy>
  <cp:revision>330</cp:revision>
  <dcterms:created xsi:type="dcterms:W3CDTF">2015-06-26T08:31:54Z</dcterms:created>
  <dcterms:modified xsi:type="dcterms:W3CDTF">2017-01-10T03:55:49Z</dcterms:modified>
</cp:coreProperties>
</file>